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1" r:id="rId65"/>
    <p:sldId id="322" r:id="rId66"/>
    <p:sldId id="323" r:id="rId67"/>
    <p:sldId id="324" r:id="rId68"/>
    <p:sldId id="325" r:id="rId69"/>
    <p:sldId id="326" r:id="rId70"/>
    <p:sldId id="327" r:id="rId71"/>
    <p:sldId id="328" r:id="rId72"/>
    <p:sldId id="329" r:id="rId73"/>
    <p:sldId id="330" r:id="rId74"/>
    <p:sldId id="331" r:id="rId75"/>
    <p:sldId id="332" r:id="rId76"/>
    <p:sldId id="333" r:id="rId77"/>
    <p:sldId id="334" r:id="rId78"/>
    <p:sldId id="335" r:id="rId79"/>
    <p:sldId id="336" r:id="rId80"/>
    <p:sldId id="337" r:id="rId81"/>
    <p:sldId id="338" r:id="rId82"/>
    <p:sldId id="339" r:id="rId83"/>
    <p:sldId id="340" r:id="rId84"/>
  </p:sldIdLst>
  <p:sldSz cx="4610100" cy="3460750"/>
  <p:notesSz cx="4610100" cy="34607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1960" y="-1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90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notesMaster" Target="notesMasters/notesMaster1.xml"/><Relationship Id="rId86" Type="http://schemas.openxmlformats.org/officeDocument/2006/relationships/printerSettings" Target="printerSettings/printerSettings1.bin"/><Relationship Id="rId87" Type="http://schemas.openxmlformats.org/officeDocument/2006/relationships/presProps" Target="presProps.xml"/><Relationship Id="rId88" Type="http://schemas.openxmlformats.org/officeDocument/2006/relationships/viewProps" Target="viewProps.xml"/><Relationship Id="rId8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997075" cy="1730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2611438" y="0"/>
            <a:ext cx="1997075" cy="1730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2722DA-636C-D347-B798-BEF4511189E5}" type="datetimeFigureOut">
              <a:rPr lang="en-US" smtClean="0"/>
              <a:t>26/09/2019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41450" y="260350"/>
            <a:ext cx="1727200" cy="129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60375" y="1644650"/>
            <a:ext cx="3689350" cy="1557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3287713"/>
            <a:ext cx="1997075" cy="1730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2611438" y="3287713"/>
            <a:ext cx="1997075" cy="1730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0607E3-9B08-F94F-97F0-FAFF95281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333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www.cs.vu.nl</a:t>
            </a:r>
            <a:r>
              <a:rPr lang="en-US" dirty="0" smtClean="0"/>
              <a:t>/~</a:t>
            </a:r>
            <a:r>
              <a:rPr lang="en-US" dirty="0" err="1" smtClean="0"/>
              <a:t>frankh</a:t>
            </a:r>
            <a:r>
              <a:rPr lang="en-US" dirty="0" smtClean="0"/>
              <a:t>/spool/</a:t>
            </a:r>
            <a:r>
              <a:rPr lang="en-US" dirty="0" err="1" smtClean="0"/>
              <a:t>SemWebSlides</a:t>
            </a:r>
            <a:r>
              <a:rPr lang="en-US" dirty="0" smtClean="0"/>
              <a:t>/</a:t>
            </a:r>
            <a:r>
              <a:rPr lang="en-US" dirty="0" err="1" smtClean="0"/>
              <a:t>OWL.ppt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607E3-9B08-F94F-97F0-FAFF9528199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730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bnode.org</a:t>
            </a:r>
            <a:r>
              <a:rPr lang="en-US" dirty="0" smtClean="0"/>
              <a:t>/blog/2009/07/08/the-semantic-web-not-a-piece-of-cake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607E3-9B08-F94F-97F0-FAFF9528199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7010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From</a:t>
            </a:r>
            <a:r>
              <a:rPr lang="en-US" baseline="0" dirty="0" smtClean="0"/>
              <a:t> the OWL standard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607E3-9B08-F94F-97F0-FAFF95281999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3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45757" y="1072832"/>
            <a:ext cx="3918585" cy="7267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515" y="1938020"/>
            <a:ext cx="3227070" cy="865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26/09/2019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685"/>
              </a:lnSpc>
            </a:pPr>
            <a:fld id="{81D60167-4931-47E6-BA6A-407CBD079E47}" type="slidenum">
              <a:rPr spc="-5" dirty="0"/>
              <a:t>‹#›</a:t>
            </a:fld>
            <a:r>
              <a:rPr spc="50" dirty="0"/>
              <a:t>/64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26/09/2019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685"/>
              </a:lnSpc>
            </a:pPr>
            <a:fld id="{81D60167-4931-47E6-BA6A-407CBD079E47}" type="slidenum">
              <a:rPr spc="-5" dirty="0"/>
              <a:t>‹#›</a:t>
            </a:fld>
            <a:r>
              <a:rPr spc="50" dirty="0"/>
              <a:t>/64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30505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374201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26/09/2019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685"/>
              </a:lnSpc>
            </a:pPr>
            <a:fld id="{81D60167-4931-47E6-BA6A-407CBD079E47}" type="slidenum">
              <a:rPr spc="-5" dirty="0"/>
              <a:t>‹#›</a:t>
            </a:fld>
            <a:r>
              <a:rPr spc="50" dirty="0"/>
              <a:t>/64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26/09/2019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685"/>
              </a:lnSpc>
            </a:pPr>
            <a:fld id="{81D60167-4931-47E6-BA6A-407CBD079E47}" type="slidenum">
              <a:rPr spc="-5" dirty="0"/>
              <a:t>‹#›</a:t>
            </a:fld>
            <a:r>
              <a:rPr spc="50" dirty="0"/>
              <a:t>/64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26/09/2019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685"/>
              </a:lnSpc>
            </a:pPr>
            <a:fld id="{81D60167-4931-47E6-BA6A-407CBD079E47}" type="slidenum">
              <a:rPr spc="-5" dirty="0"/>
              <a:t>‹#›</a:t>
            </a:fld>
            <a:r>
              <a:rPr spc="50" dirty="0"/>
              <a:t>/64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069083" y="3295306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989465" y="3291344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3167268" y="3291344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0"/>
                </a:moveTo>
                <a:lnTo>
                  <a:pt x="0" y="38100"/>
                </a:lnTo>
                <a:lnTo>
                  <a:pt x="25400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3323614" y="3305428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79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3334106" y="3295154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79" h="30479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3344266" y="3284994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79" h="30479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326044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3620326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353142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3607626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3620326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3607626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3620326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387859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389129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389129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3802393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387859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389129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414957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416227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416227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0505" y="138430"/>
            <a:ext cx="4149090" cy="553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30505" y="795972"/>
            <a:ext cx="4149090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567434" y="3218497"/>
            <a:ext cx="1475232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30505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26/09/2019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309998" y="3365112"/>
            <a:ext cx="247014" cy="1041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685"/>
              </a:lnSpc>
            </a:pPr>
            <a:fld id="{81D60167-4931-47E6-BA6A-407CBD079E47}" type="slidenum">
              <a:rPr spc="-5" dirty="0"/>
              <a:t>‹#›</a:t>
            </a:fld>
            <a:r>
              <a:rPr spc="50" dirty="0"/>
              <a:t>/64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4" Type="http://schemas.openxmlformats.org/officeDocument/2006/relationships/slide" Target="slide24.xml"/><Relationship Id="rId5" Type="http://schemas.openxmlformats.org/officeDocument/2006/relationships/slide" Target="slide46.xml"/><Relationship Id="rId6" Type="http://schemas.openxmlformats.org/officeDocument/2006/relationships/slide" Target="slide63.xml"/><Relationship Id="rId7" Type="http://schemas.openxmlformats.org/officeDocument/2006/relationships/slide" Target="slide69.xml"/><Relationship Id="rId8" Type="http://schemas.openxmlformats.org/officeDocument/2006/relationships/hyperlink" Target="mailto:mkeet@cs.uct.ac.za" TargetMode="External"/><Relationship Id="rId9" Type="http://schemas.openxmlformats.org/officeDocument/2006/relationships/hyperlink" Target="http://www.meteck.org/" TargetMode="External"/><Relationship Id="rId1" Type="http://schemas.openxmlformats.org/officeDocument/2006/relationships/slideLayout" Target="../slideLayouts/slideLayout5.xml"/><Relationship Id="rId2" Type="http://schemas.openxmlformats.org/officeDocument/2006/relationships/slide" Target="slide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4" Type="http://schemas.openxmlformats.org/officeDocument/2006/relationships/slide" Target="slide13.xml"/><Relationship Id="rId5" Type="http://schemas.openxmlformats.org/officeDocument/2006/relationships/slide" Target="slide24.xml"/><Relationship Id="rId6" Type="http://schemas.openxmlformats.org/officeDocument/2006/relationships/slide" Target="slide46.xml"/><Relationship Id="rId7" Type="http://schemas.openxmlformats.org/officeDocument/2006/relationships/slide" Target="slide63.xml"/><Relationship Id="rId8" Type="http://schemas.openxmlformats.org/officeDocument/2006/relationships/slide" Target="slide69.xml"/><Relationship Id="rId9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4" Type="http://schemas.openxmlformats.org/officeDocument/2006/relationships/slide" Target="slide24.xml"/><Relationship Id="rId5" Type="http://schemas.openxmlformats.org/officeDocument/2006/relationships/slide" Target="slide46.xml"/><Relationship Id="rId6" Type="http://schemas.openxmlformats.org/officeDocument/2006/relationships/slide" Target="slide63.xml"/><Relationship Id="rId7" Type="http://schemas.openxmlformats.org/officeDocument/2006/relationships/slide" Target="slide69.xml"/><Relationship Id="rId8" Type="http://schemas.openxmlformats.org/officeDocument/2006/relationships/image" Target="../media/image3.png"/><Relationship Id="rId9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2" Type="http://schemas.openxmlformats.org/officeDocument/2006/relationships/slide" Target="slid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4" Type="http://schemas.openxmlformats.org/officeDocument/2006/relationships/slide" Target="slide13.xml"/><Relationship Id="rId5" Type="http://schemas.openxmlformats.org/officeDocument/2006/relationships/slide" Target="slide24.xml"/><Relationship Id="rId6" Type="http://schemas.openxmlformats.org/officeDocument/2006/relationships/slide" Target="slide46.xml"/><Relationship Id="rId7" Type="http://schemas.openxmlformats.org/officeDocument/2006/relationships/slide" Target="slide63.xml"/><Relationship Id="rId8" Type="http://schemas.openxmlformats.org/officeDocument/2006/relationships/slide" Target="slide69.xml"/><Relationship Id="rId9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13.xml.rels><?xml version="1.0" encoding="UTF-8" standalone="yes"?>
<Relationships xmlns="http://schemas.openxmlformats.org/package/2006/relationships"><Relationship Id="rId11" Type="http://schemas.openxmlformats.org/officeDocument/2006/relationships/slide" Target="slide17.xml"/><Relationship Id="rId12" Type="http://schemas.openxmlformats.org/officeDocument/2006/relationships/slide" Target="slide25.xml"/><Relationship Id="rId13" Type="http://schemas.openxmlformats.org/officeDocument/2006/relationships/slide" Target="slide35.xml"/><Relationship Id="rId14" Type="http://schemas.openxmlformats.org/officeDocument/2006/relationships/slide" Target="slide48.xml"/><Relationship Id="rId15" Type="http://schemas.openxmlformats.org/officeDocument/2006/relationships/slide" Target="slide53.xml"/><Relationship Id="rId16" Type="http://schemas.openxmlformats.org/officeDocument/2006/relationships/slide" Target="slide58.xml"/><Relationship Id="rId1" Type="http://schemas.openxmlformats.org/officeDocument/2006/relationships/slideLayout" Target="../slideLayouts/slideLayout5.xml"/><Relationship Id="rId2" Type="http://schemas.openxmlformats.org/officeDocument/2006/relationships/slide" Target="slide7.xml"/><Relationship Id="rId3" Type="http://schemas.openxmlformats.org/officeDocument/2006/relationships/slide" Target="slide13.xml"/><Relationship Id="rId4" Type="http://schemas.openxmlformats.org/officeDocument/2006/relationships/slide" Target="slide24.xml"/><Relationship Id="rId5" Type="http://schemas.openxmlformats.org/officeDocument/2006/relationships/slide" Target="slide46.xml"/><Relationship Id="rId6" Type="http://schemas.openxmlformats.org/officeDocument/2006/relationships/slide" Target="slide63.xml"/><Relationship Id="rId7" Type="http://schemas.openxmlformats.org/officeDocument/2006/relationships/slide" Target="slide69.xml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slide" Target="slide14.xml"/></Relationships>
</file>

<file path=ppt/slides/_rels/slide14.xml.rels><?xml version="1.0" encoding="UTF-8" standalone="yes"?>
<Relationships xmlns="http://schemas.openxmlformats.org/package/2006/relationships"><Relationship Id="rId11" Type="http://schemas.openxmlformats.org/officeDocument/2006/relationships/slide" Target="slide17.xml"/><Relationship Id="rId12" Type="http://schemas.openxmlformats.org/officeDocument/2006/relationships/slide" Target="slide25.xml"/><Relationship Id="rId13" Type="http://schemas.openxmlformats.org/officeDocument/2006/relationships/slide" Target="slide35.xml"/><Relationship Id="rId14" Type="http://schemas.openxmlformats.org/officeDocument/2006/relationships/slide" Target="slide48.xml"/><Relationship Id="rId15" Type="http://schemas.openxmlformats.org/officeDocument/2006/relationships/slide" Target="slide53.xml"/><Relationship Id="rId16" Type="http://schemas.openxmlformats.org/officeDocument/2006/relationships/slide" Target="slide58.xml"/><Relationship Id="rId1" Type="http://schemas.openxmlformats.org/officeDocument/2006/relationships/slideLayout" Target="../slideLayouts/slideLayout5.xml"/><Relationship Id="rId2" Type="http://schemas.openxmlformats.org/officeDocument/2006/relationships/slide" Target="slide7.xml"/><Relationship Id="rId3" Type="http://schemas.openxmlformats.org/officeDocument/2006/relationships/slide" Target="slide13.xml"/><Relationship Id="rId4" Type="http://schemas.openxmlformats.org/officeDocument/2006/relationships/slide" Target="slide24.xml"/><Relationship Id="rId5" Type="http://schemas.openxmlformats.org/officeDocument/2006/relationships/slide" Target="slide46.xml"/><Relationship Id="rId6" Type="http://schemas.openxmlformats.org/officeDocument/2006/relationships/slide" Target="slide63.xml"/><Relationship Id="rId7" Type="http://schemas.openxmlformats.org/officeDocument/2006/relationships/slide" Target="slide69.xml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slide" Target="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4" Type="http://schemas.openxmlformats.org/officeDocument/2006/relationships/slide" Target="slide24.xml"/><Relationship Id="rId5" Type="http://schemas.openxmlformats.org/officeDocument/2006/relationships/slide" Target="slide46.xml"/><Relationship Id="rId6" Type="http://schemas.openxmlformats.org/officeDocument/2006/relationships/slide" Target="slide63.xml"/><Relationship Id="rId7" Type="http://schemas.openxmlformats.org/officeDocument/2006/relationships/slide" Target="slide69.xml"/><Relationship Id="rId8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2" Type="http://schemas.openxmlformats.org/officeDocument/2006/relationships/slide" Target="slide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4" Type="http://schemas.openxmlformats.org/officeDocument/2006/relationships/slide" Target="slide24.xml"/><Relationship Id="rId5" Type="http://schemas.openxmlformats.org/officeDocument/2006/relationships/slide" Target="slide46.xml"/><Relationship Id="rId6" Type="http://schemas.openxmlformats.org/officeDocument/2006/relationships/slide" Target="slide63.xml"/><Relationship Id="rId7" Type="http://schemas.openxmlformats.org/officeDocument/2006/relationships/slide" Target="slide69.xml"/><Relationship Id="rId8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2" Type="http://schemas.openxmlformats.org/officeDocument/2006/relationships/slide" Target="slide7.xml"/></Relationships>
</file>

<file path=ppt/slides/_rels/slide17.xml.rels><?xml version="1.0" encoding="UTF-8" standalone="yes"?>
<Relationships xmlns="http://schemas.openxmlformats.org/package/2006/relationships"><Relationship Id="rId11" Type="http://schemas.openxmlformats.org/officeDocument/2006/relationships/slide" Target="slide17.xml"/><Relationship Id="rId12" Type="http://schemas.openxmlformats.org/officeDocument/2006/relationships/slide" Target="slide25.xml"/><Relationship Id="rId13" Type="http://schemas.openxmlformats.org/officeDocument/2006/relationships/slide" Target="slide35.xml"/><Relationship Id="rId14" Type="http://schemas.openxmlformats.org/officeDocument/2006/relationships/slide" Target="slide48.xml"/><Relationship Id="rId15" Type="http://schemas.openxmlformats.org/officeDocument/2006/relationships/slide" Target="slide53.xml"/><Relationship Id="rId16" Type="http://schemas.openxmlformats.org/officeDocument/2006/relationships/slide" Target="slide58.xml"/><Relationship Id="rId1" Type="http://schemas.openxmlformats.org/officeDocument/2006/relationships/slideLayout" Target="../slideLayouts/slideLayout5.xml"/><Relationship Id="rId2" Type="http://schemas.openxmlformats.org/officeDocument/2006/relationships/slide" Target="slide7.xml"/><Relationship Id="rId3" Type="http://schemas.openxmlformats.org/officeDocument/2006/relationships/slide" Target="slide13.xml"/><Relationship Id="rId4" Type="http://schemas.openxmlformats.org/officeDocument/2006/relationships/slide" Target="slide24.xml"/><Relationship Id="rId5" Type="http://schemas.openxmlformats.org/officeDocument/2006/relationships/slide" Target="slide46.xml"/><Relationship Id="rId6" Type="http://schemas.openxmlformats.org/officeDocument/2006/relationships/slide" Target="slide63.xml"/><Relationship Id="rId7" Type="http://schemas.openxmlformats.org/officeDocument/2006/relationships/slide" Target="slide69.xml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slide" Target="slide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4" Type="http://schemas.openxmlformats.org/officeDocument/2006/relationships/slide" Target="slide24.xml"/><Relationship Id="rId5" Type="http://schemas.openxmlformats.org/officeDocument/2006/relationships/slide" Target="slide46.xml"/><Relationship Id="rId6" Type="http://schemas.openxmlformats.org/officeDocument/2006/relationships/slide" Target="slide63.xml"/><Relationship Id="rId7" Type="http://schemas.openxmlformats.org/officeDocument/2006/relationships/slide" Target="slide69.xml"/><Relationship Id="rId8" Type="http://schemas.openxmlformats.org/officeDocument/2006/relationships/image" Target="../media/image3.png"/><Relationship Id="rId9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2" Type="http://schemas.openxmlformats.org/officeDocument/2006/relationships/slide" Target="slide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4" Type="http://schemas.openxmlformats.org/officeDocument/2006/relationships/slide" Target="slide24.xml"/><Relationship Id="rId5" Type="http://schemas.openxmlformats.org/officeDocument/2006/relationships/slide" Target="slide46.xml"/><Relationship Id="rId6" Type="http://schemas.openxmlformats.org/officeDocument/2006/relationships/slide" Target="slide63.xml"/><Relationship Id="rId7" Type="http://schemas.openxmlformats.org/officeDocument/2006/relationships/slide" Target="slide69.xml"/><Relationship Id="rId8" Type="http://schemas.openxmlformats.org/officeDocument/2006/relationships/image" Target="../media/image3.png"/><Relationship Id="rId9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2" Type="http://schemas.openxmlformats.org/officeDocument/2006/relationships/slide" Target="slide7.xml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slide" Target="slide25.xml"/><Relationship Id="rId12" Type="http://schemas.openxmlformats.org/officeDocument/2006/relationships/slide" Target="slide35.xml"/><Relationship Id="rId13" Type="http://schemas.openxmlformats.org/officeDocument/2006/relationships/slide" Target="slide48.xml"/><Relationship Id="rId14" Type="http://schemas.openxmlformats.org/officeDocument/2006/relationships/slide" Target="slide53.xml"/><Relationship Id="rId15" Type="http://schemas.openxmlformats.org/officeDocument/2006/relationships/slide" Target="slide58.xml"/><Relationship Id="rId16" Type="http://schemas.openxmlformats.org/officeDocument/2006/relationships/slide" Target="slide69.xml"/><Relationship Id="rId1" Type="http://schemas.openxmlformats.org/officeDocument/2006/relationships/slideLayout" Target="../slideLayouts/slideLayout5.xml"/><Relationship Id="rId2" Type="http://schemas.openxmlformats.org/officeDocument/2006/relationships/slide" Target="slide7.xml"/><Relationship Id="rId3" Type="http://schemas.openxmlformats.org/officeDocument/2006/relationships/slide" Target="slide13.xml"/><Relationship Id="rId4" Type="http://schemas.openxmlformats.org/officeDocument/2006/relationships/slide" Target="slide24.xml"/><Relationship Id="rId5" Type="http://schemas.openxmlformats.org/officeDocument/2006/relationships/slide" Target="slide46.xml"/><Relationship Id="rId6" Type="http://schemas.openxmlformats.org/officeDocument/2006/relationships/slide" Target="slide63.xml"/><Relationship Id="rId7" Type="http://schemas.openxmlformats.org/officeDocument/2006/relationships/image" Target="../media/image2.png"/><Relationship Id="rId8" Type="http://schemas.openxmlformats.org/officeDocument/2006/relationships/image" Target="../media/image3.png"/><Relationship Id="rId9" Type="http://schemas.openxmlformats.org/officeDocument/2006/relationships/slide" Target="slide14.xml"/><Relationship Id="rId10" Type="http://schemas.openxmlformats.org/officeDocument/2006/relationships/slide" Target="slide1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4" Type="http://schemas.openxmlformats.org/officeDocument/2006/relationships/slide" Target="slide24.xml"/><Relationship Id="rId5" Type="http://schemas.openxmlformats.org/officeDocument/2006/relationships/slide" Target="slide46.xml"/><Relationship Id="rId6" Type="http://schemas.openxmlformats.org/officeDocument/2006/relationships/slide" Target="slide63.xml"/><Relationship Id="rId7" Type="http://schemas.openxmlformats.org/officeDocument/2006/relationships/slide" Target="slide69.xml"/><Relationship Id="rId8" Type="http://schemas.openxmlformats.org/officeDocument/2006/relationships/image" Target="../media/image3.png"/><Relationship Id="rId9" Type="http://schemas.openxmlformats.org/officeDocument/2006/relationships/image" Target="../media/image7.png"/><Relationship Id="rId10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2" Type="http://schemas.openxmlformats.org/officeDocument/2006/relationships/slide" Target="slide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4" Type="http://schemas.openxmlformats.org/officeDocument/2006/relationships/slide" Target="slide24.xml"/><Relationship Id="rId5" Type="http://schemas.openxmlformats.org/officeDocument/2006/relationships/slide" Target="slide46.xml"/><Relationship Id="rId6" Type="http://schemas.openxmlformats.org/officeDocument/2006/relationships/slide" Target="slide63.xml"/><Relationship Id="rId7" Type="http://schemas.openxmlformats.org/officeDocument/2006/relationships/slide" Target="slide69.xml"/><Relationship Id="rId8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2" Type="http://schemas.openxmlformats.org/officeDocument/2006/relationships/slide" Target="slide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4" Type="http://schemas.openxmlformats.org/officeDocument/2006/relationships/slide" Target="slide24.xml"/><Relationship Id="rId5" Type="http://schemas.openxmlformats.org/officeDocument/2006/relationships/slide" Target="slide46.xml"/><Relationship Id="rId6" Type="http://schemas.openxmlformats.org/officeDocument/2006/relationships/slide" Target="slide63.xml"/><Relationship Id="rId7" Type="http://schemas.openxmlformats.org/officeDocument/2006/relationships/slide" Target="slide69.xml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2" Type="http://schemas.openxmlformats.org/officeDocument/2006/relationships/slide" Target="slide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4" Type="http://schemas.openxmlformats.org/officeDocument/2006/relationships/slide" Target="slide24.xml"/><Relationship Id="rId5" Type="http://schemas.openxmlformats.org/officeDocument/2006/relationships/slide" Target="slide46.xml"/><Relationship Id="rId6" Type="http://schemas.openxmlformats.org/officeDocument/2006/relationships/slide" Target="slide63.xml"/><Relationship Id="rId7" Type="http://schemas.openxmlformats.org/officeDocument/2006/relationships/slide" Target="slide69.xml"/><Relationship Id="rId8" Type="http://schemas.openxmlformats.org/officeDocument/2006/relationships/image" Target="../media/image9.png"/><Relationship Id="rId9" Type="http://schemas.openxmlformats.org/officeDocument/2006/relationships/image" Target="../media/image10.png"/><Relationship Id="rId10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2" Type="http://schemas.openxmlformats.org/officeDocument/2006/relationships/slide" Target="slide7.xml"/></Relationships>
</file>

<file path=ppt/slides/_rels/slide24.xml.rels><?xml version="1.0" encoding="UTF-8" standalone="yes"?>
<Relationships xmlns="http://schemas.openxmlformats.org/package/2006/relationships"><Relationship Id="rId11" Type="http://schemas.openxmlformats.org/officeDocument/2006/relationships/slide" Target="slide17.xml"/><Relationship Id="rId12" Type="http://schemas.openxmlformats.org/officeDocument/2006/relationships/slide" Target="slide25.xml"/><Relationship Id="rId13" Type="http://schemas.openxmlformats.org/officeDocument/2006/relationships/slide" Target="slide35.xml"/><Relationship Id="rId14" Type="http://schemas.openxmlformats.org/officeDocument/2006/relationships/slide" Target="slide48.xml"/><Relationship Id="rId15" Type="http://schemas.openxmlformats.org/officeDocument/2006/relationships/slide" Target="slide53.xml"/><Relationship Id="rId16" Type="http://schemas.openxmlformats.org/officeDocument/2006/relationships/slide" Target="slide58.xml"/><Relationship Id="rId1" Type="http://schemas.openxmlformats.org/officeDocument/2006/relationships/slideLayout" Target="../slideLayouts/slideLayout5.xml"/><Relationship Id="rId2" Type="http://schemas.openxmlformats.org/officeDocument/2006/relationships/slide" Target="slide7.xml"/><Relationship Id="rId3" Type="http://schemas.openxmlformats.org/officeDocument/2006/relationships/slide" Target="slide13.xml"/><Relationship Id="rId4" Type="http://schemas.openxmlformats.org/officeDocument/2006/relationships/slide" Target="slide24.xml"/><Relationship Id="rId5" Type="http://schemas.openxmlformats.org/officeDocument/2006/relationships/slide" Target="slide46.xml"/><Relationship Id="rId6" Type="http://schemas.openxmlformats.org/officeDocument/2006/relationships/slide" Target="slide63.xml"/><Relationship Id="rId7" Type="http://schemas.openxmlformats.org/officeDocument/2006/relationships/slide" Target="slide69.xml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slide" Target="slide14.xml"/></Relationships>
</file>

<file path=ppt/slides/_rels/slide25.xml.rels><?xml version="1.0" encoding="UTF-8" standalone="yes"?>
<Relationships xmlns="http://schemas.openxmlformats.org/package/2006/relationships"><Relationship Id="rId11" Type="http://schemas.openxmlformats.org/officeDocument/2006/relationships/slide" Target="slide17.xml"/><Relationship Id="rId12" Type="http://schemas.openxmlformats.org/officeDocument/2006/relationships/slide" Target="slide25.xml"/><Relationship Id="rId13" Type="http://schemas.openxmlformats.org/officeDocument/2006/relationships/slide" Target="slide35.xml"/><Relationship Id="rId14" Type="http://schemas.openxmlformats.org/officeDocument/2006/relationships/slide" Target="slide48.xml"/><Relationship Id="rId15" Type="http://schemas.openxmlformats.org/officeDocument/2006/relationships/slide" Target="slide53.xml"/><Relationship Id="rId16" Type="http://schemas.openxmlformats.org/officeDocument/2006/relationships/slide" Target="slide58.xml"/><Relationship Id="rId1" Type="http://schemas.openxmlformats.org/officeDocument/2006/relationships/slideLayout" Target="../slideLayouts/slideLayout5.xml"/><Relationship Id="rId2" Type="http://schemas.openxmlformats.org/officeDocument/2006/relationships/slide" Target="slide7.xml"/><Relationship Id="rId3" Type="http://schemas.openxmlformats.org/officeDocument/2006/relationships/slide" Target="slide13.xml"/><Relationship Id="rId4" Type="http://schemas.openxmlformats.org/officeDocument/2006/relationships/slide" Target="slide24.xml"/><Relationship Id="rId5" Type="http://schemas.openxmlformats.org/officeDocument/2006/relationships/slide" Target="slide46.xml"/><Relationship Id="rId6" Type="http://schemas.openxmlformats.org/officeDocument/2006/relationships/slide" Target="slide63.xml"/><Relationship Id="rId7" Type="http://schemas.openxmlformats.org/officeDocument/2006/relationships/slide" Target="slide69.xml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slide" Target="slide1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4" Type="http://schemas.openxmlformats.org/officeDocument/2006/relationships/slide" Target="slide24.xml"/><Relationship Id="rId5" Type="http://schemas.openxmlformats.org/officeDocument/2006/relationships/slide" Target="slide46.xml"/><Relationship Id="rId6" Type="http://schemas.openxmlformats.org/officeDocument/2006/relationships/slide" Target="slide63.xml"/><Relationship Id="rId7" Type="http://schemas.openxmlformats.org/officeDocument/2006/relationships/slide" Target="slide69.xml"/><Relationship Id="rId8" Type="http://schemas.openxmlformats.org/officeDocument/2006/relationships/image" Target="../media/image3.png"/><Relationship Id="rId9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2" Type="http://schemas.openxmlformats.org/officeDocument/2006/relationships/slide" Target="slide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4" Type="http://schemas.openxmlformats.org/officeDocument/2006/relationships/slide" Target="slide24.xml"/><Relationship Id="rId5" Type="http://schemas.openxmlformats.org/officeDocument/2006/relationships/slide" Target="slide46.xml"/><Relationship Id="rId6" Type="http://schemas.openxmlformats.org/officeDocument/2006/relationships/slide" Target="slide63.xml"/><Relationship Id="rId7" Type="http://schemas.openxmlformats.org/officeDocument/2006/relationships/slide" Target="slide69.xml"/><Relationship Id="rId8" Type="http://schemas.openxmlformats.org/officeDocument/2006/relationships/image" Target="../media/image3.png"/><Relationship Id="rId9" Type="http://schemas.openxmlformats.org/officeDocument/2006/relationships/image" Target="../media/image4.png"/><Relationship Id="rId10" Type="http://schemas.openxmlformats.org/officeDocument/2006/relationships/image" Target="../media/image9.png"/><Relationship Id="rId1" Type="http://schemas.openxmlformats.org/officeDocument/2006/relationships/slideLayout" Target="../slideLayouts/slideLayout5.xml"/><Relationship Id="rId2" Type="http://schemas.openxmlformats.org/officeDocument/2006/relationships/slide" Target="slide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4" Type="http://schemas.openxmlformats.org/officeDocument/2006/relationships/slide" Target="slide24.xml"/><Relationship Id="rId5" Type="http://schemas.openxmlformats.org/officeDocument/2006/relationships/slide" Target="slide46.xml"/><Relationship Id="rId6" Type="http://schemas.openxmlformats.org/officeDocument/2006/relationships/slide" Target="slide63.xml"/><Relationship Id="rId7" Type="http://schemas.openxmlformats.org/officeDocument/2006/relationships/slide" Target="slide69.xml"/><Relationship Id="rId8" Type="http://schemas.openxmlformats.org/officeDocument/2006/relationships/image" Target="../media/image3.png"/><Relationship Id="rId9" Type="http://schemas.openxmlformats.org/officeDocument/2006/relationships/image" Target="../media/image4.png"/><Relationship Id="rId10" Type="http://schemas.openxmlformats.org/officeDocument/2006/relationships/image" Target="../media/image9.png"/><Relationship Id="rId1" Type="http://schemas.openxmlformats.org/officeDocument/2006/relationships/slideLayout" Target="../slideLayouts/slideLayout5.xml"/><Relationship Id="rId2" Type="http://schemas.openxmlformats.org/officeDocument/2006/relationships/slide" Target="slide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4" Type="http://schemas.openxmlformats.org/officeDocument/2006/relationships/slide" Target="slide24.xml"/><Relationship Id="rId5" Type="http://schemas.openxmlformats.org/officeDocument/2006/relationships/slide" Target="slide46.xml"/><Relationship Id="rId6" Type="http://schemas.openxmlformats.org/officeDocument/2006/relationships/slide" Target="slide63.xml"/><Relationship Id="rId7" Type="http://schemas.openxmlformats.org/officeDocument/2006/relationships/slide" Target="slide69.xml"/><Relationship Id="rId8" Type="http://schemas.openxmlformats.org/officeDocument/2006/relationships/image" Target="../media/image3.png"/><Relationship Id="rId9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2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4" Type="http://schemas.openxmlformats.org/officeDocument/2006/relationships/slide" Target="slide24.xml"/><Relationship Id="rId5" Type="http://schemas.openxmlformats.org/officeDocument/2006/relationships/slide" Target="slide46.xml"/><Relationship Id="rId6" Type="http://schemas.openxmlformats.org/officeDocument/2006/relationships/slide" Target="slide63.xml"/><Relationship Id="rId7" Type="http://schemas.openxmlformats.org/officeDocument/2006/relationships/image" Target="../media/image3.png"/><Relationship Id="rId8" Type="http://schemas.openxmlformats.org/officeDocument/2006/relationships/slide" Target="slide69.xml"/><Relationship Id="rId1" Type="http://schemas.openxmlformats.org/officeDocument/2006/relationships/slideLayout" Target="../slideLayouts/slideLayout5.xml"/><Relationship Id="rId2" Type="http://schemas.openxmlformats.org/officeDocument/2006/relationships/slide" Target="slide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4" Type="http://schemas.openxmlformats.org/officeDocument/2006/relationships/slide" Target="slide24.xml"/><Relationship Id="rId5" Type="http://schemas.openxmlformats.org/officeDocument/2006/relationships/slide" Target="slide46.xml"/><Relationship Id="rId6" Type="http://schemas.openxmlformats.org/officeDocument/2006/relationships/slide" Target="slide63.xml"/><Relationship Id="rId7" Type="http://schemas.openxmlformats.org/officeDocument/2006/relationships/slide" Target="slide69.xml"/><Relationship Id="rId8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2" Type="http://schemas.openxmlformats.org/officeDocument/2006/relationships/slide" Target="slide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4" Type="http://schemas.openxmlformats.org/officeDocument/2006/relationships/slide" Target="slide24.xml"/><Relationship Id="rId5" Type="http://schemas.openxmlformats.org/officeDocument/2006/relationships/slide" Target="slide46.xml"/><Relationship Id="rId6" Type="http://schemas.openxmlformats.org/officeDocument/2006/relationships/slide" Target="slide63.xml"/><Relationship Id="rId7" Type="http://schemas.openxmlformats.org/officeDocument/2006/relationships/slide" Target="slide69.xml"/><Relationship Id="rId8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2" Type="http://schemas.openxmlformats.org/officeDocument/2006/relationships/slide" Target="slide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4" Type="http://schemas.openxmlformats.org/officeDocument/2006/relationships/slide" Target="slide24.xml"/><Relationship Id="rId5" Type="http://schemas.openxmlformats.org/officeDocument/2006/relationships/slide" Target="slide46.xml"/><Relationship Id="rId6" Type="http://schemas.openxmlformats.org/officeDocument/2006/relationships/slide" Target="slide63.xml"/><Relationship Id="rId7" Type="http://schemas.openxmlformats.org/officeDocument/2006/relationships/slide" Target="slide69.xml"/><Relationship Id="rId8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2" Type="http://schemas.openxmlformats.org/officeDocument/2006/relationships/slide" Target="slide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4" Type="http://schemas.openxmlformats.org/officeDocument/2006/relationships/slide" Target="slide13.xml"/><Relationship Id="rId5" Type="http://schemas.openxmlformats.org/officeDocument/2006/relationships/slide" Target="slide24.xml"/><Relationship Id="rId6" Type="http://schemas.openxmlformats.org/officeDocument/2006/relationships/slide" Target="slide46.xml"/><Relationship Id="rId7" Type="http://schemas.openxmlformats.org/officeDocument/2006/relationships/slide" Target="slide63.xml"/><Relationship Id="rId8" Type="http://schemas.openxmlformats.org/officeDocument/2006/relationships/slide" Target="slide69.xml"/><Relationship Id="rId9" Type="http://schemas.openxmlformats.org/officeDocument/2006/relationships/image" Target="../media/image11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4" Type="http://schemas.openxmlformats.org/officeDocument/2006/relationships/slide" Target="slide24.xml"/><Relationship Id="rId5" Type="http://schemas.openxmlformats.org/officeDocument/2006/relationships/slide" Target="slide46.xml"/><Relationship Id="rId6" Type="http://schemas.openxmlformats.org/officeDocument/2006/relationships/slide" Target="slide63.xml"/><Relationship Id="rId7" Type="http://schemas.openxmlformats.org/officeDocument/2006/relationships/slide" Target="slide69.xml"/><Relationship Id="rId8" Type="http://schemas.openxmlformats.org/officeDocument/2006/relationships/image" Target="../media/image3.png"/><Relationship Id="rId9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2" Type="http://schemas.openxmlformats.org/officeDocument/2006/relationships/slide" Target="slide7.xml"/></Relationships>
</file>

<file path=ppt/slides/_rels/slide35.xml.rels><?xml version="1.0" encoding="UTF-8" standalone="yes"?>
<Relationships xmlns="http://schemas.openxmlformats.org/package/2006/relationships"><Relationship Id="rId11" Type="http://schemas.openxmlformats.org/officeDocument/2006/relationships/slide" Target="slide17.xml"/><Relationship Id="rId12" Type="http://schemas.openxmlformats.org/officeDocument/2006/relationships/slide" Target="slide25.xml"/><Relationship Id="rId13" Type="http://schemas.openxmlformats.org/officeDocument/2006/relationships/slide" Target="slide35.xml"/><Relationship Id="rId14" Type="http://schemas.openxmlformats.org/officeDocument/2006/relationships/slide" Target="slide48.xml"/><Relationship Id="rId15" Type="http://schemas.openxmlformats.org/officeDocument/2006/relationships/slide" Target="slide53.xml"/><Relationship Id="rId16" Type="http://schemas.openxmlformats.org/officeDocument/2006/relationships/slide" Target="slide58.xml"/><Relationship Id="rId1" Type="http://schemas.openxmlformats.org/officeDocument/2006/relationships/slideLayout" Target="../slideLayouts/slideLayout5.xml"/><Relationship Id="rId2" Type="http://schemas.openxmlformats.org/officeDocument/2006/relationships/slide" Target="slide7.xml"/><Relationship Id="rId3" Type="http://schemas.openxmlformats.org/officeDocument/2006/relationships/slide" Target="slide13.xml"/><Relationship Id="rId4" Type="http://schemas.openxmlformats.org/officeDocument/2006/relationships/slide" Target="slide24.xml"/><Relationship Id="rId5" Type="http://schemas.openxmlformats.org/officeDocument/2006/relationships/slide" Target="slide46.xml"/><Relationship Id="rId6" Type="http://schemas.openxmlformats.org/officeDocument/2006/relationships/slide" Target="slide63.xml"/><Relationship Id="rId7" Type="http://schemas.openxmlformats.org/officeDocument/2006/relationships/slide" Target="slide69.xml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slide" Target="slide1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4" Type="http://schemas.openxmlformats.org/officeDocument/2006/relationships/slide" Target="slide24.xml"/><Relationship Id="rId5" Type="http://schemas.openxmlformats.org/officeDocument/2006/relationships/slide" Target="slide46.xml"/><Relationship Id="rId6" Type="http://schemas.openxmlformats.org/officeDocument/2006/relationships/slide" Target="slide63.xml"/><Relationship Id="rId7" Type="http://schemas.openxmlformats.org/officeDocument/2006/relationships/slide" Target="slide69.xml"/><Relationship Id="rId8" Type="http://schemas.openxmlformats.org/officeDocument/2006/relationships/image" Target="../media/image3.png"/><Relationship Id="rId9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2" Type="http://schemas.openxmlformats.org/officeDocument/2006/relationships/slide" Target="slide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4" Type="http://schemas.openxmlformats.org/officeDocument/2006/relationships/slide" Target="slide24.xml"/><Relationship Id="rId5" Type="http://schemas.openxmlformats.org/officeDocument/2006/relationships/slide" Target="slide46.xml"/><Relationship Id="rId6" Type="http://schemas.openxmlformats.org/officeDocument/2006/relationships/slide" Target="slide63.xml"/><Relationship Id="rId7" Type="http://schemas.openxmlformats.org/officeDocument/2006/relationships/slide" Target="slide69.xml"/><Relationship Id="rId8" Type="http://schemas.openxmlformats.org/officeDocument/2006/relationships/image" Target="../media/image3.png"/><Relationship Id="rId9" Type="http://schemas.openxmlformats.org/officeDocument/2006/relationships/image" Target="../media/image9.png"/><Relationship Id="rId1" Type="http://schemas.openxmlformats.org/officeDocument/2006/relationships/slideLayout" Target="../slideLayouts/slideLayout5.xml"/><Relationship Id="rId2" Type="http://schemas.openxmlformats.org/officeDocument/2006/relationships/slide" Target="slide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4" Type="http://schemas.openxmlformats.org/officeDocument/2006/relationships/slide" Target="slide24.xml"/><Relationship Id="rId5" Type="http://schemas.openxmlformats.org/officeDocument/2006/relationships/slide" Target="slide46.xml"/><Relationship Id="rId6" Type="http://schemas.openxmlformats.org/officeDocument/2006/relationships/slide" Target="slide63.xml"/><Relationship Id="rId7" Type="http://schemas.openxmlformats.org/officeDocument/2006/relationships/slide" Target="slide69.xml"/><Relationship Id="rId8" Type="http://schemas.openxmlformats.org/officeDocument/2006/relationships/image" Target="../media/image3.png"/><Relationship Id="rId9" Type="http://schemas.openxmlformats.org/officeDocument/2006/relationships/image" Target="../media/image9.png"/><Relationship Id="rId1" Type="http://schemas.openxmlformats.org/officeDocument/2006/relationships/slideLayout" Target="../slideLayouts/slideLayout5.xml"/><Relationship Id="rId2" Type="http://schemas.openxmlformats.org/officeDocument/2006/relationships/slide" Target="slide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4" Type="http://schemas.openxmlformats.org/officeDocument/2006/relationships/slide" Target="slide24.xml"/><Relationship Id="rId5" Type="http://schemas.openxmlformats.org/officeDocument/2006/relationships/slide" Target="slide46.xml"/><Relationship Id="rId6" Type="http://schemas.openxmlformats.org/officeDocument/2006/relationships/slide" Target="slide63.xml"/><Relationship Id="rId7" Type="http://schemas.openxmlformats.org/officeDocument/2006/relationships/slide" Target="slide69.xml"/><Relationship Id="rId8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2" Type="http://schemas.openxmlformats.org/officeDocument/2006/relationships/slide" Target="slide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4" Type="http://schemas.openxmlformats.org/officeDocument/2006/relationships/slide" Target="slide24.xml"/><Relationship Id="rId5" Type="http://schemas.openxmlformats.org/officeDocument/2006/relationships/slide" Target="slide46.xml"/><Relationship Id="rId6" Type="http://schemas.openxmlformats.org/officeDocument/2006/relationships/slide" Target="slide63.xml"/><Relationship Id="rId7" Type="http://schemas.openxmlformats.org/officeDocument/2006/relationships/slide" Target="slide69.xml"/><Relationship Id="rId8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2" Type="http://schemas.openxmlformats.org/officeDocument/2006/relationships/slide" Target="slide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4" Type="http://schemas.openxmlformats.org/officeDocument/2006/relationships/slide" Target="slide24.xml"/><Relationship Id="rId5" Type="http://schemas.openxmlformats.org/officeDocument/2006/relationships/slide" Target="slide46.xml"/><Relationship Id="rId6" Type="http://schemas.openxmlformats.org/officeDocument/2006/relationships/slide" Target="slide63.xml"/><Relationship Id="rId7" Type="http://schemas.openxmlformats.org/officeDocument/2006/relationships/slide" Target="slide69.xml"/><Relationship Id="rId8" Type="http://schemas.openxmlformats.org/officeDocument/2006/relationships/image" Target="../media/image3.png"/><Relationship Id="rId9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2" Type="http://schemas.openxmlformats.org/officeDocument/2006/relationships/slide" Target="slide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4" Type="http://schemas.openxmlformats.org/officeDocument/2006/relationships/slide" Target="slide24.xml"/><Relationship Id="rId5" Type="http://schemas.openxmlformats.org/officeDocument/2006/relationships/slide" Target="slide46.xml"/><Relationship Id="rId6" Type="http://schemas.openxmlformats.org/officeDocument/2006/relationships/slide" Target="slide63.xml"/><Relationship Id="rId7" Type="http://schemas.openxmlformats.org/officeDocument/2006/relationships/slide" Target="slide69.xml"/><Relationship Id="rId8" Type="http://schemas.openxmlformats.org/officeDocument/2006/relationships/image" Target="../media/image3.png"/><Relationship Id="rId9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2" Type="http://schemas.openxmlformats.org/officeDocument/2006/relationships/slide" Target="slide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4" Type="http://schemas.openxmlformats.org/officeDocument/2006/relationships/slide" Target="slide24.xml"/><Relationship Id="rId5" Type="http://schemas.openxmlformats.org/officeDocument/2006/relationships/slide" Target="slide46.xml"/><Relationship Id="rId6" Type="http://schemas.openxmlformats.org/officeDocument/2006/relationships/slide" Target="slide63.xml"/><Relationship Id="rId7" Type="http://schemas.openxmlformats.org/officeDocument/2006/relationships/slide" Target="slide69.xml"/><Relationship Id="rId8" Type="http://schemas.openxmlformats.org/officeDocument/2006/relationships/image" Target="../media/image3.png"/><Relationship Id="rId9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2" Type="http://schemas.openxmlformats.org/officeDocument/2006/relationships/slide" Target="slide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4" Type="http://schemas.openxmlformats.org/officeDocument/2006/relationships/slide" Target="slide24.xml"/><Relationship Id="rId5" Type="http://schemas.openxmlformats.org/officeDocument/2006/relationships/slide" Target="slide46.xml"/><Relationship Id="rId6" Type="http://schemas.openxmlformats.org/officeDocument/2006/relationships/slide" Target="slide63.xml"/><Relationship Id="rId7" Type="http://schemas.openxmlformats.org/officeDocument/2006/relationships/slide" Target="slide69.xml"/><Relationship Id="rId8" Type="http://schemas.openxmlformats.org/officeDocument/2006/relationships/image" Target="../media/image3.png"/><Relationship Id="rId9" Type="http://schemas.openxmlformats.org/officeDocument/2006/relationships/image" Target="../media/image4.png"/><Relationship Id="rId10" Type="http://schemas.openxmlformats.org/officeDocument/2006/relationships/image" Target="../media/image12.png"/><Relationship Id="rId1" Type="http://schemas.openxmlformats.org/officeDocument/2006/relationships/slideLayout" Target="../slideLayouts/slideLayout5.xml"/><Relationship Id="rId2" Type="http://schemas.openxmlformats.org/officeDocument/2006/relationships/slide" Target="slide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4" Type="http://schemas.openxmlformats.org/officeDocument/2006/relationships/slide" Target="slide24.xml"/><Relationship Id="rId5" Type="http://schemas.openxmlformats.org/officeDocument/2006/relationships/slide" Target="slide46.xml"/><Relationship Id="rId6" Type="http://schemas.openxmlformats.org/officeDocument/2006/relationships/slide" Target="slide63.xml"/><Relationship Id="rId7" Type="http://schemas.openxmlformats.org/officeDocument/2006/relationships/slide" Target="slide69.xml"/><Relationship Id="rId8" Type="http://schemas.openxmlformats.org/officeDocument/2006/relationships/image" Target="../media/image3.png"/><Relationship Id="rId9" Type="http://schemas.openxmlformats.org/officeDocument/2006/relationships/image" Target="../media/image4.png"/><Relationship Id="rId10" Type="http://schemas.openxmlformats.org/officeDocument/2006/relationships/image" Target="../media/image12.png"/><Relationship Id="rId11" Type="http://schemas.openxmlformats.org/officeDocument/2006/relationships/image" Target="../media/image9.png"/><Relationship Id="rId1" Type="http://schemas.openxmlformats.org/officeDocument/2006/relationships/slideLayout" Target="../slideLayouts/slideLayout5.xml"/><Relationship Id="rId2" Type="http://schemas.openxmlformats.org/officeDocument/2006/relationships/slide" Target="slide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4" Type="http://schemas.openxmlformats.org/officeDocument/2006/relationships/slide" Target="slide24.xml"/><Relationship Id="rId5" Type="http://schemas.openxmlformats.org/officeDocument/2006/relationships/slide" Target="slide46.xml"/><Relationship Id="rId6" Type="http://schemas.openxmlformats.org/officeDocument/2006/relationships/slide" Target="slide63.xml"/><Relationship Id="rId7" Type="http://schemas.openxmlformats.org/officeDocument/2006/relationships/slide" Target="slide69.xml"/><Relationship Id="rId8" Type="http://schemas.openxmlformats.org/officeDocument/2006/relationships/image" Target="../media/image13.png"/><Relationship Id="rId9" Type="http://schemas.openxmlformats.org/officeDocument/2006/relationships/image" Target="../media/image3.png"/><Relationship Id="rId10" Type="http://schemas.openxmlformats.org/officeDocument/2006/relationships/image" Target="../media/image9.png"/><Relationship Id="rId11" Type="http://schemas.openxmlformats.org/officeDocument/2006/relationships/image" Target="../media/image14.png"/><Relationship Id="rId1" Type="http://schemas.openxmlformats.org/officeDocument/2006/relationships/slideLayout" Target="../slideLayouts/slideLayout5.xml"/><Relationship Id="rId2" Type="http://schemas.openxmlformats.org/officeDocument/2006/relationships/slide" Target="slide7.xml"/></Relationships>
</file>

<file path=ppt/slides/_rels/slide46.xml.rels><?xml version="1.0" encoding="UTF-8" standalone="yes"?>
<Relationships xmlns="http://schemas.openxmlformats.org/package/2006/relationships"><Relationship Id="rId11" Type="http://schemas.openxmlformats.org/officeDocument/2006/relationships/slide" Target="slide17.xml"/><Relationship Id="rId12" Type="http://schemas.openxmlformats.org/officeDocument/2006/relationships/slide" Target="slide25.xml"/><Relationship Id="rId13" Type="http://schemas.openxmlformats.org/officeDocument/2006/relationships/slide" Target="slide35.xml"/><Relationship Id="rId14" Type="http://schemas.openxmlformats.org/officeDocument/2006/relationships/slide" Target="slide48.xml"/><Relationship Id="rId15" Type="http://schemas.openxmlformats.org/officeDocument/2006/relationships/slide" Target="slide53.xml"/><Relationship Id="rId16" Type="http://schemas.openxmlformats.org/officeDocument/2006/relationships/slide" Target="slide58.xml"/><Relationship Id="rId1" Type="http://schemas.openxmlformats.org/officeDocument/2006/relationships/slideLayout" Target="../slideLayouts/slideLayout5.xml"/><Relationship Id="rId2" Type="http://schemas.openxmlformats.org/officeDocument/2006/relationships/slide" Target="slide7.xml"/><Relationship Id="rId3" Type="http://schemas.openxmlformats.org/officeDocument/2006/relationships/slide" Target="slide13.xml"/><Relationship Id="rId4" Type="http://schemas.openxmlformats.org/officeDocument/2006/relationships/slide" Target="slide24.xml"/><Relationship Id="rId5" Type="http://schemas.openxmlformats.org/officeDocument/2006/relationships/slide" Target="slide46.xml"/><Relationship Id="rId6" Type="http://schemas.openxmlformats.org/officeDocument/2006/relationships/slide" Target="slide63.xml"/><Relationship Id="rId7" Type="http://schemas.openxmlformats.org/officeDocument/2006/relationships/slide" Target="slide69.xml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slide" Target="slide14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4" Type="http://schemas.openxmlformats.org/officeDocument/2006/relationships/slide" Target="slide24.xml"/><Relationship Id="rId5" Type="http://schemas.openxmlformats.org/officeDocument/2006/relationships/slide" Target="slide46.xml"/><Relationship Id="rId6" Type="http://schemas.openxmlformats.org/officeDocument/2006/relationships/slide" Target="slide63.xml"/><Relationship Id="rId7" Type="http://schemas.openxmlformats.org/officeDocument/2006/relationships/slide" Target="slide69.xml"/><Relationship Id="rId8" Type="http://schemas.openxmlformats.org/officeDocument/2006/relationships/image" Target="../media/image3.png"/><Relationship Id="rId9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2" Type="http://schemas.openxmlformats.org/officeDocument/2006/relationships/slide" Target="slide7.xml"/></Relationships>
</file>

<file path=ppt/slides/_rels/slide48.xml.rels><?xml version="1.0" encoding="UTF-8" standalone="yes"?>
<Relationships xmlns="http://schemas.openxmlformats.org/package/2006/relationships"><Relationship Id="rId11" Type="http://schemas.openxmlformats.org/officeDocument/2006/relationships/slide" Target="slide17.xml"/><Relationship Id="rId12" Type="http://schemas.openxmlformats.org/officeDocument/2006/relationships/slide" Target="slide25.xml"/><Relationship Id="rId13" Type="http://schemas.openxmlformats.org/officeDocument/2006/relationships/slide" Target="slide35.xml"/><Relationship Id="rId14" Type="http://schemas.openxmlformats.org/officeDocument/2006/relationships/slide" Target="slide48.xml"/><Relationship Id="rId15" Type="http://schemas.openxmlformats.org/officeDocument/2006/relationships/slide" Target="slide53.xml"/><Relationship Id="rId16" Type="http://schemas.openxmlformats.org/officeDocument/2006/relationships/slide" Target="slide58.xml"/><Relationship Id="rId1" Type="http://schemas.openxmlformats.org/officeDocument/2006/relationships/slideLayout" Target="../slideLayouts/slideLayout5.xml"/><Relationship Id="rId2" Type="http://schemas.openxmlformats.org/officeDocument/2006/relationships/slide" Target="slide7.xml"/><Relationship Id="rId3" Type="http://schemas.openxmlformats.org/officeDocument/2006/relationships/slide" Target="slide13.xml"/><Relationship Id="rId4" Type="http://schemas.openxmlformats.org/officeDocument/2006/relationships/slide" Target="slide24.xml"/><Relationship Id="rId5" Type="http://schemas.openxmlformats.org/officeDocument/2006/relationships/slide" Target="slide46.xml"/><Relationship Id="rId6" Type="http://schemas.openxmlformats.org/officeDocument/2006/relationships/slide" Target="slide63.xml"/><Relationship Id="rId7" Type="http://schemas.openxmlformats.org/officeDocument/2006/relationships/slide" Target="slide69.xml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slide" Target="slide14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4" Type="http://schemas.openxmlformats.org/officeDocument/2006/relationships/slide" Target="slide24.xml"/><Relationship Id="rId5" Type="http://schemas.openxmlformats.org/officeDocument/2006/relationships/slide" Target="slide46.xml"/><Relationship Id="rId6" Type="http://schemas.openxmlformats.org/officeDocument/2006/relationships/slide" Target="slide63.xml"/><Relationship Id="rId7" Type="http://schemas.openxmlformats.org/officeDocument/2006/relationships/slide" Target="slide69.xml"/><Relationship Id="rId8" Type="http://schemas.openxmlformats.org/officeDocument/2006/relationships/image" Target="../media/image3.png"/><Relationship Id="rId9" Type="http://schemas.openxmlformats.org/officeDocument/2006/relationships/hyperlink" Target="http://code.google.com/p/cel/" TargetMode="External"/><Relationship Id="rId1" Type="http://schemas.openxmlformats.org/officeDocument/2006/relationships/slideLayout" Target="../slideLayouts/slideLayout5.xml"/><Relationship Id="rId2" Type="http://schemas.openxmlformats.org/officeDocument/2006/relationships/slide" Target="slide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4" Type="http://schemas.openxmlformats.org/officeDocument/2006/relationships/slide" Target="slide24.xml"/><Relationship Id="rId5" Type="http://schemas.openxmlformats.org/officeDocument/2006/relationships/slide" Target="slide46.xml"/><Relationship Id="rId6" Type="http://schemas.openxmlformats.org/officeDocument/2006/relationships/slide" Target="slide63.xml"/><Relationship Id="rId7" Type="http://schemas.openxmlformats.org/officeDocument/2006/relationships/slide" Target="slide69.xml"/><Relationship Id="rId8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2" Type="http://schemas.openxmlformats.org/officeDocument/2006/relationships/slide" Target="slide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4" Type="http://schemas.openxmlformats.org/officeDocument/2006/relationships/slide" Target="slide24.xml"/><Relationship Id="rId5" Type="http://schemas.openxmlformats.org/officeDocument/2006/relationships/slide" Target="slide46.xml"/><Relationship Id="rId6" Type="http://schemas.openxmlformats.org/officeDocument/2006/relationships/slide" Target="slide63.xml"/><Relationship Id="rId7" Type="http://schemas.openxmlformats.org/officeDocument/2006/relationships/slide" Target="slide69.xml"/><Relationship Id="rId8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2" Type="http://schemas.openxmlformats.org/officeDocument/2006/relationships/slide" Target="slide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4" Type="http://schemas.openxmlformats.org/officeDocument/2006/relationships/slide" Target="slide24.xml"/><Relationship Id="rId5" Type="http://schemas.openxmlformats.org/officeDocument/2006/relationships/slide" Target="slide46.xml"/><Relationship Id="rId6" Type="http://schemas.openxmlformats.org/officeDocument/2006/relationships/slide" Target="slide63.xml"/><Relationship Id="rId7" Type="http://schemas.openxmlformats.org/officeDocument/2006/relationships/slide" Target="slide69.xml"/><Relationship Id="rId8" Type="http://schemas.openxmlformats.org/officeDocument/2006/relationships/image" Target="../media/image3.png"/><Relationship Id="rId9" Type="http://schemas.openxmlformats.org/officeDocument/2006/relationships/image" Target="../media/image9.png"/><Relationship Id="rId10" Type="http://schemas.openxmlformats.org/officeDocument/2006/relationships/image" Target="../media/image15.png"/><Relationship Id="rId1" Type="http://schemas.openxmlformats.org/officeDocument/2006/relationships/slideLayout" Target="../slideLayouts/slideLayout5.xml"/><Relationship Id="rId2" Type="http://schemas.openxmlformats.org/officeDocument/2006/relationships/slide" Target="slide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4" Type="http://schemas.openxmlformats.org/officeDocument/2006/relationships/slide" Target="slide24.xml"/><Relationship Id="rId5" Type="http://schemas.openxmlformats.org/officeDocument/2006/relationships/slide" Target="slide46.xml"/><Relationship Id="rId6" Type="http://schemas.openxmlformats.org/officeDocument/2006/relationships/slide" Target="slide63.xml"/><Relationship Id="rId7" Type="http://schemas.openxmlformats.org/officeDocument/2006/relationships/slide" Target="slide69.xml"/><Relationship Id="rId8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2" Type="http://schemas.openxmlformats.org/officeDocument/2006/relationships/slide" Target="slide7.xml"/></Relationships>
</file>

<file path=ppt/slides/_rels/slide53.xml.rels><?xml version="1.0" encoding="UTF-8" standalone="yes"?>
<Relationships xmlns="http://schemas.openxmlformats.org/package/2006/relationships"><Relationship Id="rId11" Type="http://schemas.openxmlformats.org/officeDocument/2006/relationships/slide" Target="slide17.xml"/><Relationship Id="rId12" Type="http://schemas.openxmlformats.org/officeDocument/2006/relationships/slide" Target="slide25.xml"/><Relationship Id="rId13" Type="http://schemas.openxmlformats.org/officeDocument/2006/relationships/slide" Target="slide35.xml"/><Relationship Id="rId14" Type="http://schemas.openxmlformats.org/officeDocument/2006/relationships/slide" Target="slide48.xml"/><Relationship Id="rId15" Type="http://schemas.openxmlformats.org/officeDocument/2006/relationships/slide" Target="slide53.xml"/><Relationship Id="rId16" Type="http://schemas.openxmlformats.org/officeDocument/2006/relationships/slide" Target="slide58.xml"/><Relationship Id="rId1" Type="http://schemas.openxmlformats.org/officeDocument/2006/relationships/slideLayout" Target="../slideLayouts/slideLayout5.xml"/><Relationship Id="rId2" Type="http://schemas.openxmlformats.org/officeDocument/2006/relationships/slide" Target="slide7.xml"/><Relationship Id="rId3" Type="http://schemas.openxmlformats.org/officeDocument/2006/relationships/slide" Target="slide13.xml"/><Relationship Id="rId4" Type="http://schemas.openxmlformats.org/officeDocument/2006/relationships/slide" Target="slide24.xml"/><Relationship Id="rId5" Type="http://schemas.openxmlformats.org/officeDocument/2006/relationships/slide" Target="slide46.xml"/><Relationship Id="rId6" Type="http://schemas.openxmlformats.org/officeDocument/2006/relationships/slide" Target="slide63.xml"/><Relationship Id="rId7" Type="http://schemas.openxmlformats.org/officeDocument/2006/relationships/slide" Target="slide69.xml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slide" Target="slide14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4" Type="http://schemas.openxmlformats.org/officeDocument/2006/relationships/slide" Target="slide24.xml"/><Relationship Id="rId5" Type="http://schemas.openxmlformats.org/officeDocument/2006/relationships/slide" Target="slide46.xml"/><Relationship Id="rId6" Type="http://schemas.openxmlformats.org/officeDocument/2006/relationships/slide" Target="slide63.xml"/><Relationship Id="rId7" Type="http://schemas.openxmlformats.org/officeDocument/2006/relationships/slide" Target="slide69.xml"/><Relationship Id="rId8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2" Type="http://schemas.openxmlformats.org/officeDocument/2006/relationships/slide" Target="slide7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4" Type="http://schemas.openxmlformats.org/officeDocument/2006/relationships/slide" Target="slide24.xml"/><Relationship Id="rId5" Type="http://schemas.openxmlformats.org/officeDocument/2006/relationships/slide" Target="slide46.xml"/><Relationship Id="rId6" Type="http://schemas.openxmlformats.org/officeDocument/2006/relationships/slide" Target="slide63.xml"/><Relationship Id="rId7" Type="http://schemas.openxmlformats.org/officeDocument/2006/relationships/slide" Target="slide69.xml"/><Relationship Id="rId8" Type="http://schemas.openxmlformats.org/officeDocument/2006/relationships/image" Target="../media/image3.png"/><Relationship Id="rId9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2" Type="http://schemas.openxmlformats.org/officeDocument/2006/relationships/slide" Target="slide7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4" Type="http://schemas.openxmlformats.org/officeDocument/2006/relationships/slide" Target="slide24.xml"/><Relationship Id="rId5" Type="http://schemas.openxmlformats.org/officeDocument/2006/relationships/slide" Target="slide46.xml"/><Relationship Id="rId6" Type="http://schemas.openxmlformats.org/officeDocument/2006/relationships/slide" Target="slide63.xml"/><Relationship Id="rId7" Type="http://schemas.openxmlformats.org/officeDocument/2006/relationships/slide" Target="slide69.xml"/><Relationship Id="rId8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2" Type="http://schemas.openxmlformats.org/officeDocument/2006/relationships/slide" Target="slide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4" Type="http://schemas.openxmlformats.org/officeDocument/2006/relationships/slide" Target="slide24.xml"/><Relationship Id="rId5" Type="http://schemas.openxmlformats.org/officeDocument/2006/relationships/slide" Target="slide46.xml"/><Relationship Id="rId6" Type="http://schemas.openxmlformats.org/officeDocument/2006/relationships/slide" Target="slide63.xml"/><Relationship Id="rId7" Type="http://schemas.openxmlformats.org/officeDocument/2006/relationships/slide" Target="slide69.xml"/><Relationship Id="rId8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2" Type="http://schemas.openxmlformats.org/officeDocument/2006/relationships/slide" Target="slide7.xml"/></Relationships>
</file>

<file path=ppt/slides/_rels/slide58.xml.rels><?xml version="1.0" encoding="UTF-8" standalone="yes"?>
<Relationships xmlns="http://schemas.openxmlformats.org/package/2006/relationships"><Relationship Id="rId11" Type="http://schemas.openxmlformats.org/officeDocument/2006/relationships/slide" Target="slide17.xml"/><Relationship Id="rId12" Type="http://schemas.openxmlformats.org/officeDocument/2006/relationships/slide" Target="slide25.xml"/><Relationship Id="rId13" Type="http://schemas.openxmlformats.org/officeDocument/2006/relationships/slide" Target="slide35.xml"/><Relationship Id="rId14" Type="http://schemas.openxmlformats.org/officeDocument/2006/relationships/slide" Target="slide48.xml"/><Relationship Id="rId15" Type="http://schemas.openxmlformats.org/officeDocument/2006/relationships/slide" Target="slide53.xml"/><Relationship Id="rId16" Type="http://schemas.openxmlformats.org/officeDocument/2006/relationships/slide" Target="slide58.xml"/><Relationship Id="rId1" Type="http://schemas.openxmlformats.org/officeDocument/2006/relationships/slideLayout" Target="../slideLayouts/slideLayout5.xml"/><Relationship Id="rId2" Type="http://schemas.openxmlformats.org/officeDocument/2006/relationships/slide" Target="slide7.xml"/><Relationship Id="rId3" Type="http://schemas.openxmlformats.org/officeDocument/2006/relationships/slide" Target="slide13.xml"/><Relationship Id="rId4" Type="http://schemas.openxmlformats.org/officeDocument/2006/relationships/slide" Target="slide24.xml"/><Relationship Id="rId5" Type="http://schemas.openxmlformats.org/officeDocument/2006/relationships/slide" Target="slide46.xml"/><Relationship Id="rId6" Type="http://schemas.openxmlformats.org/officeDocument/2006/relationships/slide" Target="slide63.xml"/><Relationship Id="rId7" Type="http://schemas.openxmlformats.org/officeDocument/2006/relationships/slide" Target="slide69.xml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slide" Target="slide14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4" Type="http://schemas.openxmlformats.org/officeDocument/2006/relationships/slide" Target="slide24.xml"/><Relationship Id="rId5" Type="http://schemas.openxmlformats.org/officeDocument/2006/relationships/slide" Target="slide46.xml"/><Relationship Id="rId6" Type="http://schemas.openxmlformats.org/officeDocument/2006/relationships/slide" Target="slide63.xml"/><Relationship Id="rId7" Type="http://schemas.openxmlformats.org/officeDocument/2006/relationships/slide" Target="slide69.xml"/><Relationship Id="rId8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2" Type="http://schemas.openxmlformats.org/officeDocument/2006/relationships/slide" Target="slide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4" Type="http://schemas.openxmlformats.org/officeDocument/2006/relationships/slide" Target="slide24.xml"/><Relationship Id="rId5" Type="http://schemas.openxmlformats.org/officeDocument/2006/relationships/slide" Target="slide46.xml"/><Relationship Id="rId6" Type="http://schemas.openxmlformats.org/officeDocument/2006/relationships/slide" Target="slide63.xml"/><Relationship Id="rId7" Type="http://schemas.openxmlformats.org/officeDocument/2006/relationships/slide" Target="slide69.xml"/><Relationship Id="rId8" Type="http://schemas.openxmlformats.org/officeDocument/2006/relationships/image" Target="../media/image3.png"/><Relationship Id="rId9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2" Type="http://schemas.openxmlformats.org/officeDocument/2006/relationships/slide" Target="slide7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4" Type="http://schemas.openxmlformats.org/officeDocument/2006/relationships/slide" Target="slide24.xml"/><Relationship Id="rId5" Type="http://schemas.openxmlformats.org/officeDocument/2006/relationships/slide" Target="slide46.xml"/><Relationship Id="rId6" Type="http://schemas.openxmlformats.org/officeDocument/2006/relationships/slide" Target="slide63.xml"/><Relationship Id="rId7" Type="http://schemas.openxmlformats.org/officeDocument/2006/relationships/slide" Target="slide69.xml"/><Relationship Id="rId8" Type="http://schemas.openxmlformats.org/officeDocument/2006/relationships/image" Target="../media/image3.png"/><Relationship Id="rId9" Type="http://schemas.openxmlformats.org/officeDocument/2006/relationships/image" Target="../media/image16.png"/><Relationship Id="rId10" Type="http://schemas.openxmlformats.org/officeDocument/2006/relationships/image" Target="../media/image17.png"/><Relationship Id="rId1" Type="http://schemas.openxmlformats.org/officeDocument/2006/relationships/slideLayout" Target="../slideLayouts/slideLayout5.xml"/><Relationship Id="rId2" Type="http://schemas.openxmlformats.org/officeDocument/2006/relationships/slide" Target="slide7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4" Type="http://schemas.openxmlformats.org/officeDocument/2006/relationships/slide" Target="slide24.xml"/><Relationship Id="rId5" Type="http://schemas.openxmlformats.org/officeDocument/2006/relationships/slide" Target="slide46.xml"/><Relationship Id="rId6" Type="http://schemas.openxmlformats.org/officeDocument/2006/relationships/slide" Target="slide63.xml"/><Relationship Id="rId7" Type="http://schemas.openxmlformats.org/officeDocument/2006/relationships/slide" Target="slide69.xml"/><Relationship Id="rId1" Type="http://schemas.openxmlformats.org/officeDocument/2006/relationships/slideLayout" Target="../slideLayouts/slideLayout5.xml"/><Relationship Id="rId2" Type="http://schemas.openxmlformats.org/officeDocument/2006/relationships/slide" Target="slide7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4" Type="http://schemas.openxmlformats.org/officeDocument/2006/relationships/slide" Target="slide24.xml"/><Relationship Id="rId5" Type="http://schemas.openxmlformats.org/officeDocument/2006/relationships/slide" Target="slide46.xml"/><Relationship Id="rId6" Type="http://schemas.openxmlformats.org/officeDocument/2006/relationships/slide" Target="slide63.xml"/><Relationship Id="rId7" Type="http://schemas.openxmlformats.org/officeDocument/2006/relationships/slide" Target="slide69.xml"/><Relationship Id="rId8" Type="http://schemas.openxmlformats.org/officeDocument/2006/relationships/hyperlink" Target="https://people.cs.uct.ac.za/~mkeet/OEbook/" TargetMode="External"/><Relationship Id="rId9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2" Type="http://schemas.openxmlformats.org/officeDocument/2006/relationships/slide" Target="slide7.xml"/></Relationships>
</file>

<file path=ppt/slides/_rels/slide63.xml.rels><?xml version="1.0" encoding="UTF-8" standalone="yes"?>
<Relationships xmlns="http://schemas.openxmlformats.org/package/2006/relationships"><Relationship Id="rId11" Type="http://schemas.openxmlformats.org/officeDocument/2006/relationships/slide" Target="slide17.xml"/><Relationship Id="rId12" Type="http://schemas.openxmlformats.org/officeDocument/2006/relationships/slide" Target="slide25.xml"/><Relationship Id="rId13" Type="http://schemas.openxmlformats.org/officeDocument/2006/relationships/slide" Target="slide35.xml"/><Relationship Id="rId14" Type="http://schemas.openxmlformats.org/officeDocument/2006/relationships/slide" Target="slide48.xml"/><Relationship Id="rId15" Type="http://schemas.openxmlformats.org/officeDocument/2006/relationships/slide" Target="slide53.xml"/><Relationship Id="rId16" Type="http://schemas.openxmlformats.org/officeDocument/2006/relationships/slide" Target="slide58.xml"/><Relationship Id="rId1" Type="http://schemas.openxmlformats.org/officeDocument/2006/relationships/slideLayout" Target="../slideLayouts/slideLayout5.xml"/><Relationship Id="rId2" Type="http://schemas.openxmlformats.org/officeDocument/2006/relationships/slide" Target="slide7.xml"/><Relationship Id="rId3" Type="http://schemas.openxmlformats.org/officeDocument/2006/relationships/slide" Target="slide13.xml"/><Relationship Id="rId4" Type="http://schemas.openxmlformats.org/officeDocument/2006/relationships/slide" Target="slide24.xml"/><Relationship Id="rId5" Type="http://schemas.openxmlformats.org/officeDocument/2006/relationships/slide" Target="slide46.xml"/><Relationship Id="rId6" Type="http://schemas.openxmlformats.org/officeDocument/2006/relationships/slide" Target="slide63.xml"/><Relationship Id="rId7" Type="http://schemas.openxmlformats.org/officeDocument/2006/relationships/slide" Target="slide69.xml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slide" Target="slide14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4" Type="http://schemas.openxmlformats.org/officeDocument/2006/relationships/slide" Target="slide24.xml"/><Relationship Id="rId5" Type="http://schemas.openxmlformats.org/officeDocument/2006/relationships/slide" Target="slide46.xml"/><Relationship Id="rId6" Type="http://schemas.openxmlformats.org/officeDocument/2006/relationships/slide" Target="slide63.xml"/><Relationship Id="rId7" Type="http://schemas.openxmlformats.org/officeDocument/2006/relationships/slide" Target="slide69.xml"/><Relationship Id="rId8" Type="http://schemas.openxmlformats.org/officeDocument/2006/relationships/image" Target="../media/image3.png"/><Relationship Id="rId9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2" Type="http://schemas.openxmlformats.org/officeDocument/2006/relationships/slide" Target="slide7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4" Type="http://schemas.openxmlformats.org/officeDocument/2006/relationships/slide" Target="slide24.xml"/><Relationship Id="rId5" Type="http://schemas.openxmlformats.org/officeDocument/2006/relationships/slide" Target="slide46.xml"/><Relationship Id="rId6" Type="http://schemas.openxmlformats.org/officeDocument/2006/relationships/slide" Target="slide63.xml"/><Relationship Id="rId7" Type="http://schemas.openxmlformats.org/officeDocument/2006/relationships/slide" Target="slide69.xml"/><Relationship Id="rId8" Type="http://schemas.openxmlformats.org/officeDocument/2006/relationships/image" Target="../media/image3.png"/><Relationship Id="rId9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2" Type="http://schemas.openxmlformats.org/officeDocument/2006/relationships/slide" Target="slide7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4" Type="http://schemas.openxmlformats.org/officeDocument/2006/relationships/slide" Target="slide24.xml"/><Relationship Id="rId5" Type="http://schemas.openxmlformats.org/officeDocument/2006/relationships/slide" Target="slide46.xml"/><Relationship Id="rId6" Type="http://schemas.openxmlformats.org/officeDocument/2006/relationships/slide" Target="slide63.xml"/><Relationship Id="rId7" Type="http://schemas.openxmlformats.org/officeDocument/2006/relationships/slide" Target="slide69.xml"/><Relationship Id="rId8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2" Type="http://schemas.openxmlformats.org/officeDocument/2006/relationships/slide" Target="slide7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4" Type="http://schemas.openxmlformats.org/officeDocument/2006/relationships/slide" Target="slide24.xml"/><Relationship Id="rId5" Type="http://schemas.openxmlformats.org/officeDocument/2006/relationships/slide" Target="slide46.xml"/><Relationship Id="rId6" Type="http://schemas.openxmlformats.org/officeDocument/2006/relationships/slide" Target="slide63.xml"/><Relationship Id="rId7" Type="http://schemas.openxmlformats.org/officeDocument/2006/relationships/slide" Target="slide69.xml"/><Relationship Id="rId8" Type="http://schemas.openxmlformats.org/officeDocument/2006/relationships/image" Target="../media/image3.png"/><Relationship Id="rId9" Type="http://schemas.openxmlformats.org/officeDocument/2006/relationships/image" Target="../media/image4.png"/><Relationship Id="rId10" Type="http://schemas.openxmlformats.org/officeDocument/2006/relationships/hyperlink" Target="http://www.omg.org/spec/DOL/" TargetMode="External"/><Relationship Id="rId1" Type="http://schemas.openxmlformats.org/officeDocument/2006/relationships/slideLayout" Target="../slideLayouts/slideLayout5.xml"/><Relationship Id="rId2" Type="http://schemas.openxmlformats.org/officeDocument/2006/relationships/slide" Target="slide7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4" Type="http://schemas.openxmlformats.org/officeDocument/2006/relationships/slide" Target="slide24.xml"/><Relationship Id="rId5" Type="http://schemas.openxmlformats.org/officeDocument/2006/relationships/slide" Target="slide46.xml"/><Relationship Id="rId6" Type="http://schemas.openxmlformats.org/officeDocument/2006/relationships/slide" Target="slide63.xml"/><Relationship Id="rId7" Type="http://schemas.openxmlformats.org/officeDocument/2006/relationships/slide" Target="slide69.xml"/><Relationship Id="rId8" Type="http://schemas.openxmlformats.org/officeDocument/2006/relationships/image" Target="../media/image18.jpg"/><Relationship Id="rId1" Type="http://schemas.openxmlformats.org/officeDocument/2006/relationships/slideLayout" Target="../slideLayouts/slideLayout5.xml"/><Relationship Id="rId2" Type="http://schemas.openxmlformats.org/officeDocument/2006/relationships/slide" Target="slide7.xml"/></Relationships>
</file>

<file path=ppt/slides/_rels/slide69.xml.rels><?xml version="1.0" encoding="UTF-8" standalone="yes"?>
<Relationships xmlns="http://schemas.openxmlformats.org/package/2006/relationships"><Relationship Id="rId11" Type="http://schemas.openxmlformats.org/officeDocument/2006/relationships/slide" Target="slide17.xml"/><Relationship Id="rId12" Type="http://schemas.openxmlformats.org/officeDocument/2006/relationships/slide" Target="slide25.xml"/><Relationship Id="rId13" Type="http://schemas.openxmlformats.org/officeDocument/2006/relationships/slide" Target="slide35.xml"/><Relationship Id="rId14" Type="http://schemas.openxmlformats.org/officeDocument/2006/relationships/slide" Target="slide48.xml"/><Relationship Id="rId15" Type="http://schemas.openxmlformats.org/officeDocument/2006/relationships/slide" Target="slide53.xml"/><Relationship Id="rId16" Type="http://schemas.openxmlformats.org/officeDocument/2006/relationships/slide" Target="slide58.xml"/><Relationship Id="rId1" Type="http://schemas.openxmlformats.org/officeDocument/2006/relationships/slideLayout" Target="../slideLayouts/slideLayout5.xml"/><Relationship Id="rId2" Type="http://schemas.openxmlformats.org/officeDocument/2006/relationships/slide" Target="slide7.xml"/><Relationship Id="rId3" Type="http://schemas.openxmlformats.org/officeDocument/2006/relationships/slide" Target="slide13.xml"/><Relationship Id="rId4" Type="http://schemas.openxmlformats.org/officeDocument/2006/relationships/slide" Target="slide24.xml"/><Relationship Id="rId5" Type="http://schemas.openxmlformats.org/officeDocument/2006/relationships/slide" Target="slide46.xml"/><Relationship Id="rId6" Type="http://schemas.openxmlformats.org/officeDocument/2006/relationships/slide" Target="slide63.xml"/><Relationship Id="rId7" Type="http://schemas.openxmlformats.org/officeDocument/2006/relationships/slide" Target="slide69.xml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slide" Target="slide14.xml"/></Relationships>
</file>

<file path=ppt/slides/_rels/slide7.xml.rels><?xml version="1.0" encoding="UTF-8" standalone="yes"?>
<Relationships xmlns="http://schemas.openxmlformats.org/package/2006/relationships"><Relationship Id="rId11" Type="http://schemas.openxmlformats.org/officeDocument/2006/relationships/slide" Target="slide17.xml"/><Relationship Id="rId12" Type="http://schemas.openxmlformats.org/officeDocument/2006/relationships/slide" Target="slide25.xml"/><Relationship Id="rId13" Type="http://schemas.openxmlformats.org/officeDocument/2006/relationships/slide" Target="slide35.xml"/><Relationship Id="rId14" Type="http://schemas.openxmlformats.org/officeDocument/2006/relationships/slide" Target="slide48.xml"/><Relationship Id="rId15" Type="http://schemas.openxmlformats.org/officeDocument/2006/relationships/slide" Target="slide53.xml"/><Relationship Id="rId16" Type="http://schemas.openxmlformats.org/officeDocument/2006/relationships/slide" Target="slide58.xml"/><Relationship Id="rId1" Type="http://schemas.openxmlformats.org/officeDocument/2006/relationships/slideLayout" Target="../slideLayouts/slideLayout5.xml"/><Relationship Id="rId2" Type="http://schemas.openxmlformats.org/officeDocument/2006/relationships/slide" Target="slide7.xml"/><Relationship Id="rId3" Type="http://schemas.openxmlformats.org/officeDocument/2006/relationships/slide" Target="slide13.xml"/><Relationship Id="rId4" Type="http://schemas.openxmlformats.org/officeDocument/2006/relationships/slide" Target="slide24.xml"/><Relationship Id="rId5" Type="http://schemas.openxmlformats.org/officeDocument/2006/relationships/slide" Target="slide46.xml"/><Relationship Id="rId6" Type="http://schemas.openxmlformats.org/officeDocument/2006/relationships/slide" Target="slide63.xml"/><Relationship Id="rId7" Type="http://schemas.openxmlformats.org/officeDocument/2006/relationships/slide" Target="slide69.xml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slide" Target="slide14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4" Type="http://schemas.openxmlformats.org/officeDocument/2006/relationships/slide" Target="slide24.xml"/><Relationship Id="rId5" Type="http://schemas.openxmlformats.org/officeDocument/2006/relationships/slide" Target="slide46.xml"/><Relationship Id="rId6" Type="http://schemas.openxmlformats.org/officeDocument/2006/relationships/slide" Target="slide63.xml"/><Relationship Id="rId7" Type="http://schemas.openxmlformats.org/officeDocument/2006/relationships/slide" Target="slide69.xml"/><Relationship Id="rId8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2" Type="http://schemas.openxmlformats.org/officeDocument/2006/relationships/slide" Target="slide7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4" Type="http://schemas.openxmlformats.org/officeDocument/2006/relationships/slide" Target="slide24.xml"/><Relationship Id="rId5" Type="http://schemas.openxmlformats.org/officeDocument/2006/relationships/slide" Target="slide46.xml"/><Relationship Id="rId6" Type="http://schemas.openxmlformats.org/officeDocument/2006/relationships/slide" Target="slide63.xml"/><Relationship Id="rId7" Type="http://schemas.openxmlformats.org/officeDocument/2006/relationships/slide" Target="slide69.xml"/><Relationship Id="rId8" Type="http://schemas.openxmlformats.org/officeDocument/2006/relationships/image" Target="../media/image3.png"/><Relationship Id="rId9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2" Type="http://schemas.openxmlformats.org/officeDocument/2006/relationships/slide" Target="slide7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4" Type="http://schemas.openxmlformats.org/officeDocument/2006/relationships/slide" Target="slide24.xml"/><Relationship Id="rId5" Type="http://schemas.openxmlformats.org/officeDocument/2006/relationships/slide" Target="slide46.xml"/><Relationship Id="rId6" Type="http://schemas.openxmlformats.org/officeDocument/2006/relationships/slide" Target="slide63.xml"/><Relationship Id="rId7" Type="http://schemas.openxmlformats.org/officeDocument/2006/relationships/slide" Target="slide69.xml"/><Relationship Id="rId8" Type="http://schemas.openxmlformats.org/officeDocument/2006/relationships/image" Target="../media/image3.png"/><Relationship Id="rId9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2" Type="http://schemas.openxmlformats.org/officeDocument/2006/relationships/slide" Target="slide7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4" Type="http://schemas.openxmlformats.org/officeDocument/2006/relationships/slide" Target="slide24.xml"/><Relationship Id="rId5" Type="http://schemas.openxmlformats.org/officeDocument/2006/relationships/slide" Target="slide46.xml"/><Relationship Id="rId6" Type="http://schemas.openxmlformats.org/officeDocument/2006/relationships/slide" Target="slide63.xml"/><Relationship Id="rId7" Type="http://schemas.openxmlformats.org/officeDocument/2006/relationships/slide" Target="slide69.xml"/><Relationship Id="rId8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2" Type="http://schemas.openxmlformats.org/officeDocument/2006/relationships/slide" Target="slide7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4" Type="http://schemas.openxmlformats.org/officeDocument/2006/relationships/slide" Target="slide24.xml"/><Relationship Id="rId5" Type="http://schemas.openxmlformats.org/officeDocument/2006/relationships/slide" Target="slide46.xml"/><Relationship Id="rId6" Type="http://schemas.openxmlformats.org/officeDocument/2006/relationships/slide" Target="slide63.xml"/><Relationship Id="rId7" Type="http://schemas.openxmlformats.org/officeDocument/2006/relationships/slide" Target="slide69.xml"/><Relationship Id="rId8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2" Type="http://schemas.openxmlformats.org/officeDocument/2006/relationships/slide" Target="slide7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4" Type="http://schemas.openxmlformats.org/officeDocument/2006/relationships/slide" Target="slide24.xml"/><Relationship Id="rId5" Type="http://schemas.openxmlformats.org/officeDocument/2006/relationships/slide" Target="slide46.xml"/><Relationship Id="rId6" Type="http://schemas.openxmlformats.org/officeDocument/2006/relationships/slide" Target="slide63.xml"/><Relationship Id="rId7" Type="http://schemas.openxmlformats.org/officeDocument/2006/relationships/slide" Target="slide69.xml"/><Relationship Id="rId8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2" Type="http://schemas.openxmlformats.org/officeDocument/2006/relationships/slide" Target="slide7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4" Type="http://schemas.openxmlformats.org/officeDocument/2006/relationships/slide" Target="slide24.xml"/><Relationship Id="rId5" Type="http://schemas.openxmlformats.org/officeDocument/2006/relationships/slide" Target="slide46.xml"/><Relationship Id="rId6" Type="http://schemas.openxmlformats.org/officeDocument/2006/relationships/slide" Target="slide63.xml"/><Relationship Id="rId7" Type="http://schemas.openxmlformats.org/officeDocument/2006/relationships/slide" Target="slide69.xml"/><Relationship Id="rId8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2" Type="http://schemas.openxmlformats.org/officeDocument/2006/relationships/slide" Target="slide7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4" Type="http://schemas.openxmlformats.org/officeDocument/2006/relationships/slide" Target="slide24.xml"/><Relationship Id="rId5" Type="http://schemas.openxmlformats.org/officeDocument/2006/relationships/slide" Target="slide46.xml"/><Relationship Id="rId6" Type="http://schemas.openxmlformats.org/officeDocument/2006/relationships/slide" Target="slide63.xml"/><Relationship Id="rId7" Type="http://schemas.openxmlformats.org/officeDocument/2006/relationships/slide" Target="slide69.xml"/><Relationship Id="rId8" Type="http://schemas.openxmlformats.org/officeDocument/2006/relationships/image" Target="../media/image3.png"/><Relationship Id="rId9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2" Type="http://schemas.openxmlformats.org/officeDocument/2006/relationships/slide" Target="slide7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4" Type="http://schemas.openxmlformats.org/officeDocument/2006/relationships/slide" Target="slide24.xml"/><Relationship Id="rId5" Type="http://schemas.openxmlformats.org/officeDocument/2006/relationships/slide" Target="slide46.xml"/><Relationship Id="rId6" Type="http://schemas.openxmlformats.org/officeDocument/2006/relationships/slide" Target="slide63.xml"/><Relationship Id="rId7" Type="http://schemas.openxmlformats.org/officeDocument/2006/relationships/slide" Target="slide69.xml"/><Relationship Id="rId8" Type="http://schemas.openxmlformats.org/officeDocument/2006/relationships/image" Target="../media/image3.png"/><Relationship Id="rId9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2" Type="http://schemas.openxmlformats.org/officeDocument/2006/relationships/slide" Target="slide7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4" Type="http://schemas.openxmlformats.org/officeDocument/2006/relationships/slide" Target="slide24.xml"/><Relationship Id="rId5" Type="http://schemas.openxmlformats.org/officeDocument/2006/relationships/slide" Target="slide46.xml"/><Relationship Id="rId6" Type="http://schemas.openxmlformats.org/officeDocument/2006/relationships/slide" Target="slide63.xml"/><Relationship Id="rId7" Type="http://schemas.openxmlformats.org/officeDocument/2006/relationships/slide" Target="slide69.xml"/><Relationship Id="rId8" Type="http://schemas.openxmlformats.org/officeDocument/2006/relationships/image" Target="../media/image3.png"/><Relationship Id="rId9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2" Type="http://schemas.openxmlformats.org/officeDocument/2006/relationships/slide" Target="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4" Type="http://schemas.openxmlformats.org/officeDocument/2006/relationships/slide" Target="slide24.xml"/><Relationship Id="rId5" Type="http://schemas.openxmlformats.org/officeDocument/2006/relationships/slide" Target="slide46.xml"/><Relationship Id="rId6" Type="http://schemas.openxmlformats.org/officeDocument/2006/relationships/slide" Target="slide63.xml"/><Relationship Id="rId7" Type="http://schemas.openxmlformats.org/officeDocument/2006/relationships/slide" Target="slide69.xml"/><Relationship Id="rId8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2" Type="http://schemas.openxmlformats.org/officeDocument/2006/relationships/slide" Target="slide7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4" Type="http://schemas.openxmlformats.org/officeDocument/2006/relationships/slide" Target="slide24.xml"/><Relationship Id="rId5" Type="http://schemas.openxmlformats.org/officeDocument/2006/relationships/slide" Target="slide46.xml"/><Relationship Id="rId6" Type="http://schemas.openxmlformats.org/officeDocument/2006/relationships/slide" Target="slide63.xml"/><Relationship Id="rId7" Type="http://schemas.openxmlformats.org/officeDocument/2006/relationships/slide" Target="slide69.xml"/><Relationship Id="rId1" Type="http://schemas.openxmlformats.org/officeDocument/2006/relationships/slideLayout" Target="../slideLayouts/slideLayout5.xml"/><Relationship Id="rId2" Type="http://schemas.openxmlformats.org/officeDocument/2006/relationships/slide" Target="slide7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4" Type="http://schemas.openxmlformats.org/officeDocument/2006/relationships/slide" Target="slide24.xml"/><Relationship Id="rId5" Type="http://schemas.openxmlformats.org/officeDocument/2006/relationships/slide" Target="slide46.xml"/><Relationship Id="rId6" Type="http://schemas.openxmlformats.org/officeDocument/2006/relationships/slide" Target="slide63.xml"/><Relationship Id="rId7" Type="http://schemas.openxmlformats.org/officeDocument/2006/relationships/slide" Target="slide69.xml"/><Relationship Id="rId8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2" Type="http://schemas.openxmlformats.org/officeDocument/2006/relationships/slide" Target="slide7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4" Type="http://schemas.openxmlformats.org/officeDocument/2006/relationships/slide" Target="slide24.xml"/><Relationship Id="rId5" Type="http://schemas.openxmlformats.org/officeDocument/2006/relationships/slide" Target="slide46.xml"/><Relationship Id="rId6" Type="http://schemas.openxmlformats.org/officeDocument/2006/relationships/slide" Target="slide63.xml"/><Relationship Id="rId7" Type="http://schemas.openxmlformats.org/officeDocument/2006/relationships/slide" Target="slide69.xml"/><Relationship Id="rId8" Type="http://schemas.openxmlformats.org/officeDocument/2006/relationships/image" Target="../media/image3.png"/><Relationship Id="rId9" Type="http://schemas.openxmlformats.org/officeDocument/2006/relationships/image" Target="../media/image19.png"/><Relationship Id="rId10" Type="http://schemas.openxmlformats.org/officeDocument/2006/relationships/image" Target="../media/image17.png"/><Relationship Id="rId1" Type="http://schemas.openxmlformats.org/officeDocument/2006/relationships/slideLayout" Target="../slideLayouts/slideLayout5.xml"/><Relationship Id="rId2" Type="http://schemas.openxmlformats.org/officeDocument/2006/relationships/slide" Target="slide7.xml"/></Relationships>
</file>

<file path=ppt/slides/_rels/slide83.xml.rels><?xml version="1.0" encoding="UTF-8" standalone="yes"?>
<Relationships xmlns="http://schemas.openxmlformats.org/package/2006/relationships"><Relationship Id="rId11" Type="http://schemas.openxmlformats.org/officeDocument/2006/relationships/slide" Target="slide17.xml"/><Relationship Id="rId12" Type="http://schemas.openxmlformats.org/officeDocument/2006/relationships/slide" Target="slide25.xml"/><Relationship Id="rId13" Type="http://schemas.openxmlformats.org/officeDocument/2006/relationships/slide" Target="slide35.xml"/><Relationship Id="rId14" Type="http://schemas.openxmlformats.org/officeDocument/2006/relationships/slide" Target="slide48.xml"/><Relationship Id="rId15" Type="http://schemas.openxmlformats.org/officeDocument/2006/relationships/slide" Target="slide53.xml"/><Relationship Id="rId16" Type="http://schemas.openxmlformats.org/officeDocument/2006/relationships/slide" Target="slide58.xml"/><Relationship Id="rId1" Type="http://schemas.openxmlformats.org/officeDocument/2006/relationships/slideLayout" Target="../slideLayouts/slideLayout5.xml"/><Relationship Id="rId2" Type="http://schemas.openxmlformats.org/officeDocument/2006/relationships/slide" Target="slide7.xml"/><Relationship Id="rId3" Type="http://schemas.openxmlformats.org/officeDocument/2006/relationships/slide" Target="slide13.xml"/><Relationship Id="rId4" Type="http://schemas.openxmlformats.org/officeDocument/2006/relationships/slide" Target="slide24.xml"/><Relationship Id="rId5" Type="http://schemas.openxmlformats.org/officeDocument/2006/relationships/slide" Target="slide46.xml"/><Relationship Id="rId6" Type="http://schemas.openxmlformats.org/officeDocument/2006/relationships/slide" Target="slide63.xml"/><Relationship Id="rId7" Type="http://schemas.openxmlformats.org/officeDocument/2006/relationships/slide" Target="slide69.xml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slide" Target="slide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4" Type="http://schemas.openxmlformats.org/officeDocument/2006/relationships/slide" Target="slide24.xml"/><Relationship Id="rId5" Type="http://schemas.openxmlformats.org/officeDocument/2006/relationships/slide" Target="slide46.xml"/><Relationship Id="rId6" Type="http://schemas.openxmlformats.org/officeDocument/2006/relationships/slide" Target="slide63.xml"/><Relationship Id="rId7" Type="http://schemas.openxmlformats.org/officeDocument/2006/relationships/slide" Target="slide69.xml"/><Relationship Id="rId8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2" Type="http://schemas.openxmlformats.org/officeDocument/2006/relationships/slide" Target="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3014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301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805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09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01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805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309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81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317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82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325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904798" y="37668"/>
            <a:ext cx="2063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O</a:t>
            </a:r>
            <a:r>
              <a:rPr sz="600" b="1" spc="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WL</a:t>
            </a:r>
            <a:endParaRPr sz="6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62723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6272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776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7280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784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8288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792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9296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6272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6776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7280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784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8288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792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1601889" y="37668"/>
            <a:ext cx="27622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OWL</a:t>
            </a:r>
            <a:r>
              <a:rPr sz="600" b="1" spc="-4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27393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2434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273935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3243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3747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4251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4755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73935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324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747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425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4755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273935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3243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3747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4251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4755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2248585" y="37668"/>
            <a:ext cx="5492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OWL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2</a:t>
            </a:r>
            <a:r>
              <a:rPr sz="600" b="1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profiles</a:t>
            </a:r>
            <a:endParaRPr sz="600">
              <a:latin typeface="Arial"/>
              <a:cs typeface="Arial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31793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22973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801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33053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3153981" y="37668"/>
            <a:ext cx="56134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Beyond 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OWL</a:t>
            </a:r>
            <a:r>
              <a:rPr sz="600" b="1" spc="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09680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1471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197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2479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2984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3487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3992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4495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5000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4071454" y="37668"/>
            <a:ext cx="44339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Reasoning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4351744" y="3365099"/>
            <a:ext cx="205104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fld id="{81D60167-4931-47E6-BA6A-407CBD079E47}" type="slidenum">
              <a:rPr sz="600" b="1" spc="-5" dirty="0">
                <a:latin typeface="Arial"/>
                <a:cs typeface="Arial"/>
              </a:rPr>
              <a:t>1</a:t>
            </a:fld>
            <a:r>
              <a:rPr sz="600" b="1" spc="50" dirty="0">
                <a:latin typeface="Arial"/>
                <a:cs typeface="Arial"/>
              </a:rPr>
              <a:t>/64</a:t>
            </a:r>
            <a:endParaRPr sz="60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883335" y="875563"/>
            <a:ext cx="2841625" cy="2013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400" spc="-35" dirty="0">
                <a:solidFill>
                  <a:srgbClr val="46AA78"/>
                </a:solidFill>
                <a:latin typeface="Arial"/>
                <a:cs typeface="Arial"/>
              </a:rPr>
              <a:t>Ontology</a:t>
            </a:r>
            <a:r>
              <a:rPr sz="1400" spc="20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65" dirty="0">
                <a:solidFill>
                  <a:srgbClr val="46AA78"/>
                </a:solidFill>
                <a:latin typeface="Arial"/>
                <a:cs typeface="Arial"/>
              </a:rPr>
              <a:t>Engineering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325"/>
              </a:spcBef>
            </a:pPr>
            <a:r>
              <a:rPr sz="1050" spc="-45" dirty="0">
                <a:solidFill>
                  <a:srgbClr val="46AA78"/>
                </a:solidFill>
                <a:latin typeface="Arial"/>
                <a:cs typeface="Arial"/>
              </a:rPr>
              <a:t>Lecture </a:t>
            </a:r>
            <a:r>
              <a:rPr sz="1050" spc="-35" dirty="0">
                <a:solidFill>
                  <a:srgbClr val="46AA78"/>
                </a:solidFill>
                <a:latin typeface="Arial"/>
                <a:cs typeface="Arial"/>
              </a:rPr>
              <a:t>4:  The </a:t>
            </a:r>
            <a:r>
              <a:rPr sz="1050" spc="-75" dirty="0">
                <a:solidFill>
                  <a:srgbClr val="46AA78"/>
                </a:solidFill>
                <a:latin typeface="Arial"/>
                <a:cs typeface="Arial"/>
              </a:rPr>
              <a:t>Web  </a:t>
            </a:r>
            <a:r>
              <a:rPr sz="1050" spc="-30" dirty="0">
                <a:solidFill>
                  <a:srgbClr val="46AA78"/>
                </a:solidFill>
                <a:latin typeface="Arial"/>
                <a:cs typeface="Arial"/>
              </a:rPr>
              <a:t>Ontology </a:t>
            </a:r>
            <a:r>
              <a:rPr sz="1050" spc="-70" dirty="0">
                <a:solidFill>
                  <a:srgbClr val="46AA78"/>
                </a:solidFill>
                <a:latin typeface="Arial"/>
                <a:cs typeface="Arial"/>
              </a:rPr>
              <a:t>Language  </a:t>
            </a:r>
            <a:r>
              <a:rPr sz="1050" spc="-40" dirty="0">
                <a:solidFill>
                  <a:srgbClr val="46AA78"/>
                </a:solidFill>
                <a:latin typeface="Arial"/>
                <a:cs typeface="Arial"/>
              </a:rPr>
              <a:t>OWL</a:t>
            </a:r>
            <a:r>
              <a:rPr sz="1050" spc="200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050" spc="-65" dirty="0">
                <a:solidFill>
                  <a:srgbClr val="46AA78"/>
                </a:solidFill>
                <a:latin typeface="Arial"/>
                <a:cs typeface="Arial"/>
              </a:rPr>
              <a:t>2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050" spc="-30" dirty="0">
                <a:latin typeface="Arial"/>
                <a:cs typeface="Arial"/>
              </a:rPr>
              <a:t>Maria</a:t>
            </a:r>
            <a:r>
              <a:rPr sz="1050" spc="-20" dirty="0">
                <a:latin typeface="Arial"/>
                <a:cs typeface="Arial"/>
              </a:rPr>
              <a:t> </a:t>
            </a:r>
            <a:r>
              <a:rPr sz="1050" spc="-35" dirty="0">
                <a:latin typeface="Arial"/>
                <a:cs typeface="Arial"/>
              </a:rPr>
              <a:t>Keet</a:t>
            </a:r>
            <a:endParaRPr sz="10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29"/>
              </a:spcBef>
            </a:pPr>
            <a:r>
              <a:rPr sz="900" spc="-25" dirty="0">
                <a:latin typeface="Arial"/>
                <a:cs typeface="Arial"/>
              </a:rPr>
              <a:t>email:</a:t>
            </a:r>
            <a:r>
              <a:rPr sz="900" spc="90" dirty="0">
                <a:latin typeface="Arial"/>
                <a:cs typeface="Arial"/>
              </a:rPr>
              <a:t> </a:t>
            </a:r>
            <a:r>
              <a:rPr sz="900" spc="-70" dirty="0">
                <a:latin typeface="Courier New"/>
                <a:cs typeface="Courier New"/>
                <a:hlinkClick r:id="rId8"/>
              </a:rPr>
              <a:t>mkeet@cs.uct.ac.za</a:t>
            </a:r>
            <a:endParaRPr sz="900">
              <a:latin typeface="Courier New"/>
              <a:cs typeface="Courier New"/>
            </a:endParaRPr>
          </a:p>
          <a:p>
            <a:pPr algn="ctr">
              <a:lnSpc>
                <a:spcPct val="100000"/>
              </a:lnSpc>
              <a:spcBef>
                <a:spcPts val="270"/>
              </a:spcBef>
            </a:pPr>
            <a:r>
              <a:rPr sz="900" spc="-35" dirty="0">
                <a:latin typeface="Arial"/>
                <a:cs typeface="Arial"/>
              </a:rPr>
              <a:t>home:</a:t>
            </a:r>
            <a:r>
              <a:rPr sz="900" spc="70" dirty="0">
                <a:latin typeface="Arial"/>
                <a:cs typeface="Arial"/>
              </a:rPr>
              <a:t> </a:t>
            </a:r>
            <a:r>
              <a:rPr sz="900" spc="-70" dirty="0">
                <a:latin typeface="Courier New"/>
                <a:cs typeface="Courier New"/>
                <a:hlinkClick r:id="rId9"/>
              </a:rPr>
              <a:t>http://www.meteck.org</a:t>
            </a:r>
            <a:endParaRPr sz="9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551180" marR="544195" algn="ctr">
              <a:lnSpc>
                <a:spcPts val="950"/>
              </a:lnSpc>
            </a:pPr>
            <a:r>
              <a:rPr sz="800" dirty="0">
                <a:latin typeface="Arial"/>
                <a:cs typeface="Arial"/>
              </a:rPr>
              <a:t>Department </a:t>
            </a:r>
            <a:r>
              <a:rPr sz="800" spc="5" dirty="0">
                <a:latin typeface="Arial"/>
                <a:cs typeface="Arial"/>
              </a:rPr>
              <a:t>of </a:t>
            </a:r>
            <a:r>
              <a:rPr sz="800" spc="-10" dirty="0">
                <a:latin typeface="Arial"/>
                <a:cs typeface="Arial"/>
              </a:rPr>
              <a:t>Computer </a:t>
            </a:r>
            <a:r>
              <a:rPr sz="800" spc="-35" dirty="0">
                <a:latin typeface="Arial"/>
                <a:cs typeface="Arial"/>
              </a:rPr>
              <a:t>Science  </a:t>
            </a:r>
            <a:r>
              <a:rPr sz="800" spc="-5" dirty="0">
                <a:latin typeface="Arial"/>
                <a:cs typeface="Arial"/>
              </a:rPr>
              <a:t>University </a:t>
            </a:r>
            <a:r>
              <a:rPr sz="800" spc="5" dirty="0">
                <a:latin typeface="Arial"/>
                <a:cs typeface="Arial"/>
              </a:rPr>
              <a:t>of </a:t>
            </a:r>
            <a:r>
              <a:rPr sz="800" spc="-40" dirty="0">
                <a:latin typeface="Arial"/>
                <a:cs typeface="Arial"/>
              </a:rPr>
              <a:t>Cape  </a:t>
            </a:r>
            <a:r>
              <a:rPr sz="800" spc="-5" dirty="0">
                <a:latin typeface="Arial"/>
                <a:cs typeface="Arial"/>
              </a:rPr>
              <a:t>Town, South</a:t>
            </a:r>
            <a:r>
              <a:rPr sz="800" spc="120" dirty="0">
                <a:latin typeface="Arial"/>
                <a:cs typeface="Arial"/>
              </a:rPr>
              <a:t> </a:t>
            </a:r>
            <a:r>
              <a:rPr sz="800" spc="5" dirty="0">
                <a:latin typeface="Arial"/>
                <a:cs typeface="Arial"/>
              </a:rPr>
              <a:t>Africa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000" i="1" spc="-70" dirty="0">
                <a:latin typeface="Arial"/>
                <a:cs typeface="Arial"/>
              </a:rPr>
              <a:t>Semester  </a:t>
            </a:r>
            <a:r>
              <a:rPr sz="1000" i="1" spc="-30" dirty="0">
                <a:latin typeface="Arial"/>
                <a:cs typeface="Arial"/>
              </a:rPr>
              <a:t>2, </a:t>
            </a:r>
            <a:r>
              <a:rPr sz="1000" i="1" spc="-20" dirty="0">
                <a:latin typeface="Arial"/>
                <a:cs typeface="Arial"/>
              </a:rPr>
              <a:t>Block </a:t>
            </a:r>
            <a:r>
              <a:rPr sz="1000" i="1" spc="-5" dirty="0">
                <a:latin typeface="Arial"/>
                <a:cs typeface="Arial"/>
              </a:rPr>
              <a:t>I,</a:t>
            </a:r>
            <a:r>
              <a:rPr sz="1000" i="1" spc="65" dirty="0">
                <a:latin typeface="Arial"/>
                <a:cs typeface="Arial"/>
              </a:rPr>
              <a:t> </a:t>
            </a:r>
            <a:r>
              <a:rPr sz="1000" i="1" spc="-60" dirty="0">
                <a:latin typeface="Arial"/>
                <a:cs typeface="Arial"/>
              </a:rPr>
              <a:t>2019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22553B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93014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301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805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309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301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805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309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081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317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182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2325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904798" y="37668"/>
            <a:ext cx="2063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O</a:t>
            </a:r>
            <a:r>
              <a:rPr sz="600" b="1" spc="1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WL</a:t>
            </a:r>
            <a:endParaRPr sz="6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62723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272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6776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280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7784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288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8792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9296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6272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6776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280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7784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288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8792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601889" y="37668"/>
            <a:ext cx="27622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OWL</a:t>
            </a:r>
            <a:r>
              <a:rPr sz="600" b="1" spc="-4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27393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32434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273935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3243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3747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4251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4755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273935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24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3747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425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4755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273935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3243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3747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4251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4755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2248585" y="37668"/>
            <a:ext cx="5492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OWL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2</a:t>
            </a:r>
            <a:r>
              <a:rPr sz="600" b="1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profiles</a:t>
            </a:r>
            <a:endParaRPr sz="60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31793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2973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801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3053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3153981" y="37668"/>
            <a:ext cx="56134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Beyond 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OWL</a:t>
            </a:r>
            <a:r>
              <a:rPr sz="600" b="1" spc="3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409680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1471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97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2479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2984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3487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3992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4495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5000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4071454" y="37668"/>
            <a:ext cx="44339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8" action="ppaction://hlinksldjump"/>
              </a:rPr>
              <a:t>Reasoning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429437" y="491591"/>
            <a:ext cx="3749675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5" dirty="0">
                <a:solidFill>
                  <a:srgbClr val="46AA78"/>
                </a:solidFill>
                <a:latin typeface="Arial"/>
                <a:cs typeface="Arial"/>
              </a:rPr>
              <a:t>Ontologies </a:t>
            </a:r>
            <a:r>
              <a:rPr sz="1400" spc="-70" dirty="0">
                <a:solidFill>
                  <a:srgbClr val="46AA78"/>
                </a:solidFill>
                <a:latin typeface="Arial"/>
                <a:cs typeface="Arial"/>
              </a:rPr>
              <a:t>on </a:t>
            </a:r>
            <a:r>
              <a:rPr sz="1400" spc="-35" dirty="0">
                <a:solidFill>
                  <a:srgbClr val="46AA78"/>
                </a:solidFill>
                <a:latin typeface="Arial"/>
                <a:cs typeface="Arial"/>
              </a:rPr>
              <a:t>the </a:t>
            </a:r>
            <a:r>
              <a:rPr sz="1400" spc="-65" dirty="0">
                <a:solidFill>
                  <a:srgbClr val="46AA78"/>
                </a:solidFill>
                <a:latin typeface="Arial"/>
                <a:cs typeface="Arial"/>
              </a:rPr>
              <a:t>Web:  </a:t>
            </a:r>
            <a:r>
              <a:rPr sz="1400" spc="-35" dirty="0">
                <a:solidFill>
                  <a:srgbClr val="46AA78"/>
                </a:solidFill>
                <a:latin typeface="Arial"/>
                <a:cs typeface="Arial"/>
              </a:rPr>
              <a:t>the (in)famous </a:t>
            </a:r>
            <a:r>
              <a:rPr sz="1400" spc="-80" dirty="0">
                <a:solidFill>
                  <a:srgbClr val="46AA78"/>
                </a:solidFill>
                <a:latin typeface="Arial"/>
                <a:cs typeface="Arial"/>
              </a:rPr>
              <a:t>layer  </a:t>
            </a:r>
            <a:r>
              <a:rPr sz="1400" spc="9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100" dirty="0">
                <a:solidFill>
                  <a:srgbClr val="46AA78"/>
                </a:solidFill>
                <a:latin typeface="Arial"/>
                <a:cs typeface="Arial"/>
              </a:rPr>
              <a:t>cake</a:t>
            </a:r>
            <a:endParaRPr sz="1400">
              <a:latin typeface="Arial"/>
              <a:cs typeface="Arial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1137589" y="822798"/>
            <a:ext cx="2332780" cy="232855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4351744" y="3365112"/>
            <a:ext cx="205104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z="600" b="1" spc="-5" dirty="0">
                <a:latin typeface="Arial"/>
                <a:cs typeface="Arial"/>
              </a:rPr>
              <a:t>7</a:t>
            </a:r>
            <a:r>
              <a:rPr sz="600" b="1" spc="50" dirty="0">
                <a:latin typeface="Arial"/>
                <a:cs typeface="Arial"/>
              </a:rPr>
              <a:t>/64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22553B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93014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301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805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309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301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805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309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081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317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182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2325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904798" y="37668"/>
            <a:ext cx="2063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O</a:t>
            </a:r>
            <a:r>
              <a:rPr sz="600" b="1" spc="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WL</a:t>
            </a:r>
            <a:endParaRPr sz="6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62723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272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6776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280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7784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288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8792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9296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6272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6776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280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7784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288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8792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601889" y="37668"/>
            <a:ext cx="27622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OWL</a:t>
            </a:r>
            <a:r>
              <a:rPr sz="600" b="1" spc="-4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27393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32434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273935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3243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3747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4251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4755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273935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24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3747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425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4755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273935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3243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3747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4251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4755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2248585" y="37668"/>
            <a:ext cx="5492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OWL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2</a:t>
            </a:r>
            <a:r>
              <a:rPr sz="600" b="1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profiles</a:t>
            </a:r>
            <a:endParaRPr sz="60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31793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2973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801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3053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3153981" y="37668"/>
            <a:ext cx="56134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Beyond 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OWL</a:t>
            </a:r>
            <a:r>
              <a:rPr sz="600" b="1" spc="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409680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1471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97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2479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2984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3487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3992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4495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5000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4071454" y="37668"/>
            <a:ext cx="44339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Reasoning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502551" y="1109738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792327" y="1299552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02551" y="1476667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792327" y="1666468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02551" y="1843582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792327" y="2033397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02551" y="2210511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792327" y="2400325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02551" y="2577439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792327" y="2767241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 txBox="1"/>
          <p:nvPr/>
        </p:nvSpPr>
        <p:spPr>
          <a:xfrm>
            <a:off x="624395" y="491591"/>
            <a:ext cx="2979420" cy="23755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0365" algn="ctr">
              <a:lnSpc>
                <a:spcPct val="100000"/>
              </a:lnSpc>
            </a:pPr>
            <a:r>
              <a:rPr sz="1400" spc="-50" dirty="0">
                <a:solidFill>
                  <a:srgbClr val="46AA78"/>
                </a:solidFill>
                <a:latin typeface="Arial"/>
                <a:cs typeface="Arial"/>
              </a:rPr>
              <a:t>Stack </a:t>
            </a:r>
            <a:r>
              <a:rPr sz="1400" spc="-20" dirty="0">
                <a:solidFill>
                  <a:srgbClr val="46AA78"/>
                </a:solidFill>
                <a:latin typeface="Arial"/>
                <a:cs typeface="Arial"/>
              </a:rPr>
              <a:t>of</a:t>
            </a:r>
            <a:r>
              <a:rPr sz="1400" spc="150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95" dirty="0">
                <a:solidFill>
                  <a:srgbClr val="46AA78"/>
                </a:solidFill>
                <a:latin typeface="Arial"/>
                <a:cs typeface="Arial"/>
              </a:rPr>
              <a:t>Languages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sz="1050" dirty="0">
                <a:latin typeface="Arial"/>
                <a:cs typeface="Arial"/>
              </a:rPr>
              <a:t>XML</a:t>
            </a:r>
            <a:endParaRPr sz="1050">
              <a:latin typeface="Arial"/>
              <a:cs typeface="Arial"/>
            </a:endParaRPr>
          </a:p>
          <a:p>
            <a:pPr marL="289560">
              <a:lnSpc>
                <a:spcPct val="100000"/>
              </a:lnSpc>
              <a:spcBef>
                <a:spcPts val="170"/>
              </a:spcBef>
            </a:pPr>
            <a:r>
              <a:rPr sz="1000" spc="-55" dirty="0">
                <a:latin typeface="Arial"/>
                <a:cs typeface="Arial"/>
              </a:rPr>
              <a:t>Surface </a:t>
            </a:r>
            <a:r>
              <a:rPr sz="1000" spc="-35" dirty="0">
                <a:latin typeface="Arial"/>
                <a:cs typeface="Arial"/>
              </a:rPr>
              <a:t>syntax, </a:t>
            </a:r>
            <a:r>
              <a:rPr sz="1000" spc="-50" dirty="0">
                <a:latin typeface="Arial"/>
                <a:cs typeface="Arial"/>
              </a:rPr>
              <a:t>no 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55" dirty="0">
                <a:latin typeface="Arial"/>
                <a:cs typeface="Arial"/>
              </a:rPr>
              <a:t>semantics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050" dirty="0">
                <a:latin typeface="Arial"/>
                <a:cs typeface="Arial"/>
              </a:rPr>
              <a:t>XML </a:t>
            </a:r>
            <a:r>
              <a:rPr sz="1050" spc="-85" dirty="0">
                <a:latin typeface="Arial"/>
                <a:cs typeface="Arial"/>
              </a:rPr>
              <a:t>Schema</a:t>
            </a:r>
            <a:endParaRPr sz="1050">
              <a:latin typeface="Arial"/>
              <a:cs typeface="Arial"/>
            </a:endParaRPr>
          </a:p>
          <a:p>
            <a:pPr marL="289560">
              <a:lnSpc>
                <a:spcPct val="100000"/>
              </a:lnSpc>
              <a:spcBef>
                <a:spcPts val="170"/>
              </a:spcBef>
            </a:pPr>
            <a:r>
              <a:rPr sz="1000" spc="-60" dirty="0">
                <a:latin typeface="Arial"/>
                <a:cs typeface="Arial"/>
              </a:rPr>
              <a:t>Describes  </a:t>
            </a:r>
            <a:r>
              <a:rPr sz="1000" spc="-25" dirty="0">
                <a:latin typeface="Arial"/>
                <a:cs typeface="Arial"/>
              </a:rPr>
              <a:t>structure </a:t>
            </a:r>
            <a:r>
              <a:rPr sz="1000" spc="-20" dirty="0">
                <a:latin typeface="Arial"/>
                <a:cs typeface="Arial"/>
              </a:rPr>
              <a:t>of </a:t>
            </a:r>
            <a:r>
              <a:rPr sz="1000" spc="5" dirty="0">
                <a:latin typeface="Arial"/>
                <a:cs typeface="Arial"/>
              </a:rPr>
              <a:t>XML</a:t>
            </a:r>
            <a:r>
              <a:rPr sz="1000" spc="95" dirty="0">
                <a:latin typeface="Arial"/>
                <a:cs typeface="Arial"/>
              </a:rPr>
              <a:t> </a:t>
            </a:r>
            <a:r>
              <a:rPr sz="1000" spc="-50" dirty="0">
                <a:latin typeface="Arial"/>
                <a:cs typeface="Arial"/>
              </a:rPr>
              <a:t>documents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050" spc="-50" dirty="0">
                <a:latin typeface="Arial"/>
                <a:cs typeface="Arial"/>
              </a:rPr>
              <a:t>RDF</a:t>
            </a:r>
            <a:endParaRPr sz="1050">
              <a:latin typeface="Arial"/>
              <a:cs typeface="Arial"/>
            </a:endParaRPr>
          </a:p>
          <a:p>
            <a:pPr marL="289560">
              <a:lnSpc>
                <a:spcPct val="100000"/>
              </a:lnSpc>
              <a:spcBef>
                <a:spcPts val="175"/>
              </a:spcBef>
            </a:pPr>
            <a:r>
              <a:rPr sz="1000" spc="-35" dirty="0">
                <a:latin typeface="Arial"/>
                <a:cs typeface="Arial"/>
              </a:rPr>
              <a:t>Datamodel </a:t>
            </a:r>
            <a:r>
              <a:rPr sz="1000" spc="-20" dirty="0">
                <a:latin typeface="Arial"/>
                <a:cs typeface="Arial"/>
              </a:rPr>
              <a:t>for </a:t>
            </a:r>
            <a:r>
              <a:rPr sz="1000" dirty="0">
                <a:latin typeface="Arial"/>
                <a:cs typeface="Arial"/>
              </a:rPr>
              <a:t>“relations” </a:t>
            </a:r>
            <a:r>
              <a:rPr sz="1000" spc="-60" dirty="0">
                <a:latin typeface="Arial"/>
                <a:cs typeface="Arial"/>
              </a:rPr>
              <a:t>between </a:t>
            </a:r>
            <a:r>
              <a:rPr sz="1000" spc="20" dirty="0">
                <a:latin typeface="Arial"/>
                <a:cs typeface="Arial"/>
              </a:rPr>
              <a:t> “things”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sz="1050" spc="-50" dirty="0">
                <a:latin typeface="Arial"/>
                <a:cs typeface="Arial"/>
              </a:rPr>
              <a:t>RDF</a:t>
            </a:r>
            <a:r>
              <a:rPr sz="1050" dirty="0">
                <a:latin typeface="Arial"/>
                <a:cs typeface="Arial"/>
              </a:rPr>
              <a:t> </a:t>
            </a:r>
            <a:r>
              <a:rPr sz="1050" spc="-85" dirty="0">
                <a:latin typeface="Arial"/>
                <a:cs typeface="Arial"/>
              </a:rPr>
              <a:t>Schema</a:t>
            </a:r>
            <a:endParaRPr sz="1050">
              <a:latin typeface="Arial"/>
              <a:cs typeface="Arial"/>
            </a:endParaRPr>
          </a:p>
          <a:p>
            <a:pPr marL="289560">
              <a:lnSpc>
                <a:spcPct val="100000"/>
              </a:lnSpc>
              <a:spcBef>
                <a:spcPts val="175"/>
              </a:spcBef>
            </a:pPr>
            <a:r>
              <a:rPr sz="1000" spc="-45" dirty="0">
                <a:latin typeface="Arial"/>
                <a:cs typeface="Arial"/>
              </a:rPr>
              <a:t>RDF Vocabulary </a:t>
            </a:r>
            <a:r>
              <a:rPr sz="1000" spc="-15" dirty="0">
                <a:latin typeface="Arial"/>
                <a:cs typeface="Arial"/>
              </a:rPr>
              <a:t>Definition 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65" dirty="0">
                <a:latin typeface="Arial"/>
                <a:cs typeface="Arial"/>
              </a:rPr>
              <a:t>Language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sz="1050" spc="-40" dirty="0">
                <a:latin typeface="Arial"/>
                <a:cs typeface="Arial"/>
              </a:rPr>
              <a:t>OWL</a:t>
            </a:r>
            <a:endParaRPr sz="1050">
              <a:latin typeface="Arial"/>
              <a:cs typeface="Arial"/>
            </a:endParaRPr>
          </a:p>
          <a:p>
            <a:pPr marL="289560">
              <a:lnSpc>
                <a:spcPct val="100000"/>
              </a:lnSpc>
              <a:spcBef>
                <a:spcPts val="175"/>
              </a:spcBef>
            </a:pPr>
            <a:r>
              <a:rPr sz="1000" spc="-5" dirty="0">
                <a:latin typeface="Arial"/>
                <a:cs typeface="Arial"/>
              </a:rPr>
              <a:t>A </a:t>
            </a:r>
            <a:r>
              <a:rPr sz="1000" spc="-60" dirty="0">
                <a:latin typeface="Arial"/>
                <a:cs typeface="Arial"/>
              </a:rPr>
              <a:t>more  </a:t>
            </a:r>
            <a:r>
              <a:rPr sz="1000" spc="-75" dirty="0">
                <a:latin typeface="Arial"/>
                <a:cs typeface="Arial"/>
              </a:rPr>
              <a:t>expressive  </a:t>
            </a:r>
            <a:r>
              <a:rPr sz="1000" spc="-45" dirty="0">
                <a:latin typeface="Arial"/>
                <a:cs typeface="Arial"/>
              </a:rPr>
              <a:t>Vocabulary </a:t>
            </a:r>
            <a:r>
              <a:rPr sz="1000" spc="-15" dirty="0">
                <a:latin typeface="Arial"/>
                <a:cs typeface="Arial"/>
              </a:rPr>
              <a:t>Definition</a:t>
            </a:r>
            <a:r>
              <a:rPr sz="1000" spc="70" dirty="0">
                <a:latin typeface="Arial"/>
                <a:cs typeface="Arial"/>
              </a:rPr>
              <a:t> </a:t>
            </a:r>
            <a:r>
              <a:rPr sz="1000" spc="-65" dirty="0">
                <a:latin typeface="Arial"/>
                <a:cs typeface="Arial"/>
              </a:rPr>
              <a:t>Language</a:t>
            </a:r>
            <a:endParaRPr sz="1000">
              <a:latin typeface="Arial"/>
              <a:cs typeface="Arial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4351744" y="3365112"/>
            <a:ext cx="205104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z="600" b="1" spc="-5" dirty="0">
                <a:latin typeface="Arial"/>
                <a:cs typeface="Arial"/>
              </a:rPr>
              <a:t>8</a:t>
            </a:r>
            <a:r>
              <a:rPr sz="600" b="1" spc="50" dirty="0">
                <a:latin typeface="Arial"/>
                <a:cs typeface="Arial"/>
              </a:rPr>
              <a:t>/64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22553B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93014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301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805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309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301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805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309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081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317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182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2325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904798" y="37668"/>
            <a:ext cx="2063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O</a:t>
            </a:r>
            <a:r>
              <a:rPr sz="600" b="1" spc="1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WL</a:t>
            </a:r>
            <a:endParaRPr sz="6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62723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272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6776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280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7784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288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8792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9296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6272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6776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280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7784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288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8792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601889" y="37668"/>
            <a:ext cx="27622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OWL</a:t>
            </a:r>
            <a:r>
              <a:rPr sz="600" b="1" spc="-4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27393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32434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273935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3243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3747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4251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4755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273935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24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3747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425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4755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273935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3243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3747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4251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4755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2248585" y="37668"/>
            <a:ext cx="5492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OWL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2</a:t>
            </a:r>
            <a:r>
              <a:rPr sz="600" b="1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profiles</a:t>
            </a:r>
            <a:endParaRPr sz="60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31793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2973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801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3053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3153981" y="37668"/>
            <a:ext cx="56134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Beyond 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OWL</a:t>
            </a:r>
            <a:r>
              <a:rPr sz="600" b="1" spc="3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409680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1471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97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2479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2984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3487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3992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4495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5000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4071454" y="37668"/>
            <a:ext cx="44339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8" action="ppaction://hlinksldjump"/>
              </a:rPr>
              <a:t>Reasoning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359994" y="542786"/>
            <a:ext cx="3888130" cy="259444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4351744" y="3365112"/>
            <a:ext cx="205104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z="600" b="1" spc="-5" dirty="0">
                <a:latin typeface="Arial"/>
                <a:cs typeface="Arial"/>
              </a:rPr>
              <a:t>9</a:t>
            </a:r>
            <a:r>
              <a:rPr sz="600" b="1" spc="50" dirty="0">
                <a:latin typeface="Arial"/>
                <a:cs typeface="Arial"/>
              </a:rPr>
              <a:t>/64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3014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3014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301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805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309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301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805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309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081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317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182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2325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904798" y="37668"/>
            <a:ext cx="2063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22553B"/>
                </a:solidFill>
                <a:latin typeface="Arial"/>
                <a:cs typeface="Arial"/>
                <a:hlinkClick r:id="rId3" action="ppaction://hlinksldjump"/>
              </a:rPr>
              <a:t>O</a:t>
            </a:r>
            <a:r>
              <a:rPr sz="600" b="1" spc="15" dirty="0">
                <a:solidFill>
                  <a:srgbClr val="22553B"/>
                </a:solidFill>
                <a:latin typeface="Arial"/>
                <a:cs typeface="Arial"/>
                <a:hlinkClick r:id="rId3" action="ppaction://hlinksldjump"/>
              </a:rPr>
              <a:t>WL</a:t>
            </a:r>
            <a:endParaRPr sz="6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62723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272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6776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280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7784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288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8792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9296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6272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6776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280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7784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288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8792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601889" y="37668"/>
            <a:ext cx="27622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OWL</a:t>
            </a:r>
            <a:r>
              <a:rPr sz="600" b="1" spc="-4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27393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32434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273935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3243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3747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4251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4755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273935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24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3747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425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4755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273935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3243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3747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4251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4755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2248585" y="37668"/>
            <a:ext cx="5492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OWL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2</a:t>
            </a:r>
            <a:r>
              <a:rPr sz="600" b="1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profiles</a:t>
            </a:r>
            <a:endParaRPr sz="60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31793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2973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801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3053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3153981" y="37668"/>
            <a:ext cx="56134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Beyond 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OWL</a:t>
            </a:r>
            <a:r>
              <a:rPr sz="600" b="1" spc="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409680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1471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97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2479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2984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3487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3992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4495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5000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4071454" y="37668"/>
            <a:ext cx="44339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Reasoning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310743" y="764387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10743" y="983145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41032" y="1206944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41032" y="1379016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10743" y="1546047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41032" y="1769846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41032" y="1941931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350253" y="491591"/>
            <a:ext cx="2237740" cy="15690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400" spc="-25" dirty="0">
                <a:solidFill>
                  <a:srgbClr val="46AA78"/>
                </a:solidFill>
                <a:latin typeface="Arial"/>
                <a:cs typeface="Arial"/>
              </a:rPr>
              <a:t>Outline</a:t>
            </a:r>
            <a:endParaRPr sz="1400">
              <a:latin typeface="Arial"/>
              <a:cs typeface="Arial"/>
            </a:endParaRPr>
          </a:p>
          <a:p>
            <a:pPr marL="179070" indent="-166370">
              <a:lnSpc>
                <a:spcPct val="100000"/>
              </a:lnSpc>
              <a:spcBef>
                <a:spcPts val="335"/>
              </a:spcBef>
              <a:buClr>
                <a:srgbClr val="FBFDFC"/>
              </a:buClr>
              <a:buSzPct val="76190"/>
              <a:buFont typeface="Arial"/>
              <a:buAutoNum type="arabicPlain"/>
              <a:tabLst>
                <a:tab pos="179705" algn="l"/>
              </a:tabLst>
            </a:pPr>
            <a:r>
              <a:rPr sz="1050" spc="-15" dirty="0">
                <a:solidFill>
                  <a:srgbClr val="D9EDE4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endParaRPr sz="1050">
              <a:latin typeface="Arial"/>
              <a:cs typeface="Arial"/>
            </a:endParaRPr>
          </a:p>
          <a:p>
            <a:pPr marL="179070" indent="-166370">
              <a:lnSpc>
                <a:spcPct val="100000"/>
              </a:lnSpc>
              <a:spcBef>
                <a:spcPts val="400"/>
              </a:spcBef>
              <a:buClr>
                <a:srgbClr val="ECF6F1"/>
              </a:buClr>
              <a:buSzPct val="76190"/>
              <a:buFont typeface="Arial"/>
              <a:buAutoNum type="arabicPlain"/>
              <a:tabLst>
                <a:tab pos="179705" algn="l"/>
              </a:tabLst>
            </a:pPr>
            <a:r>
              <a:rPr sz="1050" spc="-40" dirty="0">
                <a:solidFill>
                  <a:srgbClr val="46AA78"/>
                </a:solidFill>
                <a:latin typeface="Arial"/>
                <a:cs typeface="Arial"/>
                <a:hlinkClick r:id="rId3" action="ppaction://hlinksldjump"/>
              </a:rPr>
              <a:t>OWL</a:t>
            </a:r>
            <a:endParaRPr sz="1050">
              <a:latin typeface="Arial"/>
              <a:cs typeface="Arial"/>
            </a:endParaRPr>
          </a:p>
          <a:p>
            <a:pPr marL="317500">
              <a:lnSpc>
                <a:spcPct val="100000"/>
              </a:lnSpc>
              <a:spcBef>
                <a:spcPts val="35"/>
              </a:spcBef>
            </a:pPr>
            <a:r>
              <a:rPr sz="1050" spc="-60" dirty="0">
                <a:latin typeface="Arial"/>
                <a:cs typeface="Arial"/>
                <a:hlinkClick r:id="rId10" action="ppaction://hlinksldjump"/>
              </a:rPr>
              <a:t>Design </a:t>
            </a:r>
            <a:r>
              <a:rPr sz="1050" spc="-20" dirty="0">
                <a:latin typeface="Arial"/>
                <a:cs typeface="Arial"/>
                <a:hlinkClick r:id="rId10" action="ppaction://hlinksldjump"/>
              </a:rPr>
              <a:t>of</a:t>
            </a:r>
            <a:r>
              <a:rPr sz="1050" spc="114" dirty="0">
                <a:latin typeface="Arial"/>
                <a:cs typeface="Arial"/>
                <a:hlinkClick r:id="rId10" action="ppaction://hlinksldjump"/>
              </a:rPr>
              <a:t> </a:t>
            </a:r>
            <a:r>
              <a:rPr sz="1050" spc="-40" dirty="0">
                <a:latin typeface="Arial"/>
                <a:cs typeface="Arial"/>
                <a:hlinkClick r:id="rId10" action="ppaction://hlinksldjump"/>
              </a:rPr>
              <a:t>OWL</a:t>
            </a:r>
            <a:endParaRPr sz="1050">
              <a:latin typeface="Arial"/>
              <a:cs typeface="Arial"/>
            </a:endParaRPr>
          </a:p>
          <a:p>
            <a:pPr marL="317500">
              <a:lnSpc>
                <a:spcPct val="100000"/>
              </a:lnSpc>
              <a:spcBef>
                <a:spcPts val="35"/>
              </a:spcBef>
            </a:pPr>
            <a:r>
              <a:rPr sz="1050" spc="-40" dirty="0">
                <a:latin typeface="Arial"/>
                <a:cs typeface="Arial"/>
                <a:hlinkClick r:id="rId11" action="ppaction://hlinksldjump"/>
              </a:rPr>
              <a:t>OWL </a:t>
            </a:r>
            <a:r>
              <a:rPr sz="1050" spc="-25" dirty="0">
                <a:latin typeface="Arial"/>
                <a:cs typeface="Arial"/>
                <a:hlinkClick r:id="rId11" action="ppaction://hlinksldjump"/>
              </a:rPr>
              <a:t>family </a:t>
            </a:r>
            <a:r>
              <a:rPr sz="1050" spc="-20" dirty="0">
                <a:latin typeface="Arial"/>
                <a:cs typeface="Arial"/>
                <a:hlinkClick r:id="rId11" action="ppaction://hlinksldjump"/>
              </a:rPr>
              <a:t>of</a:t>
            </a:r>
            <a:r>
              <a:rPr sz="1050" spc="215" dirty="0">
                <a:latin typeface="Arial"/>
                <a:cs typeface="Arial"/>
                <a:hlinkClick r:id="rId11" action="ppaction://hlinksldjump"/>
              </a:rPr>
              <a:t> </a:t>
            </a:r>
            <a:r>
              <a:rPr sz="1050" spc="-70" dirty="0">
                <a:latin typeface="Arial"/>
                <a:cs typeface="Arial"/>
                <a:hlinkClick r:id="rId11" action="ppaction://hlinksldjump"/>
              </a:rPr>
              <a:t>languages</a:t>
            </a:r>
            <a:endParaRPr sz="1050">
              <a:latin typeface="Arial"/>
              <a:cs typeface="Arial"/>
            </a:endParaRPr>
          </a:p>
          <a:p>
            <a:pPr marL="179070" indent="-166370">
              <a:lnSpc>
                <a:spcPct val="100000"/>
              </a:lnSpc>
              <a:spcBef>
                <a:spcPts val="400"/>
              </a:spcBef>
              <a:buClr>
                <a:srgbClr val="FBFDFC"/>
              </a:buClr>
              <a:buSzPct val="76190"/>
              <a:buFont typeface="Arial"/>
              <a:buAutoNum type="arabicPlain" startAt="3"/>
              <a:tabLst>
                <a:tab pos="179705" algn="l"/>
              </a:tabLst>
            </a:pPr>
            <a:r>
              <a:rPr sz="1050" spc="-40" dirty="0">
                <a:solidFill>
                  <a:srgbClr val="D9EDE4"/>
                </a:solidFill>
                <a:latin typeface="Arial"/>
                <a:cs typeface="Arial"/>
                <a:hlinkClick r:id="rId4" action="ppaction://hlinksldjump"/>
              </a:rPr>
              <a:t>OWL</a:t>
            </a:r>
            <a:r>
              <a:rPr sz="1050" spc="-25" dirty="0">
                <a:solidFill>
                  <a:srgbClr val="D9EDE4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1050" spc="-65" dirty="0">
                <a:solidFill>
                  <a:srgbClr val="D9EDE4"/>
                </a:solidFill>
                <a:latin typeface="Arial"/>
                <a:cs typeface="Arial"/>
                <a:hlinkClick r:id="rId4" action="ppaction://hlinksldjump"/>
              </a:rPr>
              <a:t>2</a:t>
            </a:r>
            <a:endParaRPr sz="1050">
              <a:latin typeface="Arial"/>
              <a:cs typeface="Arial"/>
            </a:endParaRPr>
          </a:p>
          <a:p>
            <a:pPr marL="317500" marR="405765">
              <a:lnSpc>
                <a:spcPct val="102600"/>
              </a:lnSpc>
            </a:pPr>
            <a:r>
              <a:rPr sz="1050" spc="-15" dirty="0">
                <a:solidFill>
                  <a:srgbClr val="CCCCCC"/>
                </a:solidFill>
                <a:latin typeface="Arial"/>
                <a:cs typeface="Arial"/>
                <a:hlinkClick r:id="rId12" action="ppaction://hlinksldjump"/>
              </a:rPr>
              <a:t>Introduction </a:t>
            </a:r>
            <a:r>
              <a:rPr sz="1050" spc="-60" dirty="0">
                <a:solidFill>
                  <a:srgbClr val="CCCCCC"/>
                </a:solidFill>
                <a:latin typeface="Arial"/>
                <a:cs typeface="Arial"/>
                <a:hlinkClick r:id="rId12" action="ppaction://hlinksldjump"/>
              </a:rPr>
              <a:t>and </a:t>
            </a:r>
            <a:r>
              <a:rPr sz="1050" spc="-55" dirty="0">
                <a:solidFill>
                  <a:srgbClr val="CCCCCC"/>
                </a:solidFill>
                <a:latin typeface="Arial"/>
                <a:cs typeface="Arial"/>
                <a:hlinkClick r:id="rId12" action="ppaction://hlinksldjump"/>
              </a:rPr>
              <a:t>overview </a:t>
            </a:r>
            <a:r>
              <a:rPr sz="1050" spc="-55" dirty="0">
                <a:solidFill>
                  <a:srgbClr val="CCCCCC"/>
                </a:solidFill>
                <a:latin typeface="Arial"/>
                <a:cs typeface="Arial"/>
              </a:rPr>
              <a:t> </a:t>
            </a:r>
            <a:r>
              <a:rPr sz="1050" spc="-40" dirty="0">
                <a:solidFill>
                  <a:srgbClr val="CCCCCC"/>
                </a:solidFill>
                <a:latin typeface="Arial"/>
                <a:cs typeface="Arial"/>
                <a:hlinkClick r:id="rId13" action="ppaction://hlinksldjump"/>
              </a:rPr>
              <a:t>OWL </a:t>
            </a:r>
            <a:r>
              <a:rPr sz="1050" spc="-65" dirty="0">
                <a:solidFill>
                  <a:srgbClr val="CCCCCC"/>
                </a:solidFill>
                <a:latin typeface="Arial"/>
                <a:cs typeface="Arial"/>
                <a:hlinkClick r:id="rId13" action="ppaction://hlinksldjump"/>
              </a:rPr>
              <a:t>2</a:t>
            </a:r>
            <a:r>
              <a:rPr sz="1050" spc="90" dirty="0">
                <a:solidFill>
                  <a:srgbClr val="CCCCCC"/>
                </a:solidFill>
                <a:latin typeface="Arial"/>
                <a:cs typeface="Arial"/>
                <a:hlinkClick r:id="rId13" action="ppaction://hlinksldjump"/>
              </a:rPr>
              <a:t> </a:t>
            </a:r>
            <a:r>
              <a:rPr sz="1050" spc="-15" dirty="0">
                <a:solidFill>
                  <a:srgbClr val="CCCCCC"/>
                </a:solidFill>
                <a:latin typeface="Arial"/>
                <a:cs typeface="Arial"/>
                <a:hlinkClick r:id="rId13" action="ppaction://hlinksldjump"/>
              </a:rPr>
              <a:t>DL</a:t>
            </a:r>
            <a:endParaRPr sz="1050">
              <a:latin typeface="Arial"/>
              <a:cs typeface="Arial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310743" y="2108949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41032" y="2332748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41032" y="2504833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41032" y="2676906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10743" y="2843936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 txBox="1"/>
          <p:nvPr/>
        </p:nvSpPr>
        <p:spPr>
          <a:xfrm>
            <a:off x="350253" y="2857525"/>
            <a:ext cx="8128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10" dirty="0">
                <a:solidFill>
                  <a:srgbClr val="FBFDFC"/>
                </a:solidFill>
                <a:latin typeface="Arial"/>
                <a:cs typeface="Arial"/>
              </a:rPr>
              <a:t>5</a:t>
            </a:r>
            <a:endParaRPr sz="800">
              <a:latin typeface="Arial"/>
              <a:cs typeface="Arial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310743" y="3062681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 txBox="1"/>
          <p:nvPr/>
        </p:nvSpPr>
        <p:spPr>
          <a:xfrm>
            <a:off x="350253" y="2088042"/>
            <a:ext cx="1083945" cy="1145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7500" marR="24765" indent="-305435">
              <a:lnSpc>
                <a:spcPct val="102600"/>
              </a:lnSpc>
            </a:pPr>
            <a:r>
              <a:rPr sz="1200" b="1" spc="-15" baseline="3472" dirty="0">
                <a:solidFill>
                  <a:srgbClr val="FBFDFC"/>
                </a:solidFill>
                <a:latin typeface="Arial"/>
                <a:cs typeface="Arial"/>
              </a:rPr>
              <a:t>4 </a:t>
            </a:r>
            <a:r>
              <a:rPr sz="1050" spc="-40" dirty="0">
                <a:solidFill>
                  <a:srgbClr val="D9EDE4"/>
                </a:solidFill>
                <a:latin typeface="Arial"/>
                <a:cs typeface="Arial"/>
                <a:hlinkClick r:id="rId5" action="ppaction://hlinksldjump"/>
              </a:rPr>
              <a:t>OWL </a:t>
            </a:r>
            <a:r>
              <a:rPr sz="1050" spc="-65" dirty="0">
                <a:solidFill>
                  <a:srgbClr val="D9EDE4"/>
                </a:solidFill>
                <a:latin typeface="Arial"/>
                <a:cs typeface="Arial"/>
                <a:hlinkClick r:id="rId5" action="ppaction://hlinksldjump"/>
              </a:rPr>
              <a:t>2 </a:t>
            </a:r>
            <a:r>
              <a:rPr sz="1050" spc="-45" dirty="0">
                <a:solidFill>
                  <a:srgbClr val="D9EDE4"/>
                </a:solidFill>
                <a:latin typeface="Arial"/>
                <a:cs typeface="Arial"/>
                <a:hlinkClick r:id="rId5" action="ppaction://hlinksldjump"/>
              </a:rPr>
              <a:t>profiles </a:t>
            </a:r>
            <a:r>
              <a:rPr sz="1050" spc="-45" dirty="0">
                <a:solidFill>
                  <a:srgbClr val="D9EDE4"/>
                </a:solidFill>
                <a:latin typeface="Arial"/>
                <a:cs typeface="Arial"/>
              </a:rPr>
              <a:t> </a:t>
            </a:r>
            <a:r>
              <a:rPr sz="1050" spc="-40" dirty="0">
                <a:solidFill>
                  <a:srgbClr val="CCCCCC"/>
                </a:solidFill>
                <a:latin typeface="Arial"/>
                <a:cs typeface="Arial"/>
                <a:hlinkClick r:id="rId14" action="ppaction://hlinksldjump"/>
              </a:rPr>
              <a:t>OWL </a:t>
            </a:r>
            <a:r>
              <a:rPr sz="1050" spc="-65" dirty="0">
                <a:solidFill>
                  <a:srgbClr val="CCCCCC"/>
                </a:solidFill>
                <a:latin typeface="Arial"/>
                <a:cs typeface="Arial"/>
                <a:hlinkClick r:id="rId14" action="ppaction://hlinksldjump"/>
              </a:rPr>
              <a:t>2 </a:t>
            </a:r>
            <a:r>
              <a:rPr sz="1050" spc="-50" dirty="0">
                <a:solidFill>
                  <a:srgbClr val="CCCCCC"/>
                </a:solidFill>
                <a:latin typeface="Arial"/>
                <a:cs typeface="Arial"/>
                <a:hlinkClick r:id="rId14" action="ppaction://hlinksldjump"/>
              </a:rPr>
              <a:t>EL </a:t>
            </a:r>
            <a:r>
              <a:rPr sz="1050" spc="-50" dirty="0">
                <a:solidFill>
                  <a:srgbClr val="CCCCCC"/>
                </a:solidFill>
                <a:latin typeface="Arial"/>
                <a:cs typeface="Arial"/>
              </a:rPr>
              <a:t> </a:t>
            </a:r>
            <a:r>
              <a:rPr sz="1050" spc="-40" dirty="0">
                <a:solidFill>
                  <a:srgbClr val="CCCCCC"/>
                </a:solidFill>
                <a:latin typeface="Arial"/>
                <a:cs typeface="Arial"/>
                <a:hlinkClick r:id="rId15" action="ppaction://hlinksldjump"/>
              </a:rPr>
              <a:t>OWL </a:t>
            </a:r>
            <a:r>
              <a:rPr sz="1050" spc="-65" dirty="0">
                <a:solidFill>
                  <a:srgbClr val="CCCCCC"/>
                </a:solidFill>
                <a:latin typeface="Arial"/>
                <a:cs typeface="Arial"/>
                <a:hlinkClick r:id="rId15" action="ppaction://hlinksldjump"/>
              </a:rPr>
              <a:t>2 </a:t>
            </a:r>
            <a:r>
              <a:rPr sz="1050" spc="-40" dirty="0">
                <a:solidFill>
                  <a:srgbClr val="CCCCCC"/>
                </a:solidFill>
                <a:latin typeface="Arial"/>
                <a:cs typeface="Arial"/>
                <a:hlinkClick r:id="rId15" action="ppaction://hlinksldjump"/>
              </a:rPr>
              <a:t>QL </a:t>
            </a:r>
            <a:r>
              <a:rPr sz="1050" spc="-40" dirty="0">
                <a:solidFill>
                  <a:srgbClr val="CCCCCC"/>
                </a:solidFill>
                <a:latin typeface="Arial"/>
                <a:cs typeface="Arial"/>
              </a:rPr>
              <a:t> </a:t>
            </a:r>
            <a:r>
              <a:rPr sz="1050" spc="-40" dirty="0">
                <a:solidFill>
                  <a:srgbClr val="CCCCCC"/>
                </a:solidFill>
                <a:latin typeface="Arial"/>
                <a:cs typeface="Arial"/>
                <a:hlinkClick r:id="rId16" action="ppaction://hlinksldjump"/>
              </a:rPr>
              <a:t>OWL </a:t>
            </a:r>
            <a:r>
              <a:rPr sz="1050" spc="-65" dirty="0">
                <a:solidFill>
                  <a:srgbClr val="CCCCCC"/>
                </a:solidFill>
                <a:latin typeface="Arial"/>
                <a:cs typeface="Arial"/>
                <a:hlinkClick r:id="rId16" action="ppaction://hlinksldjump"/>
              </a:rPr>
              <a:t>2</a:t>
            </a:r>
            <a:r>
              <a:rPr sz="1050" spc="90" dirty="0">
                <a:solidFill>
                  <a:srgbClr val="CCCCCC"/>
                </a:solidFill>
                <a:latin typeface="Arial"/>
                <a:cs typeface="Arial"/>
                <a:hlinkClick r:id="rId16" action="ppaction://hlinksldjump"/>
              </a:rPr>
              <a:t> </a:t>
            </a:r>
            <a:r>
              <a:rPr sz="1050" spc="-55" dirty="0">
                <a:solidFill>
                  <a:srgbClr val="CCCCCC"/>
                </a:solidFill>
                <a:latin typeface="Arial"/>
                <a:cs typeface="Arial"/>
                <a:hlinkClick r:id="rId16" action="ppaction://hlinksldjump"/>
              </a:rPr>
              <a:t>RL</a:t>
            </a:r>
            <a:endParaRPr sz="1050">
              <a:latin typeface="Arial"/>
              <a:cs typeface="Arial"/>
            </a:endParaRPr>
          </a:p>
          <a:p>
            <a:pPr marL="179070">
              <a:lnSpc>
                <a:spcPct val="100000"/>
              </a:lnSpc>
              <a:spcBef>
                <a:spcPts val="400"/>
              </a:spcBef>
            </a:pPr>
            <a:r>
              <a:rPr sz="1050" spc="-65" dirty="0">
                <a:solidFill>
                  <a:srgbClr val="D9EDE4"/>
                </a:solidFill>
                <a:latin typeface="Arial"/>
                <a:cs typeface="Arial"/>
                <a:hlinkClick r:id="rId6" action="ppaction://hlinksldjump"/>
              </a:rPr>
              <a:t>Beyond </a:t>
            </a:r>
            <a:r>
              <a:rPr sz="1050" spc="-40" dirty="0">
                <a:solidFill>
                  <a:srgbClr val="D9EDE4"/>
                </a:solidFill>
                <a:latin typeface="Arial"/>
                <a:cs typeface="Arial"/>
                <a:hlinkClick r:id="rId6" action="ppaction://hlinksldjump"/>
              </a:rPr>
              <a:t>OWL</a:t>
            </a:r>
            <a:r>
              <a:rPr sz="1050" spc="135" dirty="0">
                <a:solidFill>
                  <a:srgbClr val="D9EDE4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1050" spc="-65" dirty="0">
                <a:solidFill>
                  <a:srgbClr val="D9EDE4"/>
                </a:solidFill>
                <a:latin typeface="Arial"/>
                <a:cs typeface="Arial"/>
                <a:hlinkClick r:id="rId6" action="ppaction://hlinksldjump"/>
              </a:rPr>
              <a:t>2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1200" b="1" spc="-15" baseline="3472" dirty="0">
                <a:solidFill>
                  <a:srgbClr val="FBFDFC"/>
                </a:solidFill>
                <a:latin typeface="Arial"/>
                <a:cs typeface="Arial"/>
              </a:rPr>
              <a:t>6  </a:t>
            </a:r>
            <a:r>
              <a:rPr sz="1200" b="1" spc="195" baseline="3472" dirty="0">
                <a:solidFill>
                  <a:srgbClr val="FBFDFC"/>
                </a:solidFill>
                <a:latin typeface="Arial"/>
                <a:cs typeface="Arial"/>
              </a:rPr>
              <a:t> </a:t>
            </a:r>
            <a:r>
              <a:rPr sz="1050" spc="-70" dirty="0">
                <a:solidFill>
                  <a:srgbClr val="D9EDE4"/>
                </a:solidFill>
                <a:latin typeface="Arial"/>
                <a:cs typeface="Arial"/>
                <a:hlinkClick r:id="rId7" action="ppaction://hlinksldjump"/>
              </a:rPr>
              <a:t>Reasoning</a:t>
            </a:r>
            <a:endParaRPr sz="1050">
              <a:latin typeface="Arial"/>
              <a:cs typeface="Arial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4322698" y="3365112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10/64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3014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301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301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805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309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301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805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309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081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317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182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2325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904798" y="37668"/>
            <a:ext cx="2063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22553B"/>
                </a:solidFill>
                <a:latin typeface="Arial"/>
                <a:cs typeface="Arial"/>
                <a:hlinkClick r:id="rId3" action="ppaction://hlinksldjump"/>
              </a:rPr>
              <a:t>O</a:t>
            </a:r>
            <a:r>
              <a:rPr sz="600" b="1" spc="15" dirty="0">
                <a:solidFill>
                  <a:srgbClr val="22553B"/>
                </a:solidFill>
                <a:latin typeface="Arial"/>
                <a:cs typeface="Arial"/>
                <a:hlinkClick r:id="rId3" action="ppaction://hlinksldjump"/>
              </a:rPr>
              <a:t>WL</a:t>
            </a:r>
            <a:endParaRPr sz="6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62723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272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6776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280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7784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288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8792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9296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6272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6776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280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7784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288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8792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601889" y="37668"/>
            <a:ext cx="27622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OWL</a:t>
            </a:r>
            <a:r>
              <a:rPr sz="600" b="1" spc="-4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27393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32434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273935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3243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3747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4251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4755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273935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24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3747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425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4755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273935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3243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3747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4251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4755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2248585" y="37668"/>
            <a:ext cx="5492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OWL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2</a:t>
            </a:r>
            <a:r>
              <a:rPr sz="600" b="1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profiles</a:t>
            </a:r>
            <a:endParaRPr sz="60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31793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2973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801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3053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3153981" y="37668"/>
            <a:ext cx="56134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Beyond 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OWL</a:t>
            </a:r>
            <a:r>
              <a:rPr sz="600" b="1" spc="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409680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1471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97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2479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2984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3487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3992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4495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5000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4071454" y="37668"/>
            <a:ext cx="44339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Reasoning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310743" y="764387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10743" y="983145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41032" y="1206944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41032" y="1379016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10743" y="1546047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41032" y="1769846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41032" y="1941931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10743" y="2108949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41032" y="2332748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350253" y="491591"/>
            <a:ext cx="2237740" cy="1960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400" spc="-25" dirty="0">
                <a:solidFill>
                  <a:srgbClr val="46AA78"/>
                </a:solidFill>
                <a:latin typeface="Arial"/>
                <a:cs typeface="Arial"/>
              </a:rPr>
              <a:t>Outline</a:t>
            </a:r>
            <a:endParaRPr sz="1400">
              <a:latin typeface="Arial"/>
              <a:cs typeface="Arial"/>
            </a:endParaRPr>
          </a:p>
          <a:p>
            <a:pPr marL="317500" indent="-304800">
              <a:lnSpc>
                <a:spcPct val="100000"/>
              </a:lnSpc>
              <a:spcBef>
                <a:spcPts val="335"/>
              </a:spcBef>
              <a:buClr>
                <a:srgbClr val="FBFDFC"/>
              </a:buClr>
              <a:buSzPct val="76190"/>
              <a:buFont typeface="Arial"/>
              <a:buAutoNum type="arabicPlain"/>
              <a:tabLst>
                <a:tab pos="179705" algn="l"/>
              </a:tabLst>
            </a:pPr>
            <a:r>
              <a:rPr sz="1050" spc="-15" dirty="0">
                <a:solidFill>
                  <a:srgbClr val="D9EDE4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endParaRPr sz="1050">
              <a:latin typeface="Arial"/>
              <a:cs typeface="Arial"/>
            </a:endParaRPr>
          </a:p>
          <a:p>
            <a:pPr marL="179070" indent="-166370">
              <a:lnSpc>
                <a:spcPct val="100000"/>
              </a:lnSpc>
              <a:spcBef>
                <a:spcPts val="400"/>
              </a:spcBef>
              <a:buClr>
                <a:srgbClr val="ECF6F1"/>
              </a:buClr>
              <a:buSzPct val="76190"/>
              <a:buFont typeface="Arial"/>
              <a:buAutoNum type="arabicPlain"/>
              <a:tabLst>
                <a:tab pos="179705" algn="l"/>
              </a:tabLst>
            </a:pPr>
            <a:r>
              <a:rPr sz="1050" spc="-40" dirty="0">
                <a:solidFill>
                  <a:srgbClr val="46AA78"/>
                </a:solidFill>
                <a:latin typeface="Arial"/>
                <a:cs typeface="Arial"/>
                <a:hlinkClick r:id="rId3" action="ppaction://hlinksldjump"/>
              </a:rPr>
              <a:t>OWL</a:t>
            </a:r>
            <a:endParaRPr sz="1050">
              <a:latin typeface="Arial"/>
              <a:cs typeface="Arial"/>
            </a:endParaRPr>
          </a:p>
          <a:p>
            <a:pPr marL="317500">
              <a:lnSpc>
                <a:spcPct val="100000"/>
              </a:lnSpc>
              <a:spcBef>
                <a:spcPts val="35"/>
              </a:spcBef>
            </a:pPr>
            <a:r>
              <a:rPr sz="1050" spc="-60" dirty="0">
                <a:latin typeface="Arial"/>
                <a:cs typeface="Arial"/>
                <a:hlinkClick r:id="rId10" action="ppaction://hlinksldjump"/>
              </a:rPr>
              <a:t>Design </a:t>
            </a:r>
            <a:r>
              <a:rPr sz="1050" spc="-20" dirty="0">
                <a:latin typeface="Arial"/>
                <a:cs typeface="Arial"/>
                <a:hlinkClick r:id="rId10" action="ppaction://hlinksldjump"/>
              </a:rPr>
              <a:t>of</a:t>
            </a:r>
            <a:r>
              <a:rPr sz="1050" spc="114" dirty="0">
                <a:latin typeface="Arial"/>
                <a:cs typeface="Arial"/>
                <a:hlinkClick r:id="rId10" action="ppaction://hlinksldjump"/>
              </a:rPr>
              <a:t> </a:t>
            </a:r>
            <a:r>
              <a:rPr sz="1050" spc="-40" dirty="0">
                <a:latin typeface="Arial"/>
                <a:cs typeface="Arial"/>
                <a:hlinkClick r:id="rId10" action="ppaction://hlinksldjump"/>
              </a:rPr>
              <a:t>OWL</a:t>
            </a:r>
            <a:endParaRPr sz="1050">
              <a:latin typeface="Arial"/>
              <a:cs typeface="Arial"/>
            </a:endParaRPr>
          </a:p>
          <a:p>
            <a:pPr marL="317500">
              <a:lnSpc>
                <a:spcPct val="100000"/>
              </a:lnSpc>
              <a:spcBef>
                <a:spcPts val="35"/>
              </a:spcBef>
            </a:pPr>
            <a:r>
              <a:rPr sz="1050" spc="-40" dirty="0">
                <a:solidFill>
                  <a:srgbClr val="CCCCCC"/>
                </a:solidFill>
                <a:latin typeface="Arial"/>
                <a:cs typeface="Arial"/>
                <a:hlinkClick r:id="rId11" action="ppaction://hlinksldjump"/>
              </a:rPr>
              <a:t>OWL </a:t>
            </a:r>
            <a:r>
              <a:rPr sz="1050" spc="-25" dirty="0">
                <a:solidFill>
                  <a:srgbClr val="CCCCCC"/>
                </a:solidFill>
                <a:latin typeface="Arial"/>
                <a:cs typeface="Arial"/>
                <a:hlinkClick r:id="rId11" action="ppaction://hlinksldjump"/>
              </a:rPr>
              <a:t>family </a:t>
            </a:r>
            <a:r>
              <a:rPr sz="1050" spc="-20" dirty="0">
                <a:solidFill>
                  <a:srgbClr val="CCCCCC"/>
                </a:solidFill>
                <a:latin typeface="Arial"/>
                <a:cs typeface="Arial"/>
                <a:hlinkClick r:id="rId11" action="ppaction://hlinksldjump"/>
              </a:rPr>
              <a:t>of</a:t>
            </a:r>
            <a:r>
              <a:rPr sz="1050" spc="215" dirty="0">
                <a:solidFill>
                  <a:srgbClr val="CCCCCC"/>
                </a:solidFill>
                <a:latin typeface="Arial"/>
                <a:cs typeface="Arial"/>
                <a:hlinkClick r:id="rId11" action="ppaction://hlinksldjump"/>
              </a:rPr>
              <a:t> </a:t>
            </a:r>
            <a:r>
              <a:rPr sz="1050" spc="-70" dirty="0">
                <a:solidFill>
                  <a:srgbClr val="CCCCCC"/>
                </a:solidFill>
                <a:latin typeface="Arial"/>
                <a:cs typeface="Arial"/>
                <a:hlinkClick r:id="rId11" action="ppaction://hlinksldjump"/>
              </a:rPr>
              <a:t>languages</a:t>
            </a:r>
            <a:endParaRPr sz="1050">
              <a:latin typeface="Arial"/>
              <a:cs typeface="Arial"/>
            </a:endParaRPr>
          </a:p>
          <a:p>
            <a:pPr marL="179070" indent="-166370">
              <a:lnSpc>
                <a:spcPct val="100000"/>
              </a:lnSpc>
              <a:spcBef>
                <a:spcPts val="400"/>
              </a:spcBef>
              <a:buClr>
                <a:srgbClr val="FBFDFC"/>
              </a:buClr>
              <a:buSzPct val="76190"/>
              <a:buFont typeface="Arial"/>
              <a:buAutoNum type="arabicPlain" startAt="3"/>
              <a:tabLst>
                <a:tab pos="179705" algn="l"/>
              </a:tabLst>
            </a:pPr>
            <a:r>
              <a:rPr sz="1050" spc="-40" dirty="0">
                <a:solidFill>
                  <a:srgbClr val="D9EDE4"/>
                </a:solidFill>
                <a:latin typeface="Arial"/>
                <a:cs typeface="Arial"/>
                <a:hlinkClick r:id="rId4" action="ppaction://hlinksldjump"/>
              </a:rPr>
              <a:t>OWL</a:t>
            </a:r>
            <a:r>
              <a:rPr sz="1050" spc="-25" dirty="0">
                <a:solidFill>
                  <a:srgbClr val="D9EDE4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1050" spc="-65" dirty="0">
                <a:solidFill>
                  <a:srgbClr val="D9EDE4"/>
                </a:solidFill>
                <a:latin typeface="Arial"/>
                <a:cs typeface="Arial"/>
                <a:hlinkClick r:id="rId4" action="ppaction://hlinksldjump"/>
              </a:rPr>
              <a:t>2</a:t>
            </a:r>
            <a:endParaRPr sz="1050">
              <a:latin typeface="Arial"/>
              <a:cs typeface="Arial"/>
            </a:endParaRPr>
          </a:p>
          <a:p>
            <a:pPr marL="317500" marR="405765">
              <a:lnSpc>
                <a:spcPct val="102600"/>
              </a:lnSpc>
            </a:pPr>
            <a:r>
              <a:rPr sz="1050" spc="-15" dirty="0">
                <a:solidFill>
                  <a:srgbClr val="CCCCCC"/>
                </a:solidFill>
                <a:latin typeface="Arial"/>
                <a:cs typeface="Arial"/>
                <a:hlinkClick r:id="rId12" action="ppaction://hlinksldjump"/>
              </a:rPr>
              <a:t>Introduction </a:t>
            </a:r>
            <a:r>
              <a:rPr sz="1050" spc="-60" dirty="0">
                <a:solidFill>
                  <a:srgbClr val="CCCCCC"/>
                </a:solidFill>
                <a:latin typeface="Arial"/>
                <a:cs typeface="Arial"/>
                <a:hlinkClick r:id="rId12" action="ppaction://hlinksldjump"/>
              </a:rPr>
              <a:t>and </a:t>
            </a:r>
            <a:r>
              <a:rPr sz="1050" spc="-55" dirty="0">
                <a:solidFill>
                  <a:srgbClr val="CCCCCC"/>
                </a:solidFill>
                <a:latin typeface="Arial"/>
                <a:cs typeface="Arial"/>
                <a:hlinkClick r:id="rId12" action="ppaction://hlinksldjump"/>
              </a:rPr>
              <a:t>overview </a:t>
            </a:r>
            <a:r>
              <a:rPr sz="1050" spc="-55" dirty="0">
                <a:solidFill>
                  <a:srgbClr val="CCCCCC"/>
                </a:solidFill>
                <a:latin typeface="Arial"/>
                <a:cs typeface="Arial"/>
              </a:rPr>
              <a:t> </a:t>
            </a:r>
            <a:r>
              <a:rPr sz="1050" spc="-40" dirty="0">
                <a:solidFill>
                  <a:srgbClr val="CCCCCC"/>
                </a:solidFill>
                <a:latin typeface="Arial"/>
                <a:cs typeface="Arial"/>
                <a:hlinkClick r:id="rId13" action="ppaction://hlinksldjump"/>
              </a:rPr>
              <a:t>OWL </a:t>
            </a:r>
            <a:r>
              <a:rPr sz="1050" spc="-65" dirty="0">
                <a:solidFill>
                  <a:srgbClr val="CCCCCC"/>
                </a:solidFill>
                <a:latin typeface="Arial"/>
                <a:cs typeface="Arial"/>
                <a:hlinkClick r:id="rId13" action="ppaction://hlinksldjump"/>
              </a:rPr>
              <a:t>2</a:t>
            </a:r>
            <a:r>
              <a:rPr sz="1050" spc="90" dirty="0">
                <a:solidFill>
                  <a:srgbClr val="CCCCCC"/>
                </a:solidFill>
                <a:latin typeface="Arial"/>
                <a:cs typeface="Arial"/>
                <a:hlinkClick r:id="rId13" action="ppaction://hlinksldjump"/>
              </a:rPr>
              <a:t> </a:t>
            </a:r>
            <a:r>
              <a:rPr sz="1050" spc="-15" dirty="0">
                <a:solidFill>
                  <a:srgbClr val="CCCCCC"/>
                </a:solidFill>
                <a:latin typeface="Arial"/>
                <a:cs typeface="Arial"/>
                <a:hlinkClick r:id="rId13" action="ppaction://hlinksldjump"/>
              </a:rPr>
              <a:t>DL</a:t>
            </a:r>
            <a:endParaRPr sz="1050">
              <a:latin typeface="Arial"/>
              <a:cs typeface="Arial"/>
            </a:endParaRPr>
          </a:p>
          <a:p>
            <a:pPr marL="317500" marR="1177925" indent="-304800">
              <a:lnSpc>
                <a:spcPct val="102600"/>
              </a:lnSpc>
              <a:spcBef>
                <a:spcPts val="370"/>
              </a:spcBef>
              <a:buClr>
                <a:srgbClr val="FBFDFC"/>
              </a:buClr>
              <a:buSzPct val="76190"/>
              <a:buFont typeface="Arial"/>
              <a:buAutoNum type="arabicPlain" startAt="4"/>
              <a:tabLst>
                <a:tab pos="179705" algn="l"/>
              </a:tabLst>
            </a:pPr>
            <a:r>
              <a:rPr sz="1050" spc="-40" dirty="0">
                <a:solidFill>
                  <a:srgbClr val="D9EDE4"/>
                </a:solidFill>
                <a:latin typeface="Arial"/>
                <a:cs typeface="Arial"/>
                <a:hlinkClick r:id="rId5" action="ppaction://hlinksldjump"/>
              </a:rPr>
              <a:t>OWL </a:t>
            </a:r>
            <a:r>
              <a:rPr sz="1050" spc="-65" dirty="0">
                <a:solidFill>
                  <a:srgbClr val="D9EDE4"/>
                </a:solidFill>
                <a:latin typeface="Arial"/>
                <a:cs typeface="Arial"/>
                <a:hlinkClick r:id="rId5" action="ppaction://hlinksldjump"/>
              </a:rPr>
              <a:t>2 </a:t>
            </a:r>
            <a:r>
              <a:rPr sz="1050" spc="-45" dirty="0">
                <a:solidFill>
                  <a:srgbClr val="D9EDE4"/>
                </a:solidFill>
                <a:latin typeface="Arial"/>
                <a:cs typeface="Arial"/>
                <a:hlinkClick r:id="rId5" action="ppaction://hlinksldjump"/>
              </a:rPr>
              <a:t>profiles </a:t>
            </a:r>
            <a:r>
              <a:rPr sz="1050" spc="-45" dirty="0">
                <a:solidFill>
                  <a:srgbClr val="D9EDE4"/>
                </a:solidFill>
                <a:latin typeface="Arial"/>
                <a:cs typeface="Arial"/>
              </a:rPr>
              <a:t> </a:t>
            </a:r>
            <a:r>
              <a:rPr sz="1050" spc="-40" dirty="0">
                <a:solidFill>
                  <a:srgbClr val="CCCCCC"/>
                </a:solidFill>
                <a:latin typeface="Arial"/>
                <a:cs typeface="Arial"/>
                <a:hlinkClick r:id="rId14" action="ppaction://hlinksldjump"/>
              </a:rPr>
              <a:t>OWL </a:t>
            </a:r>
            <a:r>
              <a:rPr sz="1050" spc="-65" dirty="0">
                <a:solidFill>
                  <a:srgbClr val="CCCCCC"/>
                </a:solidFill>
                <a:latin typeface="Arial"/>
                <a:cs typeface="Arial"/>
                <a:hlinkClick r:id="rId14" action="ppaction://hlinksldjump"/>
              </a:rPr>
              <a:t>2</a:t>
            </a:r>
            <a:r>
              <a:rPr sz="1050" spc="85" dirty="0">
                <a:solidFill>
                  <a:srgbClr val="CCCCCC"/>
                </a:solidFill>
                <a:latin typeface="Arial"/>
                <a:cs typeface="Arial"/>
                <a:hlinkClick r:id="rId14" action="ppaction://hlinksldjump"/>
              </a:rPr>
              <a:t> </a:t>
            </a:r>
            <a:r>
              <a:rPr sz="1050" spc="-50" dirty="0">
                <a:solidFill>
                  <a:srgbClr val="CCCCCC"/>
                </a:solidFill>
                <a:latin typeface="Arial"/>
                <a:cs typeface="Arial"/>
                <a:hlinkClick r:id="rId14" action="ppaction://hlinksldjump"/>
              </a:rPr>
              <a:t>EL</a:t>
            </a:r>
            <a:endParaRPr sz="1050">
              <a:latin typeface="Arial"/>
              <a:cs typeface="Arial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541032" y="2504833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41032" y="2676906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10743" y="2843936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10743" y="3062681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 txBox="1"/>
          <p:nvPr/>
        </p:nvSpPr>
        <p:spPr>
          <a:xfrm>
            <a:off x="516636" y="2458402"/>
            <a:ext cx="917575" cy="775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1130">
              <a:lnSpc>
                <a:spcPts val="1150"/>
              </a:lnSpc>
            </a:pPr>
            <a:r>
              <a:rPr sz="1050" spc="-40" dirty="0">
                <a:solidFill>
                  <a:srgbClr val="CCCCCC"/>
                </a:solidFill>
                <a:latin typeface="Arial"/>
                <a:cs typeface="Arial"/>
                <a:hlinkClick r:id="rId15" action="ppaction://hlinksldjump"/>
              </a:rPr>
              <a:t>OWL </a:t>
            </a:r>
            <a:r>
              <a:rPr sz="1050" spc="-65" dirty="0">
                <a:solidFill>
                  <a:srgbClr val="CCCCCC"/>
                </a:solidFill>
                <a:latin typeface="Arial"/>
                <a:cs typeface="Arial"/>
                <a:hlinkClick r:id="rId15" action="ppaction://hlinksldjump"/>
              </a:rPr>
              <a:t>2</a:t>
            </a:r>
            <a:r>
              <a:rPr sz="1050" spc="95" dirty="0">
                <a:solidFill>
                  <a:srgbClr val="CCCCCC"/>
                </a:solidFill>
                <a:latin typeface="Arial"/>
                <a:cs typeface="Arial"/>
                <a:hlinkClick r:id="rId15" action="ppaction://hlinksldjump"/>
              </a:rPr>
              <a:t> </a:t>
            </a:r>
            <a:r>
              <a:rPr sz="1050" spc="-40" dirty="0">
                <a:solidFill>
                  <a:srgbClr val="CCCCCC"/>
                </a:solidFill>
                <a:latin typeface="Arial"/>
                <a:cs typeface="Arial"/>
                <a:hlinkClick r:id="rId15" action="ppaction://hlinksldjump"/>
              </a:rPr>
              <a:t>QL</a:t>
            </a:r>
            <a:endParaRPr sz="1050">
              <a:latin typeface="Arial"/>
              <a:cs typeface="Arial"/>
            </a:endParaRPr>
          </a:p>
          <a:p>
            <a:pPr marL="151130">
              <a:lnSpc>
                <a:spcPct val="100000"/>
              </a:lnSpc>
              <a:spcBef>
                <a:spcPts val="35"/>
              </a:spcBef>
            </a:pPr>
            <a:r>
              <a:rPr sz="1050" spc="-40" dirty="0">
                <a:solidFill>
                  <a:srgbClr val="CCCCCC"/>
                </a:solidFill>
                <a:latin typeface="Arial"/>
                <a:cs typeface="Arial"/>
                <a:hlinkClick r:id="rId16" action="ppaction://hlinksldjump"/>
              </a:rPr>
              <a:t>OWL </a:t>
            </a:r>
            <a:r>
              <a:rPr sz="1050" spc="-65" dirty="0">
                <a:solidFill>
                  <a:srgbClr val="CCCCCC"/>
                </a:solidFill>
                <a:latin typeface="Arial"/>
                <a:cs typeface="Arial"/>
                <a:hlinkClick r:id="rId16" action="ppaction://hlinksldjump"/>
              </a:rPr>
              <a:t>2</a:t>
            </a:r>
            <a:r>
              <a:rPr sz="1050" spc="90" dirty="0">
                <a:solidFill>
                  <a:srgbClr val="CCCCCC"/>
                </a:solidFill>
                <a:latin typeface="Arial"/>
                <a:cs typeface="Arial"/>
                <a:hlinkClick r:id="rId16" action="ppaction://hlinksldjump"/>
              </a:rPr>
              <a:t> </a:t>
            </a:r>
            <a:r>
              <a:rPr sz="1050" spc="-55" dirty="0">
                <a:solidFill>
                  <a:srgbClr val="CCCCCC"/>
                </a:solidFill>
                <a:latin typeface="Arial"/>
                <a:cs typeface="Arial"/>
                <a:hlinkClick r:id="rId16" action="ppaction://hlinksldjump"/>
              </a:rPr>
              <a:t>RL</a:t>
            </a:r>
            <a:endParaRPr sz="1050">
              <a:latin typeface="Arial"/>
              <a:cs typeface="Arial"/>
            </a:endParaRPr>
          </a:p>
          <a:p>
            <a:pPr marL="12700" marR="5080">
              <a:lnSpc>
                <a:spcPct val="130500"/>
              </a:lnSpc>
            </a:pPr>
            <a:r>
              <a:rPr sz="1050" spc="-65" dirty="0">
                <a:solidFill>
                  <a:srgbClr val="D9EDE4"/>
                </a:solidFill>
                <a:latin typeface="Arial"/>
                <a:cs typeface="Arial"/>
                <a:hlinkClick r:id="rId6" action="ppaction://hlinksldjump"/>
              </a:rPr>
              <a:t>Beyond </a:t>
            </a:r>
            <a:r>
              <a:rPr sz="1050" spc="-40" dirty="0">
                <a:solidFill>
                  <a:srgbClr val="D9EDE4"/>
                </a:solidFill>
                <a:latin typeface="Arial"/>
                <a:cs typeface="Arial"/>
                <a:hlinkClick r:id="rId6" action="ppaction://hlinksldjump"/>
              </a:rPr>
              <a:t>OWL </a:t>
            </a:r>
            <a:r>
              <a:rPr sz="1050" spc="-65" dirty="0">
                <a:solidFill>
                  <a:srgbClr val="D9EDE4"/>
                </a:solidFill>
                <a:latin typeface="Arial"/>
                <a:cs typeface="Arial"/>
                <a:hlinkClick r:id="rId6" action="ppaction://hlinksldjump"/>
              </a:rPr>
              <a:t>2 </a:t>
            </a:r>
            <a:r>
              <a:rPr sz="1050" spc="-65" dirty="0">
                <a:solidFill>
                  <a:srgbClr val="D9EDE4"/>
                </a:solidFill>
                <a:latin typeface="Arial"/>
                <a:cs typeface="Arial"/>
              </a:rPr>
              <a:t> </a:t>
            </a:r>
            <a:r>
              <a:rPr sz="1050" spc="-70" dirty="0">
                <a:solidFill>
                  <a:srgbClr val="D9EDE4"/>
                </a:solidFill>
                <a:latin typeface="Arial"/>
                <a:cs typeface="Arial"/>
                <a:hlinkClick r:id="rId7" action="ppaction://hlinksldjump"/>
              </a:rPr>
              <a:t>Reasoning</a:t>
            </a:r>
            <a:endParaRPr sz="1050">
              <a:latin typeface="Arial"/>
              <a:cs typeface="Arial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350253" y="2867473"/>
            <a:ext cx="81280" cy="130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880"/>
              </a:lnSpc>
            </a:pPr>
            <a:r>
              <a:rPr sz="800" b="1" spc="-10" dirty="0">
                <a:solidFill>
                  <a:srgbClr val="FBFDFC"/>
                </a:solidFill>
                <a:latin typeface="Arial"/>
                <a:cs typeface="Arial"/>
              </a:rPr>
              <a:t>5</a:t>
            </a:r>
            <a:endParaRPr sz="800">
              <a:latin typeface="Arial"/>
              <a:cs typeface="Arial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350253" y="3086231"/>
            <a:ext cx="81280" cy="130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880"/>
              </a:lnSpc>
            </a:pPr>
            <a:r>
              <a:rPr sz="800" b="1" spc="-10" dirty="0">
                <a:solidFill>
                  <a:srgbClr val="FBFDFC"/>
                </a:solidFill>
                <a:latin typeface="Arial"/>
                <a:cs typeface="Arial"/>
              </a:rPr>
              <a:t>6</a:t>
            </a:r>
            <a:endParaRPr sz="800">
              <a:latin typeface="Arial"/>
              <a:cs typeface="Arial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4322698" y="3365112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11/64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3014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301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805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805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309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301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805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309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081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317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182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2325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904798" y="37668"/>
            <a:ext cx="2063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22553B"/>
                </a:solidFill>
                <a:latin typeface="Arial"/>
                <a:cs typeface="Arial"/>
                <a:hlinkClick r:id="rId3" action="ppaction://hlinksldjump"/>
              </a:rPr>
              <a:t>O</a:t>
            </a:r>
            <a:r>
              <a:rPr sz="600" b="1" spc="15" dirty="0">
                <a:solidFill>
                  <a:srgbClr val="22553B"/>
                </a:solidFill>
                <a:latin typeface="Arial"/>
                <a:cs typeface="Arial"/>
                <a:hlinkClick r:id="rId3" action="ppaction://hlinksldjump"/>
              </a:rPr>
              <a:t>WL</a:t>
            </a:r>
            <a:endParaRPr sz="6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62723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272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6776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280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7784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288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8792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9296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6272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6776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280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7784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288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8792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601889" y="37668"/>
            <a:ext cx="27622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OWL</a:t>
            </a:r>
            <a:r>
              <a:rPr sz="600" b="1" spc="-4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27393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32434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273935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3243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3747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4251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4755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273935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24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3747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425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4755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273935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3243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3747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4251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4755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2248585" y="37668"/>
            <a:ext cx="5492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OWL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2</a:t>
            </a:r>
            <a:r>
              <a:rPr sz="600" b="1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profiles</a:t>
            </a:r>
            <a:endParaRPr sz="60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31793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2973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801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3053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3153981" y="37668"/>
            <a:ext cx="56134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Beyond 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OWL</a:t>
            </a:r>
            <a:r>
              <a:rPr sz="600" b="1" spc="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409680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1471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97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2479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2984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3487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3992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4495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5000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4071454" y="37668"/>
            <a:ext cx="44339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Reasoning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502551" y="962774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02551" y="1172806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02551" y="1382839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02551" y="1592872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02551" y="1802904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02551" y="2012937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02551" y="2222969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02551" y="2433002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 txBox="1"/>
          <p:nvPr/>
        </p:nvSpPr>
        <p:spPr>
          <a:xfrm>
            <a:off x="400024" y="491591"/>
            <a:ext cx="3886226" cy="19746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75" dirty="0">
                <a:solidFill>
                  <a:srgbClr val="46AA78"/>
                </a:solidFill>
                <a:latin typeface="Arial"/>
                <a:cs typeface="Arial"/>
              </a:rPr>
              <a:t>Design </a:t>
            </a:r>
            <a:r>
              <a:rPr sz="1400" spc="-85" dirty="0">
                <a:solidFill>
                  <a:srgbClr val="46AA78"/>
                </a:solidFill>
                <a:latin typeface="Arial"/>
                <a:cs typeface="Arial"/>
              </a:rPr>
              <a:t>goals  </a:t>
            </a:r>
            <a:r>
              <a:rPr sz="1400" spc="-25" dirty="0">
                <a:solidFill>
                  <a:srgbClr val="46AA78"/>
                </a:solidFill>
                <a:latin typeface="Arial"/>
                <a:cs typeface="Arial"/>
              </a:rPr>
              <a:t>for </a:t>
            </a:r>
            <a:r>
              <a:rPr sz="1400" spc="-85" dirty="0">
                <a:solidFill>
                  <a:srgbClr val="46AA78"/>
                </a:solidFill>
                <a:latin typeface="Arial"/>
                <a:cs typeface="Arial"/>
              </a:rPr>
              <a:t>an  </a:t>
            </a:r>
            <a:r>
              <a:rPr sz="1400" spc="-40" dirty="0">
                <a:solidFill>
                  <a:srgbClr val="46AA78"/>
                </a:solidFill>
                <a:latin typeface="Arial"/>
                <a:cs typeface="Arial"/>
              </a:rPr>
              <a:t>ontology </a:t>
            </a:r>
            <a:r>
              <a:rPr sz="1400" spc="-80" dirty="0">
                <a:solidFill>
                  <a:srgbClr val="46AA78"/>
                </a:solidFill>
                <a:latin typeface="Arial"/>
                <a:cs typeface="Arial"/>
              </a:rPr>
              <a:t>language  </a:t>
            </a:r>
            <a:r>
              <a:rPr sz="1400" spc="-25" dirty="0">
                <a:solidFill>
                  <a:srgbClr val="46AA78"/>
                </a:solidFill>
                <a:latin typeface="Arial"/>
                <a:cs typeface="Arial"/>
              </a:rPr>
              <a:t>for </a:t>
            </a:r>
            <a:r>
              <a:rPr sz="1400" spc="-35" dirty="0">
                <a:solidFill>
                  <a:srgbClr val="46AA78"/>
                </a:solidFill>
                <a:latin typeface="Arial"/>
                <a:cs typeface="Arial"/>
              </a:rPr>
              <a:t>the</a:t>
            </a:r>
            <a:r>
              <a:rPr sz="1400" spc="14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90" dirty="0">
                <a:solidFill>
                  <a:srgbClr val="46AA78"/>
                </a:solidFill>
                <a:latin typeface="Arial"/>
                <a:cs typeface="Arial"/>
              </a:rPr>
              <a:t>Web</a:t>
            </a:r>
            <a:endParaRPr sz="1400" dirty="0">
              <a:latin typeface="Arial"/>
              <a:cs typeface="Arial"/>
            </a:endParaRPr>
          </a:p>
          <a:p>
            <a:pPr marL="236854" marR="2380615">
              <a:lnSpc>
                <a:spcPct val="125299"/>
              </a:lnSpc>
              <a:spcBef>
                <a:spcPts val="1130"/>
              </a:spcBef>
            </a:pPr>
            <a:r>
              <a:rPr sz="1050" b="1" spc="-50" dirty="0">
                <a:latin typeface="Arial"/>
                <a:cs typeface="Arial"/>
              </a:rPr>
              <a:t>Shareable </a:t>
            </a:r>
            <a:r>
              <a:rPr sz="1050" b="1" spc="-55" dirty="0" smtClean="0">
                <a:latin typeface="Arial"/>
                <a:cs typeface="Arial"/>
              </a:rPr>
              <a:t>Changing </a:t>
            </a:r>
            <a:r>
              <a:rPr sz="1050" spc="-60" dirty="0">
                <a:latin typeface="Arial"/>
                <a:cs typeface="Arial"/>
              </a:rPr>
              <a:t>over </a:t>
            </a:r>
            <a:r>
              <a:rPr sz="1050" spc="-20" dirty="0">
                <a:latin typeface="Arial"/>
                <a:cs typeface="Arial"/>
              </a:rPr>
              <a:t>time  </a:t>
            </a:r>
            <a:r>
              <a:rPr sz="1050" b="1" spc="-25" dirty="0">
                <a:latin typeface="Arial"/>
                <a:cs typeface="Arial"/>
              </a:rPr>
              <a:t>Interoperability</a:t>
            </a:r>
            <a:endParaRPr sz="1050" dirty="0">
              <a:latin typeface="Arial"/>
              <a:cs typeface="Arial"/>
            </a:endParaRPr>
          </a:p>
          <a:p>
            <a:pPr marL="236854">
              <a:lnSpc>
                <a:spcPct val="100000"/>
              </a:lnSpc>
              <a:spcBef>
                <a:spcPts val="330"/>
              </a:spcBef>
            </a:pPr>
            <a:r>
              <a:rPr sz="1050" b="1" spc="-55" dirty="0">
                <a:latin typeface="Arial"/>
                <a:cs typeface="Arial"/>
              </a:rPr>
              <a:t>Inconsistency</a:t>
            </a:r>
            <a:r>
              <a:rPr sz="1050" b="1" spc="30" dirty="0">
                <a:latin typeface="Arial"/>
                <a:cs typeface="Arial"/>
              </a:rPr>
              <a:t> </a:t>
            </a:r>
            <a:r>
              <a:rPr sz="1050" spc="-35" dirty="0">
                <a:latin typeface="Arial"/>
                <a:cs typeface="Arial"/>
              </a:rPr>
              <a:t>detection</a:t>
            </a:r>
            <a:endParaRPr sz="1050" dirty="0">
              <a:latin typeface="Arial"/>
              <a:cs typeface="Arial"/>
            </a:endParaRPr>
          </a:p>
          <a:p>
            <a:pPr marL="236854" marR="1231900">
              <a:lnSpc>
                <a:spcPct val="125299"/>
              </a:lnSpc>
            </a:pPr>
            <a:r>
              <a:rPr sz="1050" spc="-45" dirty="0">
                <a:latin typeface="Arial"/>
                <a:cs typeface="Arial"/>
              </a:rPr>
              <a:t>Balancing </a:t>
            </a:r>
            <a:r>
              <a:rPr sz="1050" b="1" spc="-60" dirty="0">
                <a:latin typeface="Arial"/>
                <a:cs typeface="Arial"/>
              </a:rPr>
              <a:t>expressivity </a:t>
            </a:r>
            <a:r>
              <a:rPr sz="1050" b="1" spc="-55" dirty="0">
                <a:latin typeface="Arial"/>
                <a:cs typeface="Arial"/>
              </a:rPr>
              <a:t>and </a:t>
            </a:r>
            <a:r>
              <a:rPr sz="1050" b="1" spc="-45" dirty="0">
                <a:latin typeface="Arial"/>
                <a:cs typeface="Arial"/>
              </a:rPr>
              <a:t>complexity  </a:t>
            </a:r>
            <a:r>
              <a:rPr sz="1050" b="1" spc="-70" dirty="0">
                <a:latin typeface="Arial"/>
                <a:cs typeface="Arial"/>
              </a:rPr>
              <a:t>Ease  </a:t>
            </a:r>
            <a:r>
              <a:rPr sz="1050" b="1" spc="-35" dirty="0">
                <a:latin typeface="Arial"/>
                <a:cs typeface="Arial"/>
              </a:rPr>
              <a:t>of</a:t>
            </a:r>
            <a:r>
              <a:rPr sz="1050" b="1" spc="-30" dirty="0">
                <a:latin typeface="Arial"/>
                <a:cs typeface="Arial"/>
              </a:rPr>
              <a:t> </a:t>
            </a:r>
            <a:r>
              <a:rPr sz="1050" b="1" spc="-85" dirty="0">
                <a:latin typeface="Arial"/>
                <a:cs typeface="Arial"/>
              </a:rPr>
              <a:t>use</a:t>
            </a:r>
            <a:endParaRPr sz="1050" dirty="0">
              <a:latin typeface="Arial"/>
              <a:cs typeface="Arial"/>
            </a:endParaRPr>
          </a:p>
          <a:p>
            <a:pPr marL="236854" marR="1437005">
              <a:lnSpc>
                <a:spcPct val="125299"/>
              </a:lnSpc>
            </a:pPr>
            <a:r>
              <a:rPr sz="1050" spc="-45" dirty="0">
                <a:latin typeface="Arial"/>
                <a:cs typeface="Arial"/>
              </a:rPr>
              <a:t>Compatible </a:t>
            </a:r>
            <a:r>
              <a:rPr sz="1050" dirty="0">
                <a:latin typeface="Arial"/>
                <a:cs typeface="Arial"/>
              </a:rPr>
              <a:t>with </a:t>
            </a:r>
            <a:r>
              <a:rPr sz="1050" b="1" spc="-50" dirty="0">
                <a:latin typeface="Arial"/>
                <a:cs typeface="Arial"/>
              </a:rPr>
              <a:t>existing </a:t>
            </a:r>
            <a:r>
              <a:rPr sz="1050" b="1" spc="-60" dirty="0">
                <a:latin typeface="Arial"/>
                <a:cs typeface="Arial"/>
              </a:rPr>
              <a:t>standards  </a:t>
            </a:r>
            <a:r>
              <a:rPr sz="1050" b="1" spc="-25" dirty="0">
                <a:latin typeface="Arial"/>
                <a:cs typeface="Arial"/>
              </a:rPr>
              <a:t>Internationalization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79" name="object 7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pc="-5" dirty="0"/>
              <a:t>12</a:t>
            </a:r>
            <a:r>
              <a:rPr spc="50" dirty="0"/>
              <a:t>/64</a:t>
            </a:r>
          </a:p>
        </p:txBody>
      </p:sp>
      <p:sp>
        <p:nvSpPr>
          <p:cNvPr id="78" name="object 78"/>
          <p:cNvSpPr txBox="1"/>
          <p:nvPr/>
        </p:nvSpPr>
        <p:spPr>
          <a:xfrm>
            <a:off x="347294" y="2931134"/>
            <a:ext cx="294835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5" dirty="0">
                <a:solidFill>
                  <a:srgbClr val="46AA78"/>
                </a:solidFill>
                <a:latin typeface="Arial"/>
                <a:cs typeface="Arial"/>
              </a:rPr>
              <a:t>Question  </a:t>
            </a:r>
            <a:r>
              <a:rPr sz="1050" spc="-85" dirty="0">
                <a:latin typeface="Arial"/>
                <a:cs typeface="Arial"/>
              </a:rPr>
              <a:t>does  </a:t>
            </a:r>
            <a:r>
              <a:rPr sz="1050" spc="-40" dirty="0">
                <a:latin typeface="Arial"/>
                <a:cs typeface="Arial"/>
              </a:rPr>
              <a:t>OWL </a:t>
            </a:r>
            <a:r>
              <a:rPr sz="1050" spc="-70" dirty="0">
                <a:latin typeface="Arial"/>
                <a:cs typeface="Arial"/>
              </a:rPr>
              <a:t>meets  these</a:t>
            </a:r>
            <a:r>
              <a:rPr sz="1050" spc="55" dirty="0">
                <a:latin typeface="Arial"/>
                <a:cs typeface="Arial"/>
              </a:rPr>
              <a:t> </a:t>
            </a:r>
            <a:r>
              <a:rPr sz="1050" spc="-70" dirty="0">
                <a:latin typeface="Arial"/>
                <a:cs typeface="Arial"/>
              </a:rPr>
              <a:t>goals?</a:t>
            </a:r>
            <a:endParaRPr sz="105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3014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301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805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09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309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301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805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309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081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317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182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2325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904798" y="37668"/>
            <a:ext cx="2063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22553B"/>
                </a:solidFill>
                <a:latin typeface="Arial"/>
                <a:cs typeface="Arial"/>
                <a:hlinkClick r:id="rId3" action="ppaction://hlinksldjump"/>
              </a:rPr>
              <a:t>O</a:t>
            </a:r>
            <a:r>
              <a:rPr sz="600" b="1" spc="15" dirty="0">
                <a:solidFill>
                  <a:srgbClr val="22553B"/>
                </a:solidFill>
                <a:latin typeface="Arial"/>
                <a:cs typeface="Arial"/>
                <a:hlinkClick r:id="rId3" action="ppaction://hlinksldjump"/>
              </a:rPr>
              <a:t>WL</a:t>
            </a:r>
            <a:endParaRPr sz="6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62723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272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6776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280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7784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288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8792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9296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6272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6776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280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7784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288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8792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601889" y="37668"/>
            <a:ext cx="27622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OWL</a:t>
            </a:r>
            <a:r>
              <a:rPr sz="600" b="1" spc="-4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27393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32434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273935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3243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3747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4251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4755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273935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24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3747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425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4755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273935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3243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3747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4251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4755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2248585" y="37668"/>
            <a:ext cx="5492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OWL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2</a:t>
            </a:r>
            <a:r>
              <a:rPr sz="600" b="1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profiles</a:t>
            </a:r>
            <a:endParaRPr sz="60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31793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2973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801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3053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3153981" y="37668"/>
            <a:ext cx="56134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Beyond 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OWL</a:t>
            </a:r>
            <a:r>
              <a:rPr sz="600" b="1" spc="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409680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1471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97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2479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2984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3487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3992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4495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5000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4071454" y="37668"/>
            <a:ext cx="44339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Reasoning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502551" y="893953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02551" y="1103985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02551" y="1314018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02551" y="1524050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02551" y="1906155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02551" y="2116188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02551" y="2326220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02551" y="2536253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 txBox="1"/>
          <p:nvPr/>
        </p:nvSpPr>
        <p:spPr>
          <a:xfrm>
            <a:off x="476250" y="511175"/>
            <a:ext cx="3814255" cy="16285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22960">
              <a:lnSpc>
                <a:spcPct val="100000"/>
              </a:lnSpc>
            </a:pPr>
            <a:r>
              <a:rPr sz="1400" spc="-70" dirty="0">
                <a:solidFill>
                  <a:srgbClr val="46AA78"/>
                </a:solidFill>
                <a:latin typeface="Arial"/>
                <a:cs typeface="Arial"/>
              </a:rPr>
              <a:t>Requirements </a:t>
            </a:r>
            <a:r>
              <a:rPr sz="1400" spc="-25" dirty="0">
                <a:solidFill>
                  <a:srgbClr val="46AA78"/>
                </a:solidFill>
                <a:latin typeface="Arial"/>
                <a:cs typeface="Arial"/>
              </a:rPr>
              <a:t>for</a:t>
            </a:r>
            <a:r>
              <a:rPr sz="1400" spc="15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40" dirty="0">
                <a:solidFill>
                  <a:srgbClr val="46AA78"/>
                </a:solidFill>
                <a:latin typeface="Arial"/>
                <a:cs typeface="Arial"/>
              </a:rPr>
              <a:t>OWL</a:t>
            </a:r>
            <a:endParaRPr sz="1400" dirty="0">
              <a:latin typeface="Arial"/>
              <a:cs typeface="Arial"/>
            </a:endParaRPr>
          </a:p>
          <a:p>
            <a:pPr marL="184150" indent="-171450">
              <a:lnSpc>
                <a:spcPct val="100000"/>
              </a:lnSpc>
              <a:spcBef>
                <a:spcPts val="919"/>
              </a:spcBef>
              <a:buFont typeface="Arial"/>
              <a:buChar char="•"/>
            </a:pPr>
            <a:r>
              <a:rPr sz="1050" spc="-45" dirty="0">
                <a:latin typeface="Arial"/>
                <a:cs typeface="Arial"/>
              </a:rPr>
              <a:t>Ontologies </a:t>
            </a:r>
            <a:r>
              <a:rPr sz="1050" spc="-80" dirty="0">
                <a:latin typeface="Arial"/>
                <a:cs typeface="Arial"/>
              </a:rPr>
              <a:t>are  </a:t>
            </a:r>
            <a:r>
              <a:rPr sz="1050" b="1" spc="-30" dirty="0">
                <a:latin typeface="Arial"/>
                <a:cs typeface="Arial"/>
              </a:rPr>
              <a:t>object </a:t>
            </a:r>
            <a:r>
              <a:rPr sz="1050" b="1" spc="-65" dirty="0">
                <a:latin typeface="Arial"/>
                <a:cs typeface="Arial"/>
              </a:rPr>
              <a:t>on  </a:t>
            </a:r>
            <a:r>
              <a:rPr sz="1050" b="1" spc="-15" dirty="0">
                <a:latin typeface="Arial"/>
                <a:cs typeface="Arial"/>
              </a:rPr>
              <a:t>the</a:t>
            </a:r>
            <a:r>
              <a:rPr sz="1050" b="1" spc="195" dirty="0">
                <a:latin typeface="Arial"/>
                <a:cs typeface="Arial"/>
              </a:rPr>
              <a:t> </a:t>
            </a:r>
            <a:r>
              <a:rPr sz="1050" b="1" spc="-20" dirty="0" smtClean="0">
                <a:latin typeface="Arial"/>
                <a:cs typeface="Arial"/>
              </a:rPr>
              <a:t>Web</a:t>
            </a:r>
            <a:r>
              <a:rPr lang="en-US" sz="1050" dirty="0">
                <a:latin typeface="Arial"/>
                <a:cs typeface="Arial"/>
              </a:rPr>
              <a:t> </a:t>
            </a:r>
            <a:r>
              <a:rPr sz="1050" dirty="0" smtClean="0">
                <a:latin typeface="Arial"/>
                <a:cs typeface="Arial"/>
              </a:rPr>
              <a:t>with </a:t>
            </a:r>
            <a:r>
              <a:rPr sz="1050" b="1" spc="-20" dirty="0">
                <a:latin typeface="Arial"/>
                <a:cs typeface="Arial"/>
              </a:rPr>
              <a:t>their </a:t>
            </a:r>
            <a:r>
              <a:rPr sz="1050" b="1" spc="-70" dirty="0">
                <a:latin typeface="Arial"/>
                <a:cs typeface="Arial"/>
              </a:rPr>
              <a:t>own </a:t>
            </a:r>
            <a:r>
              <a:rPr sz="1050" b="1" spc="-10" dirty="0">
                <a:latin typeface="Arial"/>
                <a:cs typeface="Arial"/>
              </a:rPr>
              <a:t>meta-data</a:t>
            </a:r>
            <a:r>
              <a:rPr sz="1050" spc="-10" dirty="0">
                <a:latin typeface="Arial"/>
                <a:cs typeface="Arial"/>
              </a:rPr>
              <a:t>, </a:t>
            </a:r>
            <a:r>
              <a:rPr sz="1050" spc="-45" dirty="0">
                <a:latin typeface="Arial"/>
                <a:cs typeface="Arial"/>
              </a:rPr>
              <a:t>versioning, </a:t>
            </a:r>
            <a:r>
              <a:rPr sz="1050" spc="-20" dirty="0">
                <a:latin typeface="Arial"/>
                <a:cs typeface="Arial"/>
              </a:rPr>
              <a:t>etc...  </a:t>
            </a:r>
            <a:r>
              <a:rPr sz="1050" spc="-45" dirty="0">
                <a:latin typeface="Arial"/>
                <a:cs typeface="Arial"/>
              </a:rPr>
              <a:t>Ontologies </a:t>
            </a:r>
            <a:r>
              <a:rPr sz="1050" spc="-80" dirty="0">
                <a:latin typeface="Arial"/>
                <a:cs typeface="Arial"/>
              </a:rPr>
              <a:t>are  </a:t>
            </a:r>
            <a:r>
              <a:rPr sz="1050" b="1" spc="-40" dirty="0">
                <a:latin typeface="Arial"/>
                <a:cs typeface="Arial"/>
              </a:rPr>
              <a:t>extendable</a:t>
            </a:r>
            <a:endParaRPr sz="1050" dirty="0">
              <a:latin typeface="Arial"/>
              <a:cs typeface="Arial"/>
            </a:endParaRPr>
          </a:p>
          <a:p>
            <a:pPr marL="184150" marR="5080" indent="-171450">
              <a:lnSpc>
                <a:spcPct val="102600"/>
              </a:lnSpc>
              <a:spcBef>
                <a:spcPts val="300"/>
              </a:spcBef>
              <a:buFont typeface="Arial"/>
              <a:buChar char="•"/>
            </a:pPr>
            <a:r>
              <a:rPr sz="1050" spc="-40" dirty="0">
                <a:latin typeface="Arial"/>
                <a:cs typeface="Arial"/>
              </a:rPr>
              <a:t>They </a:t>
            </a:r>
            <a:r>
              <a:rPr sz="1050" spc="-30" dirty="0">
                <a:latin typeface="Arial"/>
                <a:cs typeface="Arial"/>
              </a:rPr>
              <a:t>contain </a:t>
            </a:r>
            <a:r>
              <a:rPr sz="1050" b="1" spc="-80" dirty="0">
                <a:latin typeface="Arial"/>
                <a:cs typeface="Arial"/>
              </a:rPr>
              <a:t>classes, </a:t>
            </a:r>
            <a:r>
              <a:rPr sz="1050" b="1" spc="-40" dirty="0">
                <a:latin typeface="Arial"/>
                <a:cs typeface="Arial"/>
              </a:rPr>
              <a:t>properties, </a:t>
            </a:r>
            <a:r>
              <a:rPr sz="1050" b="1" spc="-25" dirty="0">
                <a:latin typeface="Arial"/>
                <a:cs typeface="Arial"/>
              </a:rPr>
              <a:t>data-types,  </a:t>
            </a:r>
            <a:r>
              <a:rPr sz="1050" b="1" spc="-20" dirty="0">
                <a:latin typeface="Arial"/>
                <a:cs typeface="Arial"/>
              </a:rPr>
              <a:t>range/domain,</a:t>
            </a:r>
            <a:r>
              <a:rPr sz="1050" b="1" spc="70" dirty="0">
                <a:latin typeface="Arial"/>
                <a:cs typeface="Arial"/>
              </a:rPr>
              <a:t> </a:t>
            </a:r>
            <a:r>
              <a:rPr sz="1050" b="1" spc="-55" dirty="0">
                <a:latin typeface="Arial"/>
                <a:cs typeface="Arial"/>
              </a:rPr>
              <a:t>individuals</a:t>
            </a:r>
            <a:endParaRPr sz="1050" dirty="0">
              <a:latin typeface="Arial"/>
              <a:cs typeface="Arial"/>
            </a:endParaRPr>
          </a:p>
          <a:p>
            <a:pPr marL="184150" indent="-171450">
              <a:lnSpc>
                <a:spcPct val="100000"/>
              </a:lnSpc>
              <a:spcBef>
                <a:spcPts val="330"/>
              </a:spcBef>
              <a:buFont typeface="Arial"/>
              <a:buChar char="•"/>
            </a:pPr>
            <a:r>
              <a:rPr sz="1050" b="1" spc="-35" dirty="0">
                <a:latin typeface="Arial"/>
                <a:cs typeface="Arial"/>
              </a:rPr>
              <a:t>Equality </a:t>
            </a:r>
            <a:r>
              <a:rPr sz="1050" spc="-5" dirty="0">
                <a:latin typeface="Arial"/>
                <a:cs typeface="Arial"/>
              </a:rPr>
              <a:t>(for </a:t>
            </a:r>
            <a:r>
              <a:rPr sz="1050" spc="-80" dirty="0">
                <a:latin typeface="Arial"/>
                <a:cs typeface="Arial"/>
              </a:rPr>
              <a:t>classes,  </a:t>
            </a:r>
            <a:r>
              <a:rPr sz="1050" spc="-25" dirty="0">
                <a:latin typeface="Arial"/>
                <a:cs typeface="Arial"/>
              </a:rPr>
              <a:t>for</a:t>
            </a:r>
            <a:r>
              <a:rPr sz="1050" spc="160" dirty="0">
                <a:latin typeface="Arial"/>
                <a:cs typeface="Arial"/>
              </a:rPr>
              <a:t> </a:t>
            </a:r>
            <a:r>
              <a:rPr sz="1050" spc="-30" dirty="0">
                <a:latin typeface="Arial"/>
                <a:cs typeface="Arial"/>
              </a:rPr>
              <a:t>individuals)</a:t>
            </a:r>
            <a:endParaRPr sz="1050" dirty="0">
              <a:latin typeface="Arial"/>
              <a:cs typeface="Arial"/>
            </a:endParaRPr>
          </a:p>
          <a:p>
            <a:pPr marL="184150" marR="1402715" indent="-171450">
              <a:lnSpc>
                <a:spcPct val="125299"/>
              </a:lnSpc>
              <a:buFont typeface="Arial"/>
              <a:buChar char="•"/>
            </a:pPr>
            <a:r>
              <a:rPr sz="1050" b="1" spc="-90" dirty="0">
                <a:latin typeface="Arial"/>
                <a:cs typeface="Arial"/>
              </a:rPr>
              <a:t>Classes </a:t>
            </a:r>
            <a:r>
              <a:rPr sz="1050" b="1" spc="-95" dirty="0">
                <a:latin typeface="Arial"/>
                <a:cs typeface="Arial"/>
              </a:rPr>
              <a:t>as </a:t>
            </a:r>
            <a:r>
              <a:rPr sz="1050" b="1" spc="-60" dirty="0">
                <a:latin typeface="Arial"/>
                <a:cs typeface="Arial"/>
              </a:rPr>
              <a:t>instances  </a:t>
            </a:r>
            <a:endParaRPr lang="en-US" sz="1050" b="1" spc="-60" dirty="0" smtClean="0">
              <a:latin typeface="Arial"/>
              <a:cs typeface="Arial"/>
            </a:endParaRPr>
          </a:p>
          <a:p>
            <a:pPr marL="184150" marR="1402715" indent="-171450">
              <a:lnSpc>
                <a:spcPct val="125299"/>
              </a:lnSpc>
              <a:buFont typeface="Arial"/>
              <a:buChar char="•"/>
            </a:pPr>
            <a:r>
              <a:rPr sz="1050" b="1" spc="-35" dirty="0" smtClean="0">
                <a:latin typeface="Arial"/>
                <a:cs typeface="Arial"/>
              </a:rPr>
              <a:t>Cardinality </a:t>
            </a:r>
            <a:r>
              <a:rPr sz="1050" spc="-35" dirty="0">
                <a:latin typeface="Arial"/>
                <a:cs typeface="Arial"/>
              </a:rPr>
              <a:t>constraints  </a:t>
            </a:r>
            <a:r>
              <a:rPr sz="1050" b="1" spc="55" dirty="0">
                <a:latin typeface="Arial"/>
                <a:cs typeface="Arial"/>
              </a:rPr>
              <a:t>XML</a:t>
            </a:r>
            <a:r>
              <a:rPr sz="1050" b="1" spc="-20" dirty="0">
                <a:latin typeface="Arial"/>
                <a:cs typeface="Arial"/>
              </a:rPr>
              <a:t> </a:t>
            </a:r>
            <a:r>
              <a:rPr sz="1050" spc="-45" dirty="0">
                <a:latin typeface="Arial"/>
                <a:cs typeface="Arial"/>
              </a:rPr>
              <a:t>syntax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79" name="object 7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pc="-5" dirty="0"/>
              <a:t>13</a:t>
            </a:r>
            <a:r>
              <a:rPr spc="50" dirty="0"/>
              <a:t>/64</a:t>
            </a:r>
          </a:p>
        </p:txBody>
      </p:sp>
      <p:sp>
        <p:nvSpPr>
          <p:cNvPr id="78" name="object 78"/>
          <p:cNvSpPr txBox="1"/>
          <p:nvPr/>
        </p:nvSpPr>
        <p:spPr>
          <a:xfrm>
            <a:off x="347294" y="3034385"/>
            <a:ext cx="340555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5" dirty="0">
                <a:solidFill>
                  <a:srgbClr val="46AA78"/>
                </a:solidFill>
                <a:latin typeface="Arial"/>
                <a:cs typeface="Arial"/>
              </a:rPr>
              <a:t>Question  </a:t>
            </a:r>
            <a:r>
              <a:rPr sz="1050" spc="-85" dirty="0">
                <a:latin typeface="Arial"/>
                <a:cs typeface="Arial"/>
              </a:rPr>
              <a:t>does  </a:t>
            </a:r>
            <a:r>
              <a:rPr sz="1050" spc="-40" dirty="0">
                <a:latin typeface="Arial"/>
                <a:cs typeface="Arial"/>
              </a:rPr>
              <a:t>OWL </a:t>
            </a:r>
            <a:r>
              <a:rPr sz="1050" spc="-70" dirty="0">
                <a:latin typeface="Arial"/>
                <a:cs typeface="Arial"/>
              </a:rPr>
              <a:t>meets  these</a:t>
            </a:r>
            <a:r>
              <a:rPr sz="1050" spc="55" dirty="0">
                <a:latin typeface="Arial"/>
                <a:cs typeface="Arial"/>
              </a:rPr>
              <a:t> </a:t>
            </a:r>
            <a:r>
              <a:rPr sz="1050" spc="-45" dirty="0">
                <a:latin typeface="Arial"/>
                <a:cs typeface="Arial"/>
              </a:rPr>
              <a:t>requirement?</a:t>
            </a:r>
            <a:endParaRPr sz="105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3014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301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805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09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01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301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805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309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081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317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182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2325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904798" y="37668"/>
            <a:ext cx="2063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22553B"/>
                </a:solidFill>
                <a:latin typeface="Arial"/>
                <a:cs typeface="Arial"/>
                <a:hlinkClick r:id="rId3" action="ppaction://hlinksldjump"/>
              </a:rPr>
              <a:t>O</a:t>
            </a:r>
            <a:r>
              <a:rPr sz="600" b="1" spc="15" dirty="0">
                <a:solidFill>
                  <a:srgbClr val="22553B"/>
                </a:solidFill>
                <a:latin typeface="Arial"/>
                <a:cs typeface="Arial"/>
                <a:hlinkClick r:id="rId3" action="ppaction://hlinksldjump"/>
              </a:rPr>
              <a:t>WL</a:t>
            </a:r>
            <a:endParaRPr sz="6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62723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272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6776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280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7784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288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8792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9296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6272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6776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280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7784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288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8792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601889" y="37668"/>
            <a:ext cx="27622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OWL</a:t>
            </a:r>
            <a:r>
              <a:rPr sz="600" b="1" spc="-4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27393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32434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273935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3243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3747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4251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4755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273935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24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3747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425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4755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273935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3243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3747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4251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4755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2248585" y="37668"/>
            <a:ext cx="5492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OWL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2</a:t>
            </a:r>
            <a:r>
              <a:rPr sz="600" b="1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profiles</a:t>
            </a:r>
            <a:endParaRPr sz="60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31793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2973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801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3053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3153981" y="37668"/>
            <a:ext cx="56134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Beyond 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OWL</a:t>
            </a:r>
            <a:r>
              <a:rPr sz="600" b="1" spc="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409680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1471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97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2479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2984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3487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3992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4495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5000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4071454" y="37668"/>
            <a:ext cx="44339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Reasoning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310743" y="764387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10743" y="983145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41032" y="1206944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41032" y="1379016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10743" y="1546047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41032" y="1769846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41032" y="1941931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350253" y="491591"/>
            <a:ext cx="2237740" cy="15690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400" spc="-25" dirty="0">
                <a:solidFill>
                  <a:srgbClr val="46AA78"/>
                </a:solidFill>
                <a:latin typeface="Arial"/>
                <a:cs typeface="Arial"/>
              </a:rPr>
              <a:t>Outline</a:t>
            </a:r>
            <a:endParaRPr sz="1400">
              <a:latin typeface="Arial"/>
              <a:cs typeface="Arial"/>
            </a:endParaRPr>
          </a:p>
          <a:p>
            <a:pPr marL="179070" indent="-166370">
              <a:lnSpc>
                <a:spcPct val="100000"/>
              </a:lnSpc>
              <a:spcBef>
                <a:spcPts val="335"/>
              </a:spcBef>
              <a:buClr>
                <a:srgbClr val="FBFDFC"/>
              </a:buClr>
              <a:buSzPct val="76190"/>
              <a:buFont typeface="Arial"/>
              <a:buAutoNum type="arabicPlain"/>
              <a:tabLst>
                <a:tab pos="179705" algn="l"/>
              </a:tabLst>
            </a:pPr>
            <a:r>
              <a:rPr sz="1050" spc="-15" dirty="0">
                <a:solidFill>
                  <a:srgbClr val="D9EDE4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endParaRPr sz="1050">
              <a:latin typeface="Arial"/>
              <a:cs typeface="Arial"/>
            </a:endParaRPr>
          </a:p>
          <a:p>
            <a:pPr marL="179070" indent="-166370">
              <a:lnSpc>
                <a:spcPct val="100000"/>
              </a:lnSpc>
              <a:spcBef>
                <a:spcPts val="400"/>
              </a:spcBef>
              <a:buClr>
                <a:srgbClr val="ECF6F1"/>
              </a:buClr>
              <a:buSzPct val="76190"/>
              <a:buFont typeface="Arial"/>
              <a:buAutoNum type="arabicPlain"/>
              <a:tabLst>
                <a:tab pos="179705" algn="l"/>
              </a:tabLst>
            </a:pPr>
            <a:r>
              <a:rPr sz="1050" spc="-40" dirty="0">
                <a:solidFill>
                  <a:srgbClr val="46AA78"/>
                </a:solidFill>
                <a:latin typeface="Arial"/>
                <a:cs typeface="Arial"/>
                <a:hlinkClick r:id="rId3" action="ppaction://hlinksldjump"/>
              </a:rPr>
              <a:t>OWL</a:t>
            </a:r>
            <a:endParaRPr sz="1050">
              <a:latin typeface="Arial"/>
              <a:cs typeface="Arial"/>
            </a:endParaRPr>
          </a:p>
          <a:p>
            <a:pPr marL="317500">
              <a:lnSpc>
                <a:spcPct val="100000"/>
              </a:lnSpc>
              <a:spcBef>
                <a:spcPts val="35"/>
              </a:spcBef>
            </a:pPr>
            <a:r>
              <a:rPr sz="1050" spc="-60" dirty="0">
                <a:solidFill>
                  <a:srgbClr val="CCCCCC"/>
                </a:solidFill>
                <a:latin typeface="Arial"/>
                <a:cs typeface="Arial"/>
                <a:hlinkClick r:id="rId10" action="ppaction://hlinksldjump"/>
              </a:rPr>
              <a:t>Design </a:t>
            </a:r>
            <a:r>
              <a:rPr sz="1050" spc="-20" dirty="0">
                <a:solidFill>
                  <a:srgbClr val="CCCCCC"/>
                </a:solidFill>
                <a:latin typeface="Arial"/>
                <a:cs typeface="Arial"/>
                <a:hlinkClick r:id="rId10" action="ppaction://hlinksldjump"/>
              </a:rPr>
              <a:t>of</a:t>
            </a:r>
            <a:r>
              <a:rPr sz="1050" spc="114" dirty="0">
                <a:solidFill>
                  <a:srgbClr val="CCCCCC"/>
                </a:solidFill>
                <a:latin typeface="Arial"/>
                <a:cs typeface="Arial"/>
                <a:hlinkClick r:id="rId10" action="ppaction://hlinksldjump"/>
              </a:rPr>
              <a:t> </a:t>
            </a:r>
            <a:r>
              <a:rPr sz="1050" spc="-40" dirty="0">
                <a:solidFill>
                  <a:srgbClr val="CCCCCC"/>
                </a:solidFill>
                <a:latin typeface="Arial"/>
                <a:cs typeface="Arial"/>
                <a:hlinkClick r:id="rId10" action="ppaction://hlinksldjump"/>
              </a:rPr>
              <a:t>OWL</a:t>
            </a:r>
            <a:endParaRPr sz="1050">
              <a:latin typeface="Arial"/>
              <a:cs typeface="Arial"/>
            </a:endParaRPr>
          </a:p>
          <a:p>
            <a:pPr marL="317500">
              <a:lnSpc>
                <a:spcPct val="100000"/>
              </a:lnSpc>
              <a:spcBef>
                <a:spcPts val="35"/>
              </a:spcBef>
            </a:pPr>
            <a:r>
              <a:rPr sz="1050" spc="-40" dirty="0">
                <a:latin typeface="Arial"/>
                <a:cs typeface="Arial"/>
                <a:hlinkClick r:id="rId11" action="ppaction://hlinksldjump"/>
              </a:rPr>
              <a:t>OWL </a:t>
            </a:r>
            <a:r>
              <a:rPr sz="1050" spc="-25" dirty="0">
                <a:latin typeface="Arial"/>
                <a:cs typeface="Arial"/>
                <a:hlinkClick r:id="rId11" action="ppaction://hlinksldjump"/>
              </a:rPr>
              <a:t>family </a:t>
            </a:r>
            <a:r>
              <a:rPr sz="1050" spc="-20" dirty="0">
                <a:latin typeface="Arial"/>
                <a:cs typeface="Arial"/>
                <a:hlinkClick r:id="rId11" action="ppaction://hlinksldjump"/>
              </a:rPr>
              <a:t>of</a:t>
            </a:r>
            <a:r>
              <a:rPr sz="1050" spc="215" dirty="0">
                <a:latin typeface="Arial"/>
                <a:cs typeface="Arial"/>
                <a:hlinkClick r:id="rId11" action="ppaction://hlinksldjump"/>
              </a:rPr>
              <a:t> </a:t>
            </a:r>
            <a:r>
              <a:rPr sz="1050" spc="-70" dirty="0">
                <a:latin typeface="Arial"/>
                <a:cs typeface="Arial"/>
                <a:hlinkClick r:id="rId11" action="ppaction://hlinksldjump"/>
              </a:rPr>
              <a:t>languages</a:t>
            </a:r>
            <a:endParaRPr sz="1050">
              <a:latin typeface="Arial"/>
              <a:cs typeface="Arial"/>
            </a:endParaRPr>
          </a:p>
          <a:p>
            <a:pPr marL="179070" indent="-166370">
              <a:lnSpc>
                <a:spcPct val="100000"/>
              </a:lnSpc>
              <a:spcBef>
                <a:spcPts val="400"/>
              </a:spcBef>
              <a:buClr>
                <a:srgbClr val="FBFDFC"/>
              </a:buClr>
              <a:buSzPct val="76190"/>
              <a:buFont typeface="Arial"/>
              <a:buAutoNum type="arabicPlain" startAt="3"/>
              <a:tabLst>
                <a:tab pos="179705" algn="l"/>
              </a:tabLst>
            </a:pPr>
            <a:r>
              <a:rPr sz="1050" spc="-40" dirty="0">
                <a:solidFill>
                  <a:srgbClr val="D9EDE4"/>
                </a:solidFill>
                <a:latin typeface="Arial"/>
                <a:cs typeface="Arial"/>
                <a:hlinkClick r:id="rId4" action="ppaction://hlinksldjump"/>
              </a:rPr>
              <a:t>OWL</a:t>
            </a:r>
            <a:r>
              <a:rPr sz="1050" spc="-25" dirty="0">
                <a:solidFill>
                  <a:srgbClr val="D9EDE4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1050" spc="-65" dirty="0">
                <a:solidFill>
                  <a:srgbClr val="D9EDE4"/>
                </a:solidFill>
                <a:latin typeface="Arial"/>
                <a:cs typeface="Arial"/>
                <a:hlinkClick r:id="rId4" action="ppaction://hlinksldjump"/>
              </a:rPr>
              <a:t>2</a:t>
            </a:r>
            <a:endParaRPr sz="1050">
              <a:latin typeface="Arial"/>
              <a:cs typeface="Arial"/>
            </a:endParaRPr>
          </a:p>
          <a:p>
            <a:pPr marL="317500" marR="405765">
              <a:lnSpc>
                <a:spcPct val="102600"/>
              </a:lnSpc>
            </a:pPr>
            <a:r>
              <a:rPr sz="1050" spc="-15" dirty="0">
                <a:solidFill>
                  <a:srgbClr val="CCCCCC"/>
                </a:solidFill>
                <a:latin typeface="Arial"/>
                <a:cs typeface="Arial"/>
                <a:hlinkClick r:id="rId12" action="ppaction://hlinksldjump"/>
              </a:rPr>
              <a:t>Introduction </a:t>
            </a:r>
            <a:r>
              <a:rPr sz="1050" spc="-60" dirty="0">
                <a:solidFill>
                  <a:srgbClr val="CCCCCC"/>
                </a:solidFill>
                <a:latin typeface="Arial"/>
                <a:cs typeface="Arial"/>
                <a:hlinkClick r:id="rId12" action="ppaction://hlinksldjump"/>
              </a:rPr>
              <a:t>and </a:t>
            </a:r>
            <a:r>
              <a:rPr sz="1050" spc="-55" dirty="0">
                <a:solidFill>
                  <a:srgbClr val="CCCCCC"/>
                </a:solidFill>
                <a:latin typeface="Arial"/>
                <a:cs typeface="Arial"/>
                <a:hlinkClick r:id="rId12" action="ppaction://hlinksldjump"/>
              </a:rPr>
              <a:t>overview </a:t>
            </a:r>
            <a:r>
              <a:rPr sz="1050" spc="-55" dirty="0">
                <a:solidFill>
                  <a:srgbClr val="CCCCCC"/>
                </a:solidFill>
                <a:latin typeface="Arial"/>
                <a:cs typeface="Arial"/>
              </a:rPr>
              <a:t> </a:t>
            </a:r>
            <a:r>
              <a:rPr sz="1050" spc="-40" dirty="0">
                <a:solidFill>
                  <a:srgbClr val="CCCCCC"/>
                </a:solidFill>
                <a:latin typeface="Arial"/>
                <a:cs typeface="Arial"/>
                <a:hlinkClick r:id="rId13" action="ppaction://hlinksldjump"/>
              </a:rPr>
              <a:t>OWL </a:t>
            </a:r>
            <a:r>
              <a:rPr sz="1050" spc="-65" dirty="0">
                <a:solidFill>
                  <a:srgbClr val="CCCCCC"/>
                </a:solidFill>
                <a:latin typeface="Arial"/>
                <a:cs typeface="Arial"/>
                <a:hlinkClick r:id="rId13" action="ppaction://hlinksldjump"/>
              </a:rPr>
              <a:t>2</a:t>
            </a:r>
            <a:r>
              <a:rPr sz="1050" spc="90" dirty="0">
                <a:solidFill>
                  <a:srgbClr val="CCCCCC"/>
                </a:solidFill>
                <a:latin typeface="Arial"/>
                <a:cs typeface="Arial"/>
                <a:hlinkClick r:id="rId13" action="ppaction://hlinksldjump"/>
              </a:rPr>
              <a:t> </a:t>
            </a:r>
            <a:r>
              <a:rPr sz="1050" spc="-15" dirty="0">
                <a:solidFill>
                  <a:srgbClr val="CCCCCC"/>
                </a:solidFill>
                <a:latin typeface="Arial"/>
                <a:cs typeface="Arial"/>
                <a:hlinkClick r:id="rId13" action="ppaction://hlinksldjump"/>
              </a:rPr>
              <a:t>DL</a:t>
            </a:r>
            <a:endParaRPr sz="1050">
              <a:latin typeface="Arial"/>
              <a:cs typeface="Arial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310743" y="2108949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41032" y="2332748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41032" y="2504833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41032" y="2676906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10743" y="2843936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 txBox="1"/>
          <p:nvPr/>
        </p:nvSpPr>
        <p:spPr>
          <a:xfrm>
            <a:off x="350253" y="2857525"/>
            <a:ext cx="8128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10" dirty="0">
                <a:solidFill>
                  <a:srgbClr val="FBFDFC"/>
                </a:solidFill>
                <a:latin typeface="Arial"/>
                <a:cs typeface="Arial"/>
              </a:rPr>
              <a:t>5</a:t>
            </a:r>
            <a:endParaRPr sz="800">
              <a:latin typeface="Arial"/>
              <a:cs typeface="Arial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310743" y="3062681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 txBox="1"/>
          <p:nvPr/>
        </p:nvSpPr>
        <p:spPr>
          <a:xfrm>
            <a:off x="350253" y="2088042"/>
            <a:ext cx="1083945" cy="1145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7500" marR="24765" indent="-305435">
              <a:lnSpc>
                <a:spcPct val="102600"/>
              </a:lnSpc>
            </a:pPr>
            <a:r>
              <a:rPr sz="1200" b="1" spc="-15" baseline="3472" dirty="0">
                <a:solidFill>
                  <a:srgbClr val="FBFDFC"/>
                </a:solidFill>
                <a:latin typeface="Arial"/>
                <a:cs typeface="Arial"/>
              </a:rPr>
              <a:t>4 </a:t>
            </a:r>
            <a:r>
              <a:rPr sz="1050" spc="-40" dirty="0">
                <a:solidFill>
                  <a:srgbClr val="D9EDE4"/>
                </a:solidFill>
                <a:latin typeface="Arial"/>
                <a:cs typeface="Arial"/>
                <a:hlinkClick r:id="rId5" action="ppaction://hlinksldjump"/>
              </a:rPr>
              <a:t>OWL </a:t>
            </a:r>
            <a:r>
              <a:rPr sz="1050" spc="-65" dirty="0">
                <a:solidFill>
                  <a:srgbClr val="D9EDE4"/>
                </a:solidFill>
                <a:latin typeface="Arial"/>
                <a:cs typeface="Arial"/>
                <a:hlinkClick r:id="rId5" action="ppaction://hlinksldjump"/>
              </a:rPr>
              <a:t>2 </a:t>
            </a:r>
            <a:r>
              <a:rPr sz="1050" spc="-45" dirty="0">
                <a:solidFill>
                  <a:srgbClr val="D9EDE4"/>
                </a:solidFill>
                <a:latin typeface="Arial"/>
                <a:cs typeface="Arial"/>
                <a:hlinkClick r:id="rId5" action="ppaction://hlinksldjump"/>
              </a:rPr>
              <a:t>profiles </a:t>
            </a:r>
            <a:r>
              <a:rPr sz="1050" spc="-45" dirty="0">
                <a:solidFill>
                  <a:srgbClr val="D9EDE4"/>
                </a:solidFill>
                <a:latin typeface="Arial"/>
                <a:cs typeface="Arial"/>
              </a:rPr>
              <a:t> </a:t>
            </a:r>
            <a:r>
              <a:rPr sz="1050" spc="-40" dirty="0">
                <a:solidFill>
                  <a:srgbClr val="CCCCCC"/>
                </a:solidFill>
                <a:latin typeface="Arial"/>
                <a:cs typeface="Arial"/>
                <a:hlinkClick r:id="rId14" action="ppaction://hlinksldjump"/>
              </a:rPr>
              <a:t>OWL </a:t>
            </a:r>
            <a:r>
              <a:rPr sz="1050" spc="-65" dirty="0">
                <a:solidFill>
                  <a:srgbClr val="CCCCCC"/>
                </a:solidFill>
                <a:latin typeface="Arial"/>
                <a:cs typeface="Arial"/>
                <a:hlinkClick r:id="rId14" action="ppaction://hlinksldjump"/>
              </a:rPr>
              <a:t>2 </a:t>
            </a:r>
            <a:r>
              <a:rPr sz="1050" spc="-50" dirty="0">
                <a:solidFill>
                  <a:srgbClr val="CCCCCC"/>
                </a:solidFill>
                <a:latin typeface="Arial"/>
                <a:cs typeface="Arial"/>
                <a:hlinkClick r:id="rId14" action="ppaction://hlinksldjump"/>
              </a:rPr>
              <a:t>EL </a:t>
            </a:r>
            <a:r>
              <a:rPr sz="1050" spc="-50" dirty="0">
                <a:solidFill>
                  <a:srgbClr val="CCCCCC"/>
                </a:solidFill>
                <a:latin typeface="Arial"/>
                <a:cs typeface="Arial"/>
              </a:rPr>
              <a:t> </a:t>
            </a:r>
            <a:r>
              <a:rPr sz="1050" spc="-40" dirty="0">
                <a:solidFill>
                  <a:srgbClr val="CCCCCC"/>
                </a:solidFill>
                <a:latin typeface="Arial"/>
                <a:cs typeface="Arial"/>
                <a:hlinkClick r:id="rId15" action="ppaction://hlinksldjump"/>
              </a:rPr>
              <a:t>OWL </a:t>
            </a:r>
            <a:r>
              <a:rPr sz="1050" spc="-65" dirty="0">
                <a:solidFill>
                  <a:srgbClr val="CCCCCC"/>
                </a:solidFill>
                <a:latin typeface="Arial"/>
                <a:cs typeface="Arial"/>
                <a:hlinkClick r:id="rId15" action="ppaction://hlinksldjump"/>
              </a:rPr>
              <a:t>2 </a:t>
            </a:r>
            <a:r>
              <a:rPr sz="1050" spc="-40" dirty="0">
                <a:solidFill>
                  <a:srgbClr val="CCCCCC"/>
                </a:solidFill>
                <a:latin typeface="Arial"/>
                <a:cs typeface="Arial"/>
                <a:hlinkClick r:id="rId15" action="ppaction://hlinksldjump"/>
              </a:rPr>
              <a:t>QL </a:t>
            </a:r>
            <a:r>
              <a:rPr sz="1050" spc="-40" dirty="0">
                <a:solidFill>
                  <a:srgbClr val="CCCCCC"/>
                </a:solidFill>
                <a:latin typeface="Arial"/>
                <a:cs typeface="Arial"/>
              </a:rPr>
              <a:t> </a:t>
            </a:r>
            <a:r>
              <a:rPr sz="1050" spc="-40" dirty="0">
                <a:solidFill>
                  <a:srgbClr val="CCCCCC"/>
                </a:solidFill>
                <a:latin typeface="Arial"/>
                <a:cs typeface="Arial"/>
                <a:hlinkClick r:id="rId16" action="ppaction://hlinksldjump"/>
              </a:rPr>
              <a:t>OWL </a:t>
            </a:r>
            <a:r>
              <a:rPr sz="1050" spc="-65" dirty="0">
                <a:solidFill>
                  <a:srgbClr val="CCCCCC"/>
                </a:solidFill>
                <a:latin typeface="Arial"/>
                <a:cs typeface="Arial"/>
                <a:hlinkClick r:id="rId16" action="ppaction://hlinksldjump"/>
              </a:rPr>
              <a:t>2</a:t>
            </a:r>
            <a:r>
              <a:rPr sz="1050" spc="90" dirty="0">
                <a:solidFill>
                  <a:srgbClr val="CCCCCC"/>
                </a:solidFill>
                <a:latin typeface="Arial"/>
                <a:cs typeface="Arial"/>
                <a:hlinkClick r:id="rId16" action="ppaction://hlinksldjump"/>
              </a:rPr>
              <a:t> </a:t>
            </a:r>
            <a:r>
              <a:rPr sz="1050" spc="-55" dirty="0">
                <a:solidFill>
                  <a:srgbClr val="CCCCCC"/>
                </a:solidFill>
                <a:latin typeface="Arial"/>
                <a:cs typeface="Arial"/>
                <a:hlinkClick r:id="rId16" action="ppaction://hlinksldjump"/>
              </a:rPr>
              <a:t>RL</a:t>
            </a:r>
            <a:endParaRPr sz="1050">
              <a:latin typeface="Arial"/>
              <a:cs typeface="Arial"/>
            </a:endParaRPr>
          </a:p>
          <a:p>
            <a:pPr marL="179070">
              <a:lnSpc>
                <a:spcPct val="100000"/>
              </a:lnSpc>
              <a:spcBef>
                <a:spcPts val="400"/>
              </a:spcBef>
            </a:pPr>
            <a:r>
              <a:rPr sz="1050" spc="-65" dirty="0">
                <a:solidFill>
                  <a:srgbClr val="D9EDE4"/>
                </a:solidFill>
                <a:latin typeface="Arial"/>
                <a:cs typeface="Arial"/>
                <a:hlinkClick r:id="rId6" action="ppaction://hlinksldjump"/>
              </a:rPr>
              <a:t>Beyond </a:t>
            </a:r>
            <a:r>
              <a:rPr sz="1050" spc="-40" dirty="0">
                <a:solidFill>
                  <a:srgbClr val="D9EDE4"/>
                </a:solidFill>
                <a:latin typeface="Arial"/>
                <a:cs typeface="Arial"/>
                <a:hlinkClick r:id="rId6" action="ppaction://hlinksldjump"/>
              </a:rPr>
              <a:t>OWL</a:t>
            </a:r>
            <a:r>
              <a:rPr sz="1050" spc="135" dirty="0">
                <a:solidFill>
                  <a:srgbClr val="D9EDE4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1050" spc="-65" dirty="0">
                <a:solidFill>
                  <a:srgbClr val="D9EDE4"/>
                </a:solidFill>
                <a:latin typeface="Arial"/>
                <a:cs typeface="Arial"/>
                <a:hlinkClick r:id="rId6" action="ppaction://hlinksldjump"/>
              </a:rPr>
              <a:t>2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1200" b="1" spc="-15" baseline="3472" dirty="0">
                <a:solidFill>
                  <a:srgbClr val="FBFDFC"/>
                </a:solidFill>
                <a:latin typeface="Arial"/>
                <a:cs typeface="Arial"/>
              </a:rPr>
              <a:t>6  </a:t>
            </a:r>
            <a:r>
              <a:rPr sz="1200" b="1" spc="195" baseline="3472" dirty="0">
                <a:solidFill>
                  <a:srgbClr val="FBFDFC"/>
                </a:solidFill>
                <a:latin typeface="Arial"/>
                <a:cs typeface="Arial"/>
              </a:rPr>
              <a:t> </a:t>
            </a:r>
            <a:r>
              <a:rPr sz="1050" spc="-70" dirty="0">
                <a:solidFill>
                  <a:srgbClr val="D9EDE4"/>
                </a:solidFill>
                <a:latin typeface="Arial"/>
                <a:cs typeface="Arial"/>
                <a:hlinkClick r:id="rId7" action="ppaction://hlinksldjump"/>
              </a:rPr>
              <a:t>Reasoning</a:t>
            </a:r>
            <a:endParaRPr sz="1050">
              <a:latin typeface="Arial"/>
              <a:cs typeface="Arial"/>
            </a:endParaRPr>
          </a:p>
        </p:txBody>
      </p:sp>
      <p:sp>
        <p:nvSpPr>
          <p:cNvPr id="85" name="object 8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pc="-5" dirty="0"/>
              <a:t>14</a:t>
            </a:r>
            <a:r>
              <a:rPr spc="50" dirty="0"/>
              <a:t>/64</a:t>
            </a: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3014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301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805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09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01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805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805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309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081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317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182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2325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904798" y="37668"/>
            <a:ext cx="2063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22553B"/>
                </a:solidFill>
                <a:latin typeface="Arial"/>
                <a:cs typeface="Arial"/>
                <a:hlinkClick r:id="rId3" action="ppaction://hlinksldjump"/>
              </a:rPr>
              <a:t>O</a:t>
            </a:r>
            <a:r>
              <a:rPr sz="600" b="1" spc="15" dirty="0">
                <a:solidFill>
                  <a:srgbClr val="22553B"/>
                </a:solidFill>
                <a:latin typeface="Arial"/>
                <a:cs typeface="Arial"/>
                <a:hlinkClick r:id="rId3" action="ppaction://hlinksldjump"/>
              </a:rPr>
              <a:t>WL</a:t>
            </a:r>
            <a:endParaRPr sz="6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62723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272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6776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280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7784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288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8792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9296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6272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6776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280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7784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288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8792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601889" y="37668"/>
            <a:ext cx="27622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OWL</a:t>
            </a:r>
            <a:r>
              <a:rPr sz="600" b="1" spc="-4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27393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32434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273935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3243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3747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4251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4755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273935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24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3747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425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4755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273935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3243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3747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4251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4755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2248585" y="37668"/>
            <a:ext cx="5492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OWL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2</a:t>
            </a:r>
            <a:r>
              <a:rPr sz="600" b="1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profiles</a:t>
            </a:r>
            <a:endParaRPr sz="60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31793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2973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801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3053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3153981" y="37668"/>
            <a:ext cx="56134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Beyond 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OWL</a:t>
            </a:r>
            <a:r>
              <a:rPr sz="600" b="1" spc="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409680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1471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97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2479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2984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3487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3992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4495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5000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4071454" y="37668"/>
            <a:ext cx="44339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Reasoning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502551" y="1406537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792327" y="1596351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792327" y="1748180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02551" y="1925294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792327" y="2115108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792327" y="2266937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792327" y="2418765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02551" y="2595880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792327" y="2785694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792327" y="2937522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792327" y="3089351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 txBox="1"/>
          <p:nvPr/>
        </p:nvSpPr>
        <p:spPr>
          <a:xfrm>
            <a:off x="347294" y="491591"/>
            <a:ext cx="3790315" cy="25249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37235">
              <a:lnSpc>
                <a:spcPct val="100000"/>
              </a:lnSpc>
            </a:pPr>
            <a:r>
              <a:rPr sz="1400" spc="-105" dirty="0">
                <a:solidFill>
                  <a:srgbClr val="46AA78"/>
                </a:solidFill>
                <a:latin typeface="Arial"/>
                <a:cs typeface="Arial"/>
              </a:rPr>
              <a:t>Species  </a:t>
            </a:r>
            <a:r>
              <a:rPr sz="1400" spc="-20" dirty="0">
                <a:solidFill>
                  <a:srgbClr val="46AA78"/>
                </a:solidFill>
                <a:latin typeface="Arial"/>
                <a:cs typeface="Arial"/>
              </a:rPr>
              <a:t>of </a:t>
            </a:r>
            <a:r>
              <a:rPr sz="1400" spc="-40" dirty="0">
                <a:solidFill>
                  <a:srgbClr val="46AA78"/>
                </a:solidFill>
                <a:latin typeface="Arial"/>
                <a:cs typeface="Arial"/>
              </a:rPr>
              <a:t>OWL </a:t>
            </a:r>
            <a:r>
              <a:rPr sz="1400" spc="-25" dirty="0">
                <a:solidFill>
                  <a:srgbClr val="46AA78"/>
                </a:solidFill>
                <a:latin typeface="Arial"/>
                <a:cs typeface="Arial"/>
              </a:rPr>
              <a:t>(historical</a:t>
            </a:r>
            <a:r>
              <a:rPr sz="1400" spc="140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46AA78"/>
                </a:solidFill>
                <a:latin typeface="Arial"/>
                <a:cs typeface="Arial"/>
              </a:rPr>
              <a:t>note)</a:t>
            </a:r>
            <a:endParaRPr sz="1400" dirty="0">
              <a:latin typeface="Arial"/>
              <a:cs typeface="Arial"/>
            </a:endParaRPr>
          </a:p>
          <a:p>
            <a:pPr marL="12700" marR="5080">
              <a:lnSpc>
                <a:spcPct val="102600"/>
              </a:lnSpc>
              <a:spcBef>
                <a:spcPts val="720"/>
              </a:spcBef>
            </a:pPr>
            <a:r>
              <a:rPr sz="1050" spc="-65" dirty="0">
                <a:latin typeface="Arial"/>
                <a:cs typeface="Arial"/>
              </a:rPr>
              <a:t>you </a:t>
            </a:r>
            <a:r>
              <a:rPr sz="1050" spc="-70" dirty="0">
                <a:latin typeface="Arial"/>
                <a:cs typeface="Arial"/>
              </a:rPr>
              <a:t>may </a:t>
            </a:r>
            <a:r>
              <a:rPr sz="1050" spc="-75" dirty="0">
                <a:latin typeface="Arial"/>
                <a:cs typeface="Arial"/>
              </a:rPr>
              <a:t>come </a:t>
            </a:r>
            <a:r>
              <a:rPr sz="1050" spc="-80" dirty="0">
                <a:latin typeface="Arial"/>
                <a:cs typeface="Arial"/>
              </a:rPr>
              <a:t>across </a:t>
            </a:r>
            <a:r>
              <a:rPr sz="1050" spc="-70" dirty="0">
                <a:latin typeface="Arial"/>
                <a:cs typeface="Arial"/>
              </a:rPr>
              <a:t>these </a:t>
            </a:r>
            <a:r>
              <a:rPr sz="1050" spc="-80" dirty="0">
                <a:latin typeface="Arial"/>
                <a:cs typeface="Arial"/>
              </a:rPr>
              <a:t>species </a:t>
            </a:r>
            <a:r>
              <a:rPr sz="1050" spc="-20" dirty="0">
                <a:latin typeface="Arial"/>
                <a:cs typeface="Arial"/>
              </a:rPr>
              <a:t>in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20" dirty="0">
                <a:latin typeface="Arial"/>
                <a:cs typeface="Arial"/>
              </a:rPr>
              <a:t>literature, </a:t>
            </a:r>
            <a:r>
              <a:rPr sz="1050" spc="-70" dirty="0">
                <a:latin typeface="Arial"/>
                <a:cs typeface="Arial"/>
              </a:rPr>
              <a:t>may </a:t>
            </a:r>
            <a:r>
              <a:rPr sz="1050" spc="-75" dirty="0">
                <a:latin typeface="Arial"/>
                <a:cs typeface="Arial"/>
              </a:rPr>
              <a:t>have </a:t>
            </a:r>
            <a:r>
              <a:rPr sz="1050" spc="10" dirty="0">
                <a:latin typeface="Arial"/>
                <a:cs typeface="Arial"/>
              </a:rPr>
              <a:t>to  </a:t>
            </a:r>
            <a:r>
              <a:rPr sz="1050" spc="-25" dirty="0">
                <a:latin typeface="Arial"/>
                <a:cs typeface="Arial"/>
              </a:rPr>
              <a:t>look </a:t>
            </a:r>
            <a:r>
              <a:rPr sz="1050" spc="45" dirty="0">
                <a:latin typeface="Arial"/>
                <a:cs typeface="Arial"/>
              </a:rPr>
              <a:t>it </a:t>
            </a:r>
            <a:r>
              <a:rPr sz="1050" spc="-50" dirty="0">
                <a:latin typeface="Arial"/>
                <a:cs typeface="Arial"/>
              </a:rPr>
              <a:t>up </a:t>
            </a:r>
            <a:r>
              <a:rPr sz="1050" spc="-25" dirty="0">
                <a:latin typeface="Arial"/>
                <a:cs typeface="Arial"/>
              </a:rPr>
              <a:t>for </a:t>
            </a:r>
            <a:r>
              <a:rPr sz="1050" spc="-45" dirty="0">
                <a:latin typeface="Arial"/>
                <a:cs typeface="Arial"/>
              </a:rPr>
              <a:t>older </a:t>
            </a:r>
            <a:r>
              <a:rPr sz="1050" spc="-40" dirty="0">
                <a:latin typeface="Arial"/>
                <a:cs typeface="Arial"/>
              </a:rPr>
              <a:t>OWL ontologies, </a:t>
            </a:r>
            <a:r>
              <a:rPr sz="1050" spc="-60" dirty="0">
                <a:latin typeface="Arial"/>
                <a:cs typeface="Arial"/>
              </a:rPr>
              <a:t>and is </a:t>
            </a:r>
            <a:r>
              <a:rPr sz="1050" spc="-70" dirty="0">
                <a:latin typeface="Arial"/>
                <a:cs typeface="Arial"/>
              </a:rPr>
              <a:t>an </a:t>
            </a:r>
            <a:r>
              <a:rPr sz="1050" spc="-15" dirty="0">
                <a:latin typeface="Arial"/>
                <a:cs typeface="Arial"/>
              </a:rPr>
              <a:t>illustration </a:t>
            </a:r>
            <a:r>
              <a:rPr sz="1050" spc="-20" dirty="0">
                <a:latin typeface="Arial"/>
                <a:cs typeface="Arial"/>
              </a:rPr>
              <a:t>of  </a:t>
            </a:r>
            <a:r>
              <a:rPr sz="1050" spc="-70" dirty="0">
                <a:latin typeface="Arial"/>
                <a:cs typeface="Arial"/>
              </a:rPr>
              <a:t>languages  </a:t>
            </a:r>
            <a:r>
              <a:rPr sz="1050" dirty="0">
                <a:latin typeface="Arial"/>
                <a:cs typeface="Arial"/>
              </a:rPr>
              <a:t>with </a:t>
            </a:r>
            <a:r>
              <a:rPr sz="1050" spc="-45" dirty="0">
                <a:latin typeface="Arial"/>
                <a:cs typeface="Arial"/>
              </a:rPr>
              <a:t>more/less</a:t>
            </a:r>
            <a:r>
              <a:rPr sz="1050" spc="-10" dirty="0">
                <a:latin typeface="Arial"/>
                <a:cs typeface="Arial"/>
              </a:rPr>
              <a:t> </a:t>
            </a:r>
            <a:r>
              <a:rPr sz="1050" spc="-50" dirty="0">
                <a:latin typeface="Arial"/>
                <a:cs typeface="Arial"/>
              </a:rPr>
              <a:t>features</a:t>
            </a:r>
            <a:endParaRPr sz="1050" dirty="0">
              <a:latin typeface="Arial"/>
              <a:cs typeface="Arial"/>
            </a:endParaRPr>
          </a:p>
          <a:p>
            <a:pPr marL="289560">
              <a:lnSpc>
                <a:spcPct val="100000"/>
              </a:lnSpc>
              <a:spcBef>
                <a:spcPts val="175"/>
              </a:spcBef>
            </a:pPr>
            <a:r>
              <a:rPr sz="900" spc="-40" dirty="0">
                <a:latin typeface="Arial"/>
                <a:cs typeface="Arial"/>
              </a:rPr>
              <a:t>OWL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15" dirty="0">
                <a:latin typeface="Arial"/>
                <a:cs typeface="Arial"/>
              </a:rPr>
              <a:t>Lite</a:t>
            </a:r>
            <a:endParaRPr sz="900" dirty="0">
              <a:latin typeface="Arial"/>
              <a:cs typeface="Arial"/>
            </a:endParaRPr>
          </a:p>
          <a:p>
            <a:pPr marL="566420" marR="2009139">
              <a:lnSpc>
                <a:spcPct val="100000"/>
              </a:lnSpc>
              <a:spcBef>
                <a:spcPts val="175"/>
              </a:spcBef>
            </a:pPr>
            <a:r>
              <a:rPr sz="900" spc="-35" dirty="0">
                <a:latin typeface="Arial"/>
                <a:cs typeface="Arial"/>
              </a:rPr>
              <a:t>Classification </a:t>
            </a:r>
            <a:r>
              <a:rPr sz="900" spc="-45" dirty="0">
                <a:latin typeface="Arial"/>
                <a:cs typeface="Arial"/>
              </a:rPr>
              <a:t>hierarchy  </a:t>
            </a:r>
            <a:r>
              <a:rPr sz="900" spc="-50" dirty="0">
                <a:latin typeface="Arial"/>
                <a:cs typeface="Arial"/>
              </a:rPr>
              <a:t>Simple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30" dirty="0">
                <a:latin typeface="Arial"/>
                <a:cs typeface="Arial"/>
              </a:rPr>
              <a:t>constraints</a:t>
            </a:r>
            <a:endParaRPr sz="900" dirty="0">
              <a:latin typeface="Arial"/>
              <a:cs typeface="Arial"/>
            </a:endParaRPr>
          </a:p>
          <a:p>
            <a:pPr marL="289560">
              <a:lnSpc>
                <a:spcPct val="100000"/>
              </a:lnSpc>
              <a:spcBef>
                <a:spcPts val="195"/>
              </a:spcBef>
            </a:pPr>
            <a:r>
              <a:rPr sz="900" spc="-40" dirty="0">
                <a:latin typeface="Arial"/>
                <a:cs typeface="Arial"/>
              </a:rPr>
              <a:t>OWL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15" dirty="0">
                <a:latin typeface="Arial"/>
                <a:cs typeface="Arial"/>
              </a:rPr>
              <a:t>DL</a:t>
            </a:r>
            <a:endParaRPr sz="900" dirty="0">
              <a:latin typeface="Arial"/>
              <a:cs typeface="Arial"/>
            </a:endParaRPr>
          </a:p>
          <a:p>
            <a:pPr marL="566420">
              <a:lnSpc>
                <a:spcPts val="1200"/>
              </a:lnSpc>
              <a:spcBef>
                <a:spcPts val="175"/>
              </a:spcBef>
            </a:pPr>
            <a:r>
              <a:rPr sz="900" spc="-25" dirty="0">
                <a:latin typeface="Arial"/>
                <a:cs typeface="Arial"/>
              </a:rPr>
              <a:t>Maximal </a:t>
            </a:r>
            <a:r>
              <a:rPr sz="900" spc="-80" dirty="0">
                <a:latin typeface="Arial"/>
                <a:cs typeface="Arial"/>
              </a:rPr>
              <a:t>expressiveness</a:t>
            </a:r>
            <a:endParaRPr sz="900" dirty="0">
              <a:latin typeface="Arial"/>
              <a:cs typeface="Arial"/>
            </a:endParaRPr>
          </a:p>
          <a:p>
            <a:pPr marL="566420" marR="1579245">
              <a:lnSpc>
                <a:spcPts val="1200"/>
              </a:lnSpc>
              <a:spcBef>
                <a:spcPts val="35"/>
              </a:spcBef>
            </a:pPr>
            <a:r>
              <a:rPr sz="900" spc="-30" dirty="0">
                <a:latin typeface="Arial"/>
                <a:cs typeface="Arial"/>
              </a:rPr>
              <a:t>While </a:t>
            </a:r>
            <a:r>
              <a:rPr sz="900" spc="-25" dirty="0">
                <a:latin typeface="Arial"/>
                <a:cs typeface="Arial"/>
              </a:rPr>
              <a:t>maintaining </a:t>
            </a:r>
            <a:r>
              <a:rPr sz="900" spc="-5" dirty="0">
                <a:latin typeface="Arial"/>
                <a:cs typeface="Arial"/>
              </a:rPr>
              <a:t>tractability  </a:t>
            </a:r>
            <a:r>
              <a:rPr sz="900" spc="-45" dirty="0">
                <a:latin typeface="Arial"/>
                <a:cs typeface="Arial"/>
              </a:rPr>
              <a:t>Standard </a:t>
            </a:r>
            <a:r>
              <a:rPr sz="900" spc="-30" dirty="0">
                <a:latin typeface="Arial"/>
                <a:cs typeface="Arial"/>
              </a:rPr>
              <a:t>formalisation </a:t>
            </a:r>
            <a:r>
              <a:rPr sz="900" spc="-15" dirty="0">
                <a:latin typeface="Arial"/>
                <a:cs typeface="Arial"/>
              </a:rPr>
              <a:t>in </a:t>
            </a:r>
            <a:r>
              <a:rPr sz="900" spc="-80" dirty="0">
                <a:latin typeface="Arial"/>
                <a:cs typeface="Arial"/>
              </a:rPr>
              <a:t>a </a:t>
            </a:r>
            <a:r>
              <a:rPr sz="900" spc="5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DL</a:t>
            </a:r>
            <a:endParaRPr sz="900" dirty="0">
              <a:latin typeface="Arial"/>
              <a:cs typeface="Arial"/>
            </a:endParaRPr>
          </a:p>
          <a:p>
            <a:pPr marL="289560">
              <a:lnSpc>
                <a:spcPct val="100000"/>
              </a:lnSpc>
              <a:spcBef>
                <a:spcPts val="150"/>
              </a:spcBef>
            </a:pPr>
            <a:r>
              <a:rPr sz="900" spc="-40" dirty="0">
                <a:latin typeface="Arial"/>
                <a:cs typeface="Arial"/>
              </a:rPr>
              <a:t>OWL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30" dirty="0">
                <a:latin typeface="Arial"/>
                <a:cs typeface="Arial"/>
              </a:rPr>
              <a:t>Full</a:t>
            </a:r>
            <a:endParaRPr sz="900" dirty="0">
              <a:latin typeface="Arial"/>
              <a:cs typeface="Arial"/>
            </a:endParaRPr>
          </a:p>
          <a:p>
            <a:pPr marL="566420" marR="1931035">
              <a:lnSpc>
                <a:spcPct val="100000"/>
              </a:lnSpc>
              <a:spcBef>
                <a:spcPts val="170"/>
              </a:spcBef>
            </a:pPr>
            <a:r>
              <a:rPr sz="900" spc="-50" dirty="0">
                <a:latin typeface="Arial"/>
                <a:cs typeface="Arial"/>
              </a:rPr>
              <a:t>Very </a:t>
            </a:r>
            <a:r>
              <a:rPr sz="900" spc="-35" dirty="0">
                <a:latin typeface="Arial"/>
                <a:cs typeface="Arial"/>
              </a:rPr>
              <a:t>high </a:t>
            </a:r>
            <a:r>
              <a:rPr sz="900" spc="-80" dirty="0">
                <a:latin typeface="Arial"/>
                <a:cs typeface="Arial"/>
              </a:rPr>
              <a:t>expressiveness  </a:t>
            </a:r>
            <a:r>
              <a:rPr sz="900" spc="-50" dirty="0">
                <a:latin typeface="Arial"/>
                <a:cs typeface="Arial"/>
              </a:rPr>
              <a:t>Losing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tractability</a:t>
            </a:r>
            <a:endParaRPr sz="900" dirty="0">
              <a:latin typeface="Arial"/>
              <a:cs typeface="Arial"/>
            </a:endParaRPr>
          </a:p>
          <a:p>
            <a:pPr marL="566420">
              <a:lnSpc>
                <a:spcPts val="1195"/>
              </a:lnSpc>
            </a:pPr>
            <a:r>
              <a:rPr sz="900" spc="5" dirty="0">
                <a:latin typeface="Arial"/>
                <a:cs typeface="Arial"/>
              </a:rPr>
              <a:t>All </a:t>
            </a:r>
            <a:r>
              <a:rPr sz="900" spc="-25" dirty="0">
                <a:latin typeface="Arial"/>
                <a:cs typeface="Arial"/>
              </a:rPr>
              <a:t>syntactic </a:t>
            </a:r>
            <a:r>
              <a:rPr sz="900" spc="-50" dirty="0">
                <a:latin typeface="Arial"/>
                <a:cs typeface="Arial"/>
              </a:rPr>
              <a:t>freedom </a:t>
            </a:r>
            <a:r>
              <a:rPr sz="900" spc="-20" dirty="0">
                <a:latin typeface="Arial"/>
                <a:cs typeface="Arial"/>
              </a:rPr>
              <a:t>of </a:t>
            </a:r>
            <a:r>
              <a:rPr sz="900" spc="-45" dirty="0">
                <a:latin typeface="Arial"/>
                <a:cs typeface="Arial"/>
              </a:rPr>
              <a:t>RDF </a:t>
            </a:r>
            <a:r>
              <a:rPr sz="900" spc="95" dirty="0">
                <a:latin typeface="Arial"/>
                <a:cs typeface="Arial"/>
              </a:rPr>
              <a:t> </a:t>
            </a:r>
            <a:r>
              <a:rPr sz="900" spc="-20" dirty="0">
                <a:latin typeface="Arial"/>
                <a:cs typeface="Arial"/>
              </a:rPr>
              <a:t>(self-modifying)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81" name="object 8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pc="-5" dirty="0"/>
              <a:t>15</a:t>
            </a:r>
            <a:r>
              <a:rPr spc="50" dirty="0"/>
              <a:t>/64</a:t>
            </a: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3014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301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805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09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01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805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309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309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081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317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182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2325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904798" y="37668"/>
            <a:ext cx="2063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22553B"/>
                </a:solidFill>
                <a:latin typeface="Arial"/>
                <a:cs typeface="Arial"/>
                <a:hlinkClick r:id="rId3" action="ppaction://hlinksldjump"/>
              </a:rPr>
              <a:t>O</a:t>
            </a:r>
            <a:r>
              <a:rPr sz="600" b="1" spc="15" dirty="0">
                <a:solidFill>
                  <a:srgbClr val="22553B"/>
                </a:solidFill>
                <a:latin typeface="Arial"/>
                <a:cs typeface="Arial"/>
                <a:hlinkClick r:id="rId3" action="ppaction://hlinksldjump"/>
              </a:rPr>
              <a:t>WL</a:t>
            </a:r>
            <a:endParaRPr sz="6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62723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272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6776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280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7784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288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8792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9296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6272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6776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280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7784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288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8792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601889" y="37668"/>
            <a:ext cx="27622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OWL</a:t>
            </a:r>
            <a:r>
              <a:rPr sz="600" b="1" spc="-4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27393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32434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273935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3243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3747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4251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4755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273935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24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3747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425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4755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273935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3243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3747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4251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4755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2248585" y="37668"/>
            <a:ext cx="5492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OWL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2</a:t>
            </a:r>
            <a:r>
              <a:rPr sz="600" b="1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profiles</a:t>
            </a:r>
            <a:endParaRPr sz="60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31793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2973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801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3053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3153981" y="37668"/>
            <a:ext cx="56134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Beyond 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OWL</a:t>
            </a:r>
            <a:r>
              <a:rPr sz="600" b="1" spc="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409680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1471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97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2479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2984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3487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3992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4495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5000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4071454" y="37668"/>
            <a:ext cx="44339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Reasoning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640486" y="491591"/>
            <a:ext cx="3326765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80" dirty="0">
                <a:solidFill>
                  <a:srgbClr val="46AA78"/>
                </a:solidFill>
                <a:latin typeface="Arial"/>
                <a:cs typeface="Arial"/>
              </a:rPr>
              <a:t>Features  </a:t>
            </a:r>
            <a:r>
              <a:rPr sz="1400" spc="-20" dirty="0">
                <a:solidFill>
                  <a:srgbClr val="46AA78"/>
                </a:solidFill>
                <a:latin typeface="Arial"/>
                <a:cs typeface="Arial"/>
              </a:rPr>
              <a:t>of </a:t>
            </a:r>
            <a:r>
              <a:rPr sz="1400" spc="-40" dirty="0">
                <a:solidFill>
                  <a:srgbClr val="46AA78"/>
                </a:solidFill>
                <a:latin typeface="Arial"/>
                <a:cs typeface="Arial"/>
              </a:rPr>
              <a:t>OWL </a:t>
            </a:r>
            <a:r>
              <a:rPr sz="1400" spc="-90" dirty="0">
                <a:solidFill>
                  <a:srgbClr val="46AA78"/>
                </a:solidFill>
                <a:latin typeface="Arial"/>
                <a:cs typeface="Arial"/>
              </a:rPr>
              <a:t>languages  </a:t>
            </a:r>
            <a:r>
              <a:rPr sz="1400" spc="-25" dirty="0">
                <a:solidFill>
                  <a:srgbClr val="46AA78"/>
                </a:solidFill>
                <a:latin typeface="Arial"/>
                <a:cs typeface="Arial"/>
              </a:rPr>
              <a:t>(historical</a:t>
            </a:r>
            <a:r>
              <a:rPr sz="1400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46AA78"/>
                </a:solidFill>
                <a:latin typeface="Arial"/>
                <a:cs typeface="Arial"/>
              </a:rPr>
              <a:t>note)</a:t>
            </a:r>
            <a:endParaRPr sz="1400">
              <a:latin typeface="Arial"/>
              <a:cs typeface="Arial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382549" y="1152474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672325" y="1380248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672325" y="1532077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672325" y="1835734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672325" y="1987562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672325" y="2139391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672325" y="2443060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672325" y="2594889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672325" y="2898546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672325" y="3050387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 txBox="1"/>
          <p:nvPr/>
        </p:nvSpPr>
        <p:spPr>
          <a:xfrm>
            <a:off x="504393" y="1093266"/>
            <a:ext cx="1953057" cy="17088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35" dirty="0">
                <a:latin typeface="Arial"/>
                <a:cs typeface="Arial"/>
              </a:rPr>
              <a:t>OWL </a:t>
            </a:r>
            <a:r>
              <a:rPr sz="900" spc="-10" dirty="0">
                <a:latin typeface="Arial"/>
                <a:cs typeface="Arial"/>
              </a:rPr>
              <a:t>Lite</a:t>
            </a:r>
            <a:endParaRPr sz="900" dirty="0">
              <a:latin typeface="Arial"/>
              <a:cs typeface="Arial"/>
            </a:endParaRPr>
          </a:p>
          <a:p>
            <a:pPr marL="289560" marR="5080">
              <a:lnSpc>
                <a:spcPct val="100000"/>
              </a:lnSpc>
              <a:spcBef>
                <a:spcPts val="490"/>
              </a:spcBef>
            </a:pPr>
            <a:r>
              <a:rPr sz="900" spc="-55" dirty="0">
                <a:latin typeface="Arial"/>
                <a:cs typeface="Arial"/>
              </a:rPr>
              <a:t>(sub)classes</a:t>
            </a:r>
            <a:r>
              <a:rPr sz="900" spc="-55" dirty="0" smtClean="0">
                <a:latin typeface="Arial"/>
                <a:cs typeface="Arial"/>
              </a:rPr>
              <a:t>, </a:t>
            </a:r>
            <a:r>
              <a:rPr sz="900" spc="-35" dirty="0">
                <a:latin typeface="Arial"/>
                <a:cs typeface="Arial"/>
              </a:rPr>
              <a:t>individuals  </a:t>
            </a:r>
            <a:r>
              <a:rPr sz="900" spc="-30" dirty="0">
                <a:latin typeface="Arial"/>
                <a:cs typeface="Arial"/>
              </a:rPr>
              <a:t>(sub)properties, </a:t>
            </a:r>
            <a:r>
              <a:rPr sz="900" spc="-40" dirty="0">
                <a:latin typeface="Arial"/>
                <a:cs typeface="Arial"/>
              </a:rPr>
              <a:t>domain,  </a:t>
            </a:r>
            <a:r>
              <a:rPr sz="900" spc="-60" dirty="0">
                <a:latin typeface="Arial"/>
                <a:cs typeface="Arial"/>
              </a:rPr>
              <a:t>range</a:t>
            </a:r>
            <a:endParaRPr sz="900" dirty="0">
              <a:latin typeface="Arial"/>
              <a:cs typeface="Arial"/>
            </a:endParaRPr>
          </a:p>
          <a:p>
            <a:pPr marL="289560" marR="687705">
              <a:lnSpc>
                <a:spcPts val="1200"/>
              </a:lnSpc>
              <a:spcBef>
                <a:spcPts val="30"/>
              </a:spcBef>
            </a:pPr>
            <a:r>
              <a:rPr sz="900" spc="-25" dirty="0">
                <a:latin typeface="Arial"/>
                <a:cs typeface="Arial"/>
              </a:rPr>
              <a:t>conjunction  </a:t>
            </a:r>
            <a:r>
              <a:rPr sz="900" spc="-10" dirty="0">
                <a:latin typeface="Arial"/>
                <a:cs typeface="Arial"/>
              </a:rPr>
              <a:t>(in)equali</a:t>
            </a:r>
            <a:r>
              <a:rPr sz="900" spc="-40" dirty="0">
                <a:latin typeface="Arial"/>
                <a:cs typeface="Arial"/>
              </a:rPr>
              <a:t>t</a:t>
            </a:r>
            <a:r>
              <a:rPr sz="900" spc="-45" dirty="0">
                <a:latin typeface="Arial"/>
                <a:cs typeface="Arial"/>
              </a:rPr>
              <a:t>y</a:t>
            </a:r>
            <a:endParaRPr sz="900" dirty="0">
              <a:latin typeface="Arial"/>
              <a:cs typeface="Arial"/>
            </a:endParaRPr>
          </a:p>
          <a:p>
            <a:pPr marL="289560">
              <a:lnSpc>
                <a:spcPts val="1155"/>
              </a:lnSpc>
            </a:pPr>
            <a:r>
              <a:rPr sz="900" spc="-20" dirty="0">
                <a:latin typeface="Arial"/>
                <a:cs typeface="Arial"/>
              </a:rPr>
              <a:t>(unqualified)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spc="-25" dirty="0" smtClean="0">
                <a:latin typeface="Arial"/>
                <a:cs typeface="Arial"/>
              </a:rPr>
              <a:t>cardinality</a:t>
            </a:r>
            <a:r>
              <a:rPr lang="en-US" sz="900" dirty="0">
                <a:latin typeface="Arial"/>
                <a:cs typeface="Arial"/>
              </a:rPr>
              <a:t> </a:t>
            </a:r>
            <a:r>
              <a:rPr sz="900" spc="30" dirty="0" smtClean="0">
                <a:latin typeface="Arial"/>
                <a:cs typeface="Arial"/>
              </a:rPr>
              <a:t>0</a:t>
            </a:r>
            <a:r>
              <a:rPr sz="900" spc="30" dirty="0">
                <a:latin typeface="Arial"/>
                <a:cs typeface="Arial"/>
              </a:rPr>
              <a:t>/1  </a:t>
            </a:r>
            <a:r>
              <a:rPr sz="900" spc="-10" dirty="0">
                <a:latin typeface="Arial"/>
                <a:cs typeface="Arial"/>
              </a:rPr>
              <a:t>data</a:t>
            </a:r>
            <a:r>
              <a:rPr sz="900" spc="-35" dirty="0">
                <a:latin typeface="Arial"/>
                <a:cs typeface="Arial"/>
              </a:rPr>
              <a:t>t</a:t>
            </a:r>
            <a:r>
              <a:rPr sz="900" spc="-40" dirty="0">
                <a:latin typeface="Arial"/>
                <a:cs typeface="Arial"/>
              </a:rPr>
              <a:t>y</a:t>
            </a:r>
            <a:r>
              <a:rPr sz="900" spc="-20" dirty="0">
                <a:latin typeface="Arial"/>
                <a:cs typeface="Arial"/>
              </a:rPr>
              <a:t>p</a:t>
            </a:r>
            <a:r>
              <a:rPr sz="900" spc="-120" dirty="0">
                <a:latin typeface="Arial"/>
                <a:cs typeface="Arial"/>
              </a:rPr>
              <a:t>es</a:t>
            </a:r>
            <a:endParaRPr sz="900" dirty="0">
              <a:latin typeface="Arial"/>
              <a:cs typeface="Arial"/>
            </a:endParaRPr>
          </a:p>
          <a:p>
            <a:pPr marL="289560">
              <a:lnSpc>
                <a:spcPts val="1155"/>
              </a:lnSpc>
            </a:pPr>
            <a:r>
              <a:rPr sz="900" spc="-55" dirty="0">
                <a:latin typeface="Arial"/>
                <a:cs typeface="Arial"/>
              </a:rPr>
              <a:t>inverse,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20" dirty="0">
                <a:latin typeface="Arial"/>
                <a:cs typeface="Arial"/>
              </a:rPr>
              <a:t>transitive,</a:t>
            </a:r>
            <a:endParaRPr sz="900" dirty="0">
              <a:latin typeface="Arial"/>
              <a:cs typeface="Arial"/>
            </a:endParaRPr>
          </a:p>
          <a:p>
            <a:pPr marL="289560" marR="198755">
              <a:lnSpc>
                <a:spcPts val="1200"/>
              </a:lnSpc>
              <a:spcBef>
                <a:spcPts val="35"/>
              </a:spcBef>
            </a:pPr>
            <a:r>
              <a:rPr sz="900" spc="-35" dirty="0">
                <a:latin typeface="Arial"/>
                <a:cs typeface="Arial"/>
              </a:rPr>
              <a:t>symmetric </a:t>
            </a:r>
            <a:r>
              <a:rPr sz="900" spc="-40" dirty="0">
                <a:latin typeface="Arial"/>
                <a:cs typeface="Arial"/>
              </a:rPr>
              <a:t>properties  </a:t>
            </a:r>
            <a:r>
              <a:rPr sz="900" spc="-65" dirty="0">
                <a:latin typeface="Arial"/>
                <a:cs typeface="Arial"/>
              </a:rPr>
              <a:t>someValuesFrom  </a:t>
            </a:r>
            <a:r>
              <a:rPr sz="900" spc="-45" dirty="0">
                <a:latin typeface="Arial"/>
                <a:cs typeface="Arial"/>
              </a:rPr>
              <a:t>allValuesFrom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2566542" y="1152474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856318" y="1380248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2856318" y="1532077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2856318" y="1683905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2856318" y="1835734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2856318" y="2139403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2856318" y="2291232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2566542" y="2506294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2856318" y="2734068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856318" y="2885897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 txBox="1"/>
          <p:nvPr/>
        </p:nvSpPr>
        <p:spPr>
          <a:xfrm>
            <a:off x="2688386" y="1093266"/>
            <a:ext cx="1328420" cy="1892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35" dirty="0">
                <a:latin typeface="Arial"/>
                <a:cs typeface="Arial"/>
              </a:rPr>
              <a:t>OWL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DL</a:t>
            </a:r>
            <a:endParaRPr sz="1000" dirty="0">
              <a:latin typeface="Arial"/>
              <a:cs typeface="Arial"/>
            </a:endParaRPr>
          </a:p>
          <a:p>
            <a:pPr marL="289560" marR="5080">
              <a:lnSpc>
                <a:spcPct val="100000"/>
              </a:lnSpc>
              <a:spcBef>
                <a:spcPts val="490"/>
              </a:spcBef>
            </a:pPr>
            <a:r>
              <a:rPr sz="1000" spc="5" dirty="0">
                <a:latin typeface="Arial"/>
                <a:cs typeface="Arial"/>
              </a:rPr>
              <a:t>All </a:t>
            </a:r>
            <a:r>
              <a:rPr sz="1000" spc="-20" dirty="0">
                <a:latin typeface="Arial"/>
                <a:cs typeface="Arial"/>
              </a:rPr>
              <a:t>of </a:t>
            </a:r>
            <a:r>
              <a:rPr sz="1000" spc="-35" dirty="0">
                <a:latin typeface="Arial"/>
                <a:cs typeface="Arial"/>
              </a:rPr>
              <a:t>OWL </a:t>
            </a:r>
            <a:r>
              <a:rPr sz="1000" spc="-10" dirty="0">
                <a:latin typeface="Arial"/>
                <a:cs typeface="Arial"/>
              </a:rPr>
              <a:t>Lite  </a:t>
            </a:r>
            <a:r>
              <a:rPr sz="1000" spc="-35" dirty="0">
                <a:latin typeface="Arial"/>
                <a:cs typeface="Arial"/>
              </a:rPr>
              <a:t>Negation  </a:t>
            </a:r>
            <a:r>
              <a:rPr sz="1000" spc="-20" dirty="0">
                <a:latin typeface="Arial"/>
                <a:cs typeface="Arial"/>
              </a:rPr>
              <a:t>Disjunction  (unqualified) </a:t>
            </a:r>
            <a:r>
              <a:rPr sz="1000" spc="-25" dirty="0">
                <a:latin typeface="Arial"/>
                <a:cs typeface="Arial"/>
              </a:rPr>
              <a:t>Full  cardinality  </a:t>
            </a:r>
            <a:r>
              <a:rPr sz="1000" spc="-50" dirty="0">
                <a:latin typeface="Arial"/>
                <a:cs typeface="Arial"/>
              </a:rPr>
              <a:t>Enumerated </a:t>
            </a:r>
            <a:r>
              <a:rPr sz="1000" spc="-85" dirty="0">
                <a:latin typeface="Arial"/>
                <a:cs typeface="Arial"/>
              </a:rPr>
              <a:t>classes  </a:t>
            </a:r>
            <a:r>
              <a:rPr sz="1000" spc="-65" dirty="0">
                <a:latin typeface="Arial"/>
                <a:cs typeface="Arial"/>
              </a:rPr>
              <a:t>hasValue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sz="1000" spc="-35" dirty="0">
                <a:latin typeface="Arial"/>
                <a:cs typeface="Arial"/>
              </a:rPr>
              <a:t>OWL</a:t>
            </a:r>
            <a:r>
              <a:rPr sz="1000" spc="-25" dirty="0">
                <a:latin typeface="Arial"/>
                <a:cs typeface="Arial"/>
              </a:rPr>
              <a:t> Full</a:t>
            </a:r>
            <a:endParaRPr sz="1000" dirty="0">
              <a:latin typeface="Arial"/>
              <a:cs typeface="Arial"/>
            </a:endParaRPr>
          </a:p>
          <a:p>
            <a:pPr marL="289560" marR="152400">
              <a:lnSpc>
                <a:spcPct val="100000"/>
              </a:lnSpc>
              <a:spcBef>
                <a:spcPts val="495"/>
              </a:spcBef>
            </a:pPr>
            <a:r>
              <a:rPr sz="1000" spc="-60" dirty="0">
                <a:latin typeface="Arial"/>
                <a:cs typeface="Arial"/>
              </a:rPr>
              <a:t>Meta-classes  </a:t>
            </a:r>
            <a:r>
              <a:rPr sz="1000" spc="-10" dirty="0">
                <a:latin typeface="Arial"/>
                <a:cs typeface="Arial"/>
              </a:rPr>
              <a:t>Modify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60" dirty="0">
                <a:latin typeface="Arial"/>
                <a:cs typeface="Arial"/>
              </a:rPr>
              <a:t>language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92" name="object 9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pc="-5" dirty="0"/>
              <a:t>16</a:t>
            </a:r>
            <a:r>
              <a:rPr spc="50" dirty="0"/>
              <a:t>/64</a:t>
            </a: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3014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301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805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09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01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805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309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81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317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82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325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904798" y="37668"/>
            <a:ext cx="2063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O</a:t>
            </a:r>
            <a:r>
              <a:rPr sz="600" b="1" spc="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WL</a:t>
            </a:r>
            <a:endParaRPr sz="6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62723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6272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776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7280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784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8288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792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9296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6272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6776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7280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784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8288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792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1601889" y="37668"/>
            <a:ext cx="27622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OWL</a:t>
            </a:r>
            <a:r>
              <a:rPr sz="600" b="1" spc="-4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27393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2434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273935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3243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3747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4251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4755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73935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324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747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425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4755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273935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3243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3747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4251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4755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2248585" y="37668"/>
            <a:ext cx="5492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OWL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2</a:t>
            </a:r>
            <a:r>
              <a:rPr sz="600" b="1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profiles</a:t>
            </a:r>
            <a:endParaRPr sz="600">
              <a:latin typeface="Arial"/>
              <a:cs typeface="Arial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31793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22973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801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33053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3153981" y="37668"/>
            <a:ext cx="56134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Beyond 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OWL</a:t>
            </a:r>
            <a:r>
              <a:rPr sz="600" b="1" spc="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09680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1471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197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2479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2984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3487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3992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4495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5000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10743" y="764387"/>
            <a:ext cx="160096" cy="16009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310743" y="983145"/>
            <a:ext cx="160096" cy="16009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41032" y="1206944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41032" y="1379016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10743" y="1546047"/>
            <a:ext cx="160096" cy="16009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41032" y="1769846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41032" y="1941931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 txBox="1"/>
          <p:nvPr/>
        </p:nvSpPr>
        <p:spPr>
          <a:xfrm>
            <a:off x="350253" y="491591"/>
            <a:ext cx="2237740" cy="15690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400" spc="-25" dirty="0">
                <a:solidFill>
                  <a:srgbClr val="46AA78"/>
                </a:solidFill>
                <a:latin typeface="Arial"/>
                <a:cs typeface="Arial"/>
              </a:rPr>
              <a:t>Outline</a:t>
            </a:r>
            <a:endParaRPr sz="1400">
              <a:latin typeface="Arial"/>
              <a:cs typeface="Arial"/>
            </a:endParaRPr>
          </a:p>
          <a:p>
            <a:pPr marL="179070" indent="-166370">
              <a:lnSpc>
                <a:spcPct val="100000"/>
              </a:lnSpc>
              <a:spcBef>
                <a:spcPts val="335"/>
              </a:spcBef>
              <a:buClr>
                <a:srgbClr val="ECF6F1"/>
              </a:buClr>
              <a:buSzPct val="76190"/>
              <a:buFont typeface="Arial"/>
              <a:buAutoNum type="arabicPlain"/>
              <a:tabLst>
                <a:tab pos="179705" algn="l"/>
              </a:tabLst>
            </a:pPr>
            <a:r>
              <a:rPr sz="1050" spc="-15" dirty="0">
                <a:solidFill>
                  <a:srgbClr val="46AA78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endParaRPr sz="1050">
              <a:latin typeface="Arial"/>
              <a:cs typeface="Arial"/>
            </a:endParaRPr>
          </a:p>
          <a:p>
            <a:pPr marL="179070" indent="-166370">
              <a:lnSpc>
                <a:spcPct val="100000"/>
              </a:lnSpc>
              <a:spcBef>
                <a:spcPts val="400"/>
              </a:spcBef>
              <a:buClr>
                <a:srgbClr val="ECF6F1"/>
              </a:buClr>
              <a:buSzPct val="76190"/>
              <a:buFont typeface="Arial"/>
              <a:buAutoNum type="arabicPlain"/>
              <a:tabLst>
                <a:tab pos="179705" algn="l"/>
              </a:tabLst>
            </a:pPr>
            <a:r>
              <a:rPr sz="1050" spc="-40" dirty="0">
                <a:solidFill>
                  <a:srgbClr val="46AA78"/>
                </a:solidFill>
                <a:latin typeface="Arial"/>
                <a:cs typeface="Arial"/>
                <a:hlinkClick r:id="rId3" action="ppaction://hlinksldjump"/>
              </a:rPr>
              <a:t>OWL</a:t>
            </a:r>
            <a:endParaRPr sz="1050">
              <a:latin typeface="Arial"/>
              <a:cs typeface="Arial"/>
            </a:endParaRPr>
          </a:p>
          <a:p>
            <a:pPr marL="317500">
              <a:lnSpc>
                <a:spcPct val="100000"/>
              </a:lnSpc>
              <a:spcBef>
                <a:spcPts val="35"/>
              </a:spcBef>
            </a:pPr>
            <a:r>
              <a:rPr sz="1050" spc="-60" dirty="0">
                <a:latin typeface="Arial"/>
                <a:cs typeface="Arial"/>
                <a:hlinkClick r:id="rId9" action="ppaction://hlinksldjump"/>
              </a:rPr>
              <a:t>Design </a:t>
            </a:r>
            <a:r>
              <a:rPr sz="1050" spc="-20" dirty="0">
                <a:latin typeface="Arial"/>
                <a:cs typeface="Arial"/>
                <a:hlinkClick r:id="rId9" action="ppaction://hlinksldjump"/>
              </a:rPr>
              <a:t>of</a:t>
            </a:r>
            <a:r>
              <a:rPr sz="1050" spc="114" dirty="0">
                <a:latin typeface="Arial"/>
                <a:cs typeface="Arial"/>
                <a:hlinkClick r:id="rId9" action="ppaction://hlinksldjump"/>
              </a:rPr>
              <a:t> </a:t>
            </a:r>
            <a:r>
              <a:rPr sz="1050" spc="-40" dirty="0">
                <a:latin typeface="Arial"/>
                <a:cs typeface="Arial"/>
                <a:hlinkClick r:id="rId9" action="ppaction://hlinksldjump"/>
              </a:rPr>
              <a:t>OWL</a:t>
            </a:r>
            <a:endParaRPr sz="1050">
              <a:latin typeface="Arial"/>
              <a:cs typeface="Arial"/>
            </a:endParaRPr>
          </a:p>
          <a:p>
            <a:pPr marL="317500">
              <a:lnSpc>
                <a:spcPct val="100000"/>
              </a:lnSpc>
              <a:spcBef>
                <a:spcPts val="35"/>
              </a:spcBef>
            </a:pPr>
            <a:r>
              <a:rPr sz="1050" spc="-40" dirty="0">
                <a:latin typeface="Arial"/>
                <a:cs typeface="Arial"/>
                <a:hlinkClick r:id="rId10" action="ppaction://hlinksldjump"/>
              </a:rPr>
              <a:t>OWL </a:t>
            </a:r>
            <a:r>
              <a:rPr sz="1050" spc="-25" dirty="0">
                <a:latin typeface="Arial"/>
                <a:cs typeface="Arial"/>
                <a:hlinkClick r:id="rId10" action="ppaction://hlinksldjump"/>
              </a:rPr>
              <a:t>family </a:t>
            </a:r>
            <a:r>
              <a:rPr sz="1050" spc="-20" dirty="0">
                <a:latin typeface="Arial"/>
                <a:cs typeface="Arial"/>
                <a:hlinkClick r:id="rId10" action="ppaction://hlinksldjump"/>
              </a:rPr>
              <a:t>of</a:t>
            </a:r>
            <a:r>
              <a:rPr sz="1050" spc="215" dirty="0">
                <a:latin typeface="Arial"/>
                <a:cs typeface="Arial"/>
                <a:hlinkClick r:id="rId10" action="ppaction://hlinksldjump"/>
              </a:rPr>
              <a:t> </a:t>
            </a:r>
            <a:r>
              <a:rPr sz="1050" spc="-70" dirty="0">
                <a:latin typeface="Arial"/>
                <a:cs typeface="Arial"/>
                <a:hlinkClick r:id="rId10" action="ppaction://hlinksldjump"/>
              </a:rPr>
              <a:t>languages</a:t>
            </a:r>
            <a:endParaRPr sz="1050">
              <a:latin typeface="Arial"/>
              <a:cs typeface="Arial"/>
            </a:endParaRPr>
          </a:p>
          <a:p>
            <a:pPr marL="179070" indent="-166370">
              <a:lnSpc>
                <a:spcPct val="100000"/>
              </a:lnSpc>
              <a:spcBef>
                <a:spcPts val="400"/>
              </a:spcBef>
              <a:buClr>
                <a:srgbClr val="ECF6F1"/>
              </a:buClr>
              <a:buSzPct val="76190"/>
              <a:buFont typeface="Arial"/>
              <a:buAutoNum type="arabicPlain" startAt="3"/>
              <a:tabLst>
                <a:tab pos="179705" algn="l"/>
              </a:tabLst>
            </a:pPr>
            <a:r>
              <a:rPr sz="1050" spc="-40" dirty="0">
                <a:solidFill>
                  <a:srgbClr val="46AA78"/>
                </a:solidFill>
                <a:latin typeface="Arial"/>
                <a:cs typeface="Arial"/>
                <a:hlinkClick r:id="rId4" action="ppaction://hlinksldjump"/>
              </a:rPr>
              <a:t>OWL</a:t>
            </a:r>
            <a:r>
              <a:rPr sz="1050" spc="-25" dirty="0">
                <a:solidFill>
                  <a:srgbClr val="46AA78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1050" spc="-65" dirty="0">
                <a:solidFill>
                  <a:srgbClr val="46AA78"/>
                </a:solidFill>
                <a:latin typeface="Arial"/>
                <a:cs typeface="Arial"/>
                <a:hlinkClick r:id="rId4" action="ppaction://hlinksldjump"/>
              </a:rPr>
              <a:t>2</a:t>
            </a:r>
            <a:endParaRPr sz="1050">
              <a:latin typeface="Arial"/>
              <a:cs typeface="Arial"/>
            </a:endParaRPr>
          </a:p>
          <a:p>
            <a:pPr marL="317500" marR="405765">
              <a:lnSpc>
                <a:spcPct val="102600"/>
              </a:lnSpc>
            </a:pPr>
            <a:r>
              <a:rPr sz="1050" spc="-15" dirty="0">
                <a:latin typeface="Arial"/>
                <a:cs typeface="Arial"/>
                <a:hlinkClick r:id="rId11" action="ppaction://hlinksldjump"/>
              </a:rPr>
              <a:t>Introduction </a:t>
            </a:r>
            <a:r>
              <a:rPr sz="1050" spc="-60" dirty="0">
                <a:latin typeface="Arial"/>
                <a:cs typeface="Arial"/>
                <a:hlinkClick r:id="rId11" action="ppaction://hlinksldjump"/>
              </a:rPr>
              <a:t>and </a:t>
            </a:r>
            <a:r>
              <a:rPr sz="1050" spc="-55" dirty="0">
                <a:latin typeface="Arial"/>
                <a:cs typeface="Arial"/>
                <a:hlinkClick r:id="rId11" action="ppaction://hlinksldjump"/>
              </a:rPr>
              <a:t>overview </a:t>
            </a:r>
            <a:r>
              <a:rPr sz="1050" spc="-55" dirty="0">
                <a:latin typeface="Arial"/>
                <a:cs typeface="Arial"/>
              </a:rPr>
              <a:t> </a:t>
            </a:r>
            <a:r>
              <a:rPr sz="1050" spc="-40" dirty="0">
                <a:latin typeface="Arial"/>
                <a:cs typeface="Arial"/>
                <a:hlinkClick r:id="rId12" action="ppaction://hlinksldjump"/>
              </a:rPr>
              <a:t>OWL </a:t>
            </a:r>
            <a:r>
              <a:rPr sz="1050" spc="-65" dirty="0">
                <a:latin typeface="Arial"/>
                <a:cs typeface="Arial"/>
                <a:hlinkClick r:id="rId12" action="ppaction://hlinksldjump"/>
              </a:rPr>
              <a:t>2</a:t>
            </a:r>
            <a:r>
              <a:rPr sz="1050" spc="90" dirty="0">
                <a:latin typeface="Arial"/>
                <a:cs typeface="Arial"/>
                <a:hlinkClick r:id="rId12" action="ppaction://hlinksldjump"/>
              </a:rPr>
              <a:t> </a:t>
            </a:r>
            <a:r>
              <a:rPr sz="1050" spc="-15" dirty="0">
                <a:latin typeface="Arial"/>
                <a:cs typeface="Arial"/>
                <a:hlinkClick r:id="rId12" action="ppaction://hlinksldjump"/>
              </a:rPr>
              <a:t>DL</a:t>
            </a:r>
            <a:endParaRPr sz="1050">
              <a:latin typeface="Arial"/>
              <a:cs typeface="Arial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310743" y="2108949"/>
            <a:ext cx="160096" cy="16009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41032" y="2332748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41032" y="2504833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41032" y="2676906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10743" y="2843936"/>
            <a:ext cx="160096" cy="16009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 txBox="1"/>
          <p:nvPr/>
        </p:nvSpPr>
        <p:spPr>
          <a:xfrm>
            <a:off x="350253" y="2857525"/>
            <a:ext cx="8128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10" dirty="0">
                <a:solidFill>
                  <a:srgbClr val="ECF6F1"/>
                </a:solidFill>
                <a:latin typeface="Arial"/>
                <a:cs typeface="Arial"/>
              </a:rPr>
              <a:t>5</a:t>
            </a:r>
            <a:endParaRPr sz="800">
              <a:latin typeface="Arial"/>
              <a:cs typeface="Arial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310743" y="3062681"/>
            <a:ext cx="160096" cy="16009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 txBox="1"/>
          <p:nvPr/>
        </p:nvSpPr>
        <p:spPr>
          <a:xfrm>
            <a:off x="350253" y="2088042"/>
            <a:ext cx="1083945" cy="1145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7500" marR="24765" indent="-305435">
              <a:lnSpc>
                <a:spcPct val="102600"/>
              </a:lnSpc>
            </a:pPr>
            <a:r>
              <a:rPr sz="1200" b="1" spc="-15" baseline="3472" dirty="0">
                <a:solidFill>
                  <a:srgbClr val="ECF6F1"/>
                </a:solidFill>
                <a:latin typeface="Arial"/>
                <a:cs typeface="Arial"/>
              </a:rPr>
              <a:t>4 </a:t>
            </a:r>
            <a:r>
              <a:rPr sz="1050" spc="-40" dirty="0">
                <a:solidFill>
                  <a:srgbClr val="46AA78"/>
                </a:solidFill>
                <a:latin typeface="Arial"/>
                <a:cs typeface="Arial"/>
                <a:hlinkClick r:id="rId5" action="ppaction://hlinksldjump"/>
              </a:rPr>
              <a:t>OWL </a:t>
            </a:r>
            <a:r>
              <a:rPr sz="1050" spc="-65" dirty="0">
                <a:solidFill>
                  <a:srgbClr val="46AA78"/>
                </a:solidFill>
                <a:latin typeface="Arial"/>
                <a:cs typeface="Arial"/>
                <a:hlinkClick r:id="rId5" action="ppaction://hlinksldjump"/>
              </a:rPr>
              <a:t>2 </a:t>
            </a:r>
            <a:r>
              <a:rPr sz="1050" spc="-45" dirty="0">
                <a:solidFill>
                  <a:srgbClr val="46AA78"/>
                </a:solidFill>
                <a:latin typeface="Arial"/>
                <a:cs typeface="Arial"/>
                <a:hlinkClick r:id="rId5" action="ppaction://hlinksldjump"/>
              </a:rPr>
              <a:t>profiles </a:t>
            </a:r>
            <a:r>
              <a:rPr sz="1050" spc="-4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050" spc="-40" dirty="0">
                <a:latin typeface="Arial"/>
                <a:cs typeface="Arial"/>
                <a:hlinkClick r:id="rId13" action="ppaction://hlinksldjump"/>
              </a:rPr>
              <a:t>OWL </a:t>
            </a:r>
            <a:r>
              <a:rPr sz="1050" spc="-65" dirty="0">
                <a:latin typeface="Arial"/>
                <a:cs typeface="Arial"/>
                <a:hlinkClick r:id="rId13" action="ppaction://hlinksldjump"/>
              </a:rPr>
              <a:t>2 </a:t>
            </a:r>
            <a:r>
              <a:rPr sz="1050" spc="-50" dirty="0">
                <a:latin typeface="Arial"/>
                <a:cs typeface="Arial"/>
                <a:hlinkClick r:id="rId13" action="ppaction://hlinksldjump"/>
              </a:rPr>
              <a:t>EL </a:t>
            </a:r>
            <a:r>
              <a:rPr sz="1050" spc="-50" dirty="0">
                <a:latin typeface="Arial"/>
                <a:cs typeface="Arial"/>
              </a:rPr>
              <a:t> </a:t>
            </a:r>
            <a:r>
              <a:rPr sz="1050" spc="-40" dirty="0">
                <a:latin typeface="Arial"/>
                <a:cs typeface="Arial"/>
                <a:hlinkClick r:id="rId14" action="ppaction://hlinksldjump"/>
              </a:rPr>
              <a:t>OWL </a:t>
            </a:r>
            <a:r>
              <a:rPr sz="1050" spc="-65" dirty="0">
                <a:latin typeface="Arial"/>
                <a:cs typeface="Arial"/>
                <a:hlinkClick r:id="rId14" action="ppaction://hlinksldjump"/>
              </a:rPr>
              <a:t>2 </a:t>
            </a:r>
            <a:r>
              <a:rPr sz="1050" spc="-40" dirty="0">
                <a:latin typeface="Arial"/>
                <a:cs typeface="Arial"/>
                <a:hlinkClick r:id="rId14" action="ppaction://hlinksldjump"/>
              </a:rPr>
              <a:t>QL </a:t>
            </a:r>
            <a:r>
              <a:rPr sz="1050" spc="-40" dirty="0">
                <a:latin typeface="Arial"/>
                <a:cs typeface="Arial"/>
              </a:rPr>
              <a:t> </a:t>
            </a:r>
            <a:r>
              <a:rPr sz="1050" spc="-40" dirty="0">
                <a:latin typeface="Arial"/>
                <a:cs typeface="Arial"/>
                <a:hlinkClick r:id="rId15" action="ppaction://hlinksldjump"/>
              </a:rPr>
              <a:t>OWL </a:t>
            </a:r>
            <a:r>
              <a:rPr sz="1050" spc="-65" dirty="0">
                <a:latin typeface="Arial"/>
                <a:cs typeface="Arial"/>
                <a:hlinkClick r:id="rId15" action="ppaction://hlinksldjump"/>
              </a:rPr>
              <a:t>2</a:t>
            </a:r>
            <a:r>
              <a:rPr sz="1050" spc="90" dirty="0">
                <a:latin typeface="Arial"/>
                <a:cs typeface="Arial"/>
                <a:hlinkClick r:id="rId15" action="ppaction://hlinksldjump"/>
              </a:rPr>
              <a:t> </a:t>
            </a:r>
            <a:r>
              <a:rPr sz="1050" spc="-55" dirty="0">
                <a:latin typeface="Arial"/>
                <a:cs typeface="Arial"/>
                <a:hlinkClick r:id="rId15" action="ppaction://hlinksldjump"/>
              </a:rPr>
              <a:t>RL</a:t>
            </a:r>
            <a:endParaRPr sz="1050">
              <a:latin typeface="Arial"/>
              <a:cs typeface="Arial"/>
            </a:endParaRPr>
          </a:p>
          <a:p>
            <a:pPr marL="179070">
              <a:lnSpc>
                <a:spcPct val="100000"/>
              </a:lnSpc>
              <a:spcBef>
                <a:spcPts val="400"/>
              </a:spcBef>
            </a:pPr>
            <a:r>
              <a:rPr sz="1050" spc="-65" dirty="0">
                <a:solidFill>
                  <a:srgbClr val="46AA78"/>
                </a:solidFill>
                <a:latin typeface="Arial"/>
                <a:cs typeface="Arial"/>
                <a:hlinkClick r:id="rId6" action="ppaction://hlinksldjump"/>
              </a:rPr>
              <a:t>Beyond </a:t>
            </a:r>
            <a:r>
              <a:rPr sz="1050" spc="-40" dirty="0">
                <a:solidFill>
                  <a:srgbClr val="46AA78"/>
                </a:solidFill>
                <a:latin typeface="Arial"/>
                <a:cs typeface="Arial"/>
                <a:hlinkClick r:id="rId6" action="ppaction://hlinksldjump"/>
              </a:rPr>
              <a:t>OWL</a:t>
            </a:r>
            <a:r>
              <a:rPr sz="1050" spc="135" dirty="0">
                <a:solidFill>
                  <a:srgbClr val="46AA78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1050" spc="-65" dirty="0">
                <a:solidFill>
                  <a:srgbClr val="46AA78"/>
                </a:solidFill>
                <a:latin typeface="Arial"/>
                <a:cs typeface="Arial"/>
                <a:hlinkClick r:id="rId6" action="ppaction://hlinksldjump"/>
              </a:rPr>
              <a:t>2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1200" b="1" spc="-15" baseline="3472" dirty="0">
                <a:solidFill>
                  <a:srgbClr val="ECF6F1"/>
                </a:solidFill>
                <a:latin typeface="Arial"/>
                <a:cs typeface="Arial"/>
              </a:rPr>
              <a:t>6  </a:t>
            </a:r>
            <a:r>
              <a:rPr sz="1200" b="1" spc="195" baseline="3472" dirty="0">
                <a:solidFill>
                  <a:srgbClr val="ECF6F1"/>
                </a:solidFill>
                <a:latin typeface="Arial"/>
                <a:cs typeface="Arial"/>
              </a:rPr>
              <a:t> </a:t>
            </a:r>
            <a:r>
              <a:rPr sz="1050" spc="-70" dirty="0">
                <a:solidFill>
                  <a:srgbClr val="46AA78"/>
                </a:solidFill>
                <a:latin typeface="Arial"/>
                <a:cs typeface="Arial"/>
                <a:hlinkClick r:id="rId16" action="ppaction://hlinksldjump"/>
              </a:rPr>
              <a:t>Reasoning</a:t>
            </a:r>
            <a:endParaRPr sz="1050">
              <a:latin typeface="Arial"/>
              <a:cs typeface="Arial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4351744" y="3365099"/>
            <a:ext cx="205104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fld id="{81D60167-4931-47E6-BA6A-407CBD079E47}" type="slidenum">
              <a:rPr sz="600" b="1" spc="-5" dirty="0">
                <a:latin typeface="Arial"/>
                <a:cs typeface="Arial"/>
              </a:rPr>
              <a:t>2</a:t>
            </a:fld>
            <a:r>
              <a:rPr sz="600" b="1" spc="50" dirty="0">
                <a:latin typeface="Arial"/>
                <a:cs typeface="Arial"/>
              </a:rPr>
              <a:t>/64</a:t>
            </a:r>
            <a:endParaRPr sz="600">
              <a:latin typeface="Arial"/>
              <a:cs typeface="Arial"/>
            </a:endParaRPr>
          </a:p>
        </p:txBody>
      </p:sp>
      <p:sp>
        <p:nvSpPr>
          <p:cNvPr id="85" name="object 67"/>
          <p:cNvSpPr txBox="1"/>
          <p:nvPr/>
        </p:nvSpPr>
        <p:spPr>
          <a:xfrm>
            <a:off x="4071454" y="37668"/>
            <a:ext cx="44339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16" action="ppaction://hlinksldjump"/>
              </a:rPr>
              <a:t>Reasoning</a:t>
            </a:r>
            <a:endParaRPr sz="6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3014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301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805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09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01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805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309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81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081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317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182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2325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904798" y="37668"/>
            <a:ext cx="2063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22553B"/>
                </a:solidFill>
                <a:latin typeface="Arial"/>
                <a:cs typeface="Arial"/>
                <a:hlinkClick r:id="rId3" action="ppaction://hlinksldjump"/>
              </a:rPr>
              <a:t>O</a:t>
            </a:r>
            <a:r>
              <a:rPr sz="600" b="1" spc="15" dirty="0">
                <a:solidFill>
                  <a:srgbClr val="22553B"/>
                </a:solidFill>
                <a:latin typeface="Arial"/>
                <a:cs typeface="Arial"/>
                <a:hlinkClick r:id="rId3" action="ppaction://hlinksldjump"/>
              </a:rPr>
              <a:t>WL</a:t>
            </a:r>
            <a:endParaRPr sz="6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62723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272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6776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280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7784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288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8792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9296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6272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6776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280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7784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288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8792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601889" y="37668"/>
            <a:ext cx="27622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OWL</a:t>
            </a:r>
            <a:r>
              <a:rPr sz="600" b="1" spc="-4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27393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32434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273935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3243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3747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4251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4755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273935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24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3747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425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4755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273935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3243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3747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4251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4755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2248585" y="37668"/>
            <a:ext cx="5492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OWL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2</a:t>
            </a:r>
            <a:r>
              <a:rPr sz="600" b="1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profiles</a:t>
            </a:r>
            <a:endParaRPr sz="60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31793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2973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801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3053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3153981" y="37668"/>
            <a:ext cx="56134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Beyond 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OWL</a:t>
            </a:r>
            <a:r>
              <a:rPr sz="600" b="1" spc="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409680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1471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97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2479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2984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3487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3992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4495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5000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4071454" y="37668"/>
            <a:ext cx="44339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Reasoning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502551" y="1060424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02551" y="1270457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02551" y="1480489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02551" y="1690522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02551" y="1900555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02551" y="2110587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02551" y="2320620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02551" y="2530652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02551" y="2740685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02551" y="2950718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 txBox="1"/>
          <p:nvPr/>
        </p:nvSpPr>
        <p:spPr>
          <a:xfrm>
            <a:off x="347294" y="491591"/>
            <a:ext cx="3862756" cy="26421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96950">
              <a:lnSpc>
                <a:spcPct val="100000"/>
              </a:lnSpc>
            </a:pPr>
            <a:r>
              <a:rPr sz="1400" spc="-40" dirty="0">
                <a:solidFill>
                  <a:srgbClr val="46AA78"/>
                </a:solidFill>
                <a:latin typeface="Arial"/>
                <a:cs typeface="Arial"/>
              </a:rPr>
              <a:t>OWL </a:t>
            </a:r>
            <a:r>
              <a:rPr sz="1400" dirty="0">
                <a:solidFill>
                  <a:srgbClr val="46AA78"/>
                </a:solidFill>
                <a:latin typeface="Arial"/>
                <a:cs typeface="Arial"/>
              </a:rPr>
              <a:t>lite </a:t>
            </a:r>
            <a:r>
              <a:rPr sz="1400" spc="-25" dirty="0">
                <a:solidFill>
                  <a:srgbClr val="46AA78"/>
                </a:solidFill>
                <a:latin typeface="Arial"/>
                <a:cs typeface="Arial"/>
              </a:rPr>
              <a:t>(historical</a:t>
            </a:r>
            <a:r>
              <a:rPr sz="1400" spc="19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46AA78"/>
                </a:solidFill>
                <a:latin typeface="Arial"/>
                <a:cs typeface="Arial"/>
              </a:rPr>
              <a:t>note)</a:t>
            </a:r>
            <a:endParaRPr sz="1400" dirty="0">
              <a:latin typeface="Arial"/>
              <a:cs typeface="Arial"/>
            </a:endParaRPr>
          </a:p>
          <a:p>
            <a:pPr marL="289560" marR="720090" indent="-277495">
              <a:lnSpc>
                <a:spcPct val="125299"/>
              </a:lnSpc>
              <a:spcBef>
                <a:spcPts val="245"/>
              </a:spcBef>
            </a:pPr>
            <a:r>
              <a:rPr sz="1050" spc="-40" dirty="0">
                <a:latin typeface="Arial"/>
                <a:cs typeface="Arial"/>
              </a:rPr>
              <a:t>OWL </a:t>
            </a:r>
            <a:r>
              <a:rPr sz="1050" spc="-15" dirty="0">
                <a:latin typeface="Arial"/>
                <a:cs typeface="Arial"/>
              </a:rPr>
              <a:t>Lite </a:t>
            </a:r>
            <a:r>
              <a:rPr sz="1050" spc="-65" dirty="0">
                <a:latin typeface="Arial"/>
                <a:cs typeface="Arial"/>
              </a:rPr>
              <a:t>corresponds </a:t>
            </a:r>
            <a:r>
              <a:rPr sz="1050" spc="10" dirty="0">
                <a:latin typeface="Arial"/>
                <a:cs typeface="Arial"/>
              </a:rPr>
              <a:t>to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15" dirty="0">
                <a:latin typeface="Arial"/>
                <a:cs typeface="Arial"/>
              </a:rPr>
              <a:t>DL </a:t>
            </a:r>
            <a:r>
              <a:rPr sz="1050" spc="110" dirty="0">
                <a:latin typeface="Monotype Corsiva"/>
                <a:cs typeface="Monotype Corsiva"/>
              </a:rPr>
              <a:t>SHIF</a:t>
            </a:r>
            <a:r>
              <a:rPr sz="1050" spc="110" dirty="0">
                <a:latin typeface="Arial"/>
                <a:cs typeface="Arial"/>
              </a:rPr>
              <a:t>(</a:t>
            </a:r>
            <a:r>
              <a:rPr sz="1050" b="1" spc="110" dirty="0">
                <a:latin typeface="Arial"/>
                <a:cs typeface="Arial"/>
              </a:rPr>
              <a:t>D</a:t>
            </a:r>
            <a:r>
              <a:rPr sz="1050" spc="110" dirty="0">
                <a:latin typeface="Arial"/>
                <a:cs typeface="Arial"/>
              </a:rPr>
              <a:t>). </a:t>
            </a:r>
            <a:r>
              <a:rPr sz="1050" spc="40" dirty="0">
                <a:latin typeface="Arial"/>
                <a:cs typeface="Arial"/>
              </a:rPr>
              <a:t>It </a:t>
            </a:r>
            <a:r>
              <a:rPr sz="1050" spc="-65" dirty="0">
                <a:latin typeface="Arial"/>
                <a:cs typeface="Arial"/>
              </a:rPr>
              <a:t>has:  Named </a:t>
            </a:r>
            <a:r>
              <a:rPr sz="1050" spc="-95" dirty="0">
                <a:latin typeface="Arial"/>
                <a:cs typeface="Arial"/>
              </a:rPr>
              <a:t>classes </a:t>
            </a:r>
            <a:r>
              <a:rPr sz="1050" spc="-45" dirty="0">
                <a:latin typeface="Arial"/>
                <a:cs typeface="Arial"/>
              </a:rPr>
              <a:t> </a:t>
            </a:r>
            <a:r>
              <a:rPr sz="1050" spc="30" dirty="0">
                <a:latin typeface="Arial"/>
                <a:cs typeface="Arial"/>
              </a:rPr>
              <a:t>(</a:t>
            </a:r>
            <a:r>
              <a:rPr sz="1050" i="1" spc="30" dirty="0">
                <a:latin typeface="Arial"/>
                <a:cs typeface="Arial"/>
              </a:rPr>
              <a:t>A</a:t>
            </a:r>
            <a:r>
              <a:rPr sz="1050" spc="30" dirty="0">
                <a:latin typeface="Arial"/>
                <a:cs typeface="Arial"/>
              </a:rPr>
              <a:t>)</a:t>
            </a:r>
            <a:endParaRPr sz="1050" dirty="0">
              <a:latin typeface="Arial"/>
              <a:cs typeface="Arial"/>
            </a:endParaRPr>
          </a:p>
          <a:p>
            <a:pPr marL="289560" marR="2028189">
              <a:lnSpc>
                <a:spcPct val="125299"/>
              </a:lnSpc>
            </a:pPr>
            <a:r>
              <a:rPr sz="1050" spc="-65" dirty="0">
                <a:latin typeface="Arial"/>
                <a:cs typeface="Arial"/>
              </a:rPr>
              <a:t>Named </a:t>
            </a:r>
            <a:r>
              <a:rPr sz="1050" spc="-45" dirty="0">
                <a:latin typeface="Arial"/>
                <a:cs typeface="Arial"/>
              </a:rPr>
              <a:t>properties </a:t>
            </a:r>
            <a:r>
              <a:rPr sz="1050" spc="5" dirty="0">
                <a:latin typeface="Arial"/>
                <a:cs typeface="Arial"/>
              </a:rPr>
              <a:t>(</a:t>
            </a:r>
            <a:r>
              <a:rPr sz="1050" i="1" spc="5" dirty="0">
                <a:latin typeface="Arial"/>
                <a:cs typeface="Arial"/>
              </a:rPr>
              <a:t>P </a:t>
            </a:r>
            <a:r>
              <a:rPr sz="1050" spc="50" dirty="0">
                <a:latin typeface="Arial"/>
                <a:cs typeface="Arial"/>
              </a:rPr>
              <a:t>)  </a:t>
            </a:r>
            <a:r>
              <a:rPr sz="1050" spc="-40" dirty="0">
                <a:latin typeface="Arial"/>
                <a:cs typeface="Arial"/>
              </a:rPr>
              <a:t>Individuals </a:t>
            </a:r>
            <a:r>
              <a:rPr sz="1050" spc="-20" dirty="0">
                <a:latin typeface="Arial"/>
                <a:cs typeface="Arial"/>
              </a:rPr>
              <a:t>(</a:t>
            </a:r>
            <a:r>
              <a:rPr sz="1050" i="1" spc="-20" dirty="0">
                <a:latin typeface="Arial"/>
                <a:cs typeface="Arial"/>
              </a:rPr>
              <a:t>C </a:t>
            </a:r>
            <a:r>
              <a:rPr sz="1050" spc="40" dirty="0">
                <a:latin typeface="Arial"/>
                <a:cs typeface="Arial"/>
              </a:rPr>
              <a:t>(</a:t>
            </a:r>
            <a:r>
              <a:rPr sz="1050" i="1" spc="40" dirty="0">
                <a:latin typeface="Arial"/>
                <a:cs typeface="Arial"/>
              </a:rPr>
              <a:t>o</a:t>
            </a:r>
            <a:r>
              <a:rPr sz="1050" spc="40" dirty="0">
                <a:latin typeface="Arial"/>
                <a:cs typeface="Arial"/>
              </a:rPr>
              <a:t>))  </a:t>
            </a:r>
            <a:r>
              <a:rPr sz="1050" spc="-30" dirty="0">
                <a:latin typeface="Arial"/>
                <a:cs typeface="Arial"/>
              </a:rPr>
              <a:t>Property </a:t>
            </a:r>
            <a:r>
              <a:rPr sz="1050" spc="-70" dirty="0">
                <a:latin typeface="Arial"/>
                <a:cs typeface="Arial"/>
              </a:rPr>
              <a:t>values </a:t>
            </a:r>
            <a:r>
              <a:rPr sz="1050" spc="5" dirty="0">
                <a:latin typeface="Arial"/>
                <a:cs typeface="Arial"/>
              </a:rPr>
              <a:t>(</a:t>
            </a:r>
            <a:r>
              <a:rPr sz="1050" i="1" spc="5" dirty="0">
                <a:latin typeface="Arial"/>
                <a:cs typeface="Arial"/>
              </a:rPr>
              <a:t>P </a:t>
            </a:r>
            <a:r>
              <a:rPr sz="1050" spc="15" dirty="0">
                <a:latin typeface="Arial"/>
                <a:cs typeface="Arial"/>
              </a:rPr>
              <a:t>(</a:t>
            </a:r>
            <a:r>
              <a:rPr sz="1050" i="1" spc="15" dirty="0">
                <a:latin typeface="Arial"/>
                <a:cs typeface="Arial"/>
              </a:rPr>
              <a:t>o, </a:t>
            </a:r>
            <a:r>
              <a:rPr sz="1050" i="1" spc="10" dirty="0">
                <a:latin typeface="Arial"/>
                <a:cs typeface="Arial"/>
              </a:rPr>
              <a:t>a</a:t>
            </a:r>
            <a:r>
              <a:rPr sz="1050" spc="10" dirty="0">
                <a:latin typeface="Arial"/>
                <a:cs typeface="Arial"/>
              </a:rPr>
              <a:t>))  </a:t>
            </a:r>
            <a:r>
              <a:rPr sz="1050" spc="-35" dirty="0">
                <a:latin typeface="Arial"/>
                <a:cs typeface="Arial"/>
              </a:rPr>
              <a:t>Intersection </a:t>
            </a:r>
            <a:r>
              <a:rPr sz="1050" spc="-20" dirty="0">
                <a:latin typeface="Arial"/>
                <a:cs typeface="Arial"/>
              </a:rPr>
              <a:t>(</a:t>
            </a:r>
            <a:r>
              <a:rPr sz="1050" i="1" spc="-20" dirty="0">
                <a:latin typeface="Arial"/>
                <a:cs typeface="Arial"/>
              </a:rPr>
              <a:t>C </a:t>
            </a:r>
            <a:r>
              <a:rPr lang="en-US" sz="1050" spc="105" dirty="0">
                <a:latin typeface="Arial Unicode MS"/>
                <a:cs typeface="Arial Unicode MS"/>
              </a:rPr>
              <a:t> </a:t>
            </a:r>
            <a:r>
              <a:rPr lang="en-US" sz="1050" spc="105" dirty="0" smtClean="0">
                <a:latin typeface="Arial Unicode MS"/>
                <a:cs typeface="Arial Unicode MS"/>
              </a:rPr>
              <a:t> </a:t>
            </a:r>
            <a:r>
              <a:rPr sz="1050" spc="105" dirty="0" smtClean="0">
                <a:latin typeface="Arial Unicode MS"/>
                <a:cs typeface="Arial Unicode MS"/>
              </a:rPr>
              <a:t> </a:t>
            </a:r>
            <a:r>
              <a:rPr sz="1050" i="1" spc="60" dirty="0">
                <a:latin typeface="Arial"/>
                <a:cs typeface="Arial"/>
              </a:rPr>
              <a:t>D</a:t>
            </a:r>
            <a:r>
              <a:rPr sz="1050" spc="60" dirty="0">
                <a:latin typeface="Arial"/>
                <a:cs typeface="Arial"/>
              </a:rPr>
              <a:t>)  </a:t>
            </a:r>
            <a:r>
              <a:rPr sz="1050" spc="-40" dirty="0">
                <a:latin typeface="Arial"/>
                <a:cs typeface="Arial"/>
              </a:rPr>
              <a:t>Union </a:t>
            </a:r>
            <a:r>
              <a:rPr sz="1050" spc="-20" dirty="0">
                <a:latin typeface="Arial"/>
                <a:cs typeface="Arial"/>
              </a:rPr>
              <a:t>(</a:t>
            </a:r>
            <a:r>
              <a:rPr sz="1050" i="1" spc="-20" dirty="0">
                <a:latin typeface="Arial"/>
                <a:cs typeface="Arial"/>
              </a:rPr>
              <a:t>C </a:t>
            </a:r>
            <a:r>
              <a:rPr sz="1050" spc="-210" dirty="0" smtClean="0">
                <a:latin typeface="Arial Unicode MS"/>
                <a:cs typeface="Arial Unicode MS"/>
              </a:rPr>
              <a:t>   </a:t>
            </a:r>
            <a:r>
              <a:rPr sz="1050" spc="-160" dirty="0" smtClean="0">
                <a:latin typeface="Arial Unicode MS"/>
                <a:cs typeface="Arial Unicode MS"/>
              </a:rPr>
              <a:t> </a:t>
            </a:r>
            <a:r>
              <a:rPr sz="1050" i="1" spc="60" dirty="0">
                <a:latin typeface="Arial"/>
                <a:cs typeface="Arial"/>
              </a:rPr>
              <a:t>D</a:t>
            </a:r>
            <a:r>
              <a:rPr sz="1050" spc="60" dirty="0">
                <a:latin typeface="Arial"/>
                <a:cs typeface="Arial"/>
              </a:rPr>
              <a:t>)</a:t>
            </a:r>
            <a:endParaRPr sz="1050" dirty="0">
              <a:latin typeface="Arial"/>
              <a:cs typeface="Arial"/>
            </a:endParaRPr>
          </a:p>
          <a:p>
            <a:pPr marL="289560">
              <a:lnSpc>
                <a:spcPct val="100000"/>
              </a:lnSpc>
              <a:spcBef>
                <a:spcPts val="334"/>
              </a:spcBef>
            </a:pPr>
            <a:r>
              <a:rPr sz="1050" spc="-40" dirty="0">
                <a:latin typeface="Arial"/>
                <a:cs typeface="Arial"/>
              </a:rPr>
              <a:t>Negation </a:t>
            </a:r>
            <a:r>
              <a:rPr sz="1050" spc="10" dirty="0">
                <a:latin typeface="Arial"/>
                <a:cs typeface="Arial"/>
              </a:rPr>
              <a:t>(</a:t>
            </a:r>
            <a:r>
              <a:rPr sz="1050" spc="10" dirty="0">
                <a:latin typeface="Arial Unicode MS"/>
                <a:cs typeface="Arial Unicode MS"/>
              </a:rPr>
              <a:t>¬</a:t>
            </a:r>
            <a:r>
              <a:rPr sz="1050" i="1" spc="10" dirty="0">
                <a:latin typeface="Arial"/>
                <a:cs typeface="Arial"/>
              </a:rPr>
              <a:t>C</a:t>
            </a:r>
            <a:r>
              <a:rPr sz="1050" i="1" spc="-120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endParaRPr sz="1050" dirty="0">
              <a:latin typeface="Arial"/>
              <a:cs typeface="Arial"/>
            </a:endParaRPr>
          </a:p>
          <a:p>
            <a:pPr marL="289560" marR="1399540">
              <a:lnSpc>
                <a:spcPct val="125299"/>
              </a:lnSpc>
            </a:pPr>
            <a:r>
              <a:rPr sz="1050" spc="-30" dirty="0">
                <a:latin typeface="Arial"/>
                <a:cs typeface="Arial"/>
              </a:rPr>
              <a:t>Existential </a:t>
            </a:r>
            <a:r>
              <a:rPr sz="1050" spc="-60" dirty="0">
                <a:latin typeface="Arial"/>
                <a:cs typeface="Arial"/>
              </a:rPr>
              <a:t>value </a:t>
            </a:r>
            <a:r>
              <a:rPr sz="1050" spc="-30" dirty="0">
                <a:latin typeface="Arial"/>
                <a:cs typeface="Arial"/>
              </a:rPr>
              <a:t>restrictions </a:t>
            </a:r>
            <a:r>
              <a:rPr sz="1050" spc="-10" dirty="0">
                <a:latin typeface="Arial"/>
                <a:cs typeface="Arial"/>
              </a:rPr>
              <a:t>(</a:t>
            </a:r>
            <a:r>
              <a:rPr sz="1050" spc="-10" dirty="0">
                <a:latin typeface="Arial Unicode MS"/>
                <a:cs typeface="Arial Unicode MS"/>
              </a:rPr>
              <a:t>∃</a:t>
            </a:r>
            <a:r>
              <a:rPr sz="1050" i="1" spc="-10" dirty="0">
                <a:latin typeface="Arial"/>
                <a:cs typeface="Arial"/>
              </a:rPr>
              <a:t>P.C </a:t>
            </a:r>
            <a:r>
              <a:rPr sz="1050" spc="50" dirty="0">
                <a:latin typeface="Arial"/>
                <a:cs typeface="Arial"/>
              </a:rPr>
              <a:t>)  </a:t>
            </a:r>
            <a:r>
              <a:rPr sz="1050" spc="-50" dirty="0">
                <a:latin typeface="Arial"/>
                <a:cs typeface="Arial"/>
              </a:rPr>
              <a:t>Universal </a:t>
            </a:r>
            <a:r>
              <a:rPr sz="1050" spc="-60" dirty="0">
                <a:latin typeface="Arial"/>
                <a:cs typeface="Arial"/>
              </a:rPr>
              <a:t>value  </a:t>
            </a:r>
            <a:r>
              <a:rPr sz="1050" spc="-30" dirty="0">
                <a:latin typeface="Arial"/>
                <a:cs typeface="Arial"/>
              </a:rPr>
              <a:t>restrictions </a:t>
            </a:r>
            <a:r>
              <a:rPr sz="1050" spc="-10" dirty="0">
                <a:latin typeface="Arial"/>
                <a:cs typeface="Arial"/>
              </a:rPr>
              <a:t>(</a:t>
            </a:r>
            <a:r>
              <a:rPr sz="1050" spc="-10" dirty="0">
                <a:latin typeface="Arial Unicode MS"/>
                <a:cs typeface="Arial Unicode MS"/>
              </a:rPr>
              <a:t>∀</a:t>
            </a:r>
            <a:r>
              <a:rPr sz="1050" i="1" spc="-10" dirty="0">
                <a:latin typeface="Arial"/>
                <a:cs typeface="Arial"/>
              </a:rPr>
              <a:t>P.C</a:t>
            </a:r>
            <a:r>
              <a:rPr sz="1050" i="1" spc="-80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endParaRPr sz="1050" dirty="0">
              <a:latin typeface="Arial"/>
              <a:cs typeface="Arial"/>
            </a:endParaRPr>
          </a:p>
          <a:p>
            <a:pPr marL="289560" marR="5080">
              <a:lnSpc>
                <a:spcPct val="102600"/>
              </a:lnSpc>
              <a:spcBef>
                <a:spcPts val="295"/>
              </a:spcBef>
            </a:pPr>
            <a:r>
              <a:rPr sz="1050" spc="-35" dirty="0">
                <a:latin typeface="Arial"/>
                <a:cs typeface="Arial"/>
              </a:rPr>
              <a:t>Unqualified </a:t>
            </a:r>
            <a:r>
              <a:rPr sz="1050" spc="40" dirty="0">
                <a:latin typeface="Arial"/>
                <a:cs typeface="Arial"/>
              </a:rPr>
              <a:t>(0/1) </a:t>
            </a:r>
            <a:r>
              <a:rPr sz="1050" spc="-50" dirty="0">
                <a:latin typeface="Arial"/>
                <a:cs typeface="Arial"/>
              </a:rPr>
              <a:t>number </a:t>
            </a:r>
            <a:r>
              <a:rPr sz="1050" spc="-30" dirty="0">
                <a:latin typeface="Arial"/>
                <a:cs typeface="Arial"/>
              </a:rPr>
              <a:t>restrictions </a:t>
            </a:r>
            <a:r>
              <a:rPr sz="1050" spc="125" dirty="0">
                <a:latin typeface="Arial"/>
                <a:cs typeface="Arial"/>
              </a:rPr>
              <a:t>(</a:t>
            </a:r>
            <a:r>
              <a:rPr sz="1050" spc="125" dirty="0">
                <a:latin typeface="Arial Unicode MS"/>
                <a:cs typeface="Arial Unicode MS"/>
              </a:rPr>
              <a:t>≥ </a:t>
            </a:r>
            <a:r>
              <a:rPr sz="1050" i="1" spc="-45" dirty="0">
                <a:latin typeface="Arial"/>
                <a:cs typeface="Arial"/>
              </a:rPr>
              <a:t>nP </a:t>
            </a:r>
            <a:r>
              <a:rPr sz="1050" spc="-5" dirty="0">
                <a:latin typeface="Arial"/>
                <a:cs typeface="Arial"/>
              </a:rPr>
              <a:t>, </a:t>
            </a:r>
            <a:r>
              <a:rPr sz="1050" spc="195" dirty="0">
                <a:latin typeface="Arial Unicode MS"/>
                <a:cs typeface="Arial Unicode MS"/>
              </a:rPr>
              <a:t>≤ </a:t>
            </a:r>
            <a:r>
              <a:rPr sz="1050" i="1" spc="-45" dirty="0">
                <a:latin typeface="Arial"/>
                <a:cs typeface="Arial"/>
              </a:rPr>
              <a:t>nP </a:t>
            </a:r>
            <a:r>
              <a:rPr sz="1050" spc="-5" dirty="0">
                <a:latin typeface="Arial"/>
                <a:cs typeface="Arial"/>
              </a:rPr>
              <a:t>, </a:t>
            </a:r>
            <a:r>
              <a:rPr sz="1050" spc="195" dirty="0">
                <a:latin typeface="Arial"/>
                <a:cs typeface="Arial"/>
              </a:rPr>
              <a:t>= </a:t>
            </a:r>
            <a:r>
              <a:rPr sz="1050" i="1" spc="-45" dirty="0">
                <a:latin typeface="Arial"/>
                <a:cs typeface="Arial"/>
              </a:rPr>
              <a:t>nP </a:t>
            </a:r>
            <a:r>
              <a:rPr sz="1050" spc="25" dirty="0">
                <a:latin typeface="Arial"/>
                <a:cs typeface="Arial"/>
              </a:rPr>
              <a:t>),  </a:t>
            </a:r>
            <a:r>
              <a:rPr sz="1050" spc="-65" dirty="0">
                <a:latin typeface="Arial"/>
                <a:cs typeface="Arial"/>
              </a:rPr>
              <a:t>0 </a:t>
            </a:r>
            <a:r>
              <a:rPr sz="1050" spc="195" dirty="0">
                <a:latin typeface="Arial Unicode MS"/>
                <a:cs typeface="Arial Unicode MS"/>
              </a:rPr>
              <a:t>≤ </a:t>
            </a:r>
            <a:r>
              <a:rPr sz="1050" i="1" spc="-50" dirty="0">
                <a:latin typeface="Arial"/>
                <a:cs typeface="Arial"/>
              </a:rPr>
              <a:t>n </a:t>
            </a:r>
            <a:r>
              <a:rPr sz="1050" spc="195" dirty="0">
                <a:latin typeface="Arial Unicode MS"/>
                <a:cs typeface="Arial Unicode MS"/>
              </a:rPr>
              <a:t>≤</a:t>
            </a:r>
            <a:r>
              <a:rPr sz="1050" spc="-114" dirty="0">
                <a:latin typeface="Arial Unicode MS"/>
                <a:cs typeface="Arial Unicode MS"/>
              </a:rPr>
              <a:t> </a:t>
            </a:r>
            <a:r>
              <a:rPr sz="1050" spc="-65" dirty="0">
                <a:latin typeface="Arial"/>
                <a:cs typeface="Arial"/>
              </a:rPr>
              <a:t>1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80" name="object 8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pc="-5" dirty="0"/>
              <a:t>17</a:t>
            </a:r>
            <a:r>
              <a:rPr spc="50" dirty="0"/>
              <a:t>/64</a:t>
            </a:r>
          </a:p>
        </p:txBody>
      </p:sp>
      <p:pic>
        <p:nvPicPr>
          <p:cNvPr id="81" name="Picture 8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518468" y="1781993"/>
            <a:ext cx="120650" cy="134056"/>
          </a:xfrm>
          <a:prstGeom prst="rect">
            <a:avLst/>
          </a:prstGeom>
        </p:spPr>
      </p:pic>
      <p:pic>
        <p:nvPicPr>
          <p:cNvPr id="82" name="Picture 8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186632" y="1999945"/>
            <a:ext cx="124001" cy="117475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3014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301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805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09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01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805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309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81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317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317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182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2325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904798" y="37668"/>
            <a:ext cx="2063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22553B"/>
                </a:solidFill>
                <a:latin typeface="Arial"/>
                <a:cs typeface="Arial"/>
                <a:hlinkClick r:id="rId3" action="ppaction://hlinksldjump"/>
              </a:rPr>
              <a:t>O</a:t>
            </a:r>
            <a:r>
              <a:rPr sz="600" b="1" spc="15" dirty="0">
                <a:solidFill>
                  <a:srgbClr val="22553B"/>
                </a:solidFill>
                <a:latin typeface="Arial"/>
                <a:cs typeface="Arial"/>
                <a:hlinkClick r:id="rId3" action="ppaction://hlinksldjump"/>
              </a:rPr>
              <a:t>WL</a:t>
            </a:r>
            <a:endParaRPr sz="6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62723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272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6776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280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7784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288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8792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9296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6272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6776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280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7784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288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8792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601889" y="37668"/>
            <a:ext cx="27622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OWL</a:t>
            </a:r>
            <a:r>
              <a:rPr sz="600" b="1" spc="-4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27393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32434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273935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3243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3747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4251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4755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273935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24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3747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425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4755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273935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3243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3747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4251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4755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2248585" y="37668"/>
            <a:ext cx="5492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OWL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2</a:t>
            </a:r>
            <a:r>
              <a:rPr sz="600" b="1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profiles</a:t>
            </a:r>
            <a:endParaRPr sz="60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31793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2973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801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3053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3153981" y="37668"/>
            <a:ext cx="56134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Beyond 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OWL</a:t>
            </a:r>
            <a:r>
              <a:rPr sz="600" b="1" spc="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409680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1471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97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2479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2984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3487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3992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4495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5000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4071454" y="37668"/>
            <a:ext cx="44339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Reasoning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333055" y="491591"/>
            <a:ext cx="1941830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40" dirty="0">
                <a:solidFill>
                  <a:srgbClr val="46AA78"/>
                </a:solidFill>
                <a:latin typeface="Arial"/>
                <a:cs typeface="Arial"/>
              </a:rPr>
              <a:t>OWL </a:t>
            </a:r>
            <a:r>
              <a:rPr sz="1400" spc="-15" dirty="0">
                <a:solidFill>
                  <a:srgbClr val="46AA78"/>
                </a:solidFill>
                <a:latin typeface="Arial"/>
                <a:cs typeface="Arial"/>
              </a:rPr>
              <a:t>DL </a:t>
            </a:r>
            <a:r>
              <a:rPr sz="1400" spc="-25" dirty="0">
                <a:solidFill>
                  <a:srgbClr val="46AA78"/>
                </a:solidFill>
                <a:latin typeface="Arial"/>
                <a:cs typeface="Arial"/>
              </a:rPr>
              <a:t>(historical</a:t>
            </a:r>
            <a:r>
              <a:rPr sz="1400" spc="21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46AA78"/>
                </a:solidFill>
                <a:latin typeface="Arial"/>
                <a:cs typeface="Arial"/>
              </a:rPr>
              <a:t>note)</a:t>
            </a:r>
            <a:endParaRPr sz="140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347294" y="1360259"/>
            <a:ext cx="3913504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buFont typeface="Arial"/>
              <a:buChar char="•"/>
            </a:pPr>
            <a:r>
              <a:rPr sz="1050" spc="-40" dirty="0">
                <a:latin typeface="Arial"/>
                <a:cs typeface="Arial"/>
              </a:rPr>
              <a:t>OWL </a:t>
            </a:r>
            <a:r>
              <a:rPr sz="1050" spc="-15" dirty="0">
                <a:latin typeface="Arial"/>
                <a:cs typeface="Arial"/>
              </a:rPr>
              <a:t>DL </a:t>
            </a:r>
            <a:r>
              <a:rPr sz="1050" spc="-65" dirty="0">
                <a:latin typeface="Arial"/>
                <a:cs typeface="Arial"/>
              </a:rPr>
              <a:t>corresponds  </a:t>
            </a:r>
            <a:r>
              <a:rPr sz="1050" spc="10" dirty="0">
                <a:latin typeface="Arial"/>
                <a:cs typeface="Arial"/>
              </a:rPr>
              <a:t>to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15" dirty="0">
                <a:latin typeface="Arial"/>
                <a:cs typeface="Arial"/>
              </a:rPr>
              <a:t>DL </a:t>
            </a:r>
            <a:r>
              <a:rPr sz="1050" spc="125" dirty="0">
                <a:latin typeface="Monotype Corsiva"/>
                <a:cs typeface="Monotype Corsiva"/>
              </a:rPr>
              <a:t>SHOIN</a:t>
            </a:r>
            <a:r>
              <a:rPr sz="1050" spc="125" dirty="0">
                <a:latin typeface="Arial Unicode MS"/>
                <a:cs typeface="Arial Unicode MS"/>
              </a:rPr>
              <a:t> </a:t>
            </a:r>
            <a:r>
              <a:rPr sz="1050" spc="40" dirty="0">
                <a:latin typeface="Arial"/>
                <a:cs typeface="Arial"/>
              </a:rPr>
              <a:t>(</a:t>
            </a:r>
            <a:r>
              <a:rPr sz="1050" b="1" spc="40" dirty="0">
                <a:latin typeface="Arial"/>
                <a:cs typeface="Arial"/>
              </a:rPr>
              <a:t>D</a:t>
            </a:r>
            <a:r>
              <a:rPr sz="1050" spc="40" dirty="0">
                <a:latin typeface="Arial"/>
                <a:cs typeface="Arial"/>
              </a:rPr>
              <a:t>). </a:t>
            </a:r>
            <a:r>
              <a:rPr sz="1050" spc="-25" dirty="0">
                <a:latin typeface="Arial"/>
                <a:cs typeface="Arial"/>
              </a:rPr>
              <a:t>In addition </a:t>
            </a:r>
            <a:r>
              <a:rPr sz="1050" spc="10" dirty="0">
                <a:latin typeface="Arial"/>
                <a:cs typeface="Arial"/>
              </a:rPr>
              <a:t>to </a:t>
            </a:r>
            <a:r>
              <a:rPr sz="1050" spc="-20" dirty="0">
                <a:latin typeface="Arial"/>
                <a:cs typeface="Arial"/>
              </a:rPr>
              <a:t>all </a:t>
            </a:r>
            <a:r>
              <a:rPr sz="1050" spc="170" dirty="0">
                <a:latin typeface="Arial"/>
                <a:cs typeface="Arial"/>
              </a:rPr>
              <a:t> </a:t>
            </a:r>
            <a:r>
              <a:rPr sz="1050" spc="-20" dirty="0">
                <a:latin typeface="Arial"/>
                <a:cs typeface="Arial"/>
              </a:rPr>
              <a:t>of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502551" y="1814271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02551" y="2024303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02551" y="2234336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347294" y="1532331"/>
            <a:ext cx="4015156" cy="7635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>
                <a:latin typeface="Arial"/>
                <a:cs typeface="Arial"/>
              </a:rPr>
              <a:t>OWL </a:t>
            </a:r>
            <a:r>
              <a:rPr sz="1050" spc="-10" dirty="0">
                <a:latin typeface="Arial"/>
                <a:cs typeface="Arial"/>
              </a:rPr>
              <a:t>Lite, </a:t>
            </a:r>
            <a:r>
              <a:rPr sz="1050" spc="45" dirty="0">
                <a:latin typeface="Arial"/>
                <a:cs typeface="Arial"/>
              </a:rPr>
              <a:t>it </a:t>
            </a:r>
            <a:r>
              <a:rPr sz="1050" spc="-90" dirty="0">
                <a:latin typeface="Arial"/>
                <a:cs typeface="Arial"/>
              </a:rPr>
              <a:t>has </a:t>
            </a:r>
            <a:r>
              <a:rPr sz="1050" spc="25" dirty="0">
                <a:latin typeface="Arial"/>
                <a:cs typeface="Arial"/>
              </a:rPr>
              <a:t> </a:t>
            </a:r>
            <a:r>
              <a:rPr sz="1050" spc="-55" dirty="0">
                <a:latin typeface="Arial"/>
                <a:cs typeface="Arial"/>
              </a:rPr>
              <a:t>also:</a:t>
            </a:r>
            <a:endParaRPr sz="1050" dirty="0">
              <a:latin typeface="Arial"/>
              <a:cs typeface="Arial"/>
            </a:endParaRPr>
          </a:p>
          <a:p>
            <a:pPr marL="461010" indent="-171450">
              <a:lnSpc>
                <a:spcPct val="100000"/>
              </a:lnSpc>
              <a:spcBef>
                <a:spcPts val="330"/>
              </a:spcBef>
              <a:buFont typeface="Arial"/>
              <a:buChar char="•"/>
            </a:pPr>
            <a:r>
              <a:rPr sz="1050" spc="-15" dirty="0">
                <a:latin typeface="Arial"/>
                <a:cs typeface="Arial"/>
              </a:rPr>
              <a:t>Arbitrary</a:t>
            </a:r>
            <a:r>
              <a:rPr sz="1050" spc="70" dirty="0">
                <a:latin typeface="Arial"/>
                <a:cs typeface="Arial"/>
              </a:rPr>
              <a:t> </a:t>
            </a:r>
            <a:r>
              <a:rPr sz="1050" spc="-50" dirty="0">
                <a:latin typeface="Arial"/>
                <a:cs typeface="Arial"/>
              </a:rPr>
              <a:t>number</a:t>
            </a:r>
            <a:r>
              <a:rPr sz="1050" spc="70" dirty="0">
                <a:latin typeface="Arial"/>
                <a:cs typeface="Arial"/>
              </a:rPr>
              <a:t> </a:t>
            </a:r>
            <a:r>
              <a:rPr sz="1050" spc="-30" dirty="0">
                <a:latin typeface="Arial"/>
                <a:cs typeface="Arial"/>
              </a:rPr>
              <a:t>restrictions</a:t>
            </a:r>
            <a:r>
              <a:rPr sz="1050" spc="70" dirty="0">
                <a:latin typeface="Arial"/>
                <a:cs typeface="Arial"/>
              </a:rPr>
              <a:t> </a:t>
            </a:r>
            <a:r>
              <a:rPr sz="1050" spc="125" dirty="0">
                <a:latin typeface="Arial"/>
                <a:cs typeface="Arial"/>
              </a:rPr>
              <a:t>(</a:t>
            </a:r>
            <a:r>
              <a:rPr sz="1050" spc="125" dirty="0">
                <a:latin typeface="Arial Unicode MS"/>
                <a:cs typeface="Arial Unicode MS"/>
              </a:rPr>
              <a:t>≥</a:t>
            </a:r>
            <a:r>
              <a:rPr sz="1050" spc="10" dirty="0">
                <a:latin typeface="Arial Unicode MS"/>
                <a:cs typeface="Arial Unicode MS"/>
              </a:rPr>
              <a:t> </a:t>
            </a:r>
            <a:r>
              <a:rPr sz="1050" i="1" spc="-45" dirty="0">
                <a:latin typeface="Arial"/>
                <a:cs typeface="Arial"/>
              </a:rPr>
              <a:t>nP</a:t>
            </a:r>
            <a:r>
              <a:rPr sz="1050" i="1" spc="-204" dirty="0">
                <a:latin typeface="Arial"/>
                <a:cs typeface="Arial"/>
              </a:rPr>
              <a:t> </a:t>
            </a:r>
            <a:r>
              <a:rPr sz="1050" spc="-5" dirty="0">
                <a:latin typeface="Arial"/>
                <a:cs typeface="Arial"/>
              </a:rPr>
              <a:t>,</a:t>
            </a:r>
            <a:r>
              <a:rPr sz="1050" spc="70" dirty="0">
                <a:latin typeface="Arial"/>
                <a:cs typeface="Arial"/>
              </a:rPr>
              <a:t> </a:t>
            </a:r>
            <a:r>
              <a:rPr sz="1050" spc="195" dirty="0">
                <a:latin typeface="Arial Unicode MS"/>
                <a:cs typeface="Arial Unicode MS"/>
              </a:rPr>
              <a:t>≤</a:t>
            </a:r>
            <a:r>
              <a:rPr sz="1050" spc="10" dirty="0">
                <a:latin typeface="Arial Unicode MS"/>
                <a:cs typeface="Arial Unicode MS"/>
              </a:rPr>
              <a:t> </a:t>
            </a:r>
            <a:r>
              <a:rPr sz="1050" i="1" spc="-45" dirty="0">
                <a:latin typeface="Arial"/>
                <a:cs typeface="Arial"/>
              </a:rPr>
              <a:t>nP</a:t>
            </a:r>
            <a:r>
              <a:rPr sz="1050" i="1" spc="-204" dirty="0">
                <a:latin typeface="Arial"/>
                <a:cs typeface="Arial"/>
              </a:rPr>
              <a:t> </a:t>
            </a:r>
            <a:r>
              <a:rPr sz="1050" spc="-5" dirty="0">
                <a:latin typeface="Arial"/>
                <a:cs typeface="Arial"/>
              </a:rPr>
              <a:t>,</a:t>
            </a:r>
            <a:r>
              <a:rPr sz="1050" spc="70" dirty="0">
                <a:latin typeface="Arial"/>
                <a:cs typeface="Arial"/>
              </a:rPr>
              <a:t> </a:t>
            </a:r>
            <a:r>
              <a:rPr sz="1050" spc="195" dirty="0">
                <a:latin typeface="Arial"/>
                <a:cs typeface="Arial"/>
              </a:rPr>
              <a:t>=</a:t>
            </a:r>
            <a:r>
              <a:rPr sz="1050" spc="10" dirty="0">
                <a:latin typeface="Arial"/>
                <a:cs typeface="Arial"/>
              </a:rPr>
              <a:t> </a:t>
            </a:r>
            <a:r>
              <a:rPr sz="1050" i="1" spc="-45" dirty="0">
                <a:latin typeface="Arial"/>
                <a:cs typeface="Arial"/>
              </a:rPr>
              <a:t>nP</a:t>
            </a:r>
            <a:r>
              <a:rPr sz="1050" i="1" spc="-204" dirty="0">
                <a:latin typeface="Arial"/>
                <a:cs typeface="Arial"/>
              </a:rPr>
              <a:t> </a:t>
            </a:r>
            <a:r>
              <a:rPr sz="1050" spc="25" dirty="0">
                <a:latin typeface="Arial"/>
                <a:cs typeface="Arial"/>
              </a:rPr>
              <a:t>),</a:t>
            </a:r>
            <a:r>
              <a:rPr sz="1050" spc="70" dirty="0">
                <a:latin typeface="Arial"/>
                <a:cs typeface="Arial"/>
              </a:rPr>
              <a:t> </a:t>
            </a:r>
            <a:r>
              <a:rPr sz="1050" spc="-65" dirty="0">
                <a:latin typeface="Arial"/>
                <a:cs typeface="Arial"/>
              </a:rPr>
              <a:t>0</a:t>
            </a:r>
            <a:r>
              <a:rPr sz="1050" spc="10" dirty="0">
                <a:latin typeface="Arial"/>
                <a:cs typeface="Arial"/>
              </a:rPr>
              <a:t> </a:t>
            </a:r>
            <a:r>
              <a:rPr sz="1050" spc="195" dirty="0">
                <a:latin typeface="Arial Unicode MS"/>
                <a:cs typeface="Arial Unicode MS"/>
              </a:rPr>
              <a:t>≤</a:t>
            </a:r>
            <a:r>
              <a:rPr sz="1050" spc="10" dirty="0">
                <a:latin typeface="Arial Unicode MS"/>
                <a:cs typeface="Arial Unicode MS"/>
              </a:rPr>
              <a:t> </a:t>
            </a:r>
            <a:r>
              <a:rPr sz="1050" i="1" spc="-50" dirty="0">
                <a:latin typeface="Arial"/>
                <a:cs typeface="Arial"/>
              </a:rPr>
              <a:t>n</a:t>
            </a:r>
            <a:endParaRPr sz="1050" dirty="0">
              <a:latin typeface="Arial"/>
              <a:cs typeface="Arial"/>
            </a:endParaRPr>
          </a:p>
          <a:p>
            <a:pPr marL="461010" marR="1839595" indent="-171450">
              <a:lnSpc>
                <a:spcPct val="125299"/>
              </a:lnSpc>
              <a:buFont typeface="Arial"/>
              <a:buChar char="•"/>
            </a:pPr>
            <a:r>
              <a:rPr sz="1050" spc="-30" dirty="0">
                <a:latin typeface="Arial"/>
                <a:cs typeface="Arial"/>
              </a:rPr>
              <a:t>Property </a:t>
            </a:r>
            <a:r>
              <a:rPr sz="1050" spc="-60" dirty="0">
                <a:latin typeface="Arial"/>
                <a:cs typeface="Arial"/>
              </a:rPr>
              <a:t>value </a:t>
            </a:r>
            <a:r>
              <a:rPr sz="1050" spc="55" dirty="0">
                <a:latin typeface="Arial"/>
                <a:cs typeface="Arial"/>
              </a:rPr>
              <a:t>(</a:t>
            </a:r>
            <a:r>
              <a:rPr sz="1050" spc="55" dirty="0">
                <a:latin typeface="Arial Unicode MS"/>
                <a:cs typeface="Arial Unicode MS"/>
              </a:rPr>
              <a:t>∃</a:t>
            </a:r>
            <a:r>
              <a:rPr sz="1050" i="1" spc="55" dirty="0">
                <a:latin typeface="Arial"/>
                <a:cs typeface="Arial"/>
              </a:rPr>
              <a:t>P.</a:t>
            </a:r>
            <a:r>
              <a:rPr sz="1050" spc="55" dirty="0">
                <a:latin typeface="Arial Unicode MS"/>
                <a:cs typeface="Arial Unicode MS"/>
              </a:rPr>
              <a:t>{</a:t>
            </a:r>
            <a:r>
              <a:rPr sz="1050" i="1" spc="55" dirty="0">
                <a:latin typeface="Arial"/>
                <a:cs typeface="Arial"/>
              </a:rPr>
              <a:t>o</a:t>
            </a:r>
            <a:r>
              <a:rPr sz="1050" spc="55" dirty="0">
                <a:latin typeface="Arial Unicode MS"/>
                <a:cs typeface="Arial Unicode MS"/>
              </a:rPr>
              <a:t>}</a:t>
            </a:r>
            <a:r>
              <a:rPr sz="1050" spc="55" dirty="0">
                <a:latin typeface="Arial"/>
                <a:cs typeface="Arial"/>
              </a:rPr>
              <a:t>)  </a:t>
            </a:r>
            <a:endParaRPr lang="en-US" sz="1050" spc="55" dirty="0" smtClean="0">
              <a:latin typeface="Arial"/>
              <a:cs typeface="Arial"/>
            </a:endParaRPr>
          </a:p>
          <a:p>
            <a:pPr marL="461010" marR="1839595" indent="-171450">
              <a:lnSpc>
                <a:spcPct val="125299"/>
              </a:lnSpc>
              <a:buFont typeface="Arial"/>
              <a:buChar char="•"/>
            </a:pPr>
            <a:r>
              <a:rPr sz="1050" spc="-40" dirty="0" smtClean="0">
                <a:latin typeface="Arial"/>
                <a:cs typeface="Arial"/>
              </a:rPr>
              <a:t>Enumeration </a:t>
            </a:r>
            <a:r>
              <a:rPr sz="1050" spc="35" dirty="0">
                <a:latin typeface="Arial"/>
                <a:cs typeface="Arial"/>
              </a:rPr>
              <a:t>(</a:t>
            </a:r>
            <a:r>
              <a:rPr sz="1050" spc="35" dirty="0">
                <a:latin typeface="Arial Unicode MS"/>
                <a:cs typeface="Arial Unicode MS"/>
              </a:rPr>
              <a:t>{</a:t>
            </a:r>
            <a:r>
              <a:rPr sz="1050" i="1" spc="35" dirty="0">
                <a:latin typeface="Arial"/>
                <a:cs typeface="Arial"/>
              </a:rPr>
              <a:t>o</a:t>
            </a:r>
            <a:r>
              <a:rPr sz="1200" spc="52" baseline="-10416" dirty="0">
                <a:latin typeface="Arial"/>
                <a:cs typeface="Arial"/>
              </a:rPr>
              <a:t>1</a:t>
            </a:r>
            <a:r>
              <a:rPr sz="1050" i="1" spc="35" dirty="0">
                <a:latin typeface="Arial"/>
                <a:cs typeface="Arial"/>
              </a:rPr>
              <a:t>, </a:t>
            </a:r>
            <a:r>
              <a:rPr sz="1050" i="1" spc="-5" dirty="0">
                <a:latin typeface="Arial"/>
                <a:cs typeface="Arial"/>
              </a:rPr>
              <a:t>...,</a:t>
            </a:r>
            <a:r>
              <a:rPr sz="1050" i="1" spc="-204" dirty="0">
                <a:latin typeface="Arial"/>
                <a:cs typeface="Arial"/>
              </a:rPr>
              <a:t> </a:t>
            </a:r>
            <a:r>
              <a:rPr sz="1050" i="1" spc="50" dirty="0">
                <a:latin typeface="Arial"/>
                <a:cs typeface="Arial"/>
              </a:rPr>
              <a:t>o</a:t>
            </a:r>
            <a:r>
              <a:rPr sz="1200" i="1" spc="75" baseline="-10416" dirty="0">
                <a:latin typeface="Arial"/>
                <a:cs typeface="Arial"/>
              </a:rPr>
              <a:t>n</a:t>
            </a:r>
            <a:r>
              <a:rPr sz="1050" spc="50" dirty="0">
                <a:latin typeface="Arial Unicode MS"/>
                <a:cs typeface="Arial Unicode MS"/>
              </a:rPr>
              <a:t>}</a:t>
            </a:r>
            <a:r>
              <a:rPr sz="1050" spc="50" dirty="0">
                <a:latin typeface="Arial"/>
                <a:cs typeface="Arial"/>
              </a:rPr>
              <a:t>)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75" name="object 7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pc="-5" dirty="0"/>
              <a:t>18</a:t>
            </a:r>
            <a:r>
              <a:rPr spc="50" dirty="0"/>
              <a:t>/64</a:t>
            </a: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3014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301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805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09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01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805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309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81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317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82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182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2325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904798" y="37668"/>
            <a:ext cx="2063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22553B"/>
                </a:solidFill>
                <a:latin typeface="Arial"/>
                <a:cs typeface="Arial"/>
                <a:hlinkClick r:id="rId3" action="ppaction://hlinksldjump"/>
              </a:rPr>
              <a:t>O</a:t>
            </a:r>
            <a:r>
              <a:rPr sz="600" b="1" spc="15" dirty="0">
                <a:solidFill>
                  <a:srgbClr val="22553B"/>
                </a:solidFill>
                <a:latin typeface="Arial"/>
                <a:cs typeface="Arial"/>
                <a:hlinkClick r:id="rId3" action="ppaction://hlinksldjump"/>
              </a:rPr>
              <a:t>WL</a:t>
            </a:r>
            <a:endParaRPr sz="6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62723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272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6776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280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7784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288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8792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9296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6272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6776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280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7784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288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8792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601889" y="37668"/>
            <a:ext cx="27622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OWL</a:t>
            </a:r>
            <a:r>
              <a:rPr sz="600" b="1" spc="-4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27393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32434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273935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3243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3747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4251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4755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273935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24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3747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425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4755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273935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3243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3747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4251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4755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2248585" y="37668"/>
            <a:ext cx="5492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OWL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2</a:t>
            </a:r>
            <a:r>
              <a:rPr sz="600" b="1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profiles</a:t>
            </a:r>
            <a:endParaRPr sz="60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31793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2973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801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3053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3153981" y="37668"/>
            <a:ext cx="56134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Beyond 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OWL</a:t>
            </a:r>
            <a:r>
              <a:rPr sz="600" b="1" spc="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409680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1471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97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2479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2984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3487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3992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4495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5000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4071454" y="37668"/>
            <a:ext cx="44339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Reasoning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1482039" y="1010081"/>
            <a:ext cx="0" cy="172085"/>
          </a:xfrm>
          <a:custGeom>
            <a:avLst/>
            <a:gdLst/>
            <a:ahLst/>
            <a:cxnLst/>
            <a:rect l="l" t="t" r="r" b="b"/>
            <a:pathLst>
              <a:path h="172084">
                <a:moveTo>
                  <a:pt x="0" y="172072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357869" y="1010081"/>
            <a:ext cx="0" cy="172085"/>
          </a:xfrm>
          <a:custGeom>
            <a:avLst/>
            <a:gdLst/>
            <a:ahLst/>
            <a:cxnLst/>
            <a:rect l="l" t="t" r="r" b="b"/>
            <a:pathLst>
              <a:path h="172084">
                <a:moveTo>
                  <a:pt x="0" y="172072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212496" y="477296"/>
            <a:ext cx="4183379" cy="7010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91335" marR="5080" indent="-1779270">
              <a:lnSpc>
                <a:spcPct val="106700"/>
              </a:lnSpc>
            </a:pPr>
            <a:r>
              <a:rPr sz="1400" spc="-60" dirty="0">
                <a:solidFill>
                  <a:srgbClr val="46AA78"/>
                </a:solidFill>
                <a:latin typeface="Arial"/>
                <a:cs typeface="Arial"/>
              </a:rPr>
              <a:t>Selection </a:t>
            </a:r>
            <a:r>
              <a:rPr sz="1400" spc="-20" dirty="0">
                <a:solidFill>
                  <a:srgbClr val="46AA78"/>
                </a:solidFill>
                <a:latin typeface="Arial"/>
                <a:cs typeface="Arial"/>
              </a:rPr>
              <a:t>of </a:t>
            </a:r>
            <a:r>
              <a:rPr sz="1400" spc="-40" dirty="0">
                <a:solidFill>
                  <a:srgbClr val="46AA78"/>
                </a:solidFill>
                <a:latin typeface="Arial"/>
                <a:cs typeface="Arial"/>
              </a:rPr>
              <a:t>OWL constructs, </a:t>
            </a:r>
            <a:r>
              <a:rPr sz="1400" spc="-15" dirty="0">
                <a:solidFill>
                  <a:srgbClr val="46AA78"/>
                </a:solidFill>
                <a:latin typeface="Arial"/>
                <a:cs typeface="Arial"/>
              </a:rPr>
              <a:t>their DL notation, </a:t>
            </a:r>
            <a:r>
              <a:rPr sz="1400" spc="-75" dirty="0">
                <a:solidFill>
                  <a:srgbClr val="46AA78"/>
                </a:solidFill>
                <a:latin typeface="Arial"/>
                <a:cs typeface="Arial"/>
              </a:rPr>
              <a:t>and </a:t>
            </a:r>
            <a:r>
              <a:rPr sz="1400" spc="-85" dirty="0">
                <a:solidFill>
                  <a:srgbClr val="46AA78"/>
                </a:solidFill>
                <a:latin typeface="Arial"/>
                <a:cs typeface="Arial"/>
              </a:rPr>
              <a:t>an  example</a:t>
            </a:r>
            <a:endParaRPr sz="1400" dirty="0">
              <a:latin typeface="Arial"/>
              <a:cs typeface="Arial"/>
            </a:endParaRPr>
          </a:p>
          <a:p>
            <a:pPr marL="222885">
              <a:lnSpc>
                <a:spcPct val="100000"/>
              </a:lnSpc>
              <a:spcBef>
                <a:spcPts val="455"/>
              </a:spcBef>
              <a:tabLst>
                <a:tab pos="1344930" algn="l"/>
                <a:tab pos="2221230" algn="l"/>
              </a:tabLst>
            </a:pPr>
            <a:r>
              <a:rPr sz="1050" spc="-40" dirty="0">
                <a:latin typeface="Arial"/>
                <a:cs typeface="Arial"/>
              </a:rPr>
              <a:t>OWL</a:t>
            </a:r>
            <a:r>
              <a:rPr sz="1050" spc="75" dirty="0">
                <a:latin typeface="Arial"/>
                <a:cs typeface="Arial"/>
              </a:rPr>
              <a:t> </a:t>
            </a:r>
            <a:r>
              <a:rPr sz="1050" spc="-35" dirty="0">
                <a:latin typeface="Arial"/>
                <a:cs typeface="Arial"/>
              </a:rPr>
              <a:t>Construct	</a:t>
            </a:r>
            <a:r>
              <a:rPr sz="1050" spc="-15" dirty="0">
                <a:latin typeface="Arial"/>
                <a:cs typeface="Arial"/>
              </a:rPr>
              <a:t>DL	</a:t>
            </a:r>
            <a:r>
              <a:rPr sz="1050" spc="-60" dirty="0">
                <a:latin typeface="Arial"/>
                <a:cs typeface="Arial"/>
              </a:rPr>
              <a:t>Example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359994" y="1184694"/>
            <a:ext cx="3208655" cy="0"/>
          </a:xfrm>
          <a:custGeom>
            <a:avLst/>
            <a:gdLst/>
            <a:ahLst/>
            <a:cxnLst/>
            <a:rect l="l" t="t" r="r" b="b"/>
            <a:pathLst>
              <a:path w="3208654">
                <a:moveTo>
                  <a:pt x="0" y="0"/>
                </a:moveTo>
                <a:lnTo>
                  <a:pt x="320809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482039" y="1187221"/>
            <a:ext cx="0" cy="172085"/>
          </a:xfrm>
          <a:custGeom>
            <a:avLst/>
            <a:gdLst/>
            <a:ahLst/>
            <a:cxnLst/>
            <a:rect l="l" t="t" r="r" b="b"/>
            <a:pathLst>
              <a:path h="172084">
                <a:moveTo>
                  <a:pt x="0" y="172072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357869" y="1187221"/>
            <a:ext cx="0" cy="172085"/>
          </a:xfrm>
          <a:custGeom>
            <a:avLst/>
            <a:gdLst/>
            <a:ahLst/>
            <a:cxnLst/>
            <a:rect l="l" t="t" r="r" b="b"/>
            <a:pathLst>
              <a:path h="172084">
                <a:moveTo>
                  <a:pt x="0" y="172072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482039" y="1359293"/>
            <a:ext cx="0" cy="172085"/>
          </a:xfrm>
          <a:custGeom>
            <a:avLst/>
            <a:gdLst/>
            <a:ahLst/>
            <a:cxnLst/>
            <a:rect l="l" t="t" r="r" b="b"/>
            <a:pathLst>
              <a:path h="172084">
                <a:moveTo>
                  <a:pt x="0" y="172072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357869" y="1359293"/>
            <a:ext cx="0" cy="172085"/>
          </a:xfrm>
          <a:custGeom>
            <a:avLst/>
            <a:gdLst/>
            <a:ahLst/>
            <a:cxnLst/>
            <a:rect l="l" t="t" r="r" b="b"/>
            <a:pathLst>
              <a:path h="172084">
                <a:moveTo>
                  <a:pt x="0" y="172072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482039" y="1531366"/>
            <a:ext cx="0" cy="172085"/>
          </a:xfrm>
          <a:custGeom>
            <a:avLst/>
            <a:gdLst/>
            <a:ahLst/>
            <a:cxnLst/>
            <a:rect l="l" t="t" r="r" b="b"/>
            <a:pathLst>
              <a:path h="172085">
                <a:moveTo>
                  <a:pt x="0" y="172072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357869" y="1531366"/>
            <a:ext cx="0" cy="172085"/>
          </a:xfrm>
          <a:custGeom>
            <a:avLst/>
            <a:gdLst/>
            <a:ahLst/>
            <a:cxnLst/>
            <a:rect l="l" t="t" r="r" b="b"/>
            <a:pathLst>
              <a:path h="172085">
                <a:moveTo>
                  <a:pt x="0" y="172072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1482039" y="1703451"/>
            <a:ext cx="0" cy="172085"/>
          </a:xfrm>
          <a:custGeom>
            <a:avLst/>
            <a:gdLst/>
            <a:ahLst/>
            <a:cxnLst/>
            <a:rect l="l" t="t" r="r" b="b"/>
            <a:pathLst>
              <a:path h="172085">
                <a:moveTo>
                  <a:pt x="0" y="172072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357869" y="1703451"/>
            <a:ext cx="0" cy="172085"/>
          </a:xfrm>
          <a:custGeom>
            <a:avLst/>
            <a:gdLst/>
            <a:ahLst/>
            <a:cxnLst/>
            <a:rect l="l" t="t" r="r" b="b"/>
            <a:pathLst>
              <a:path h="172085">
                <a:moveTo>
                  <a:pt x="0" y="172072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1482039" y="1875523"/>
            <a:ext cx="0" cy="172085"/>
          </a:xfrm>
          <a:custGeom>
            <a:avLst/>
            <a:gdLst/>
            <a:ahLst/>
            <a:cxnLst/>
            <a:rect l="l" t="t" r="r" b="b"/>
            <a:pathLst>
              <a:path h="172085">
                <a:moveTo>
                  <a:pt x="0" y="172072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357869" y="1875523"/>
            <a:ext cx="0" cy="172085"/>
          </a:xfrm>
          <a:custGeom>
            <a:avLst/>
            <a:gdLst/>
            <a:ahLst/>
            <a:cxnLst/>
            <a:rect l="l" t="t" r="r" b="b"/>
            <a:pathLst>
              <a:path h="172085">
                <a:moveTo>
                  <a:pt x="0" y="172072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1482039" y="2047595"/>
            <a:ext cx="0" cy="172085"/>
          </a:xfrm>
          <a:custGeom>
            <a:avLst/>
            <a:gdLst/>
            <a:ahLst/>
            <a:cxnLst/>
            <a:rect l="l" t="t" r="r" b="b"/>
            <a:pathLst>
              <a:path h="172085">
                <a:moveTo>
                  <a:pt x="0" y="172072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2357869" y="2047595"/>
            <a:ext cx="0" cy="172085"/>
          </a:xfrm>
          <a:custGeom>
            <a:avLst/>
            <a:gdLst/>
            <a:ahLst/>
            <a:cxnLst/>
            <a:rect l="l" t="t" r="r" b="b"/>
            <a:pathLst>
              <a:path h="172085">
                <a:moveTo>
                  <a:pt x="0" y="172072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1482039" y="2219668"/>
            <a:ext cx="0" cy="172085"/>
          </a:xfrm>
          <a:custGeom>
            <a:avLst/>
            <a:gdLst/>
            <a:ahLst/>
            <a:cxnLst/>
            <a:rect l="l" t="t" r="r" b="b"/>
            <a:pathLst>
              <a:path h="172085">
                <a:moveTo>
                  <a:pt x="0" y="172072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2357869" y="2219668"/>
            <a:ext cx="0" cy="172085"/>
          </a:xfrm>
          <a:custGeom>
            <a:avLst/>
            <a:gdLst/>
            <a:ahLst/>
            <a:cxnLst/>
            <a:rect l="l" t="t" r="r" b="b"/>
            <a:pathLst>
              <a:path h="172085">
                <a:moveTo>
                  <a:pt x="0" y="172072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482039" y="2391740"/>
            <a:ext cx="0" cy="172085"/>
          </a:xfrm>
          <a:custGeom>
            <a:avLst/>
            <a:gdLst/>
            <a:ahLst/>
            <a:cxnLst/>
            <a:rect l="l" t="t" r="r" b="b"/>
            <a:pathLst>
              <a:path h="172085">
                <a:moveTo>
                  <a:pt x="0" y="172072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 txBox="1"/>
          <p:nvPr/>
        </p:nvSpPr>
        <p:spPr>
          <a:xfrm>
            <a:off x="1545246" y="1167968"/>
            <a:ext cx="836003" cy="1324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i="1" spc="-60" dirty="0">
                <a:latin typeface="Arial"/>
                <a:cs typeface="Arial"/>
              </a:rPr>
              <a:t>C</a:t>
            </a:r>
            <a:r>
              <a:rPr sz="1200" spc="-89" baseline="-10416" dirty="0">
                <a:latin typeface="Arial"/>
                <a:cs typeface="Arial"/>
              </a:rPr>
              <a:t>1 </a:t>
            </a:r>
            <a:r>
              <a:rPr lang="en-US" sz="1050" spc="105" dirty="0">
                <a:latin typeface="Arial Unicode MS"/>
                <a:cs typeface="Arial Unicode MS"/>
              </a:rPr>
              <a:t> </a:t>
            </a:r>
            <a:r>
              <a:rPr lang="en-US" sz="1050" spc="105" dirty="0" smtClean="0">
                <a:latin typeface="Arial Unicode MS"/>
                <a:cs typeface="Arial Unicode MS"/>
              </a:rPr>
              <a:t> </a:t>
            </a:r>
            <a:r>
              <a:rPr sz="1050" spc="105" dirty="0" smtClean="0">
                <a:latin typeface="Arial Unicode MS"/>
                <a:cs typeface="Arial Unicode MS"/>
              </a:rPr>
              <a:t> </a:t>
            </a:r>
            <a:r>
              <a:rPr sz="1050" i="1" spc="-5" dirty="0">
                <a:latin typeface="Arial"/>
                <a:cs typeface="Arial"/>
              </a:rPr>
              <a:t>... </a:t>
            </a:r>
            <a:r>
              <a:rPr lang="en-US" sz="1050" spc="105" dirty="0">
                <a:latin typeface="Arial Unicode MS"/>
                <a:cs typeface="Arial Unicode MS"/>
              </a:rPr>
              <a:t> </a:t>
            </a:r>
            <a:r>
              <a:rPr lang="en-US" sz="1050" spc="105" dirty="0" smtClean="0">
                <a:latin typeface="Arial Unicode MS"/>
                <a:cs typeface="Arial Unicode MS"/>
              </a:rPr>
              <a:t> </a:t>
            </a:r>
            <a:r>
              <a:rPr sz="1050" spc="-195" dirty="0" smtClean="0">
                <a:latin typeface="Arial Unicode MS"/>
                <a:cs typeface="Arial Unicode MS"/>
              </a:rPr>
              <a:t> </a:t>
            </a:r>
            <a:r>
              <a:rPr sz="1050" i="1" spc="-55" dirty="0">
                <a:latin typeface="Arial"/>
                <a:cs typeface="Arial"/>
              </a:rPr>
              <a:t>C</a:t>
            </a:r>
            <a:r>
              <a:rPr sz="1200" i="1" spc="-82" baseline="-10416" dirty="0">
                <a:latin typeface="Arial"/>
                <a:cs typeface="Arial"/>
              </a:rPr>
              <a:t>n</a:t>
            </a:r>
            <a:endParaRPr sz="1200" baseline="-10416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050" i="1" spc="-60" dirty="0">
                <a:latin typeface="Arial"/>
                <a:cs typeface="Arial"/>
              </a:rPr>
              <a:t>C</a:t>
            </a:r>
            <a:r>
              <a:rPr sz="1200" spc="-89" baseline="-10416" dirty="0">
                <a:latin typeface="Arial"/>
                <a:cs typeface="Arial"/>
              </a:rPr>
              <a:t>1  </a:t>
            </a:r>
            <a:r>
              <a:rPr sz="1050" spc="-210" dirty="0" smtClean="0">
                <a:latin typeface="Arial Unicode MS"/>
                <a:cs typeface="Arial Unicode MS"/>
              </a:rPr>
              <a:t>   </a:t>
            </a:r>
            <a:r>
              <a:rPr sz="1050" i="1" spc="-5" dirty="0">
                <a:latin typeface="Arial"/>
                <a:cs typeface="Arial"/>
              </a:rPr>
              <a:t>... </a:t>
            </a:r>
            <a:r>
              <a:rPr sz="1050" spc="-204" dirty="0" smtClean="0">
                <a:latin typeface="Arial Unicode MS"/>
                <a:cs typeface="Arial Unicode MS"/>
              </a:rPr>
              <a:t> </a:t>
            </a:r>
            <a:r>
              <a:rPr lang="en-US" sz="1050" spc="-204" dirty="0" smtClean="0">
                <a:latin typeface="Arial Unicode MS"/>
                <a:cs typeface="Arial Unicode MS"/>
              </a:rPr>
              <a:t>  </a:t>
            </a:r>
            <a:r>
              <a:rPr sz="1050" i="1" spc="-55" dirty="0" smtClean="0">
                <a:latin typeface="Arial"/>
                <a:cs typeface="Arial"/>
              </a:rPr>
              <a:t>C</a:t>
            </a:r>
            <a:r>
              <a:rPr sz="1200" i="1" spc="-82" baseline="-10416" dirty="0" smtClean="0">
                <a:latin typeface="Arial"/>
                <a:cs typeface="Arial"/>
              </a:rPr>
              <a:t>n</a:t>
            </a:r>
            <a:endParaRPr sz="1200" baseline="-10416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050" spc="-10" dirty="0">
                <a:latin typeface="Arial Unicode MS"/>
                <a:cs typeface="Arial Unicode MS"/>
              </a:rPr>
              <a:t>¬</a:t>
            </a:r>
            <a:r>
              <a:rPr sz="1050" i="1" spc="-10" dirty="0">
                <a:latin typeface="Arial"/>
                <a:cs typeface="Arial"/>
              </a:rPr>
              <a:t>C</a:t>
            </a:r>
            <a:endParaRPr sz="10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050" spc="30" dirty="0">
                <a:latin typeface="Arial Unicode MS"/>
                <a:cs typeface="Arial Unicode MS"/>
              </a:rPr>
              <a:t>{</a:t>
            </a:r>
            <a:r>
              <a:rPr sz="1050" i="1" spc="30" dirty="0">
                <a:latin typeface="Arial"/>
                <a:cs typeface="Arial"/>
              </a:rPr>
              <a:t>o</a:t>
            </a:r>
            <a:r>
              <a:rPr sz="1200" spc="44" baseline="-10416" dirty="0">
                <a:latin typeface="Arial"/>
                <a:cs typeface="Arial"/>
              </a:rPr>
              <a:t>1</a:t>
            </a:r>
            <a:r>
              <a:rPr sz="1050" i="1" spc="30" dirty="0">
                <a:latin typeface="Arial"/>
                <a:cs typeface="Arial"/>
              </a:rPr>
              <a:t>,</a:t>
            </a:r>
            <a:r>
              <a:rPr sz="1050" i="1" spc="-150" dirty="0">
                <a:latin typeface="Arial"/>
                <a:cs typeface="Arial"/>
              </a:rPr>
              <a:t> </a:t>
            </a:r>
            <a:r>
              <a:rPr sz="1050" i="1" spc="-5" dirty="0">
                <a:latin typeface="Arial"/>
                <a:cs typeface="Arial"/>
              </a:rPr>
              <a:t>...,</a:t>
            </a:r>
            <a:r>
              <a:rPr sz="1050" i="1" spc="-150" dirty="0">
                <a:latin typeface="Arial"/>
                <a:cs typeface="Arial"/>
              </a:rPr>
              <a:t> </a:t>
            </a:r>
            <a:r>
              <a:rPr sz="1050" i="1" spc="50" dirty="0">
                <a:latin typeface="Arial"/>
                <a:cs typeface="Arial"/>
              </a:rPr>
              <a:t>o</a:t>
            </a:r>
            <a:r>
              <a:rPr sz="1200" i="1" spc="75" baseline="-10416" dirty="0">
                <a:latin typeface="Arial"/>
                <a:cs typeface="Arial"/>
              </a:rPr>
              <a:t>n</a:t>
            </a:r>
            <a:r>
              <a:rPr sz="1050" spc="50" dirty="0">
                <a:latin typeface="Arial Unicode MS"/>
                <a:cs typeface="Arial Unicode MS"/>
              </a:rPr>
              <a:t>}</a:t>
            </a:r>
            <a:endParaRPr sz="1050" dirty="0">
              <a:latin typeface="Arial Unicode MS"/>
              <a:cs typeface="Arial Unicode MS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050" spc="-25" dirty="0">
                <a:latin typeface="Arial Unicode MS"/>
                <a:cs typeface="Arial Unicode MS"/>
              </a:rPr>
              <a:t>∀</a:t>
            </a:r>
            <a:r>
              <a:rPr sz="1050" i="1" spc="-25" dirty="0">
                <a:latin typeface="Arial"/>
                <a:cs typeface="Arial"/>
              </a:rPr>
              <a:t>P.C</a:t>
            </a:r>
            <a:endParaRPr sz="10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050" spc="-25" dirty="0">
                <a:latin typeface="Arial Unicode MS"/>
                <a:cs typeface="Arial Unicode MS"/>
              </a:rPr>
              <a:t>∃</a:t>
            </a:r>
            <a:r>
              <a:rPr sz="1050" i="1" spc="-25" dirty="0">
                <a:latin typeface="Arial"/>
                <a:cs typeface="Arial"/>
              </a:rPr>
              <a:t>P.C</a:t>
            </a:r>
            <a:endParaRPr sz="10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050" spc="55" dirty="0">
                <a:latin typeface="Arial Unicode MS"/>
                <a:cs typeface="Arial Unicode MS"/>
              </a:rPr>
              <a:t>∃</a:t>
            </a:r>
            <a:r>
              <a:rPr sz="1050" i="1" spc="55" dirty="0">
                <a:latin typeface="Arial"/>
                <a:cs typeface="Arial"/>
              </a:rPr>
              <a:t>P.</a:t>
            </a:r>
            <a:r>
              <a:rPr sz="1050" spc="55" dirty="0">
                <a:latin typeface="Arial Unicode MS"/>
                <a:cs typeface="Arial Unicode MS"/>
              </a:rPr>
              <a:t>{</a:t>
            </a:r>
            <a:r>
              <a:rPr sz="1050" i="1" spc="55" dirty="0">
                <a:latin typeface="Arial"/>
                <a:cs typeface="Arial"/>
              </a:rPr>
              <a:t>o</a:t>
            </a:r>
            <a:r>
              <a:rPr sz="1050" spc="55" dirty="0">
                <a:latin typeface="Arial Unicode MS"/>
                <a:cs typeface="Arial Unicode MS"/>
              </a:rPr>
              <a:t>}</a:t>
            </a:r>
            <a:endParaRPr sz="1050" dirty="0">
              <a:latin typeface="Arial Unicode MS"/>
              <a:cs typeface="Arial Unicode MS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050" spc="195" dirty="0">
                <a:latin typeface="Arial Unicode MS"/>
                <a:cs typeface="Arial Unicode MS"/>
              </a:rPr>
              <a:t>≥</a:t>
            </a:r>
            <a:r>
              <a:rPr sz="1050" spc="-85" dirty="0">
                <a:latin typeface="Arial Unicode MS"/>
                <a:cs typeface="Arial Unicode MS"/>
              </a:rPr>
              <a:t> </a:t>
            </a:r>
            <a:r>
              <a:rPr sz="1050" i="1" spc="-45" dirty="0">
                <a:latin typeface="Arial"/>
                <a:cs typeface="Arial"/>
              </a:rPr>
              <a:t>nP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2357869" y="2391740"/>
            <a:ext cx="0" cy="172085"/>
          </a:xfrm>
          <a:custGeom>
            <a:avLst/>
            <a:gdLst/>
            <a:ahLst/>
            <a:cxnLst/>
            <a:rect l="l" t="t" r="r" b="b"/>
            <a:pathLst>
              <a:path h="172085">
                <a:moveTo>
                  <a:pt x="0" y="172072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 txBox="1"/>
          <p:nvPr/>
        </p:nvSpPr>
        <p:spPr>
          <a:xfrm>
            <a:off x="2421089" y="1163609"/>
            <a:ext cx="1407961" cy="13279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95250">
              <a:lnSpc>
                <a:spcPct val="102600"/>
              </a:lnSpc>
            </a:pPr>
            <a:r>
              <a:rPr sz="1050" i="1" spc="-50" dirty="0">
                <a:latin typeface="Arial"/>
                <a:cs typeface="Arial"/>
              </a:rPr>
              <a:t>Human </a:t>
            </a:r>
            <a:r>
              <a:rPr lang="en-US" sz="1050" spc="105" dirty="0">
                <a:latin typeface="Arial Unicode MS"/>
                <a:cs typeface="Arial Unicode MS"/>
              </a:rPr>
              <a:t> </a:t>
            </a:r>
            <a:r>
              <a:rPr lang="en-US" sz="1050" spc="105" dirty="0" smtClean="0">
                <a:latin typeface="Arial Unicode MS"/>
                <a:cs typeface="Arial Unicode MS"/>
              </a:rPr>
              <a:t> </a:t>
            </a:r>
            <a:r>
              <a:rPr sz="1050" spc="105" dirty="0" smtClean="0">
                <a:latin typeface="Arial Unicode MS"/>
                <a:cs typeface="Arial Unicode MS"/>
              </a:rPr>
              <a:t> </a:t>
            </a:r>
            <a:r>
              <a:rPr sz="1050" i="1" spc="-40" dirty="0">
                <a:latin typeface="Arial"/>
                <a:cs typeface="Arial"/>
              </a:rPr>
              <a:t>Male  </a:t>
            </a:r>
            <a:r>
              <a:rPr sz="1050" i="1" spc="-20" dirty="0">
                <a:latin typeface="Arial"/>
                <a:cs typeface="Arial"/>
              </a:rPr>
              <a:t>Doctor </a:t>
            </a:r>
            <a:r>
              <a:rPr lang="en-US" sz="1050" spc="-210" dirty="0">
                <a:latin typeface="Arial Unicode MS"/>
                <a:cs typeface="Arial Unicode MS"/>
              </a:rPr>
              <a:t> </a:t>
            </a:r>
            <a:r>
              <a:rPr sz="1050" spc="-210" dirty="0" smtClean="0">
                <a:latin typeface="Arial Unicode MS"/>
                <a:cs typeface="Arial Unicode MS"/>
              </a:rPr>
              <a:t>  </a:t>
            </a:r>
            <a:r>
              <a:rPr sz="1050" spc="-204" dirty="0" smtClean="0">
                <a:latin typeface="Arial Unicode MS"/>
                <a:cs typeface="Arial Unicode MS"/>
              </a:rPr>
              <a:t> </a:t>
            </a:r>
            <a:r>
              <a:rPr sz="1050" i="1" spc="-65" dirty="0">
                <a:latin typeface="Arial"/>
                <a:cs typeface="Arial"/>
              </a:rPr>
              <a:t>Lawyer</a:t>
            </a:r>
            <a:endParaRPr sz="10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050" spc="-15" dirty="0">
                <a:latin typeface="Arial Unicode MS"/>
                <a:cs typeface="Arial Unicode MS"/>
              </a:rPr>
              <a:t>¬</a:t>
            </a:r>
            <a:r>
              <a:rPr sz="1050" i="1" spc="-15" dirty="0">
                <a:latin typeface="Arial"/>
                <a:cs typeface="Arial"/>
              </a:rPr>
              <a:t>Male</a:t>
            </a:r>
            <a:endParaRPr sz="10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050" spc="-20" dirty="0">
                <a:latin typeface="Arial Unicode MS"/>
                <a:cs typeface="Arial Unicode MS"/>
              </a:rPr>
              <a:t>{</a:t>
            </a:r>
            <a:r>
              <a:rPr sz="1050" i="1" spc="-20" dirty="0">
                <a:latin typeface="Arial"/>
                <a:cs typeface="Arial"/>
              </a:rPr>
              <a:t>giselle,</a:t>
            </a:r>
            <a:r>
              <a:rPr sz="1050" i="1" spc="-180" dirty="0">
                <a:latin typeface="Arial"/>
                <a:cs typeface="Arial"/>
              </a:rPr>
              <a:t> </a:t>
            </a:r>
            <a:r>
              <a:rPr sz="1050" i="1" spc="10" dirty="0">
                <a:latin typeface="Arial"/>
                <a:cs typeface="Arial"/>
              </a:rPr>
              <a:t>juan</a:t>
            </a:r>
            <a:r>
              <a:rPr sz="1050" spc="10" dirty="0">
                <a:latin typeface="Arial Unicode MS"/>
                <a:cs typeface="Arial Unicode MS"/>
              </a:rPr>
              <a:t>}</a:t>
            </a:r>
            <a:endParaRPr sz="1050" dirty="0">
              <a:latin typeface="Arial Unicode MS"/>
              <a:cs typeface="Arial Unicode MS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050" spc="-30" dirty="0">
                <a:latin typeface="Arial Unicode MS"/>
                <a:cs typeface="Arial Unicode MS"/>
              </a:rPr>
              <a:t>∀</a:t>
            </a:r>
            <a:r>
              <a:rPr sz="1050" i="1" spc="-30" dirty="0">
                <a:latin typeface="Arial"/>
                <a:cs typeface="Arial"/>
              </a:rPr>
              <a:t>hasChild.Doctor</a:t>
            </a:r>
            <a:endParaRPr sz="10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050" spc="-50" dirty="0">
                <a:latin typeface="Arial Unicode MS"/>
                <a:cs typeface="Arial Unicode MS"/>
              </a:rPr>
              <a:t>∃</a:t>
            </a:r>
            <a:r>
              <a:rPr sz="1050" i="1" spc="-50" dirty="0">
                <a:latin typeface="Arial"/>
                <a:cs typeface="Arial"/>
              </a:rPr>
              <a:t>hasChild.Lawyer</a:t>
            </a:r>
            <a:endParaRPr sz="10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050" spc="-30" dirty="0">
                <a:latin typeface="Arial Unicode MS"/>
                <a:cs typeface="Arial Unicode MS"/>
              </a:rPr>
              <a:t>∃</a:t>
            </a:r>
            <a:r>
              <a:rPr sz="1050" i="1" spc="-30" dirty="0">
                <a:latin typeface="Arial"/>
                <a:cs typeface="Arial"/>
              </a:rPr>
              <a:t>citizenOf</a:t>
            </a:r>
            <a:r>
              <a:rPr sz="1050" i="1" spc="-125" dirty="0">
                <a:latin typeface="Arial"/>
                <a:cs typeface="Arial"/>
              </a:rPr>
              <a:t> </a:t>
            </a:r>
            <a:r>
              <a:rPr sz="1050" i="1" spc="20" dirty="0">
                <a:latin typeface="Arial"/>
                <a:cs typeface="Arial"/>
              </a:rPr>
              <a:t>.</a:t>
            </a:r>
            <a:r>
              <a:rPr sz="1050" spc="20" dirty="0">
                <a:latin typeface="Arial Unicode MS"/>
                <a:cs typeface="Arial Unicode MS"/>
              </a:rPr>
              <a:t>{</a:t>
            </a:r>
            <a:r>
              <a:rPr sz="1050" i="1" spc="20" dirty="0">
                <a:latin typeface="Arial"/>
                <a:cs typeface="Arial"/>
              </a:rPr>
              <a:t>RSA</a:t>
            </a:r>
            <a:r>
              <a:rPr sz="1050" spc="20" dirty="0">
                <a:latin typeface="Arial Unicode MS"/>
                <a:cs typeface="Arial Unicode MS"/>
              </a:rPr>
              <a:t>}</a:t>
            </a:r>
            <a:endParaRPr sz="1050" dirty="0">
              <a:latin typeface="Arial Unicode MS"/>
              <a:cs typeface="Arial Unicode MS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050" spc="195" dirty="0">
                <a:latin typeface="Arial Unicode MS"/>
                <a:cs typeface="Arial Unicode MS"/>
              </a:rPr>
              <a:t>≥</a:t>
            </a:r>
            <a:r>
              <a:rPr sz="1050" spc="-75" dirty="0">
                <a:latin typeface="Arial Unicode MS"/>
                <a:cs typeface="Arial Unicode MS"/>
              </a:rPr>
              <a:t> </a:t>
            </a:r>
            <a:r>
              <a:rPr sz="1050" spc="-55" dirty="0">
                <a:latin typeface="Arial"/>
                <a:cs typeface="Arial"/>
              </a:rPr>
              <a:t>2</a:t>
            </a:r>
            <a:r>
              <a:rPr sz="1050" i="1" spc="-55" dirty="0">
                <a:latin typeface="Arial"/>
                <a:cs typeface="Arial"/>
              </a:rPr>
              <a:t>hasChild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323850" y="1163609"/>
            <a:ext cx="1143000" cy="14913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2600"/>
              </a:lnSpc>
            </a:pPr>
            <a:r>
              <a:rPr sz="1050" spc="-30" dirty="0">
                <a:latin typeface="Arial"/>
                <a:cs typeface="Arial"/>
              </a:rPr>
              <a:t>intersectionOf  </a:t>
            </a:r>
            <a:r>
              <a:rPr sz="1050" spc="-35" dirty="0">
                <a:latin typeface="Arial"/>
                <a:cs typeface="Arial"/>
              </a:rPr>
              <a:t>unionOf  </a:t>
            </a:r>
            <a:r>
              <a:rPr sz="1050" spc="-45" dirty="0">
                <a:latin typeface="Arial"/>
                <a:cs typeface="Arial"/>
              </a:rPr>
              <a:t>complementOf  </a:t>
            </a:r>
            <a:r>
              <a:rPr sz="1050" spc="-55" dirty="0">
                <a:latin typeface="Arial"/>
                <a:cs typeface="Arial"/>
              </a:rPr>
              <a:t>oneOf  </a:t>
            </a:r>
            <a:r>
              <a:rPr sz="1050" spc="-50" dirty="0">
                <a:latin typeface="Arial"/>
                <a:cs typeface="Arial"/>
              </a:rPr>
              <a:t>allValuesFrom  </a:t>
            </a:r>
            <a:r>
              <a:rPr sz="1050" spc="-70" dirty="0">
                <a:latin typeface="Arial"/>
                <a:cs typeface="Arial"/>
              </a:rPr>
              <a:t>someValuesFrom  </a:t>
            </a:r>
            <a:r>
              <a:rPr sz="1050" spc="-60" dirty="0">
                <a:latin typeface="Arial"/>
                <a:cs typeface="Arial"/>
              </a:rPr>
              <a:t>value  </a:t>
            </a:r>
            <a:r>
              <a:rPr sz="1050" spc="-30" dirty="0">
                <a:latin typeface="Arial"/>
                <a:cs typeface="Arial"/>
              </a:rPr>
              <a:t>minCardinality  </a:t>
            </a:r>
            <a:r>
              <a:rPr sz="1050" spc="-40" dirty="0">
                <a:latin typeface="Arial"/>
                <a:cs typeface="Arial"/>
              </a:rPr>
              <a:t>maxCardinality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1482039" y="2563825"/>
            <a:ext cx="0" cy="172085"/>
          </a:xfrm>
          <a:custGeom>
            <a:avLst/>
            <a:gdLst/>
            <a:ahLst/>
            <a:cxnLst/>
            <a:rect l="l" t="t" r="r" b="b"/>
            <a:pathLst>
              <a:path h="172085">
                <a:moveTo>
                  <a:pt x="0" y="172072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2357869" y="2563825"/>
            <a:ext cx="0" cy="172085"/>
          </a:xfrm>
          <a:custGeom>
            <a:avLst/>
            <a:gdLst/>
            <a:ahLst/>
            <a:cxnLst/>
            <a:rect l="l" t="t" r="r" b="b"/>
            <a:pathLst>
              <a:path h="172085">
                <a:moveTo>
                  <a:pt x="0" y="172072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 txBox="1"/>
          <p:nvPr/>
        </p:nvSpPr>
        <p:spPr>
          <a:xfrm>
            <a:off x="1537053" y="2479020"/>
            <a:ext cx="1606550" cy="285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888365" algn="l"/>
              </a:tabLst>
            </a:pPr>
            <a:r>
              <a:rPr sz="1050" spc="195" dirty="0">
                <a:latin typeface="Arial Unicode MS"/>
                <a:cs typeface="Arial Unicode MS"/>
              </a:rPr>
              <a:t>≤</a:t>
            </a:r>
            <a:r>
              <a:rPr sz="1050" spc="10" dirty="0">
                <a:latin typeface="Arial Unicode MS"/>
                <a:cs typeface="Arial Unicode MS"/>
              </a:rPr>
              <a:t> </a:t>
            </a:r>
            <a:r>
              <a:rPr sz="1050" i="1" spc="-45" dirty="0">
                <a:latin typeface="Arial"/>
                <a:cs typeface="Arial"/>
              </a:rPr>
              <a:t>nP	</a:t>
            </a:r>
            <a:r>
              <a:rPr sz="1050" spc="195" dirty="0">
                <a:latin typeface="Arial Unicode MS"/>
                <a:cs typeface="Arial Unicode MS"/>
              </a:rPr>
              <a:t>≤</a:t>
            </a:r>
            <a:r>
              <a:rPr sz="1050" spc="-75" dirty="0">
                <a:latin typeface="Arial Unicode MS"/>
                <a:cs typeface="Arial Unicode MS"/>
              </a:rPr>
              <a:t> </a:t>
            </a:r>
            <a:r>
              <a:rPr sz="1050" spc="-55" dirty="0">
                <a:latin typeface="Arial"/>
                <a:cs typeface="Arial"/>
              </a:rPr>
              <a:t>1</a:t>
            </a:r>
            <a:r>
              <a:rPr sz="1050" i="1" spc="-55" dirty="0">
                <a:latin typeface="Arial"/>
                <a:cs typeface="Arial"/>
              </a:rPr>
              <a:t>hasChild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97" name="object 9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pc="-5" dirty="0"/>
              <a:t>19</a:t>
            </a:r>
            <a:r>
              <a:rPr spc="50" dirty="0"/>
              <a:t>/64</a:t>
            </a:r>
          </a:p>
        </p:txBody>
      </p:sp>
      <p:sp>
        <p:nvSpPr>
          <p:cNvPr id="95" name="object 95"/>
          <p:cNvSpPr txBox="1"/>
          <p:nvPr/>
        </p:nvSpPr>
        <p:spPr>
          <a:xfrm>
            <a:off x="347294" y="2762250"/>
            <a:ext cx="2894330" cy="187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195" dirty="0">
                <a:latin typeface="Arial"/>
                <a:cs typeface="Arial"/>
              </a:rPr>
              <a:t>+ </a:t>
            </a:r>
            <a:r>
              <a:rPr sz="1050" dirty="0">
                <a:latin typeface="Arial"/>
                <a:cs typeface="Arial"/>
              </a:rPr>
              <a:t>XML </a:t>
            </a:r>
            <a:r>
              <a:rPr sz="1050" spc="-85" dirty="0">
                <a:latin typeface="Arial"/>
                <a:cs typeface="Arial"/>
              </a:rPr>
              <a:t>Schema  </a:t>
            </a:r>
            <a:r>
              <a:rPr sz="1050" spc="-40" dirty="0">
                <a:latin typeface="Arial"/>
                <a:cs typeface="Arial"/>
              </a:rPr>
              <a:t>datatypes:  </a:t>
            </a:r>
            <a:r>
              <a:rPr sz="1050" spc="10" dirty="0">
                <a:latin typeface="Arial"/>
                <a:cs typeface="Arial"/>
              </a:rPr>
              <a:t>int, </a:t>
            </a:r>
            <a:r>
              <a:rPr sz="1050" spc="-20" dirty="0">
                <a:latin typeface="Arial"/>
                <a:cs typeface="Arial"/>
              </a:rPr>
              <a:t>string, </a:t>
            </a:r>
            <a:r>
              <a:rPr sz="1050" spc="-40" dirty="0">
                <a:latin typeface="Arial"/>
                <a:cs typeface="Arial"/>
              </a:rPr>
              <a:t>real,</a:t>
            </a:r>
            <a:r>
              <a:rPr sz="1050" spc="65" dirty="0">
                <a:latin typeface="Arial"/>
                <a:cs typeface="Arial"/>
              </a:rPr>
              <a:t> </a:t>
            </a:r>
            <a:r>
              <a:rPr sz="1050" spc="-20" dirty="0">
                <a:latin typeface="Arial"/>
                <a:cs typeface="Arial"/>
              </a:rPr>
              <a:t>etc...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2368016" y="2988335"/>
            <a:ext cx="2146834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60" dirty="0">
                <a:latin typeface="Arial"/>
                <a:cs typeface="Arial"/>
              </a:rPr>
              <a:t>(summarised  </a:t>
            </a:r>
            <a:r>
              <a:rPr sz="1050" spc="-25" dirty="0">
                <a:latin typeface="Arial"/>
                <a:cs typeface="Arial"/>
              </a:rPr>
              <a:t>from </a:t>
            </a:r>
            <a:r>
              <a:rPr sz="1050" spc="-30" dirty="0">
                <a:latin typeface="Arial"/>
                <a:cs typeface="Arial"/>
              </a:rPr>
              <a:t>the</a:t>
            </a:r>
            <a:r>
              <a:rPr sz="1050" spc="75" dirty="0">
                <a:latin typeface="Arial"/>
                <a:cs typeface="Arial"/>
              </a:rPr>
              <a:t> </a:t>
            </a:r>
            <a:r>
              <a:rPr sz="1050" spc="-40" dirty="0">
                <a:latin typeface="Arial"/>
                <a:cs typeface="Arial"/>
              </a:rPr>
              <a:t>standard)</a:t>
            </a:r>
            <a:endParaRPr sz="1050" dirty="0">
              <a:latin typeface="Arial"/>
              <a:cs typeface="Arial"/>
            </a:endParaRPr>
          </a:p>
        </p:txBody>
      </p:sp>
      <p:pic>
        <p:nvPicPr>
          <p:cNvPr id="98" name="Picture 9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706098" y="1191235"/>
            <a:ext cx="120650" cy="134056"/>
          </a:xfrm>
          <a:prstGeom prst="rect">
            <a:avLst/>
          </a:prstGeom>
        </p:spPr>
      </p:pic>
      <p:pic>
        <p:nvPicPr>
          <p:cNvPr id="99" name="Picture 9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956826" y="1188781"/>
            <a:ext cx="120650" cy="134056"/>
          </a:xfrm>
          <a:prstGeom prst="rect">
            <a:avLst/>
          </a:prstGeom>
        </p:spPr>
      </p:pic>
      <p:pic>
        <p:nvPicPr>
          <p:cNvPr id="100" name="Picture 9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959280" y="1373957"/>
            <a:ext cx="124001" cy="117475"/>
          </a:xfrm>
          <a:prstGeom prst="rect">
            <a:avLst/>
          </a:prstGeom>
        </p:spPr>
      </p:pic>
      <p:pic>
        <p:nvPicPr>
          <p:cNvPr id="101" name="Picture 10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703644" y="1373957"/>
            <a:ext cx="124001" cy="117475"/>
          </a:xfrm>
          <a:prstGeom prst="rect">
            <a:avLst/>
          </a:prstGeom>
        </p:spPr>
      </p:pic>
      <p:pic>
        <p:nvPicPr>
          <p:cNvPr id="102" name="Picture 10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863032" y="1357569"/>
            <a:ext cx="124001" cy="117475"/>
          </a:xfrm>
          <a:prstGeom prst="rect">
            <a:avLst/>
          </a:prstGeom>
        </p:spPr>
      </p:pic>
      <p:pic>
        <p:nvPicPr>
          <p:cNvPr id="103" name="Picture 10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879420" y="1196975"/>
            <a:ext cx="120650" cy="134056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3014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301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805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09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01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805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309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81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317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82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325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2325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904798" y="37668"/>
            <a:ext cx="2063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22553B"/>
                </a:solidFill>
                <a:latin typeface="Arial"/>
                <a:cs typeface="Arial"/>
                <a:hlinkClick r:id="rId3" action="ppaction://hlinksldjump"/>
              </a:rPr>
              <a:t>O</a:t>
            </a:r>
            <a:r>
              <a:rPr sz="600" b="1" spc="15" dirty="0">
                <a:solidFill>
                  <a:srgbClr val="22553B"/>
                </a:solidFill>
                <a:latin typeface="Arial"/>
                <a:cs typeface="Arial"/>
                <a:hlinkClick r:id="rId3" action="ppaction://hlinksldjump"/>
              </a:rPr>
              <a:t>WL</a:t>
            </a:r>
            <a:endParaRPr sz="6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62723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272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6776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280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7784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288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8792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9296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6272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6776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280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7784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288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8792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601889" y="37668"/>
            <a:ext cx="27622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OWL</a:t>
            </a:r>
            <a:r>
              <a:rPr sz="600" b="1" spc="-4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27393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32434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273935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3243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3747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4251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4755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273935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24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3747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425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4755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273935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3243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3747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4251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4755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2248585" y="37668"/>
            <a:ext cx="5492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OWL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2</a:t>
            </a:r>
            <a:r>
              <a:rPr sz="600" b="1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profiles</a:t>
            </a:r>
            <a:endParaRPr sz="60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31793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2973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801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3053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3153981" y="37668"/>
            <a:ext cx="56134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Beyond 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OWL</a:t>
            </a:r>
            <a:r>
              <a:rPr sz="600" b="1" spc="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409680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1471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97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2479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2984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3487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3992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4495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5000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4071454" y="37668"/>
            <a:ext cx="44339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Reasoning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1704860" y="1111973"/>
            <a:ext cx="0" cy="172085"/>
          </a:xfrm>
          <a:custGeom>
            <a:avLst/>
            <a:gdLst/>
            <a:ahLst/>
            <a:cxnLst/>
            <a:rect l="l" t="t" r="r" b="b"/>
            <a:pathLst>
              <a:path h="172084">
                <a:moveTo>
                  <a:pt x="0" y="172072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642273" y="1111973"/>
            <a:ext cx="0" cy="172085"/>
          </a:xfrm>
          <a:custGeom>
            <a:avLst/>
            <a:gdLst/>
            <a:ahLst/>
            <a:cxnLst/>
            <a:rect l="l" t="t" r="r" b="b"/>
            <a:pathLst>
              <a:path h="172084">
                <a:moveTo>
                  <a:pt x="0" y="172072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337210" y="477296"/>
            <a:ext cx="3933825" cy="802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66239" marR="5080" indent="-1654175">
              <a:lnSpc>
                <a:spcPct val="106700"/>
              </a:lnSpc>
            </a:pPr>
            <a:r>
              <a:rPr sz="1400" spc="-60" dirty="0">
                <a:solidFill>
                  <a:srgbClr val="46AA78"/>
                </a:solidFill>
                <a:latin typeface="Arial"/>
                <a:cs typeface="Arial"/>
              </a:rPr>
              <a:t>Selection </a:t>
            </a:r>
            <a:r>
              <a:rPr sz="1400" spc="-20" dirty="0">
                <a:solidFill>
                  <a:srgbClr val="46AA78"/>
                </a:solidFill>
                <a:latin typeface="Arial"/>
                <a:cs typeface="Arial"/>
              </a:rPr>
              <a:t>of </a:t>
            </a:r>
            <a:r>
              <a:rPr sz="1400" spc="-40" dirty="0">
                <a:solidFill>
                  <a:srgbClr val="46AA78"/>
                </a:solidFill>
                <a:latin typeface="Arial"/>
                <a:cs typeface="Arial"/>
              </a:rPr>
              <a:t>OWL </a:t>
            </a:r>
            <a:r>
              <a:rPr sz="1400" spc="-65" dirty="0">
                <a:solidFill>
                  <a:srgbClr val="46AA78"/>
                </a:solidFill>
                <a:latin typeface="Arial"/>
                <a:cs typeface="Arial"/>
              </a:rPr>
              <a:t>axioms, </a:t>
            </a:r>
            <a:r>
              <a:rPr sz="1400" spc="-15" dirty="0">
                <a:solidFill>
                  <a:srgbClr val="46AA78"/>
                </a:solidFill>
                <a:latin typeface="Arial"/>
                <a:cs typeface="Arial"/>
              </a:rPr>
              <a:t>their DL notation, </a:t>
            </a:r>
            <a:r>
              <a:rPr sz="1400" spc="-75" dirty="0">
                <a:solidFill>
                  <a:srgbClr val="46AA78"/>
                </a:solidFill>
                <a:latin typeface="Arial"/>
                <a:cs typeface="Arial"/>
              </a:rPr>
              <a:t>and </a:t>
            </a:r>
            <a:r>
              <a:rPr sz="1400" spc="-85" dirty="0">
                <a:solidFill>
                  <a:srgbClr val="46AA78"/>
                </a:solidFill>
                <a:latin typeface="Arial"/>
                <a:cs typeface="Arial"/>
              </a:rPr>
              <a:t>an  example</a:t>
            </a:r>
            <a:endParaRPr sz="1400" dirty="0">
              <a:latin typeface="Arial"/>
              <a:cs typeface="Arial"/>
            </a:endParaRPr>
          </a:p>
          <a:p>
            <a:pPr marL="98425">
              <a:lnSpc>
                <a:spcPct val="100000"/>
              </a:lnSpc>
              <a:spcBef>
                <a:spcPts val="1260"/>
              </a:spcBef>
              <a:tabLst>
                <a:tab pos="1443355" algn="l"/>
                <a:tab pos="2380615" algn="l"/>
              </a:tabLst>
            </a:pPr>
            <a:r>
              <a:rPr sz="1050" spc="-40" dirty="0">
                <a:latin typeface="Arial"/>
                <a:cs typeface="Arial"/>
              </a:rPr>
              <a:t>OWL</a:t>
            </a:r>
            <a:r>
              <a:rPr sz="1050" spc="70" dirty="0">
                <a:latin typeface="Arial"/>
                <a:cs typeface="Arial"/>
              </a:rPr>
              <a:t> </a:t>
            </a:r>
            <a:r>
              <a:rPr sz="1050" spc="-30" dirty="0">
                <a:latin typeface="Arial"/>
                <a:cs typeface="Arial"/>
              </a:rPr>
              <a:t>Axiom	</a:t>
            </a:r>
            <a:r>
              <a:rPr sz="1050" spc="-15" dirty="0">
                <a:latin typeface="Arial"/>
                <a:cs typeface="Arial"/>
              </a:rPr>
              <a:t>DL	</a:t>
            </a:r>
            <a:r>
              <a:rPr sz="1050" spc="-60" dirty="0">
                <a:latin typeface="Arial"/>
                <a:cs typeface="Arial"/>
              </a:rPr>
              <a:t>Example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359994" y="1286573"/>
            <a:ext cx="4192270" cy="0"/>
          </a:xfrm>
          <a:custGeom>
            <a:avLst/>
            <a:gdLst/>
            <a:ahLst/>
            <a:cxnLst/>
            <a:rect l="l" t="t" r="r" b="b"/>
            <a:pathLst>
              <a:path w="4192270">
                <a:moveTo>
                  <a:pt x="0" y="0"/>
                </a:moveTo>
                <a:lnTo>
                  <a:pt x="419186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704860" y="1289100"/>
            <a:ext cx="0" cy="172085"/>
          </a:xfrm>
          <a:custGeom>
            <a:avLst/>
            <a:gdLst/>
            <a:ahLst/>
            <a:cxnLst/>
            <a:rect l="l" t="t" r="r" b="b"/>
            <a:pathLst>
              <a:path h="172084">
                <a:moveTo>
                  <a:pt x="0" y="172072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642273" y="1289100"/>
            <a:ext cx="0" cy="172085"/>
          </a:xfrm>
          <a:custGeom>
            <a:avLst/>
            <a:gdLst/>
            <a:ahLst/>
            <a:cxnLst/>
            <a:rect l="l" t="t" r="r" b="b"/>
            <a:pathLst>
              <a:path h="172084">
                <a:moveTo>
                  <a:pt x="0" y="172072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704860" y="1461173"/>
            <a:ext cx="0" cy="172085"/>
          </a:xfrm>
          <a:custGeom>
            <a:avLst/>
            <a:gdLst/>
            <a:ahLst/>
            <a:cxnLst/>
            <a:rect l="l" t="t" r="r" b="b"/>
            <a:pathLst>
              <a:path h="172085">
                <a:moveTo>
                  <a:pt x="0" y="172072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642273" y="1461173"/>
            <a:ext cx="0" cy="172085"/>
          </a:xfrm>
          <a:custGeom>
            <a:avLst/>
            <a:gdLst/>
            <a:ahLst/>
            <a:cxnLst/>
            <a:rect l="l" t="t" r="r" b="b"/>
            <a:pathLst>
              <a:path h="172085">
                <a:moveTo>
                  <a:pt x="0" y="172072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704860" y="1633258"/>
            <a:ext cx="0" cy="172085"/>
          </a:xfrm>
          <a:custGeom>
            <a:avLst/>
            <a:gdLst/>
            <a:ahLst/>
            <a:cxnLst/>
            <a:rect l="l" t="t" r="r" b="b"/>
            <a:pathLst>
              <a:path h="172085">
                <a:moveTo>
                  <a:pt x="0" y="172072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1768081" y="1269847"/>
            <a:ext cx="803275" cy="492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i="1" spc="-60" dirty="0">
                <a:latin typeface="Arial"/>
                <a:cs typeface="Arial"/>
              </a:rPr>
              <a:t>C</a:t>
            </a:r>
            <a:r>
              <a:rPr sz="1200" spc="-89" baseline="-10416" dirty="0">
                <a:latin typeface="Arial"/>
                <a:cs typeface="Arial"/>
              </a:rPr>
              <a:t>1  </a:t>
            </a:r>
            <a:r>
              <a:rPr sz="1050" spc="-245" dirty="0" smtClean="0">
                <a:latin typeface="Arial Unicode MS"/>
                <a:cs typeface="Arial Unicode MS"/>
              </a:rPr>
              <a:t>     </a:t>
            </a:r>
            <a:r>
              <a:rPr sz="1050" i="1" spc="-60" dirty="0">
                <a:latin typeface="Arial"/>
                <a:cs typeface="Arial"/>
              </a:rPr>
              <a:t>C</a:t>
            </a:r>
            <a:r>
              <a:rPr sz="1200" spc="-89" baseline="-10416" dirty="0">
                <a:latin typeface="Arial"/>
                <a:cs typeface="Arial"/>
              </a:rPr>
              <a:t>2</a:t>
            </a:r>
            <a:endParaRPr sz="1200" baseline="-10416" dirty="0">
              <a:latin typeface="Arial"/>
              <a:cs typeface="Arial"/>
            </a:endParaRPr>
          </a:p>
          <a:p>
            <a:pPr marL="12700" marR="5080">
              <a:lnSpc>
                <a:spcPct val="102600"/>
              </a:lnSpc>
            </a:pPr>
            <a:r>
              <a:rPr sz="1050" i="1" spc="-60" dirty="0">
                <a:latin typeface="Arial"/>
                <a:cs typeface="Arial"/>
              </a:rPr>
              <a:t>C</a:t>
            </a:r>
            <a:r>
              <a:rPr sz="1200" spc="-89" baseline="-10416" dirty="0">
                <a:latin typeface="Arial"/>
                <a:cs typeface="Arial"/>
              </a:rPr>
              <a:t>1</a:t>
            </a:r>
            <a:r>
              <a:rPr sz="1200" spc="-82" baseline="-10416" dirty="0">
                <a:latin typeface="Arial"/>
                <a:cs typeface="Arial"/>
              </a:rPr>
              <a:t> </a:t>
            </a:r>
            <a:r>
              <a:rPr sz="1050" spc="195" dirty="0">
                <a:latin typeface="Arial Unicode MS"/>
                <a:cs typeface="Arial Unicode MS"/>
              </a:rPr>
              <a:t>≡</a:t>
            </a:r>
            <a:r>
              <a:rPr sz="1050" spc="-10" dirty="0">
                <a:latin typeface="Arial Unicode MS"/>
                <a:cs typeface="Arial Unicode MS"/>
              </a:rPr>
              <a:t> </a:t>
            </a:r>
            <a:r>
              <a:rPr sz="1050" i="1" spc="-5" dirty="0">
                <a:latin typeface="Arial"/>
                <a:cs typeface="Arial"/>
              </a:rPr>
              <a:t>...</a:t>
            </a:r>
            <a:r>
              <a:rPr sz="1050" i="1" spc="-10" dirty="0">
                <a:latin typeface="Arial"/>
                <a:cs typeface="Arial"/>
              </a:rPr>
              <a:t> </a:t>
            </a:r>
            <a:r>
              <a:rPr sz="1050" spc="195" dirty="0">
                <a:latin typeface="Arial Unicode MS"/>
                <a:cs typeface="Arial Unicode MS"/>
              </a:rPr>
              <a:t>≡</a:t>
            </a:r>
            <a:r>
              <a:rPr sz="1050" spc="-10" dirty="0">
                <a:latin typeface="Arial Unicode MS"/>
                <a:cs typeface="Arial Unicode MS"/>
              </a:rPr>
              <a:t> </a:t>
            </a:r>
            <a:r>
              <a:rPr sz="1050" i="1" spc="-55" dirty="0">
                <a:latin typeface="Arial"/>
                <a:cs typeface="Arial"/>
              </a:rPr>
              <a:t>C</a:t>
            </a:r>
            <a:r>
              <a:rPr sz="1200" i="1" spc="-82" baseline="-10416" dirty="0">
                <a:latin typeface="Arial"/>
                <a:cs typeface="Arial"/>
              </a:rPr>
              <a:t>n  </a:t>
            </a:r>
            <a:r>
              <a:rPr sz="1050" i="1" spc="-30" dirty="0">
                <a:latin typeface="Arial"/>
                <a:cs typeface="Arial"/>
              </a:rPr>
              <a:t>P</a:t>
            </a:r>
            <a:r>
              <a:rPr sz="1200" spc="-44" baseline="-10416" dirty="0">
                <a:latin typeface="Arial"/>
                <a:cs typeface="Arial"/>
              </a:rPr>
              <a:t>1  </a:t>
            </a:r>
            <a:r>
              <a:rPr sz="1050" spc="-245" dirty="0" smtClean="0">
                <a:latin typeface="Arial Unicode MS"/>
                <a:cs typeface="Arial Unicode MS"/>
              </a:rPr>
              <a:t>  </a:t>
            </a:r>
            <a:r>
              <a:rPr sz="1050" spc="-210" dirty="0" smtClean="0">
                <a:latin typeface="Arial Unicode MS"/>
                <a:cs typeface="Arial Unicode MS"/>
              </a:rPr>
              <a:t> </a:t>
            </a:r>
            <a:r>
              <a:rPr lang="en-US" sz="1050" spc="-210" dirty="0" smtClean="0">
                <a:latin typeface="Arial Unicode MS"/>
                <a:cs typeface="Arial Unicode MS"/>
              </a:rPr>
              <a:t>  </a:t>
            </a:r>
            <a:r>
              <a:rPr sz="1050" i="1" spc="-30" dirty="0" smtClean="0">
                <a:latin typeface="Arial"/>
                <a:cs typeface="Arial"/>
              </a:rPr>
              <a:t>P</a:t>
            </a:r>
            <a:r>
              <a:rPr sz="1200" spc="-44" baseline="-10416" dirty="0" smtClean="0">
                <a:latin typeface="Arial"/>
                <a:cs typeface="Arial"/>
              </a:rPr>
              <a:t>2</a:t>
            </a:r>
            <a:endParaRPr sz="1200" baseline="-10416" dirty="0">
              <a:latin typeface="Arial"/>
              <a:cs typeface="Arial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2642273" y="1633258"/>
            <a:ext cx="0" cy="172085"/>
          </a:xfrm>
          <a:custGeom>
            <a:avLst/>
            <a:gdLst/>
            <a:ahLst/>
            <a:cxnLst/>
            <a:rect l="l" t="t" r="r" b="b"/>
            <a:pathLst>
              <a:path h="172085">
                <a:moveTo>
                  <a:pt x="0" y="172072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1704860" y="1805330"/>
            <a:ext cx="0" cy="172085"/>
          </a:xfrm>
          <a:custGeom>
            <a:avLst/>
            <a:gdLst/>
            <a:ahLst/>
            <a:cxnLst/>
            <a:rect l="l" t="t" r="r" b="b"/>
            <a:pathLst>
              <a:path h="172085">
                <a:moveTo>
                  <a:pt x="0" y="172072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 txBox="1"/>
          <p:nvPr/>
        </p:nvSpPr>
        <p:spPr>
          <a:xfrm>
            <a:off x="1768081" y="1786077"/>
            <a:ext cx="803275" cy="285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i="1" spc="-30" dirty="0">
                <a:latin typeface="Arial"/>
                <a:cs typeface="Arial"/>
              </a:rPr>
              <a:t>P</a:t>
            </a:r>
            <a:r>
              <a:rPr sz="1200" spc="-44" baseline="-10416" dirty="0">
                <a:latin typeface="Arial"/>
                <a:cs typeface="Arial"/>
              </a:rPr>
              <a:t>1 </a:t>
            </a:r>
            <a:r>
              <a:rPr sz="1050" spc="195" dirty="0">
                <a:latin typeface="Arial Unicode MS"/>
                <a:cs typeface="Arial Unicode MS"/>
              </a:rPr>
              <a:t>≡ </a:t>
            </a:r>
            <a:r>
              <a:rPr sz="1050" i="1" spc="-5" dirty="0">
                <a:latin typeface="Arial"/>
                <a:cs typeface="Arial"/>
              </a:rPr>
              <a:t>... </a:t>
            </a:r>
            <a:r>
              <a:rPr sz="1050" spc="195" dirty="0">
                <a:latin typeface="Arial Unicode MS"/>
                <a:cs typeface="Arial Unicode MS"/>
              </a:rPr>
              <a:t>≡</a:t>
            </a:r>
            <a:r>
              <a:rPr sz="1050" spc="-90" dirty="0">
                <a:latin typeface="Arial Unicode MS"/>
                <a:cs typeface="Arial Unicode MS"/>
              </a:rPr>
              <a:t> </a:t>
            </a:r>
            <a:r>
              <a:rPr sz="1050" i="1" spc="-25" dirty="0">
                <a:latin typeface="Arial"/>
                <a:cs typeface="Arial"/>
              </a:rPr>
              <a:t>P</a:t>
            </a:r>
            <a:r>
              <a:rPr sz="1200" i="1" spc="-37" baseline="-10416" dirty="0">
                <a:latin typeface="Arial"/>
                <a:cs typeface="Arial"/>
              </a:rPr>
              <a:t>n</a:t>
            </a:r>
            <a:endParaRPr sz="1200" baseline="-10416">
              <a:latin typeface="Arial"/>
              <a:cs typeface="Arial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2642273" y="1805330"/>
            <a:ext cx="0" cy="172085"/>
          </a:xfrm>
          <a:custGeom>
            <a:avLst/>
            <a:gdLst/>
            <a:ahLst/>
            <a:cxnLst/>
            <a:rect l="l" t="t" r="r" b="b"/>
            <a:pathLst>
              <a:path h="172085">
                <a:moveTo>
                  <a:pt x="0" y="172072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 txBox="1"/>
          <p:nvPr/>
        </p:nvSpPr>
        <p:spPr>
          <a:xfrm>
            <a:off x="2705493" y="1265489"/>
            <a:ext cx="1538605" cy="662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2600"/>
              </a:lnSpc>
            </a:pPr>
            <a:r>
              <a:rPr sz="1050" i="1" spc="-50" dirty="0">
                <a:latin typeface="Arial"/>
                <a:cs typeface="Arial"/>
              </a:rPr>
              <a:t>Human </a:t>
            </a:r>
            <a:r>
              <a:rPr lang="en-US" sz="1050" spc="-245" dirty="0">
                <a:latin typeface="Arial Unicode MS"/>
                <a:cs typeface="Arial Unicode MS"/>
              </a:rPr>
              <a:t> </a:t>
            </a:r>
            <a:r>
              <a:rPr sz="1050" spc="-245" dirty="0" smtClean="0">
                <a:latin typeface="Arial Unicode MS"/>
                <a:cs typeface="Arial Unicode MS"/>
              </a:rPr>
              <a:t> </a:t>
            </a:r>
            <a:r>
              <a:rPr lang="en-US" sz="1050" spc="-245" dirty="0" smtClean="0">
                <a:latin typeface="Arial Unicode MS"/>
                <a:cs typeface="Arial Unicode MS"/>
              </a:rPr>
              <a:t>  </a:t>
            </a:r>
            <a:r>
              <a:rPr sz="1050" i="1" spc="-30" dirty="0" smtClean="0">
                <a:latin typeface="Arial"/>
                <a:cs typeface="Arial"/>
              </a:rPr>
              <a:t>Animal </a:t>
            </a:r>
            <a:r>
              <a:rPr lang="en-US" sz="1050" spc="105" dirty="0">
                <a:latin typeface="Arial Unicode MS"/>
                <a:cs typeface="Arial Unicode MS"/>
              </a:rPr>
              <a:t> </a:t>
            </a:r>
            <a:r>
              <a:rPr lang="en-US" sz="1050" spc="105" dirty="0" smtClean="0">
                <a:latin typeface="Arial Unicode MS"/>
                <a:cs typeface="Arial Unicode MS"/>
              </a:rPr>
              <a:t> </a:t>
            </a:r>
            <a:r>
              <a:rPr sz="1050" spc="105" dirty="0" smtClean="0">
                <a:latin typeface="Arial Unicode MS"/>
                <a:cs typeface="Arial Unicode MS"/>
              </a:rPr>
              <a:t> </a:t>
            </a:r>
            <a:r>
              <a:rPr sz="1050" i="1" spc="-40" dirty="0">
                <a:latin typeface="Arial"/>
                <a:cs typeface="Arial"/>
              </a:rPr>
              <a:t>Biped  </a:t>
            </a:r>
            <a:r>
              <a:rPr sz="1050" i="1" spc="-35" dirty="0">
                <a:latin typeface="Arial"/>
                <a:cs typeface="Arial"/>
              </a:rPr>
              <a:t>Man </a:t>
            </a:r>
            <a:r>
              <a:rPr sz="1050" spc="195" dirty="0">
                <a:latin typeface="Arial Unicode MS"/>
                <a:cs typeface="Arial Unicode MS"/>
              </a:rPr>
              <a:t>≡ </a:t>
            </a:r>
            <a:r>
              <a:rPr sz="1050" i="1" spc="-50" dirty="0">
                <a:latin typeface="Arial"/>
                <a:cs typeface="Arial"/>
              </a:rPr>
              <a:t>Human </a:t>
            </a:r>
            <a:r>
              <a:rPr lang="en-US" sz="1050" spc="105" dirty="0">
                <a:latin typeface="Arial Unicode MS"/>
                <a:cs typeface="Arial Unicode MS"/>
              </a:rPr>
              <a:t> </a:t>
            </a:r>
            <a:r>
              <a:rPr lang="en-US" sz="1050" spc="105" dirty="0" smtClean="0">
                <a:latin typeface="Arial Unicode MS"/>
                <a:cs typeface="Arial Unicode MS"/>
              </a:rPr>
              <a:t> </a:t>
            </a:r>
            <a:r>
              <a:rPr sz="1050" spc="105" dirty="0" smtClean="0">
                <a:latin typeface="Arial Unicode MS"/>
                <a:cs typeface="Arial Unicode MS"/>
              </a:rPr>
              <a:t> </a:t>
            </a:r>
            <a:r>
              <a:rPr sz="1050" i="1" spc="-40" dirty="0">
                <a:latin typeface="Arial"/>
                <a:cs typeface="Arial"/>
              </a:rPr>
              <a:t>Male  </a:t>
            </a:r>
            <a:r>
              <a:rPr sz="1050" i="1" spc="-50" dirty="0">
                <a:latin typeface="Arial"/>
                <a:cs typeface="Arial"/>
              </a:rPr>
              <a:t>hasDaughter </a:t>
            </a:r>
            <a:r>
              <a:rPr lang="en-US" sz="1050" spc="-245" dirty="0">
                <a:latin typeface="Arial Unicode MS"/>
                <a:cs typeface="Arial Unicode MS"/>
              </a:rPr>
              <a:t> </a:t>
            </a:r>
            <a:r>
              <a:rPr lang="en-US" sz="1050" spc="-245" dirty="0" smtClean="0">
                <a:latin typeface="Arial Unicode MS"/>
                <a:cs typeface="Arial Unicode MS"/>
              </a:rPr>
              <a:t>  </a:t>
            </a:r>
            <a:r>
              <a:rPr sz="1050" spc="-245" dirty="0" smtClean="0">
                <a:latin typeface="Arial Unicode MS"/>
                <a:cs typeface="Arial Unicode MS"/>
              </a:rPr>
              <a:t> </a:t>
            </a:r>
            <a:r>
              <a:rPr sz="1050" i="1" spc="-55" dirty="0">
                <a:latin typeface="Arial"/>
                <a:cs typeface="Arial"/>
              </a:rPr>
              <a:t>hasChild  </a:t>
            </a:r>
            <a:r>
              <a:rPr sz="1050" i="1" spc="-45" dirty="0">
                <a:latin typeface="Arial"/>
                <a:cs typeface="Arial"/>
              </a:rPr>
              <a:t>cost </a:t>
            </a:r>
            <a:r>
              <a:rPr sz="1050" spc="195" dirty="0">
                <a:latin typeface="Arial Unicode MS"/>
                <a:cs typeface="Arial Unicode MS"/>
              </a:rPr>
              <a:t>≡</a:t>
            </a:r>
            <a:r>
              <a:rPr sz="1050" spc="60" dirty="0">
                <a:latin typeface="Arial Unicode MS"/>
                <a:cs typeface="Arial Unicode MS"/>
              </a:rPr>
              <a:t> </a:t>
            </a:r>
            <a:r>
              <a:rPr sz="1050" i="1" spc="-50" dirty="0">
                <a:latin typeface="Arial"/>
                <a:cs typeface="Arial"/>
              </a:rPr>
              <a:t>price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1704860" y="1977402"/>
            <a:ext cx="0" cy="172085"/>
          </a:xfrm>
          <a:custGeom>
            <a:avLst/>
            <a:gdLst/>
            <a:ahLst/>
            <a:cxnLst/>
            <a:rect l="l" t="t" r="r" b="b"/>
            <a:pathLst>
              <a:path h="172085">
                <a:moveTo>
                  <a:pt x="0" y="172072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2642273" y="1977402"/>
            <a:ext cx="0" cy="172085"/>
          </a:xfrm>
          <a:custGeom>
            <a:avLst/>
            <a:gdLst/>
            <a:ahLst/>
            <a:cxnLst/>
            <a:rect l="l" t="t" r="r" b="b"/>
            <a:pathLst>
              <a:path h="172085">
                <a:moveTo>
                  <a:pt x="0" y="172072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3274910" y="2095322"/>
            <a:ext cx="41910" cy="0"/>
          </a:xfrm>
          <a:custGeom>
            <a:avLst/>
            <a:gdLst/>
            <a:ahLst/>
            <a:cxnLst/>
            <a:rect l="l" t="t" r="r" b="b"/>
            <a:pathLst>
              <a:path w="41910">
                <a:moveTo>
                  <a:pt x="0" y="0"/>
                </a:moveTo>
                <a:lnTo>
                  <a:pt x="4156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3920413" y="2095322"/>
            <a:ext cx="41910" cy="0"/>
          </a:xfrm>
          <a:custGeom>
            <a:avLst/>
            <a:gdLst/>
            <a:ahLst/>
            <a:cxnLst/>
            <a:rect l="l" t="t" r="r" b="b"/>
            <a:pathLst>
              <a:path w="41910">
                <a:moveTo>
                  <a:pt x="0" y="0"/>
                </a:moveTo>
                <a:lnTo>
                  <a:pt x="4156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704860" y="2149475"/>
            <a:ext cx="0" cy="172085"/>
          </a:xfrm>
          <a:custGeom>
            <a:avLst/>
            <a:gdLst/>
            <a:ahLst/>
            <a:cxnLst/>
            <a:rect l="l" t="t" r="r" b="b"/>
            <a:pathLst>
              <a:path h="172085">
                <a:moveTo>
                  <a:pt x="0" y="172072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 txBox="1"/>
          <p:nvPr/>
        </p:nvSpPr>
        <p:spPr>
          <a:xfrm>
            <a:off x="1768081" y="1953791"/>
            <a:ext cx="764540" cy="3308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2600"/>
              </a:lnSpc>
            </a:pPr>
            <a:r>
              <a:rPr sz="1050" i="1" spc="-45" dirty="0">
                <a:latin typeface="Arial"/>
                <a:cs typeface="Arial"/>
              </a:rPr>
              <a:t>o</a:t>
            </a:r>
            <a:r>
              <a:rPr sz="1200" spc="-67" baseline="-10416" dirty="0">
                <a:latin typeface="Arial"/>
                <a:cs typeface="Arial"/>
              </a:rPr>
              <a:t>1 </a:t>
            </a:r>
            <a:r>
              <a:rPr sz="1050" spc="195" dirty="0">
                <a:latin typeface="Arial"/>
                <a:cs typeface="Arial"/>
              </a:rPr>
              <a:t>= </a:t>
            </a:r>
            <a:r>
              <a:rPr sz="1050" i="1" spc="-5" dirty="0">
                <a:latin typeface="Arial"/>
                <a:cs typeface="Arial"/>
              </a:rPr>
              <a:t>... </a:t>
            </a:r>
            <a:r>
              <a:rPr sz="1050" spc="195" dirty="0">
                <a:latin typeface="Arial"/>
                <a:cs typeface="Arial"/>
              </a:rPr>
              <a:t>=</a:t>
            </a:r>
            <a:r>
              <a:rPr sz="1050" spc="-60" dirty="0">
                <a:latin typeface="Arial"/>
                <a:cs typeface="Arial"/>
              </a:rPr>
              <a:t> </a:t>
            </a:r>
            <a:r>
              <a:rPr sz="1050" i="1" spc="-40" dirty="0">
                <a:latin typeface="Arial"/>
                <a:cs typeface="Arial"/>
              </a:rPr>
              <a:t>o</a:t>
            </a:r>
            <a:r>
              <a:rPr sz="1200" i="1" spc="-60" baseline="-10416" dirty="0">
                <a:latin typeface="Arial"/>
                <a:cs typeface="Arial"/>
              </a:rPr>
              <a:t>n  </a:t>
            </a:r>
            <a:r>
              <a:rPr sz="1050" i="1" spc="-40" dirty="0">
                <a:latin typeface="Arial"/>
                <a:cs typeface="Arial"/>
              </a:rPr>
              <a:t>C</a:t>
            </a:r>
            <a:r>
              <a:rPr sz="1200" i="1" spc="-60" baseline="-10416" dirty="0">
                <a:latin typeface="Arial"/>
                <a:cs typeface="Arial"/>
              </a:rPr>
              <a:t>i  </a:t>
            </a:r>
            <a:r>
              <a:rPr sz="1050" spc="-245" dirty="0" smtClean="0">
                <a:latin typeface="Arial Unicode MS"/>
                <a:cs typeface="Arial Unicode MS"/>
              </a:rPr>
              <a:t>      </a:t>
            </a:r>
            <a:r>
              <a:rPr sz="1050" spc="10" dirty="0">
                <a:latin typeface="Arial Unicode MS"/>
                <a:cs typeface="Arial Unicode MS"/>
              </a:rPr>
              <a:t>¬</a:t>
            </a:r>
            <a:r>
              <a:rPr sz="1050" i="1" spc="10" dirty="0">
                <a:latin typeface="Arial"/>
                <a:cs typeface="Arial"/>
              </a:rPr>
              <a:t>C</a:t>
            </a:r>
            <a:r>
              <a:rPr sz="1200" i="1" spc="15" baseline="-10416" dirty="0">
                <a:latin typeface="Arial"/>
                <a:cs typeface="Arial"/>
              </a:rPr>
              <a:t>j</a:t>
            </a:r>
            <a:endParaRPr sz="1200" baseline="-10416" dirty="0">
              <a:latin typeface="Arial"/>
              <a:cs typeface="Arial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2642273" y="2149475"/>
            <a:ext cx="0" cy="172085"/>
          </a:xfrm>
          <a:custGeom>
            <a:avLst/>
            <a:gdLst/>
            <a:ahLst/>
            <a:cxnLst/>
            <a:rect l="l" t="t" r="r" b="b"/>
            <a:pathLst>
              <a:path h="172085">
                <a:moveTo>
                  <a:pt x="0" y="172072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1704860" y="2321547"/>
            <a:ext cx="0" cy="172085"/>
          </a:xfrm>
          <a:custGeom>
            <a:avLst/>
            <a:gdLst/>
            <a:ahLst/>
            <a:cxnLst/>
            <a:rect l="l" t="t" r="r" b="b"/>
            <a:pathLst>
              <a:path h="172085">
                <a:moveTo>
                  <a:pt x="0" y="172072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 txBox="1"/>
          <p:nvPr/>
        </p:nvSpPr>
        <p:spPr>
          <a:xfrm>
            <a:off x="1768081" y="2302306"/>
            <a:ext cx="419734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i="1" spc="-20" dirty="0">
                <a:latin typeface="Arial"/>
                <a:cs typeface="Arial"/>
              </a:rPr>
              <a:t>o</a:t>
            </a:r>
            <a:r>
              <a:rPr sz="1200" i="1" spc="-30" baseline="-10416" dirty="0">
                <a:latin typeface="Arial"/>
                <a:cs typeface="Arial"/>
              </a:rPr>
              <a:t>i  </a:t>
            </a:r>
            <a:r>
              <a:rPr lang="en-US" sz="1050" spc="95" dirty="0">
                <a:latin typeface="Arial Unicode MS"/>
                <a:cs typeface="Arial Unicode MS"/>
              </a:rPr>
              <a:t> </a:t>
            </a:r>
            <a:r>
              <a:rPr lang="en-US" sz="1050" spc="95" dirty="0" smtClean="0">
                <a:latin typeface="Arial Unicode MS"/>
                <a:cs typeface="Arial Unicode MS"/>
              </a:rPr>
              <a:t>  </a:t>
            </a:r>
            <a:r>
              <a:rPr sz="1050" spc="-55" dirty="0" smtClean="0">
                <a:latin typeface="Arial"/>
                <a:cs typeface="Arial"/>
              </a:rPr>
              <a:t> </a:t>
            </a:r>
            <a:r>
              <a:rPr sz="1050" i="1" spc="-85" dirty="0">
                <a:latin typeface="Arial"/>
                <a:cs typeface="Arial"/>
              </a:rPr>
              <a:t>o</a:t>
            </a:r>
            <a:r>
              <a:rPr sz="1200" i="1" spc="-127" baseline="-10416" dirty="0">
                <a:latin typeface="Arial"/>
                <a:cs typeface="Arial"/>
              </a:rPr>
              <a:t>j</a:t>
            </a:r>
            <a:endParaRPr sz="1200" baseline="-10416" dirty="0">
              <a:latin typeface="Arial"/>
              <a:cs typeface="Arial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2642273" y="2321547"/>
            <a:ext cx="0" cy="172085"/>
          </a:xfrm>
          <a:custGeom>
            <a:avLst/>
            <a:gdLst/>
            <a:ahLst/>
            <a:cxnLst/>
            <a:rect l="l" t="t" r="r" b="b"/>
            <a:pathLst>
              <a:path h="172085">
                <a:moveTo>
                  <a:pt x="0" y="172072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 txBox="1"/>
          <p:nvPr/>
        </p:nvSpPr>
        <p:spPr>
          <a:xfrm>
            <a:off x="2705493" y="1953791"/>
            <a:ext cx="1602105" cy="4976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2600"/>
              </a:lnSpc>
            </a:pPr>
            <a:r>
              <a:rPr sz="1050" i="1" spc="-45" dirty="0">
                <a:latin typeface="Arial"/>
                <a:cs typeface="Arial"/>
              </a:rPr>
              <a:t>President </a:t>
            </a:r>
            <a:r>
              <a:rPr sz="1050" i="1" spc="-50" dirty="0">
                <a:latin typeface="Arial"/>
                <a:cs typeface="Arial"/>
              </a:rPr>
              <a:t>Zuma </a:t>
            </a:r>
            <a:r>
              <a:rPr sz="1050" spc="195" dirty="0">
                <a:latin typeface="Arial"/>
                <a:cs typeface="Arial"/>
              </a:rPr>
              <a:t>= </a:t>
            </a:r>
            <a:r>
              <a:rPr sz="1050" i="1" spc="-35" dirty="0">
                <a:latin typeface="Arial"/>
                <a:cs typeface="Arial"/>
              </a:rPr>
              <a:t>J </a:t>
            </a:r>
            <a:r>
              <a:rPr sz="1050" i="1" spc="-50" dirty="0">
                <a:latin typeface="Arial"/>
                <a:cs typeface="Arial"/>
              </a:rPr>
              <a:t>Zuma  </a:t>
            </a:r>
            <a:r>
              <a:rPr sz="1050" i="1" spc="-40" dirty="0">
                <a:latin typeface="Arial"/>
                <a:cs typeface="Arial"/>
              </a:rPr>
              <a:t>Male </a:t>
            </a:r>
            <a:r>
              <a:rPr sz="1050" spc="-245" dirty="0" smtClean="0">
                <a:latin typeface="Arial Unicode MS"/>
                <a:cs typeface="Arial Unicode MS"/>
              </a:rPr>
              <a:t>    </a:t>
            </a:r>
            <a:r>
              <a:rPr sz="1050" spc="-220" dirty="0" smtClean="0">
                <a:latin typeface="Arial Unicode MS"/>
                <a:cs typeface="Arial Unicode MS"/>
              </a:rPr>
              <a:t> </a:t>
            </a:r>
            <a:r>
              <a:rPr sz="1050" spc="-55" dirty="0">
                <a:latin typeface="Arial Unicode MS"/>
                <a:cs typeface="Arial Unicode MS"/>
              </a:rPr>
              <a:t>¬</a:t>
            </a:r>
            <a:r>
              <a:rPr sz="1050" i="1" spc="-55" dirty="0">
                <a:latin typeface="Arial"/>
                <a:cs typeface="Arial"/>
              </a:rPr>
              <a:t>Female</a:t>
            </a:r>
            <a:endParaRPr sz="10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050" i="1" spc="-50" dirty="0">
                <a:latin typeface="Arial"/>
                <a:cs typeface="Arial"/>
              </a:rPr>
              <a:t>sally  </a:t>
            </a:r>
            <a:r>
              <a:rPr sz="1050" spc="-110" dirty="0" smtClean="0">
                <a:latin typeface="Arial"/>
                <a:cs typeface="Arial"/>
              </a:rPr>
              <a:t> </a:t>
            </a:r>
            <a:r>
              <a:rPr lang="en-US" sz="1050" spc="-110" dirty="0" smtClean="0">
                <a:latin typeface="Arial"/>
                <a:cs typeface="Arial"/>
              </a:rPr>
              <a:t> </a:t>
            </a:r>
            <a:r>
              <a:rPr sz="1050" i="1" spc="-85" dirty="0" smtClean="0">
                <a:latin typeface="Arial"/>
                <a:cs typeface="Arial"/>
              </a:rPr>
              <a:t>shereen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1704860" y="2493632"/>
            <a:ext cx="0" cy="172085"/>
          </a:xfrm>
          <a:custGeom>
            <a:avLst/>
            <a:gdLst/>
            <a:ahLst/>
            <a:cxnLst/>
            <a:rect l="l" t="t" r="r" b="b"/>
            <a:pathLst>
              <a:path h="172085">
                <a:moveTo>
                  <a:pt x="0" y="172072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 txBox="1"/>
          <p:nvPr/>
        </p:nvSpPr>
        <p:spPr>
          <a:xfrm>
            <a:off x="1768081" y="2474379"/>
            <a:ext cx="542925" cy="285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i="1" spc="-30" dirty="0">
                <a:latin typeface="Arial"/>
                <a:cs typeface="Arial"/>
              </a:rPr>
              <a:t>P</a:t>
            </a:r>
            <a:r>
              <a:rPr sz="1200" spc="-44" baseline="-10416" dirty="0">
                <a:latin typeface="Arial"/>
                <a:cs typeface="Arial"/>
              </a:rPr>
              <a:t>1  </a:t>
            </a:r>
            <a:r>
              <a:rPr sz="1050" spc="195" dirty="0">
                <a:latin typeface="Arial Unicode MS"/>
                <a:cs typeface="Arial Unicode MS"/>
              </a:rPr>
              <a:t>≡</a:t>
            </a:r>
            <a:r>
              <a:rPr sz="1050" spc="-114" dirty="0">
                <a:latin typeface="Arial Unicode MS"/>
                <a:cs typeface="Arial Unicode MS"/>
              </a:rPr>
              <a:t> </a:t>
            </a:r>
            <a:r>
              <a:rPr sz="1050" i="1" spc="-70" dirty="0">
                <a:latin typeface="Arial"/>
                <a:cs typeface="Arial"/>
              </a:rPr>
              <a:t>P</a:t>
            </a:r>
            <a:r>
              <a:rPr sz="1200" spc="-104" baseline="-20833" dirty="0">
                <a:latin typeface="Arial"/>
                <a:cs typeface="Arial"/>
              </a:rPr>
              <a:t>2</a:t>
            </a:r>
            <a:r>
              <a:rPr sz="1200" i="1" spc="-104" baseline="31250" dirty="0">
                <a:latin typeface="Arial"/>
                <a:cs typeface="Arial"/>
              </a:rPr>
              <a:t>−</a:t>
            </a:r>
            <a:endParaRPr sz="1200" baseline="31250">
              <a:latin typeface="Arial"/>
              <a:cs typeface="Arial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2642273" y="2493632"/>
            <a:ext cx="0" cy="172085"/>
          </a:xfrm>
          <a:custGeom>
            <a:avLst/>
            <a:gdLst/>
            <a:ahLst/>
            <a:cxnLst/>
            <a:rect l="l" t="t" r="r" b="b"/>
            <a:pathLst>
              <a:path h="172085">
                <a:moveTo>
                  <a:pt x="0" y="172072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 txBox="1"/>
          <p:nvPr/>
        </p:nvSpPr>
        <p:spPr>
          <a:xfrm>
            <a:off x="2705493" y="2474379"/>
            <a:ext cx="1375410" cy="285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i="1" spc="-55" dirty="0">
                <a:latin typeface="Arial"/>
                <a:cs typeface="Arial"/>
              </a:rPr>
              <a:t>hasChild  </a:t>
            </a:r>
            <a:r>
              <a:rPr sz="1050" spc="195" dirty="0">
                <a:latin typeface="Arial Unicode MS"/>
                <a:cs typeface="Arial Unicode MS"/>
              </a:rPr>
              <a:t>≡</a:t>
            </a:r>
            <a:r>
              <a:rPr sz="1050" spc="-90" dirty="0">
                <a:latin typeface="Arial Unicode MS"/>
                <a:cs typeface="Arial Unicode MS"/>
              </a:rPr>
              <a:t> </a:t>
            </a:r>
            <a:r>
              <a:rPr sz="1050" i="1" spc="-30" dirty="0">
                <a:latin typeface="Arial"/>
                <a:cs typeface="Arial"/>
              </a:rPr>
              <a:t>hasParent</a:t>
            </a:r>
            <a:r>
              <a:rPr sz="1200" i="1" spc="-44" baseline="27777" dirty="0">
                <a:latin typeface="Arial"/>
                <a:cs typeface="Arial"/>
              </a:rPr>
              <a:t>−</a:t>
            </a:r>
            <a:endParaRPr sz="1200" baseline="27777" dirty="0">
              <a:latin typeface="Arial"/>
              <a:cs typeface="Arial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1704860" y="2665704"/>
            <a:ext cx="0" cy="172085"/>
          </a:xfrm>
          <a:custGeom>
            <a:avLst/>
            <a:gdLst/>
            <a:ahLst/>
            <a:cxnLst/>
            <a:rect l="l" t="t" r="r" b="b"/>
            <a:pathLst>
              <a:path h="172085">
                <a:moveTo>
                  <a:pt x="0" y="172072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 txBox="1"/>
          <p:nvPr/>
        </p:nvSpPr>
        <p:spPr>
          <a:xfrm>
            <a:off x="1768080" y="2646451"/>
            <a:ext cx="765569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i="1" spc="-40" dirty="0">
                <a:latin typeface="Arial"/>
                <a:cs typeface="Arial"/>
              </a:rPr>
              <a:t>P </a:t>
            </a:r>
            <a:r>
              <a:rPr sz="1200" spc="284" baseline="27777" dirty="0">
                <a:latin typeface="Arial"/>
                <a:cs typeface="Arial"/>
              </a:rPr>
              <a:t>+</a:t>
            </a:r>
            <a:r>
              <a:rPr sz="1200" spc="-157" baseline="27777" dirty="0">
                <a:latin typeface="Arial"/>
                <a:cs typeface="Arial"/>
              </a:rPr>
              <a:t> </a:t>
            </a:r>
            <a:r>
              <a:rPr sz="1050" spc="-245" dirty="0" smtClean="0">
                <a:latin typeface="Arial Unicode MS"/>
                <a:cs typeface="Arial Unicode MS"/>
              </a:rPr>
              <a:t>      </a:t>
            </a:r>
            <a:r>
              <a:rPr sz="1050" i="1" spc="-40" dirty="0">
                <a:latin typeface="Arial"/>
                <a:cs typeface="Arial"/>
              </a:rPr>
              <a:t>P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2642273" y="2665704"/>
            <a:ext cx="0" cy="172085"/>
          </a:xfrm>
          <a:custGeom>
            <a:avLst/>
            <a:gdLst/>
            <a:ahLst/>
            <a:cxnLst/>
            <a:rect l="l" t="t" r="r" b="b"/>
            <a:pathLst>
              <a:path h="172085">
                <a:moveTo>
                  <a:pt x="0" y="172072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 txBox="1"/>
          <p:nvPr/>
        </p:nvSpPr>
        <p:spPr>
          <a:xfrm>
            <a:off x="2705492" y="2646451"/>
            <a:ext cx="1733157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i="1" spc="-60" dirty="0">
                <a:latin typeface="Arial"/>
                <a:cs typeface="Arial"/>
              </a:rPr>
              <a:t>ancestor </a:t>
            </a:r>
            <a:r>
              <a:rPr sz="1200" spc="284" baseline="27777" dirty="0">
                <a:latin typeface="Arial"/>
                <a:cs typeface="Arial"/>
              </a:rPr>
              <a:t>+</a:t>
            </a:r>
            <a:r>
              <a:rPr sz="1200" spc="-7" baseline="27777" dirty="0">
                <a:latin typeface="Arial"/>
                <a:cs typeface="Arial"/>
              </a:rPr>
              <a:t> </a:t>
            </a:r>
            <a:r>
              <a:rPr sz="1050" spc="-245" dirty="0" smtClean="0">
                <a:latin typeface="Arial Unicode MS"/>
                <a:cs typeface="Arial Unicode MS"/>
              </a:rPr>
              <a:t>    </a:t>
            </a:r>
            <a:r>
              <a:rPr sz="1050" i="1" spc="-60" dirty="0" smtClean="0">
                <a:latin typeface="Arial"/>
                <a:cs typeface="Arial"/>
              </a:rPr>
              <a:t>ancestor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323850" y="1273683"/>
            <a:ext cx="1317929" cy="16571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2600"/>
              </a:lnSpc>
            </a:pPr>
            <a:r>
              <a:rPr sz="1050" spc="-70" dirty="0">
                <a:latin typeface="Arial"/>
                <a:cs typeface="Arial"/>
              </a:rPr>
              <a:t>SubClassOf  </a:t>
            </a:r>
            <a:r>
              <a:rPr sz="1050" spc="-60" dirty="0">
                <a:latin typeface="Arial"/>
                <a:cs typeface="Arial"/>
              </a:rPr>
              <a:t>EquivalentClasses  </a:t>
            </a:r>
            <a:r>
              <a:rPr sz="1050" spc="-40" dirty="0">
                <a:latin typeface="Arial"/>
                <a:cs typeface="Arial"/>
              </a:rPr>
              <a:t>SubPropertyOf  EquivalentProperties  </a:t>
            </a:r>
            <a:r>
              <a:rPr sz="1050" spc="-50" dirty="0">
                <a:latin typeface="Arial"/>
                <a:cs typeface="Arial"/>
              </a:rPr>
              <a:t>SameIndividual  DisjointClasses  </a:t>
            </a:r>
            <a:r>
              <a:rPr sz="1050" spc="-30" dirty="0">
                <a:latin typeface="Arial"/>
                <a:cs typeface="Arial"/>
              </a:rPr>
              <a:t>DifferentIndividuals  </a:t>
            </a:r>
            <a:r>
              <a:rPr sz="1050" spc="-55" dirty="0">
                <a:latin typeface="Arial"/>
                <a:cs typeface="Arial"/>
              </a:rPr>
              <a:t>inverseOf</a:t>
            </a:r>
            <a:endParaRPr sz="1050" dirty="0">
              <a:latin typeface="Arial"/>
              <a:cs typeface="Arial"/>
            </a:endParaRPr>
          </a:p>
          <a:p>
            <a:pPr marL="12700" marR="582930">
              <a:lnSpc>
                <a:spcPct val="102600"/>
              </a:lnSpc>
            </a:pPr>
            <a:r>
              <a:rPr sz="1050" spc="-35" dirty="0">
                <a:latin typeface="Arial"/>
                <a:cs typeface="Arial"/>
              </a:rPr>
              <a:t>Transitive  </a:t>
            </a:r>
            <a:r>
              <a:rPr sz="1050" spc="-40" dirty="0">
                <a:latin typeface="Arial"/>
                <a:cs typeface="Arial"/>
              </a:rPr>
              <a:t>Symmetric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1704860" y="2837776"/>
            <a:ext cx="0" cy="172085"/>
          </a:xfrm>
          <a:custGeom>
            <a:avLst/>
            <a:gdLst/>
            <a:ahLst/>
            <a:cxnLst/>
            <a:rect l="l" t="t" r="r" b="b"/>
            <a:pathLst>
              <a:path h="172085">
                <a:moveTo>
                  <a:pt x="0" y="172072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 txBox="1"/>
          <p:nvPr/>
        </p:nvSpPr>
        <p:spPr>
          <a:xfrm>
            <a:off x="1768081" y="2818523"/>
            <a:ext cx="494030" cy="285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i="1" spc="-40" dirty="0">
                <a:latin typeface="Arial"/>
                <a:cs typeface="Arial"/>
              </a:rPr>
              <a:t>P </a:t>
            </a:r>
            <a:r>
              <a:rPr sz="1050" spc="195" dirty="0">
                <a:latin typeface="Arial Unicode MS"/>
                <a:cs typeface="Arial Unicode MS"/>
              </a:rPr>
              <a:t>≡</a:t>
            </a:r>
            <a:r>
              <a:rPr sz="1050" spc="60" dirty="0">
                <a:latin typeface="Arial Unicode MS"/>
                <a:cs typeface="Arial Unicode MS"/>
              </a:rPr>
              <a:t> </a:t>
            </a:r>
            <a:r>
              <a:rPr sz="1050" i="1" spc="120" dirty="0">
                <a:latin typeface="Arial"/>
                <a:cs typeface="Arial"/>
              </a:rPr>
              <a:t>P</a:t>
            </a:r>
            <a:r>
              <a:rPr sz="1200" i="1" spc="179" baseline="27777" dirty="0">
                <a:latin typeface="Arial"/>
                <a:cs typeface="Arial"/>
              </a:rPr>
              <a:t>−</a:t>
            </a:r>
            <a:endParaRPr sz="1200" baseline="27777">
              <a:latin typeface="Arial"/>
              <a:cs typeface="Arial"/>
            </a:endParaRPr>
          </a:p>
        </p:txBody>
      </p:sp>
      <p:sp>
        <p:nvSpPr>
          <p:cNvPr id="106" name="object 106"/>
          <p:cNvSpPr/>
          <p:nvPr/>
        </p:nvSpPr>
        <p:spPr>
          <a:xfrm>
            <a:off x="2642273" y="2837776"/>
            <a:ext cx="0" cy="172085"/>
          </a:xfrm>
          <a:custGeom>
            <a:avLst/>
            <a:gdLst/>
            <a:ahLst/>
            <a:cxnLst/>
            <a:rect l="l" t="t" r="r" b="b"/>
            <a:pathLst>
              <a:path h="172085">
                <a:moveTo>
                  <a:pt x="0" y="172072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 txBox="1"/>
          <p:nvPr/>
        </p:nvSpPr>
        <p:spPr>
          <a:xfrm>
            <a:off x="2705493" y="2818523"/>
            <a:ext cx="1777364" cy="285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i="1" spc="-55" dirty="0">
                <a:latin typeface="Arial"/>
                <a:cs typeface="Arial"/>
              </a:rPr>
              <a:t>connectedTo  </a:t>
            </a:r>
            <a:r>
              <a:rPr sz="1050" spc="195" dirty="0">
                <a:latin typeface="Arial Unicode MS"/>
                <a:cs typeface="Arial Unicode MS"/>
              </a:rPr>
              <a:t>≡</a:t>
            </a:r>
            <a:r>
              <a:rPr sz="1050" spc="-114" dirty="0">
                <a:latin typeface="Arial Unicode MS"/>
                <a:cs typeface="Arial Unicode MS"/>
              </a:rPr>
              <a:t> </a:t>
            </a:r>
            <a:r>
              <a:rPr sz="1050" i="1" spc="-30" dirty="0">
                <a:latin typeface="Arial"/>
                <a:cs typeface="Arial"/>
              </a:rPr>
              <a:t>connectedTo</a:t>
            </a:r>
            <a:r>
              <a:rPr sz="1200" i="1" spc="-44" baseline="27777" dirty="0">
                <a:latin typeface="Arial"/>
                <a:cs typeface="Arial"/>
              </a:rPr>
              <a:t>−</a:t>
            </a:r>
            <a:endParaRPr sz="1200" baseline="27777" dirty="0">
              <a:latin typeface="Arial"/>
              <a:cs typeface="Arial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4322698" y="3365099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20/64</a:t>
            </a:r>
            <a:endParaRPr sz="600">
              <a:latin typeface="Arial"/>
              <a:cs typeface="Arial"/>
            </a:endParaRPr>
          </a:p>
        </p:txBody>
      </p:sp>
      <p:pic>
        <p:nvPicPr>
          <p:cNvPr id="109" name="Picture 10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983862" y="1298589"/>
            <a:ext cx="133350" cy="158750"/>
          </a:xfrm>
          <a:prstGeom prst="rect">
            <a:avLst/>
          </a:prstGeom>
        </p:spPr>
      </p:pic>
      <p:pic>
        <p:nvPicPr>
          <p:cNvPr id="110" name="Picture 10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167832" y="1300211"/>
            <a:ext cx="133350" cy="158750"/>
          </a:xfrm>
          <a:prstGeom prst="rect">
            <a:avLst/>
          </a:prstGeom>
        </p:spPr>
      </p:pic>
      <p:pic>
        <p:nvPicPr>
          <p:cNvPr id="111" name="Picture 1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967474" y="1623243"/>
            <a:ext cx="133350" cy="158750"/>
          </a:xfrm>
          <a:prstGeom prst="rect">
            <a:avLst/>
          </a:prstGeom>
        </p:spPr>
      </p:pic>
      <p:pic>
        <p:nvPicPr>
          <p:cNvPr id="112" name="Picture 1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967474" y="2135957"/>
            <a:ext cx="133350" cy="158750"/>
          </a:xfrm>
          <a:prstGeom prst="rect">
            <a:avLst/>
          </a:prstGeom>
        </p:spPr>
      </p:pic>
      <p:pic>
        <p:nvPicPr>
          <p:cNvPr id="113" name="Picture 1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507862" y="1618945"/>
            <a:ext cx="133350" cy="158750"/>
          </a:xfrm>
          <a:prstGeom prst="rect">
            <a:avLst/>
          </a:prstGeom>
        </p:spPr>
      </p:pic>
      <p:pic>
        <p:nvPicPr>
          <p:cNvPr id="114" name="Picture 1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067050" y="2135957"/>
            <a:ext cx="133350" cy="158750"/>
          </a:xfrm>
          <a:prstGeom prst="rect">
            <a:avLst/>
          </a:prstGeom>
        </p:spPr>
      </p:pic>
      <p:pic>
        <p:nvPicPr>
          <p:cNvPr id="115" name="Picture 11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00250" y="2677551"/>
            <a:ext cx="133350" cy="158750"/>
          </a:xfrm>
          <a:prstGeom prst="rect">
            <a:avLst/>
          </a:prstGeom>
        </p:spPr>
      </p:pic>
      <p:pic>
        <p:nvPicPr>
          <p:cNvPr id="116" name="Picture 11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63656" y="2661163"/>
            <a:ext cx="133350" cy="158750"/>
          </a:xfrm>
          <a:prstGeom prst="rect">
            <a:avLst/>
          </a:prstGeom>
        </p:spPr>
      </p:pic>
      <p:pic>
        <p:nvPicPr>
          <p:cNvPr id="117" name="Picture 11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915856" y="2331781"/>
            <a:ext cx="141351" cy="168275"/>
          </a:xfrm>
          <a:prstGeom prst="rect">
            <a:avLst/>
          </a:prstGeom>
        </p:spPr>
      </p:pic>
      <p:pic>
        <p:nvPicPr>
          <p:cNvPr id="119" name="Picture 11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990850" y="2290811"/>
            <a:ext cx="141351" cy="168275"/>
          </a:xfrm>
          <a:prstGeom prst="rect">
            <a:avLst/>
          </a:prstGeom>
        </p:spPr>
      </p:pic>
      <p:pic>
        <p:nvPicPr>
          <p:cNvPr id="120" name="Picture 11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761044" y="1292017"/>
            <a:ext cx="120650" cy="134056"/>
          </a:xfrm>
          <a:prstGeom prst="rect">
            <a:avLst/>
          </a:prstGeom>
        </p:spPr>
      </p:pic>
      <p:pic>
        <p:nvPicPr>
          <p:cNvPr id="121" name="Picture 12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573414" y="1450157"/>
            <a:ext cx="120650" cy="134056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3014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301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805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09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01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805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309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81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317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82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325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904798" y="37668"/>
            <a:ext cx="2063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O</a:t>
            </a:r>
            <a:r>
              <a:rPr sz="600" b="1" spc="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WL</a:t>
            </a:r>
            <a:endParaRPr sz="6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62723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62723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272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6776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280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7784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288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8792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9296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6272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6776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280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7784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288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8792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601889" y="37668"/>
            <a:ext cx="27622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OWL</a:t>
            </a:r>
            <a:r>
              <a:rPr sz="600" b="1" spc="-45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b="1" spc="-5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27393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32434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273935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3243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3747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4251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4755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273935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24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3747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425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4755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273935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3243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3747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4251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4755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2248585" y="37668"/>
            <a:ext cx="5492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OWL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2</a:t>
            </a:r>
            <a:r>
              <a:rPr sz="600" b="1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profiles</a:t>
            </a:r>
            <a:endParaRPr sz="60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31793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2973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801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3053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3153981" y="37668"/>
            <a:ext cx="56134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Beyond 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OWL</a:t>
            </a:r>
            <a:r>
              <a:rPr sz="600" b="1" spc="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409680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1471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97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2479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2984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3487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3992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4495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5000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4071454" y="37668"/>
            <a:ext cx="44339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Reasoning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310743" y="764387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10743" y="983145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41032" y="1206944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41032" y="1379016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10743" y="1546047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41032" y="1769846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41032" y="1941931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350253" y="491591"/>
            <a:ext cx="2237740" cy="15690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400" spc="-25" dirty="0">
                <a:solidFill>
                  <a:srgbClr val="46AA78"/>
                </a:solidFill>
                <a:latin typeface="Arial"/>
                <a:cs typeface="Arial"/>
              </a:rPr>
              <a:t>Outline</a:t>
            </a:r>
            <a:endParaRPr sz="1400">
              <a:latin typeface="Arial"/>
              <a:cs typeface="Arial"/>
            </a:endParaRPr>
          </a:p>
          <a:p>
            <a:pPr marL="179070" indent="-166370">
              <a:lnSpc>
                <a:spcPct val="100000"/>
              </a:lnSpc>
              <a:spcBef>
                <a:spcPts val="335"/>
              </a:spcBef>
              <a:buClr>
                <a:srgbClr val="FBFDFC"/>
              </a:buClr>
              <a:buSzPct val="76190"/>
              <a:buFont typeface="Arial"/>
              <a:buAutoNum type="arabicPlain"/>
              <a:tabLst>
                <a:tab pos="179705" algn="l"/>
              </a:tabLst>
            </a:pPr>
            <a:r>
              <a:rPr sz="1050" spc="-15" dirty="0">
                <a:solidFill>
                  <a:srgbClr val="D9EDE4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endParaRPr sz="1050">
              <a:latin typeface="Arial"/>
              <a:cs typeface="Arial"/>
            </a:endParaRPr>
          </a:p>
          <a:p>
            <a:pPr marL="179070" indent="-166370">
              <a:lnSpc>
                <a:spcPct val="100000"/>
              </a:lnSpc>
              <a:spcBef>
                <a:spcPts val="400"/>
              </a:spcBef>
              <a:buClr>
                <a:srgbClr val="FBFDFC"/>
              </a:buClr>
              <a:buSzPct val="76190"/>
              <a:buFont typeface="Arial"/>
              <a:buAutoNum type="arabicPlain"/>
              <a:tabLst>
                <a:tab pos="179705" algn="l"/>
              </a:tabLst>
            </a:pPr>
            <a:r>
              <a:rPr sz="1050" spc="-40" dirty="0">
                <a:solidFill>
                  <a:srgbClr val="D9EDE4"/>
                </a:solidFill>
                <a:latin typeface="Arial"/>
                <a:cs typeface="Arial"/>
                <a:hlinkClick r:id="rId3" action="ppaction://hlinksldjump"/>
              </a:rPr>
              <a:t>OWL</a:t>
            </a:r>
            <a:endParaRPr sz="1050">
              <a:latin typeface="Arial"/>
              <a:cs typeface="Arial"/>
            </a:endParaRPr>
          </a:p>
          <a:p>
            <a:pPr marL="317500">
              <a:lnSpc>
                <a:spcPct val="100000"/>
              </a:lnSpc>
              <a:spcBef>
                <a:spcPts val="35"/>
              </a:spcBef>
            </a:pPr>
            <a:r>
              <a:rPr sz="1050" spc="-60" dirty="0">
                <a:solidFill>
                  <a:srgbClr val="CCCCCC"/>
                </a:solidFill>
                <a:latin typeface="Arial"/>
                <a:cs typeface="Arial"/>
                <a:hlinkClick r:id="rId10" action="ppaction://hlinksldjump"/>
              </a:rPr>
              <a:t>Design </a:t>
            </a:r>
            <a:r>
              <a:rPr sz="1050" spc="-20" dirty="0">
                <a:solidFill>
                  <a:srgbClr val="CCCCCC"/>
                </a:solidFill>
                <a:latin typeface="Arial"/>
                <a:cs typeface="Arial"/>
                <a:hlinkClick r:id="rId10" action="ppaction://hlinksldjump"/>
              </a:rPr>
              <a:t>of</a:t>
            </a:r>
            <a:r>
              <a:rPr sz="1050" spc="114" dirty="0">
                <a:solidFill>
                  <a:srgbClr val="CCCCCC"/>
                </a:solidFill>
                <a:latin typeface="Arial"/>
                <a:cs typeface="Arial"/>
                <a:hlinkClick r:id="rId10" action="ppaction://hlinksldjump"/>
              </a:rPr>
              <a:t> </a:t>
            </a:r>
            <a:r>
              <a:rPr sz="1050" spc="-40" dirty="0">
                <a:solidFill>
                  <a:srgbClr val="CCCCCC"/>
                </a:solidFill>
                <a:latin typeface="Arial"/>
                <a:cs typeface="Arial"/>
                <a:hlinkClick r:id="rId10" action="ppaction://hlinksldjump"/>
              </a:rPr>
              <a:t>OWL</a:t>
            </a:r>
            <a:endParaRPr sz="1050">
              <a:latin typeface="Arial"/>
              <a:cs typeface="Arial"/>
            </a:endParaRPr>
          </a:p>
          <a:p>
            <a:pPr marL="317500">
              <a:lnSpc>
                <a:spcPct val="100000"/>
              </a:lnSpc>
              <a:spcBef>
                <a:spcPts val="35"/>
              </a:spcBef>
            </a:pPr>
            <a:r>
              <a:rPr sz="1050" spc="-40" dirty="0">
                <a:solidFill>
                  <a:srgbClr val="CCCCCC"/>
                </a:solidFill>
                <a:latin typeface="Arial"/>
                <a:cs typeface="Arial"/>
                <a:hlinkClick r:id="rId11" action="ppaction://hlinksldjump"/>
              </a:rPr>
              <a:t>OWL </a:t>
            </a:r>
            <a:r>
              <a:rPr sz="1050" spc="-25" dirty="0">
                <a:solidFill>
                  <a:srgbClr val="CCCCCC"/>
                </a:solidFill>
                <a:latin typeface="Arial"/>
                <a:cs typeface="Arial"/>
                <a:hlinkClick r:id="rId11" action="ppaction://hlinksldjump"/>
              </a:rPr>
              <a:t>family </a:t>
            </a:r>
            <a:r>
              <a:rPr sz="1050" spc="-20" dirty="0">
                <a:solidFill>
                  <a:srgbClr val="CCCCCC"/>
                </a:solidFill>
                <a:latin typeface="Arial"/>
                <a:cs typeface="Arial"/>
                <a:hlinkClick r:id="rId11" action="ppaction://hlinksldjump"/>
              </a:rPr>
              <a:t>of</a:t>
            </a:r>
            <a:r>
              <a:rPr sz="1050" spc="215" dirty="0">
                <a:solidFill>
                  <a:srgbClr val="CCCCCC"/>
                </a:solidFill>
                <a:latin typeface="Arial"/>
                <a:cs typeface="Arial"/>
                <a:hlinkClick r:id="rId11" action="ppaction://hlinksldjump"/>
              </a:rPr>
              <a:t> </a:t>
            </a:r>
            <a:r>
              <a:rPr sz="1050" spc="-70" dirty="0">
                <a:solidFill>
                  <a:srgbClr val="CCCCCC"/>
                </a:solidFill>
                <a:latin typeface="Arial"/>
                <a:cs typeface="Arial"/>
                <a:hlinkClick r:id="rId11" action="ppaction://hlinksldjump"/>
              </a:rPr>
              <a:t>languages</a:t>
            </a:r>
            <a:endParaRPr sz="1050">
              <a:latin typeface="Arial"/>
              <a:cs typeface="Arial"/>
            </a:endParaRPr>
          </a:p>
          <a:p>
            <a:pPr marL="179070" indent="-166370">
              <a:lnSpc>
                <a:spcPct val="100000"/>
              </a:lnSpc>
              <a:spcBef>
                <a:spcPts val="400"/>
              </a:spcBef>
              <a:buClr>
                <a:srgbClr val="ECF6F1"/>
              </a:buClr>
              <a:buSzPct val="76190"/>
              <a:buFont typeface="Arial"/>
              <a:buAutoNum type="arabicPlain" startAt="3"/>
              <a:tabLst>
                <a:tab pos="179705" algn="l"/>
              </a:tabLst>
            </a:pPr>
            <a:r>
              <a:rPr sz="1050" spc="-40" dirty="0">
                <a:solidFill>
                  <a:srgbClr val="46AA78"/>
                </a:solidFill>
                <a:latin typeface="Arial"/>
                <a:cs typeface="Arial"/>
                <a:hlinkClick r:id="rId4" action="ppaction://hlinksldjump"/>
              </a:rPr>
              <a:t>OWL</a:t>
            </a:r>
            <a:r>
              <a:rPr sz="1050" spc="-25" dirty="0">
                <a:solidFill>
                  <a:srgbClr val="46AA78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1050" spc="-65" dirty="0">
                <a:solidFill>
                  <a:srgbClr val="46AA78"/>
                </a:solidFill>
                <a:latin typeface="Arial"/>
                <a:cs typeface="Arial"/>
                <a:hlinkClick r:id="rId4" action="ppaction://hlinksldjump"/>
              </a:rPr>
              <a:t>2</a:t>
            </a:r>
            <a:endParaRPr sz="1050">
              <a:latin typeface="Arial"/>
              <a:cs typeface="Arial"/>
            </a:endParaRPr>
          </a:p>
          <a:p>
            <a:pPr marL="317500" marR="405765">
              <a:lnSpc>
                <a:spcPct val="102600"/>
              </a:lnSpc>
            </a:pPr>
            <a:r>
              <a:rPr sz="1050" spc="-15" dirty="0">
                <a:latin typeface="Arial"/>
                <a:cs typeface="Arial"/>
                <a:hlinkClick r:id="rId12" action="ppaction://hlinksldjump"/>
              </a:rPr>
              <a:t>Introduction </a:t>
            </a:r>
            <a:r>
              <a:rPr sz="1050" spc="-60" dirty="0">
                <a:latin typeface="Arial"/>
                <a:cs typeface="Arial"/>
                <a:hlinkClick r:id="rId12" action="ppaction://hlinksldjump"/>
              </a:rPr>
              <a:t>and </a:t>
            </a:r>
            <a:r>
              <a:rPr sz="1050" spc="-55" dirty="0">
                <a:latin typeface="Arial"/>
                <a:cs typeface="Arial"/>
                <a:hlinkClick r:id="rId12" action="ppaction://hlinksldjump"/>
              </a:rPr>
              <a:t>overview </a:t>
            </a:r>
            <a:r>
              <a:rPr sz="1050" spc="-55" dirty="0">
                <a:latin typeface="Arial"/>
                <a:cs typeface="Arial"/>
              </a:rPr>
              <a:t> </a:t>
            </a:r>
            <a:r>
              <a:rPr sz="1050" spc="-40" dirty="0">
                <a:latin typeface="Arial"/>
                <a:cs typeface="Arial"/>
                <a:hlinkClick r:id="rId13" action="ppaction://hlinksldjump"/>
              </a:rPr>
              <a:t>OWL </a:t>
            </a:r>
            <a:r>
              <a:rPr sz="1050" spc="-65" dirty="0">
                <a:latin typeface="Arial"/>
                <a:cs typeface="Arial"/>
                <a:hlinkClick r:id="rId13" action="ppaction://hlinksldjump"/>
              </a:rPr>
              <a:t>2</a:t>
            </a:r>
            <a:r>
              <a:rPr sz="1050" spc="90" dirty="0">
                <a:latin typeface="Arial"/>
                <a:cs typeface="Arial"/>
                <a:hlinkClick r:id="rId13" action="ppaction://hlinksldjump"/>
              </a:rPr>
              <a:t> </a:t>
            </a:r>
            <a:r>
              <a:rPr sz="1050" spc="-15" dirty="0">
                <a:latin typeface="Arial"/>
                <a:cs typeface="Arial"/>
                <a:hlinkClick r:id="rId13" action="ppaction://hlinksldjump"/>
              </a:rPr>
              <a:t>DL</a:t>
            </a:r>
            <a:endParaRPr sz="1050">
              <a:latin typeface="Arial"/>
              <a:cs typeface="Arial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310743" y="2108949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41032" y="2332748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41032" y="2504833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41032" y="2676906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10743" y="2843936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 txBox="1"/>
          <p:nvPr/>
        </p:nvSpPr>
        <p:spPr>
          <a:xfrm>
            <a:off x="350253" y="2857525"/>
            <a:ext cx="8128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10" dirty="0">
                <a:solidFill>
                  <a:srgbClr val="FBFDFC"/>
                </a:solidFill>
                <a:latin typeface="Arial"/>
                <a:cs typeface="Arial"/>
              </a:rPr>
              <a:t>5</a:t>
            </a:r>
            <a:endParaRPr sz="800">
              <a:latin typeface="Arial"/>
              <a:cs typeface="Arial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310743" y="3062681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 txBox="1"/>
          <p:nvPr/>
        </p:nvSpPr>
        <p:spPr>
          <a:xfrm>
            <a:off x="350253" y="2088042"/>
            <a:ext cx="1083945" cy="1145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7500" marR="24765" indent="-305435">
              <a:lnSpc>
                <a:spcPct val="102600"/>
              </a:lnSpc>
            </a:pPr>
            <a:r>
              <a:rPr sz="1200" b="1" spc="-15" baseline="3472" dirty="0">
                <a:solidFill>
                  <a:srgbClr val="FBFDFC"/>
                </a:solidFill>
                <a:latin typeface="Arial"/>
                <a:cs typeface="Arial"/>
              </a:rPr>
              <a:t>4 </a:t>
            </a:r>
            <a:r>
              <a:rPr sz="1050" spc="-40" dirty="0">
                <a:solidFill>
                  <a:srgbClr val="D9EDE4"/>
                </a:solidFill>
                <a:latin typeface="Arial"/>
                <a:cs typeface="Arial"/>
                <a:hlinkClick r:id="rId5" action="ppaction://hlinksldjump"/>
              </a:rPr>
              <a:t>OWL </a:t>
            </a:r>
            <a:r>
              <a:rPr sz="1050" spc="-65" dirty="0">
                <a:solidFill>
                  <a:srgbClr val="D9EDE4"/>
                </a:solidFill>
                <a:latin typeface="Arial"/>
                <a:cs typeface="Arial"/>
                <a:hlinkClick r:id="rId5" action="ppaction://hlinksldjump"/>
              </a:rPr>
              <a:t>2 </a:t>
            </a:r>
            <a:r>
              <a:rPr sz="1050" spc="-45" dirty="0">
                <a:solidFill>
                  <a:srgbClr val="D9EDE4"/>
                </a:solidFill>
                <a:latin typeface="Arial"/>
                <a:cs typeface="Arial"/>
                <a:hlinkClick r:id="rId5" action="ppaction://hlinksldjump"/>
              </a:rPr>
              <a:t>profiles </a:t>
            </a:r>
            <a:r>
              <a:rPr sz="1050" spc="-45" dirty="0">
                <a:solidFill>
                  <a:srgbClr val="D9EDE4"/>
                </a:solidFill>
                <a:latin typeface="Arial"/>
                <a:cs typeface="Arial"/>
              </a:rPr>
              <a:t> </a:t>
            </a:r>
            <a:r>
              <a:rPr sz="1050" spc="-40" dirty="0">
                <a:solidFill>
                  <a:srgbClr val="CCCCCC"/>
                </a:solidFill>
                <a:latin typeface="Arial"/>
                <a:cs typeface="Arial"/>
                <a:hlinkClick r:id="rId14" action="ppaction://hlinksldjump"/>
              </a:rPr>
              <a:t>OWL </a:t>
            </a:r>
            <a:r>
              <a:rPr sz="1050" spc="-65" dirty="0">
                <a:solidFill>
                  <a:srgbClr val="CCCCCC"/>
                </a:solidFill>
                <a:latin typeface="Arial"/>
                <a:cs typeface="Arial"/>
                <a:hlinkClick r:id="rId14" action="ppaction://hlinksldjump"/>
              </a:rPr>
              <a:t>2 </a:t>
            </a:r>
            <a:r>
              <a:rPr sz="1050" spc="-50" dirty="0">
                <a:solidFill>
                  <a:srgbClr val="CCCCCC"/>
                </a:solidFill>
                <a:latin typeface="Arial"/>
                <a:cs typeface="Arial"/>
                <a:hlinkClick r:id="rId14" action="ppaction://hlinksldjump"/>
              </a:rPr>
              <a:t>EL </a:t>
            </a:r>
            <a:r>
              <a:rPr sz="1050" spc="-50" dirty="0">
                <a:solidFill>
                  <a:srgbClr val="CCCCCC"/>
                </a:solidFill>
                <a:latin typeface="Arial"/>
                <a:cs typeface="Arial"/>
              </a:rPr>
              <a:t> </a:t>
            </a:r>
            <a:r>
              <a:rPr sz="1050" spc="-40" dirty="0">
                <a:solidFill>
                  <a:srgbClr val="CCCCCC"/>
                </a:solidFill>
                <a:latin typeface="Arial"/>
                <a:cs typeface="Arial"/>
                <a:hlinkClick r:id="rId15" action="ppaction://hlinksldjump"/>
              </a:rPr>
              <a:t>OWL </a:t>
            </a:r>
            <a:r>
              <a:rPr sz="1050" spc="-65" dirty="0">
                <a:solidFill>
                  <a:srgbClr val="CCCCCC"/>
                </a:solidFill>
                <a:latin typeface="Arial"/>
                <a:cs typeface="Arial"/>
                <a:hlinkClick r:id="rId15" action="ppaction://hlinksldjump"/>
              </a:rPr>
              <a:t>2 </a:t>
            </a:r>
            <a:r>
              <a:rPr sz="1050" spc="-40" dirty="0">
                <a:solidFill>
                  <a:srgbClr val="CCCCCC"/>
                </a:solidFill>
                <a:latin typeface="Arial"/>
                <a:cs typeface="Arial"/>
                <a:hlinkClick r:id="rId15" action="ppaction://hlinksldjump"/>
              </a:rPr>
              <a:t>QL </a:t>
            </a:r>
            <a:r>
              <a:rPr sz="1050" spc="-40" dirty="0">
                <a:solidFill>
                  <a:srgbClr val="CCCCCC"/>
                </a:solidFill>
                <a:latin typeface="Arial"/>
                <a:cs typeface="Arial"/>
              </a:rPr>
              <a:t> </a:t>
            </a:r>
            <a:r>
              <a:rPr sz="1050" spc="-40" dirty="0">
                <a:solidFill>
                  <a:srgbClr val="CCCCCC"/>
                </a:solidFill>
                <a:latin typeface="Arial"/>
                <a:cs typeface="Arial"/>
                <a:hlinkClick r:id="rId16" action="ppaction://hlinksldjump"/>
              </a:rPr>
              <a:t>OWL </a:t>
            </a:r>
            <a:r>
              <a:rPr sz="1050" spc="-65" dirty="0">
                <a:solidFill>
                  <a:srgbClr val="CCCCCC"/>
                </a:solidFill>
                <a:latin typeface="Arial"/>
                <a:cs typeface="Arial"/>
                <a:hlinkClick r:id="rId16" action="ppaction://hlinksldjump"/>
              </a:rPr>
              <a:t>2</a:t>
            </a:r>
            <a:r>
              <a:rPr sz="1050" spc="90" dirty="0">
                <a:solidFill>
                  <a:srgbClr val="CCCCCC"/>
                </a:solidFill>
                <a:latin typeface="Arial"/>
                <a:cs typeface="Arial"/>
                <a:hlinkClick r:id="rId16" action="ppaction://hlinksldjump"/>
              </a:rPr>
              <a:t> </a:t>
            </a:r>
            <a:r>
              <a:rPr sz="1050" spc="-55" dirty="0">
                <a:solidFill>
                  <a:srgbClr val="CCCCCC"/>
                </a:solidFill>
                <a:latin typeface="Arial"/>
                <a:cs typeface="Arial"/>
                <a:hlinkClick r:id="rId16" action="ppaction://hlinksldjump"/>
              </a:rPr>
              <a:t>RL</a:t>
            </a:r>
            <a:endParaRPr sz="1050">
              <a:latin typeface="Arial"/>
              <a:cs typeface="Arial"/>
            </a:endParaRPr>
          </a:p>
          <a:p>
            <a:pPr marL="179070">
              <a:lnSpc>
                <a:spcPct val="100000"/>
              </a:lnSpc>
              <a:spcBef>
                <a:spcPts val="400"/>
              </a:spcBef>
            </a:pPr>
            <a:r>
              <a:rPr sz="1050" spc="-65" dirty="0">
                <a:solidFill>
                  <a:srgbClr val="D9EDE4"/>
                </a:solidFill>
                <a:latin typeface="Arial"/>
                <a:cs typeface="Arial"/>
                <a:hlinkClick r:id="rId6" action="ppaction://hlinksldjump"/>
              </a:rPr>
              <a:t>Beyond </a:t>
            </a:r>
            <a:r>
              <a:rPr sz="1050" spc="-40" dirty="0">
                <a:solidFill>
                  <a:srgbClr val="D9EDE4"/>
                </a:solidFill>
                <a:latin typeface="Arial"/>
                <a:cs typeface="Arial"/>
                <a:hlinkClick r:id="rId6" action="ppaction://hlinksldjump"/>
              </a:rPr>
              <a:t>OWL</a:t>
            </a:r>
            <a:r>
              <a:rPr sz="1050" spc="135" dirty="0">
                <a:solidFill>
                  <a:srgbClr val="D9EDE4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1050" spc="-65" dirty="0">
                <a:solidFill>
                  <a:srgbClr val="D9EDE4"/>
                </a:solidFill>
                <a:latin typeface="Arial"/>
                <a:cs typeface="Arial"/>
                <a:hlinkClick r:id="rId6" action="ppaction://hlinksldjump"/>
              </a:rPr>
              <a:t>2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1200" b="1" spc="-15" baseline="3472" dirty="0">
                <a:solidFill>
                  <a:srgbClr val="FBFDFC"/>
                </a:solidFill>
                <a:latin typeface="Arial"/>
                <a:cs typeface="Arial"/>
              </a:rPr>
              <a:t>6  </a:t>
            </a:r>
            <a:r>
              <a:rPr sz="1200" b="1" spc="195" baseline="3472" dirty="0">
                <a:solidFill>
                  <a:srgbClr val="FBFDFC"/>
                </a:solidFill>
                <a:latin typeface="Arial"/>
                <a:cs typeface="Arial"/>
              </a:rPr>
              <a:t> </a:t>
            </a:r>
            <a:r>
              <a:rPr sz="1050" spc="-70" dirty="0">
                <a:solidFill>
                  <a:srgbClr val="D9EDE4"/>
                </a:solidFill>
                <a:latin typeface="Arial"/>
                <a:cs typeface="Arial"/>
                <a:hlinkClick r:id="rId7" action="ppaction://hlinksldjump"/>
              </a:rPr>
              <a:t>Reasoning</a:t>
            </a:r>
            <a:endParaRPr sz="1050">
              <a:latin typeface="Arial"/>
              <a:cs typeface="Arial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4322698" y="3365112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21/64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3014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301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805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09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01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805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309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81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317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82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325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904798" y="37668"/>
            <a:ext cx="2063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O</a:t>
            </a:r>
            <a:r>
              <a:rPr sz="600" b="1" spc="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WL</a:t>
            </a:r>
            <a:endParaRPr sz="6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62723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6272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272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6776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280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7784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288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8792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9296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6272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6776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280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7784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288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8792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601889" y="37668"/>
            <a:ext cx="27622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OWL</a:t>
            </a:r>
            <a:r>
              <a:rPr sz="600" b="1" spc="-45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b="1" spc="-5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27393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32434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273935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3243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3747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4251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4755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273935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24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3747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425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4755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273935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3243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3747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4251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4755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2248585" y="37668"/>
            <a:ext cx="5492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OWL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2</a:t>
            </a:r>
            <a:r>
              <a:rPr sz="600" b="1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profiles</a:t>
            </a:r>
            <a:endParaRPr sz="60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31793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2973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801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3053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3153981" y="37668"/>
            <a:ext cx="56134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Beyond 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OWL</a:t>
            </a:r>
            <a:r>
              <a:rPr sz="600" b="1" spc="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409680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1471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97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2479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2984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3487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3992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4495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5000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4071454" y="37668"/>
            <a:ext cx="44339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Reasoning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310743" y="764387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10743" y="983145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41032" y="1206944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41032" y="1379016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10743" y="1546047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41032" y="1769846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41032" y="1941931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10743" y="2108949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41032" y="2332748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350252" y="491591"/>
            <a:ext cx="2716797" cy="1960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400" spc="-25" dirty="0">
                <a:solidFill>
                  <a:srgbClr val="46AA78"/>
                </a:solidFill>
                <a:latin typeface="Arial"/>
                <a:cs typeface="Arial"/>
              </a:rPr>
              <a:t>Outline</a:t>
            </a:r>
            <a:endParaRPr sz="1400" dirty="0">
              <a:latin typeface="Arial"/>
              <a:cs typeface="Arial"/>
            </a:endParaRPr>
          </a:p>
          <a:p>
            <a:pPr marL="317500" indent="-304800">
              <a:lnSpc>
                <a:spcPct val="100000"/>
              </a:lnSpc>
              <a:spcBef>
                <a:spcPts val="335"/>
              </a:spcBef>
              <a:buClr>
                <a:srgbClr val="FBFDFC"/>
              </a:buClr>
              <a:buSzPct val="76190"/>
              <a:buFont typeface="Arial"/>
              <a:buAutoNum type="arabicPlain"/>
              <a:tabLst>
                <a:tab pos="179705" algn="l"/>
              </a:tabLst>
            </a:pPr>
            <a:r>
              <a:rPr sz="1050" spc="-15" dirty="0">
                <a:solidFill>
                  <a:srgbClr val="D9EDE4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endParaRPr sz="1050" dirty="0">
              <a:latin typeface="Arial"/>
              <a:cs typeface="Arial"/>
            </a:endParaRPr>
          </a:p>
          <a:p>
            <a:pPr marL="179070" indent="-166370">
              <a:lnSpc>
                <a:spcPct val="100000"/>
              </a:lnSpc>
              <a:spcBef>
                <a:spcPts val="400"/>
              </a:spcBef>
              <a:buClr>
                <a:srgbClr val="FBFDFC"/>
              </a:buClr>
              <a:buSzPct val="76190"/>
              <a:buFont typeface="Arial"/>
              <a:buAutoNum type="arabicPlain"/>
              <a:tabLst>
                <a:tab pos="179705" algn="l"/>
              </a:tabLst>
            </a:pPr>
            <a:r>
              <a:rPr sz="1050" spc="-40" dirty="0">
                <a:solidFill>
                  <a:srgbClr val="D9EDE4"/>
                </a:solidFill>
                <a:latin typeface="Arial"/>
                <a:cs typeface="Arial"/>
                <a:hlinkClick r:id="rId3" action="ppaction://hlinksldjump"/>
              </a:rPr>
              <a:t>OWL</a:t>
            </a:r>
            <a:endParaRPr sz="1050" dirty="0">
              <a:latin typeface="Arial"/>
              <a:cs typeface="Arial"/>
            </a:endParaRPr>
          </a:p>
          <a:p>
            <a:pPr marL="317500">
              <a:lnSpc>
                <a:spcPct val="100000"/>
              </a:lnSpc>
              <a:spcBef>
                <a:spcPts val="35"/>
              </a:spcBef>
            </a:pPr>
            <a:r>
              <a:rPr sz="1050" spc="-60" dirty="0">
                <a:solidFill>
                  <a:srgbClr val="CCCCCC"/>
                </a:solidFill>
                <a:latin typeface="Arial"/>
                <a:cs typeface="Arial"/>
                <a:hlinkClick r:id="rId10" action="ppaction://hlinksldjump"/>
              </a:rPr>
              <a:t>Design </a:t>
            </a:r>
            <a:r>
              <a:rPr sz="1050" spc="-20" dirty="0">
                <a:solidFill>
                  <a:srgbClr val="CCCCCC"/>
                </a:solidFill>
                <a:latin typeface="Arial"/>
                <a:cs typeface="Arial"/>
                <a:hlinkClick r:id="rId10" action="ppaction://hlinksldjump"/>
              </a:rPr>
              <a:t>of</a:t>
            </a:r>
            <a:r>
              <a:rPr sz="1050" spc="114" dirty="0">
                <a:solidFill>
                  <a:srgbClr val="CCCCCC"/>
                </a:solidFill>
                <a:latin typeface="Arial"/>
                <a:cs typeface="Arial"/>
                <a:hlinkClick r:id="rId10" action="ppaction://hlinksldjump"/>
              </a:rPr>
              <a:t> </a:t>
            </a:r>
            <a:r>
              <a:rPr sz="1050" spc="-40" dirty="0">
                <a:solidFill>
                  <a:srgbClr val="CCCCCC"/>
                </a:solidFill>
                <a:latin typeface="Arial"/>
                <a:cs typeface="Arial"/>
                <a:hlinkClick r:id="rId10" action="ppaction://hlinksldjump"/>
              </a:rPr>
              <a:t>OWL</a:t>
            </a:r>
            <a:endParaRPr sz="1050" dirty="0">
              <a:latin typeface="Arial"/>
              <a:cs typeface="Arial"/>
            </a:endParaRPr>
          </a:p>
          <a:p>
            <a:pPr marL="317500">
              <a:lnSpc>
                <a:spcPct val="100000"/>
              </a:lnSpc>
              <a:spcBef>
                <a:spcPts val="35"/>
              </a:spcBef>
            </a:pPr>
            <a:r>
              <a:rPr sz="1050" spc="-40" dirty="0">
                <a:solidFill>
                  <a:srgbClr val="CCCCCC"/>
                </a:solidFill>
                <a:latin typeface="Arial"/>
                <a:cs typeface="Arial"/>
                <a:hlinkClick r:id="rId11" action="ppaction://hlinksldjump"/>
              </a:rPr>
              <a:t>OWL </a:t>
            </a:r>
            <a:r>
              <a:rPr sz="1050" spc="-25" dirty="0">
                <a:solidFill>
                  <a:srgbClr val="CCCCCC"/>
                </a:solidFill>
                <a:latin typeface="Arial"/>
                <a:cs typeface="Arial"/>
                <a:hlinkClick r:id="rId11" action="ppaction://hlinksldjump"/>
              </a:rPr>
              <a:t>family </a:t>
            </a:r>
            <a:r>
              <a:rPr sz="1050" spc="-20" dirty="0">
                <a:solidFill>
                  <a:srgbClr val="CCCCCC"/>
                </a:solidFill>
                <a:latin typeface="Arial"/>
                <a:cs typeface="Arial"/>
                <a:hlinkClick r:id="rId11" action="ppaction://hlinksldjump"/>
              </a:rPr>
              <a:t>of</a:t>
            </a:r>
            <a:r>
              <a:rPr sz="1050" spc="215" dirty="0">
                <a:solidFill>
                  <a:srgbClr val="CCCCCC"/>
                </a:solidFill>
                <a:latin typeface="Arial"/>
                <a:cs typeface="Arial"/>
                <a:hlinkClick r:id="rId11" action="ppaction://hlinksldjump"/>
              </a:rPr>
              <a:t> </a:t>
            </a:r>
            <a:r>
              <a:rPr sz="1050" spc="-70" dirty="0">
                <a:solidFill>
                  <a:srgbClr val="CCCCCC"/>
                </a:solidFill>
                <a:latin typeface="Arial"/>
                <a:cs typeface="Arial"/>
                <a:hlinkClick r:id="rId11" action="ppaction://hlinksldjump"/>
              </a:rPr>
              <a:t>languages</a:t>
            </a:r>
            <a:endParaRPr sz="1050" dirty="0">
              <a:latin typeface="Arial"/>
              <a:cs typeface="Arial"/>
            </a:endParaRPr>
          </a:p>
          <a:p>
            <a:pPr marL="179070" indent="-166370">
              <a:lnSpc>
                <a:spcPct val="100000"/>
              </a:lnSpc>
              <a:spcBef>
                <a:spcPts val="400"/>
              </a:spcBef>
              <a:buClr>
                <a:srgbClr val="ECF6F1"/>
              </a:buClr>
              <a:buSzPct val="76190"/>
              <a:buFont typeface="Arial"/>
              <a:buAutoNum type="arabicPlain" startAt="3"/>
              <a:tabLst>
                <a:tab pos="179705" algn="l"/>
              </a:tabLst>
            </a:pPr>
            <a:r>
              <a:rPr sz="1050" spc="-40" dirty="0">
                <a:solidFill>
                  <a:srgbClr val="46AA78"/>
                </a:solidFill>
                <a:latin typeface="Arial"/>
                <a:cs typeface="Arial"/>
                <a:hlinkClick r:id="rId4" action="ppaction://hlinksldjump"/>
              </a:rPr>
              <a:t>OWL</a:t>
            </a:r>
            <a:r>
              <a:rPr sz="1050" spc="-25" dirty="0">
                <a:solidFill>
                  <a:srgbClr val="46AA78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1050" spc="-65" dirty="0">
                <a:solidFill>
                  <a:srgbClr val="46AA78"/>
                </a:solidFill>
                <a:latin typeface="Arial"/>
                <a:cs typeface="Arial"/>
                <a:hlinkClick r:id="rId4" action="ppaction://hlinksldjump"/>
              </a:rPr>
              <a:t>2</a:t>
            </a:r>
            <a:endParaRPr sz="1050" dirty="0">
              <a:latin typeface="Arial"/>
              <a:cs typeface="Arial"/>
            </a:endParaRPr>
          </a:p>
          <a:p>
            <a:pPr marL="317500" marR="405765">
              <a:lnSpc>
                <a:spcPct val="102600"/>
              </a:lnSpc>
            </a:pPr>
            <a:r>
              <a:rPr sz="1050" spc="-15" dirty="0">
                <a:latin typeface="Arial"/>
                <a:cs typeface="Arial"/>
                <a:hlinkClick r:id="rId12" action="ppaction://hlinksldjump"/>
              </a:rPr>
              <a:t>Introduction </a:t>
            </a:r>
            <a:r>
              <a:rPr sz="1050" spc="-60" dirty="0">
                <a:latin typeface="Arial"/>
                <a:cs typeface="Arial"/>
                <a:hlinkClick r:id="rId12" action="ppaction://hlinksldjump"/>
              </a:rPr>
              <a:t>and </a:t>
            </a:r>
            <a:r>
              <a:rPr sz="1050" spc="-55" dirty="0">
                <a:latin typeface="Arial"/>
                <a:cs typeface="Arial"/>
                <a:hlinkClick r:id="rId12" action="ppaction://hlinksldjump"/>
              </a:rPr>
              <a:t>overview </a:t>
            </a:r>
            <a:r>
              <a:rPr sz="1050" spc="-55" dirty="0">
                <a:latin typeface="Arial"/>
                <a:cs typeface="Arial"/>
              </a:rPr>
              <a:t> </a:t>
            </a:r>
            <a:r>
              <a:rPr sz="1050" spc="-40" dirty="0">
                <a:solidFill>
                  <a:srgbClr val="CCCCCC"/>
                </a:solidFill>
                <a:latin typeface="Arial"/>
                <a:cs typeface="Arial"/>
                <a:hlinkClick r:id="rId13" action="ppaction://hlinksldjump"/>
              </a:rPr>
              <a:t>OWL </a:t>
            </a:r>
            <a:r>
              <a:rPr sz="1050" spc="-65" dirty="0">
                <a:solidFill>
                  <a:srgbClr val="CCCCCC"/>
                </a:solidFill>
                <a:latin typeface="Arial"/>
                <a:cs typeface="Arial"/>
                <a:hlinkClick r:id="rId13" action="ppaction://hlinksldjump"/>
              </a:rPr>
              <a:t>2</a:t>
            </a:r>
            <a:r>
              <a:rPr sz="1050" spc="90" dirty="0">
                <a:solidFill>
                  <a:srgbClr val="CCCCCC"/>
                </a:solidFill>
                <a:latin typeface="Arial"/>
                <a:cs typeface="Arial"/>
                <a:hlinkClick r:id="rId13" action="ppaction://hlinksldjump"/>
              </a:rPr>
              <a:t> </a:t>
            </a:r>
            <a:r>
              <a:rPr sz="1050" spc="-15" dirty="0">
                <a:solidFill>
                  <a:srgbClr val="CCCCCC"/>
                </a:solidFill>
                <a:latin typeface="Arial"/>
                <a:cs typeface="Arial"/>
                <a:hlinkClick r:id="rId13" action="ppaction://hlinksldjump"/>
              </a:rPr>
              <a:t>DL</a:t>
            </a:r>
            <a:endParaRPr sz="1050" dirty="0">
              <a:latin typeface="Arial"/>
              <a:cs typeface="Arial"/>
            </a:endParaRPr>
          </a:p>
          <a:p>
            <a:pPr marL="317500" marR="1177925" indent="-304800">
              <a:lnSpc>
                <a:spcPct val="102600"/>
              </a:lnSpc>
              <a:spcBef>
                <a:spcPts val="370"/>
              </a:spcBef>
              <a:buClr>
                <a:srgbClr val="FBFDFC"/>
              </a:buClr>
              <a:buSzPct val="76190"/>
              <a:buFont typeface="Arial"/>
              <a:buAutoNum type="arabicPlain" startAt="4"/>
              <a:tabLst>
                <a:tab pos="179705" algn="l"/>
              </a:tabLst>
            </a:pPr>
            <a:r>
              <a:rPr sz="1050" spc="-40" dirty="0">
                <a:solidFill>
                  <a:srgbClr val="D9EDE4"/>
                </a:solidFill>
                <a:latin typeface="Arial"/>
                <a:cs typeface="Arial"/>
                <a:hlinkClick r:id="rId5" action="ppaction://hlinksldjump"/>
              </a:rPr>
              <a:t>OWL </a:t>
            </a:r>
            <a:r>
              <a:rPr sz="1050" spc="-65" dirty="0">
                <a:solidFill>
                  <a:srgbClr val="D9EDE4"/>
                </a:solidFill>
                <a:latin typeface="Arial"/>
                <a:cs typeface="Arial"/>
                <a:hlinkClick r:id="rId5" action="ppaction://hlinksldjump"/>
              </a:rPr>
              <a:t>2 </a:t>
            </a:r>
            <a:r>
              <a:rPr sz="1050" spc="-45" dirty="0">
                <a:solidFill>
                  <a:srgbClr val="D9EDE4"/>
                </a:solidFill>
                <a:latin typeface="Arial"/>
                <a:cs typeface="Arial"/>
                <a:hlinkClick r:id="rId5" action="ppaction://hlinksldjump"/>
              </a:rPr>
              <a:t>profiles </a:t>
            </a:r>
            <a:r>
              <a:rPr sz="1050" spc="-45" dirty="0">
                <a:solidFill>
                  <a:srgbClr val="D9EDE4"/>
                </a:solidFill>
                <a:latin typeface="Arial"/>
                <a:cs typeface="Arial"/>
              </a:rPr>
              <a:t> </a:t>
            </a:r>
            <a:r>
              <a:rPr sz="1050" spc="-40" dirty="0">
                <a:solidFill>
                  <a:srgbClr val="CCCCCC"/>
                </a:solidFill>
                <a:latin typeface="Arial"/>
                <a:cs typeface="Arial"/>
                <a:hlinkClick r:id="rId14" action="ppaction://hlinksldjump"/>
              </a:rPr>
              <a:t>OWL </a:t>
            </a:r>
            <a:r>
              <a:rPr sz="1050" spc="-65" dirty="0">
                <a:solidFill>
                  <a:srgbClr val="CCCCCC"/>
                </a:solidFill>
                <a:latin typeface="Arial"/>
                <a:cs typeface="Arial"/>
                <a:hlinkClick r:id="rId14" action="ppaction://hlinksldjump"/>
              </a:rPr>
              <a:t>2</a:t>
            </a:r>
            <a:r>
              <a:rPr sz="1050" spc="85" dirty="0">
                <a:solidFill>
                  <a:srgbClr val="CCCCCC"/>
                </a:solidFill>
                <a:latin typeface="Arial"/>
                <a:cs typeface="Arial"/>
                <a:hlinkClick r:id="rId14" action="ppaction://hlinksldjump"/>
              </a:rPr>
              <a:t> </a:t>
            </a:r>
            <a:r>
              <a:rPr sz="1050" spc="-50" dirty="0">
                <a:solidFill>
                  <a:srgbClr val="CCCCCC"/>
                </a:solidFill>
                <a:latin typeface="Arial"/>
                <a:cs typeface="Arial"/>
                <a:hlinkClick r:id="rId14" action="ppaction://hlinksldjump"/>
              </a:rPr>
              <a:t>EL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541032" y="2504833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41032" y="2676906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10743" y="2843936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10743" y="3062681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 txBox="1"/>
          <p:nvPr/>
        </p:nvSpPr>
        <p:spPr>
          <a:xfrm>
            <a:off x="516636" y="2458402"/>
            <a:ext cx="917575" cy="775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1130">
              <a:lnSpc>
                <a:spcPts val="1150"/>
              </a:lnSpc>
            </a:pPr>
            <a:r>
              <a:rPr sz="1050" spc="-40" dirty="0">
                <a:solidFill>
                  <a:srgbClr val="CCCCCC"/>
                </a:solidFill>
                <a:latin typeface="Arial"/>
                <a:cs typeface="Arial"/>
                <a:hlinkClick r:id="rId15" action="ppaction://hlinksldjump"/>
              </a:rPr>
              <a:t>OWL </a:t>
            </a:r>
            <a:r>
              <a:rPr sz="1050" spc="-65" dirty="0">
                <a:solidFill>
                  <a:srgbClr val="CCCCCC"/>
                </a:solidFill>
                <a:latin typeface="Arial"/>
                <a:cs typeface="Arial"/>
                <a:hlinkClick r:id="rId15" action="ppaction://hlinksldjump"/>
              </a:rPr>
              <a:t>2</a:t>
            </a:r>
            <a:r>
              <a:rPr sz="1050" spc="95" dirty="0">
                <a:solidFill>
                  <a:srgbClr val="CCCCCC"/>
                </a:solidFill>
                <a:latin typeface="Arial"/>
                <a:cs typeface="Arial"/>
                <a:hlinkClick r:id="rId15" action="ppaction://hlinksldjump"/>
              </a:rPr>
              <a:t> </a:t>
            </a:r>
            <a:r>
              <a:rPr sz="1050" spc="-40" dirty="0">
                <a:solidFill>
                  <a:srgbClr val="CCCCCC"/>
                </a:solidFill>
                <a:latin typeface="Arial"/>
                <a:cs typeface="Arial"/>
                <a:hlinkClick r:id="rId15" action="ppaction://hlinksldjump"/>
              </a:rPr>
              <a:t>QL</a:t>
            </a:r>
            <a:endParaRPr sz="1050">
              <a:latin typeface="Arial"/>
              <a:cs typeface="Arial"/>
            </a:endParaRPr>
          </a:p>
          <a:p>
            <a:pPr marL="151130">
              <a:lnSpc>
                <a:spcPct val="100000"/>
              </a:lnSpc>
              <a:spcBef>
                <a:spcPts val="35"/>
              </a:spcBef>
            </a:pPr>
            <a:r>
              <a:rPr sz="1050" spc="-40" dirty="0">
                <a:solidFill>
                  <a:srgbClr val="CCCCCC"/>
                </a:solidFill>
                <a:latin typeface="Arial"/>
                <a:cs typeface="Arial"/>
                <a:hlinkClick r:id="rId16" action="ppaction://hlinksldjump"/>
              </a:rPr>
              <a:t>OWL </a:t>
            </a:r>
            <a:r>
              <a:rPr sz="1050" spc="-65" dirty="0">
                <a:solidFill>
                  <a:srgbClr val="CCCCCC"/>
                </a:solidFill>
                <a:latin typeface="Arial"/>
                <a:cs typeface="Arial"/>
                <a:hlinkClick r:id="rId16" action="ppaction://hlinksldjump"/>
              </a:rPr>
              <a:t>2</a:t>
            </a:r>
            <a:r>
              <a:rPr sz="1050" spc="90" dirty="0">
                <a:solidFill>
                  <a:srgbClr val="CCCCCC"/>
                </a:solidFill>
                <a:latin typeface="Arial"/>
                <a:cs typeface="Arial"/>
                <a:hlinkClick r:id="rId16" action="ppaction://hlinksldjump"/>
              </a:rPr>
              <a:t> </a:t>
            </a:r>
            <a:r>
              <a:rPr sz="1050" spc="-55" dirty="0">
                <a:solidFill>
                  <a:srgbClr val="CCCCCC"/>
                </a:solidFill>
                <a:latin typeface="Arial"/>
                <a:cs typeface="Arial"/>
                <a:hlinkClick r:id="rId16" action="ppaction://hlinksldjump"/>
              </a:rPr>
              <a:t>RL</a:t>
            </a:r>
            <a:endParaRPr sz="1050">
              <a:latin typeface="Arial"/>
              <a:cs typeface="Arial"/>
            </a:endParaRPr>
          </a:p>
          <a:p>
            <a:pPr marL="12700" marR="5080">
              <a:lnSpc>
                <a:spcPct val="130500"/>
              </a:lnSpc>
            </a:pPr>
            <a:r>
              <a:rPr sz="1050" spc="-65" dirty="0">
                <a:solidFill>
                  <a:srgbClr val="D9EDE4"/>
                </a:solidFill>
                <a:latin typeface="Arial"/>
                <a:cs typeface="Arial"/>
                <a:hlinkClick r:id="rId6" action="ppaction://hlinksldjump"/>
              </a:rPr>
              <a:t>Beyond </a:t>
            </a:r>
            <a:r>
              <a:rPr sz="1050" spc="-40" dirty="0">
                <a:solidFill>
                  <a:srgbClr val="D9EDE4"/>
                </a:solidFill>
                <a:latin typeface="Arial"/>
                <a:cs typeface="Arial"/>
                <a:hlinkClick r:id="rId6" action="ppaction://hlinksldjump"/>
              </a:rPr>
              <a:t>OWL </a:t>
            </a:r>
            <a:r>
              <a:rPr sz="1050" spc="-65" dirty="0">
                <a:solidFill>
                  <a:srgbClr val="D9EDE4"/>
                </a:solidFill>
                <a:latin typeface="Arial"/>
                <a:cs typeface="Arial"/>
                <a:hlinkClick r:id="rId6" action="ppaction://hlinksldjump"/>
              </a:rPr>
              <a:t>2 </a:t>
            </a:r>
            <a:r>
              <a:rPr sz="1050" spc="-65" dirty="0">
                <a:solidFill>
                  <a:srgbClr val="D9EDE4"/>
                </a:solidFill>
                <a:latin typeface="Arial"/>
                <a:cs typeface="Arial"/>
              </a:rPr>
              <a:t> </a:t>
            </a:r>
            <a:r>
              <a:rPr sz="1050" spc="-70" dirty="0">
                <a:solidFill>
                  <a:srgbClr val="D9EDE4"/>
                </a:solidFill>
                <a:latin typeface="Arial"/>
                <a:cs typeface="Arial"/>
                <a:hlinkClick r:id="rId7" action="ppaction://hlinksldjump"/>
              </a:rPr>
              <a:t>Reasoning</a:t>
            </a:r>
            <a:endParaRPr sz="1050">
              <a:latin typeface="Arial"/>
              <a:cs typeface="Arial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350253" y="2867473"/>
            <a:ext cx="81280" cy="130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880"/>
              </a:lnSpc>
            </a:pPr>
            <a:r>
              <a:rPr sz="800" b="1" spc="-10" dirty="0">
                <a:solidFill>
                  <a:srgbClr val="FBFDFC"/>
                </a:solidFill>
                <a:latin typeface="Arial"/>
                <a:cs typeface="Arial"/>
              </a:rPr>
              <a:t>5</a:t>
            </a:r>
            <a:endParaRPr sz="800">
              <a:latin typeface="Arial"/>
              <a:cs typeface="Arial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350253" y="3086231"/>
            <a:ext cx="81280" cy="130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880"/>
              </a:lnSpc>
            </a:pPr>
            <a:r>
              <a:rPr sz="800" b="1" spc="-10" dirty="0">
                <a:solidFill>
                  <a:srgbClr val="FBFDFC"/>
                </a:solidFill>
                <a:latin typeface="Arial"/>
                <a:cs typeface="Arial"/>
              </a:rPr>
              <a:t>6</a:t>
            </a:r>
            <a:endParaRPr sz="800">
              <a:latin typeface="Arial"/>
              <a:cs typeface="Arial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4322698" y="3365112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22/64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3014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301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805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09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01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805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309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81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317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82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325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904798" y="37668"/>
            <a:ext cx="2063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O</a:t>
            </a:r>
            <a:r>
              <a:rPr sz="600" b="1" spc="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WL</a:t>
            </a:r>
            <a:endParaRPr sz="6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62723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6272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776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6776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280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7784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288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8792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9296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6272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6776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280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7784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288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8792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601889" y="37668"/>
            <a:ext cx="27622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OWL</a:t>
            </a:r>
            <a:r>
              <a:rPr sz="600" b="1" spc="-45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b="1" spc="-5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27393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32434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273935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3243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3747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4251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4755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273935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24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3747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425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4755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273935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3243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3747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4251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4755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2248585" y="37668"/>
            <a:ext cx="5492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OWL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2</a:t>
            </a:r>
            <a:r>
              <a:rPr sz="600" b="1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profiles</a:t>
            </a:r>
            <a:endParaRPr sz="60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31793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2973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801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3053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3153981" y="37668"/>
            <a:ext cx="56134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Beyond 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OWL</a:t>
            </a:r>
            <a:r>
              <a:rPr sz="600" b="1" spc="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409680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1471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97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2479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2984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3487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3992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4495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5000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4071454" y="37668"/>
            <a:ext cx="44339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Reasoning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502551" y="810323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792327" y="1301356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792327" y="1453184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02551" y="1798713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624395" y="491591"/>
            <a:ext cx="3636645" cy="142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267970" algn="ctr">
              <a:lnSpc>
                <a:spcPct val="100000"/>
              </a:lnSpc>
            </a:pPr>
            <a:r>
              <a:rPr sz="1400" spc="-40" dirty="0">
                <a:solidFill>
                  <a:srgbClr val="46AA78"/>
                </a:solidFill>
                <a:latin typeface="Arial"/>
                <a:cs typeface="Arial"/>
              </a:rPr>
              <a:t>Trials </a:t>
            </a:r>
            <a:r>
              <a:rPr sz="1400" spc="-75" dirty="0">
                <a:solidFill>
                  <a:srgbClr val="46AA78"/>
                </a:solidFill>
                <a:latin typeface="Arial"/>
                <a:cs typeface="Arial"/>
              </a:rPr>
              <a:t>and</a:t>
            </a:r>
            <a:r>
              <a:rPr sz="1400" spc="9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40" dirty="0">
                <a:solidFill>
                  <a:srgbClr val="46AA78"/>
                </a:solidFill>
                <a:latin typeface="Arial"/>
                <a:cs typeface="Arial"/>
              </a:rPr>
              <a:t>Trade-offs...</a:t>
            </a:r>
            <a:endParaRPr sz="1400" dirty="0">
              <a:latin typeface="Arial"/>
              <a:cs typeface="Arial"/>
            </a:endParaRPr>
          </a:p>
          <a:p>
            <a:pPr marL="184150" marR="5080" indent="-171450" algn="just">
              <a:lnSpc>
                <a:spcPts val="1200"/>
              </a:lnSpc>
              <a:spcBef>
                <a:spcPts val="400"/>
              </a:spcBef>
              <a:buFont typeface="Arial"/>
              <a:buChar char="•"/>
            </a:pPr>
            <a:r>
              <a:rPr sz="1050" spc="-40" dirty="0">
                <a:latin typeface="Arial"/>
                <a:cs typeface="Arial"/>
              </a:rPr>
              <a:t>OWL </a:t>
            </a:r>
            <a:r>
              <a:rPr sz="1050" spc="-75" dirty="0">
                <a:latin typeface="Arial"/>
                <a:cs typeface="Arial"/>
              </a:rPr>
              <a:t>was, </a:t>
            </a:r>
            <a:r>
              <a:rPr sz="1050" dirty="0">
                <a:latin typeface="Arial"/>
                <a:cs typeface="Arial"/>
              </a:rPr>
              <a:t>at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15" dirty="0">
                <a:latin typeface="Arial"/>
                <a:cs typeface="Arial"/>
              </a:rPr>
              <a:t>time,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45" dirty="0">
                <a:latin typeface="Arial"/>
                <a:cs typeface="Arial"/>
              </a:rPr>
              <a:t>best </a:t>
            </a:r>
            <a:r>
              <a:rPr sz="1050" spc="-25" dirty="0">
                <a:latin typeface="Arial"/>
                <a:cs typeface="Arial"/>
              </a:rPr>
              <a:t>trade-off </a:t>
            </a:r>
            <a:r>
              <a:rPr sz="1050" spc="-55" dirty="0">
                <a:latin typeface="Arial"/>
                <a:cs typeface="Arial"/>
              </a:rPr>
              <a:t>on </a:t>
            </a:r>
            <a:r>
              <a:rPr sz="1050" spc="-65" dirty="0">
                <a:latin typeface="Arial"/>
                <a:cs typeface="Arial"/>
              </a:rPr>
              <a:t>language </a:t>
            </a:r>
            <a:r>
              <a:rPr sz="1050" spc="-50" dirty="0">
                <a:latin typeface="Arial"/>
                <a:cs typeface="Arial"/>
              </a:rPr>
              <a:t>features </a:t>
            </a:r>
            <a:r>
              <a:rPr sz="1050" spc="-60" dirty="0" smtClean="0">
                <a:latin typeface="Arial"/>
                <a:cs typeface="Arial"/>
              </a:rPr>
              <a:t>and </a:t>
            </a:r>
            <a:r>
              <a:rPr sz="1050" spc="-55" dirty="0">
                <a:latin typeface="Arial"/>
                <a:cs typeface="Arial"/>
              </a:rPr>
              <a:t>performance </a:t>
            </a:r>
            <a:r>
              <a:rPr sz="1050" spc="-35" dirty="0">
                <a:latin typeface="Arial"/>
                <a:cs typeface="Arial"/>
              </a:rPr>
              <a:t>(and </a:t>
            </a:r>
            <a:r>
              <a:rPr sz="1050" spc="-20" dirty="0">
                <a:latin typeface="Arial"/>
                <a:cs typeface="Arial"/>
              </a:rPr>
              <a:t>politics of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40" dirty="0">
                <a:latin typeface="Arial"/>
                <a:cs typeface="Arial"/>
              </a:rPr>
              <a:t>standardisation </a:t>
            </a:r>
            <a:r>
              <a:rPr sz="1050" spc="-55" dirty="0">
                <a:latin typeface="Arial"/>
                <a:cs typeface="Arial"/>
              </a:rPr>
              <a:t>process);  </a:t>
            </a:r>
            <a:r>
              <a:rPr sz="1050" spc="-45" dirty="0">
                <a:latin typeface="Arial"/>
                <a:cs typeface="Arial"/>
              </a:rPr>
              <a:t>Early</a:t>
            </a:r>
            <a:r>
              <a:rPr sz="1050" spc="-20" dirty="0">
                <a:latin typeface="Arial"/>
                <a:cs typeface="Arial"/>
              </a:rPr>
              <a:t> </a:t>
            </a:r>
            <a:r>
              <a:rPr sz="1050" spc="-45" dirty="0">
                <a:latin typeface="Arial"/>
                <a:cs typeface="Arial"/>
              </a:rPr>
              <a:t>adopters:</a:t>
            </a:r>
            <a:endParaRPr sz="1050" dirty="0">
              <a:latin typeface="Arial"/>
              <a:cs typeface="Arial"/>
            </a:endParaRPr>
          </a:p>
          <a:p>
            <a:pPr marL="461010" indent="-171450">
              <a:lnSpc>
                <a:spcPts val="1200"/>
              </a:lnSpc>
              <a:spcBef>
                <a:spcPts val="130"/>
              </a:spcBef>
              <a:buFont typeface="Arial"/>
              <a:buChar char="•"/>
            </a:pPr>
            <a:r>
              <a:rPr sz="1000" spc="-10" dirty="0">
                <a:latin typeface="Arial"/>
                <a:cs typeface="Arial"/>
              </a:rPr>
              <a:t>trying out </a:t>
            </a:r>
            <a:r>
              <a:rPr sz="1000" spc="-35" dirty="0">
                <a:latin typeface="Arial"/>
                <a:cs typeface="Arial"/>
              </a:rPr>
              <a:t>modelling </a:t>
            </a:r>
            <a:r>
              <a:rPr sz="1000" dirty="0">
                <a:latin typeface="Arial"/>
                <a:cs typeface="Arial"/>
              </a:rPr>
              <a:t>with </a:t>
            </a:r>
            <a:r>
              <a:rPr sz="1000" spc="-25" dirty="0">
                <a:latin typeface="Arial"/>
                <a:cs typeface="Arial"/>
              </a:rPr>
              <a:t>OWL: bio(medical) </a:t>
            </a:r>
            <a:r>
              <a:rPr sz="1000" spc="170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domain</a:t>
            </a:r>
            <a:endParaRPr sz="1000" dirty="0">
              <a:latin typeface="Arial"/>
              <a:cs typeface="Arial"/>
            </a:endParaRPr>
          </a:p>
          <a:p>
            <a:pPr marL="461010" marR="9525" indent="-171450">
              <a:lnSpc>
                <a:spcPts val="1200"/>
              </a:lnSpc>
              <a:spcBef>
                <a:spcPts val="35"/>
              </a:spcBef>
              <a:buFont typeface="Arial"/>
              <a:buChar char="•"/>
            </a:pPr>
            <a:r>
              <a:rPr sz="1000" spc="-10" dirty="0">
                <a:latin typeface="Arial"/>
                <a:cs typeface="Arial"/>
              </a:rPr>
              <a:t>trying </a:t>
            </a:r>
            <a:r>
              <a:rPr sz="1000" spc="10" dirty="0">
                <a:latin typeface="Arial"/>
                <a:cs typeface="Arial"/>
              </a:rPr>
              <a:t>to </a:t>
            </a:r>
            <a:r>
              <a:rPr sz="1000" spc="-95" dirty="0">
                <a:latin typeface="Arial"/>
                <a:cs typeface="Arial"/>
              </a:rPr>
              <a:t>use </a:t>
            </a:r>
            <a:r>
              <a:rPr sz="1000" spc="-25" dirty="0">
                <a:latin typeface="Arial"/>
                <a:cs typeface="Arial"/>
              </a:rPr>
              <a:t>the </a:t>
            </a:r>
            <a:r>
              <a:rPr sz="1000" spc="-45" dirty="0">
                <a:latin typeface="Arial"/>
                <a:cs typeface="Arial"/>
              </a:rPr>
              <a:t>Semantic </a:t>
            </a:r>
            <a:r>
              <a:rPr sz="1000" spc="-65" dirty="0">
                <a:latin typeface="Arial"/>
                <a:cs typeface="Arial"/>
              </a:rPr>
              <a:t>Web </a:t>
            </a:r>
            <a:r>
              <a:rPr sz="1000" spc="-45" dirty="0">
                <a:latin typeface="Arial"/>
                <a:cs typeface="Arial"/>
              </a:rPr>
              <a:t>technologies: </a:t>
            </a:r>
            <a:r>
              <a:rPr sz="1000" spc="-65" dirty="0">
                <a:latin typeface="Arial"/>
                <a:cs typeface="Arial"/>
              </a:rPr>
              <a:t>experiences </a:t>
            </a:r>
            <a:r>
              <a:rPr sz="1000" dirty="0">
                <a:latin typeface="Arial"/>
                <a:cs typeface="Arial"/>
              </a:rPr>
              <a:t>with  tool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building</a:t>
            </a:r>
            <a:endParaRPr sz="1000" dirty="0">
              <a:latin typeface="Arial"/>
              <a:cs typeface="Arial"/>
            </a:endParaRPr>
          </a:p>
          <a:p>
            <a:pPr marL="184150" indent="-171450" algn="just">
              <a:lnSpc>
                <a:spcPct val="100000"/>
              </a:lnSpc>
              <a:spcBef>
                <a:spcPts val="284"/>
              </a:spcBef>
              <a:buFont typeface="Arial"/>
              <a:buChar char="•"/>
            </a:pPr>
            <a:r>
              <a:rPr sz="1050" spc="-90" dirty="0">
                <a:latin typeface="Arial"/>
                <a:cs typeface="Arial"/>
              </a:rPr>
              <a:t>Some  issues</a:t>
            </a:r>
            <a:r>
              <a:rPr sz="1050" spc="-45" dirty="0">
                <a:latin typeface="Arial"/>
                <a:cs typeface="Arial"/>
              </a:rPr>
              <a:t> </a:t>
            </a:r>
            <a:r>
              <a:rPr sz="1050" spc="-55" dirty="0">
                <a:latin typeface="Arial"/>
                <a:cs typeface="Arial"/>
              </a:rPr>
              <a:t>encountered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4322698" y="3365112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23/64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3014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301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805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09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01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805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309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81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317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82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325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904798" y="37668"/>
            <a:ext cx="2063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O</a:t>
            </a:r>
            <a:r>
              <a:rPr sz="600" b="1" spc="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WL</a:t>
            </a:r>
            <a:endParaRPr sz="6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62723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6272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776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6776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280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7784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288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8792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9296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6272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6776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280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7784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288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8792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601889" y="37668"/>
            <a:ext cx="27622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OWL</a:t>
            </a:r>
            <a:r>
              <a:rPr sz="600" b="1" spc="-45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b="1" spc="-5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27393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32434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273935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3243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3747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4251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4755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273935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24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3747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425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4755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273935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3243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3747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4251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4755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2248585" y="37668"/>
            <a:ext cx="5492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OWL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2</a:t>
            </a:r>
            <a:r>
              <a:rPr sz="600" b="1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profiles</a:t>
            </a:r>
            <a:endParaRPr sz="60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31793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2973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801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3053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3153981" y="37668"/>
            <a:ext cx="56134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Beyond 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OWL</a:t>
            </a:r>
            <a:r>
              <a:rPr sz="600" b="1" spc="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409680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1471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97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2479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2984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3487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3992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4495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5000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4071454" y="37668"/>
            <a:ext cx="44339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Reasoning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502551" y="810323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792327" y="1301356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792327" y="1453184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02551" y="1798713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02551" y="1984832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792327" y="2324036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 txBox="1"/>
          <p:nvPr/>
        </p:nvSpPr>
        <p:spPr>
          <a:xfrm>
            <a:off x="624395" y="491591"/>
            <a:ext cx="3636645" cy="1932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267970" algn="ctr">
              <a:lnSpc>
                <a:spcPct val="100000"/>
              </a:lnSpc>
            </a:pPr>
            <a:r>
              <a:rPr sz="1400" spc="-40" dirty="0">
                <a:solidFill>
                  <a:srgbClr val="46AA78"/>
                </a:solidFill>
                <a:latin typeface="Arial"/>
                <a:cs typeface="Arial"/>
              </a:rPr>
              <a:t>Trials </a:t>
            </a:r>
            <a:r>
              <a:rPr sz="1400" spc="-75" dirty="0">
                <a:solidFill>
                  <a:srgbClr val="46AA78"/>
                </a:solidFill>
                <a:latin typeface="Arial"/>
                <a:cs typeface="Arial"/>
              </a:rPr>
              <a:t>and</a:t>
            </a:r>
            <a:r>
              <a:rPr sz="1400" spc="9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40" dirty="0">
                <a:solidFill>
                  <a:srgbClr val="46AA78"/>
                </a:solidFill>
                <a:latin typeface="Arial"/>
                <a:cs typeface="Arial"/>
              </a:rPr>
              <a:t>Trade-offs...</a:t>
            </a:r>
            <a:endParaRPr sz="1400" dirty="0">
              <a:latin typeface="Arial"/>
              <a:cs typeface="Arial"/>
            </a:endParaRPr>
          </a:p>
          <a:p>
            <a:pPr marL="184150" marR="5080" indent="-171450" algn="just">
              <a:lnSpc>
                <a:spcPts val="1200"/>
              </a:lnSpc>
              <a:spcBef>
                <a:spcPts val="400"/>
              </a:spcBef>
              <a:buFont typeface="Arial"/>
              <a:buChar char="•"/>
            </a:pPr>
            <a:r>
              <a:rPr sz="1050" spc="-40" dirty="0">
                <a:latin typeface="Arial"/>
                <a:cs typeface="Arial"/>
              </a:rPr>
              <a:t>OWL </a:t>
            </a:r>
            <a:r>
              <a:rPr sz="1050" spc="-75" dirty="0">
                <a:latin typeface="Arial"/>
                <a:cs typeface="Arial"/>
              </a:rPr>
              <a:t>was, </a:t>
            </a:r>
            <a:r>
              <a:rPr sz="1050" dirty="0">
                <a:latin typeface="Arial"/>
                <a:cs typeface="Arial"/>
              </a:rPr>
              <a:t>at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15" dirty="0">
                <a:latin typeface="Arial"/>
                <a:cs typeface="Arial"/>
              </a:rPr>
              <a:t>time,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45" dirty="0">
                <a:latin typeface="Arial"/>
                <a:cs typeface="Arial"/>
              </a:rPr>
              <a:t>best </a:t>
            </a:r>
            <a:r>
              <a:rPr sz="1050" spc="-25" dirty="0">
                <a:latin typeface="Arial"/>
                <a:cs typeface="Arial"/>
              </a:rPr>
              <a:t>trade-off </a:t>
            </a:r>
            <a:r>
              <a:rPr sz="1050" spc="-55" dirty="0">
                <a:latin typeface="Arial"/>
                <a:cs typeface="Arial"/>
              </a:rPr>
              <a:t>on </a:t>
            </a:r>
            <a:r>
              <a:rPr sz="1050" spc="-65" dirty="0">
                <a:latin typeface="Arial"/>
                <a:cs typeface="Arial"/>
              </a:rPr>
              <a:t>language </a:t>
            </a:r>
            <a:r>
              <a:rPr sz="1050" spc="-50" dirty="0" smtClean="0">
                <a:latin typeface="Arial"/>
                <a:cs typeface="Arial"/>
              </a:rPr>
              <a:t>features </a:t>
            </a:r>
            <a:r>
              <a:rPr sz="1050" spc="-60" dirty="0">
                <a:latin typeface="Arial"/>
                <a:cs typeface="Arial"/>
              </a:rPr>
              <a:t>and </a:t>
            </a:r>
            <a:r>
              <a:rPr sz="1050" spc="-55" dirty="0">
                <a:latin typeface="Arial"/>
                <a:cs typeface="Arial"/>
              </a:rPr>
              <a:t>performance </a:t>
            </a:r>
            <a:r>
              <a:rPr sz="1050" spc="-35" dirty="0">
                <a:latin typeface="Arial"/>
                <a:cs typeface="Arial"/>
              </a:rPr>
              <a:t>(and </a:t>
            </a:r>
            <a:r>
              <a:rPr sz="1050" spc="-20" dirty="0">
                <a:latin typeface="Arial"/>
                <a:cs typeface="Arial"/>
              </a:rPr>
              <a:t>politics of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40" dirty="0">
                <a:latin typeface="Arial"/>
                <a:cs typeface="Arial"/>
              </a:rPr>
              <a:t>standardisation </a:t>
            </a:r>
            <a:r>
              <a:rPr sz="1050" spc="-55" dirty="0">
                <a:latin typeface="Arial"/>
                <a:cs typeface="Arial"/>
              </a:rPr>
              <a:t>process);  </a:t>
            </a:r>
            <a:r>
              <a:rPr sz="1050" spc="-45" dirty="0">
                <a:latin typeface="Arial"/>
                <a:cs typeface="Arial"/>
              </a:rPr>
              <a:t>Early</a:t>
            </a:r>
            <a:r>
              <a:rPr sz="1050" spc="-20" dirty="0">
                <a:latin typeface="Arial"/>
                <a:cs typeface="Arial"/>
              </a:rPr>
              <a:t> </a:t>
            </a:r>
            <a:r>
              <a:rPr sz="1050" spc="-45" dirty="0">
                <a:latin typeface="Arial"/>
                <a:cs typeface="Arial"/>
              </a:rPr>
              <a:t>adopters:</a:t>
            </a:r>
            <a:endParaRPr sz="1050" dirty="0">
              <a:latin typeface="Arial"/>
              <a:cs typeface="Arial"/>
            </a:endParaRPr>
          </a:p>
          <a:p>
            <a:pPr marL="461010" indent="-171450">
              <a:lnSpc>
                <a:spcPts val="1200"/>
              </a:lnSpc>
              <a:spcBef>
                <a:spcPts val="130"/>
              </a:spcBef>
              <a:buFont typeface="Arial"/>
              <a:buChar char="•"/>
            </a:pPr>
            <a:r>
              <a:rPr sz="1000" spc="-10" dirty="0">
                <a:latin typeface="Arial"/>
                <a:cs typeface="Arial"/>
              </a:rPr>
              <a:t>trying out </a:t>
            </a:r>
            <a:r>
              <a:rPr sz="1000" spc="-35" dirty="0">
                <a:latin typeface="Arial"/>
                <a:cs typeface="Arial"/>
              </a:rPr>
              <a:t>modelling </a:t>
            </a:r>
            <a:r>
              <a:rPr sz="1000" dirty="0">
                <a:latin typeface="Arial"/>
                <a:cs typeface="Arial"/>
              </a:rPr>
              <a:t>with </a:t>
            </a:r>
            <a:r>
              <a:rPr sz="1000" spc="-25" dirty="0">
                <a:latin typeface="Arial"/>
                <a:cs typeface="Arial"/>
              </a:rPr>
              <a:t>OWL: bio(medical) </a:t>
            </a:r>
            <a:r>
              <a:rPr sz="1000" spc="170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domain</a:t>
            </a:r>
            <a:endParaRPr sz="1000" dirty="0">
              <a:latin typeface="Arial"/>
              <a:cs typeface="Arial"/>
            </a:endParaRPr>
          </a:p>
          <a:p>
            <a:pPr marL="461010" marR="9525" indent="-171450">
              <a:lnSpc>
                <a:spcPts val="1200"/>
              </a:lnSpc>
              <a:spcBef>
                <a:spcPts val="35"/>
              </a:spcBef>
              <a:buFont typeface="Arial"/>
              <a:buChar char="•"/>
            </a:pPr>
            <a:r>
              <a:rPr sz="1000" spc="-10" dirty="0">
                <a:latin typeface="Arial"/>
                <a:cs typeface="Arial"/>
              </a:rPr>
              <a:t>trying </a:t>
            </a:r>
            <a:r>
              <a:rPr sz="1000" spc="10" dirty="0">
                <a:latin typeface="Arial"/>
                <a:cs typeface="Arial"/>
              </a:rPr>
              <a:t>to </a:t>
            </a:r>
            <a:r>
              <a:rPr sz="1000" spc="-95" dirty="0">
                <a:latin typeface="Arial"/>
                <a:cs typeface="Arial"/>
              </a:rPr>
              <a:t>use </a:t>
            </a:r>
            <a:r>
              <a:rPr sz="1000" spc="-25" dirty="0">
                <a:latin typeface="Arial"/>
                <a:cs typeface="Arial"/>
              </a:rPr>
              <a:t>the </a:t>
            </a:r>
            <a:r>
              <a:rPr sz="1000" spc="-45" dirty="0">
                <a:latin typeface="Arial"/>
                <a:cs typeface="Arial"/>
              </a:rPr>
              <a:t>Semantic </a:t>
            </a:r>
            <a:r>
              <a:rPr sz="1000" spc="-65" dirty="0">
                <a:latin typeface="Arial"/>
                <a:cs typeface="Arial"/>
              </a:rPr>
              <a:t>Web </a:t>
            </a:r>
            <a:r>
              <a:rPr sz="1000" spc="-45" dirty="0">
                <a:latin typeface="Arial"/>
                <a:cs typeface="Arial"/>
              </a:rPr>
              <a:t>technologies: </a:t>
            </a:r>
            <a:r>
              <a:rPr sz="1000" spc="-65" dirty="0">
                <a:latin typeface="Arial"/>
                <a:cs typeface="Arial"/>
              </a:rPr>
              <a:t>experiences </a:t>
            </a:r>
            <a:r>
              <a:rPr sz="1000" dirty="0">
                <a:latin typeface="Arial"/>
                <a:cs typeface="Arial"/>
              </a:rPr>
              <a:t>with  tool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building</a:t>
            </a:r>
            <a:endParaRPr sz="1000" dirty="0">
              <a:latin typeface="Arial"/>
              <a:cs typeface="Arial"/>
            </a:endParaRPr>
          </a:p>
          <a:p>
            <a:pPr marL="184150" indent="-171450" algn="just">
              <a:lnSpc>
                <a:spcPct val="100000"/>
              </a:lnSpc>
              <a:spcBef>
                <a:spcPts val="284"/>
              </a:spcBef>
              <a:buFont typeface="Arial"/>
              <a:buChar char="•"/>
            </a:pPr>
            <a:r>
              <a:rPr sz="1050" spc="-90" dirty="0">
                <a:latin typeface="Arial"/>
                <a:cs typeface="Arial"/>
              </a:rPr>
              <a:t>Some  issues</a:t>
            </a:r>
            <a:r>
              <a:rPr sz="1050" spc="-45" dirty="0">
                <a:latin typeface="Arial"/>
                <a:cs typeface="Arial"/>
              </a:rPr>
              <a:t> </a:t>
            </a:r>
            <a:r>
              <a:rPr sz="1050" spc="-55" dirty="0">
                <a:latin typeface="Arial"/>
                <a:cs typeface="Arial"/>
              </a:rPr>
              <a:t>encountered</a:t>
            </a:r>
            <a:endParaRPr sz="1050" dirty="0">
              <a:latin typeface="Arial"/>
              <a:cs typeface="Arial"/>
            </a:endParaRPr>
          </a:p>
          <a:p>
            <a:pPr marL="184150" marR="167640" indent="-171450">
              <a:lnSpc>
                <a:spcPts val="1200"/>
              </a:lnSpc>
              <a:spcBef>
                <a:spcPts val="285"/>
              </a:spcBef>
              <a:buFont typeface="Arial"/>
              <a:buChar char="•"/>
            </a:pPr>
            <a:r>
              <a:rPr sz="1050" spc="-20" dirty="0">
                <a:latin typeface="Arial"/>
                <a:cs typeface="Arial"/>
              </a:rPr>
              <a:t>Limited </a:t>
            </a:r>
            <a:r>
              <a:rPr sz="1050" spc="-85" dirty="0">
                <a:latin typeface="Arial"/>
                <a:cs typeface="Arial"/>
              </a:rPr>
              <a:t>expressiveness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30" dirty="0">
                <a:latin typeface="Arial"/>
                <a:cs typeface="Arial"/>
              </a:rPr>
              <a:t>OWL, </a:t>
            </a:r>
            <a:r>
              <a:rPr sz="1050" spc="-5" dirty="0">
                <a:latin typeface="Arial"/>
                <a:cs typeface="Arial"/>
              </a:rPr>
              <a:t>but </a:t>
            </a:r>
            <a:r>
              <a:rPr sz="1050" spc="-50" dirty="0">
                <a:latin typeface="Arial"/>
                <a:cs typeface="Arial"/>
              </a:rPr>
              <a:t>features </a:t>
            </a:r>
            <a:r>
              <a:rPr sz="1050" spc="5" dirty="0">
                <a:latin typeface="Arial"/>
                <a:cs typeface="Arial"/>
              </a:rPr>
              <a:t>that </a:t>
            </a:r>
            <a:r>
              <a:rPr sz="1050" spc="-55" dirty="0">
                <a:latin typeface="Arial"/>
                <a:cs typeface="Arial"/>
              </a:rPr>
              <a:t>modellers  </a:t>
            </a:r>
            <a:r>
              <a:rPr sz="1050" dirty="0">
                <a:latin typeface="Arial"/>
                <a:cs typeface="Arial"/>
              </a:rPr>
              <a:t>felt </a:t>
            </a:r>
            <a:r>
              <a:rPr sz="1050" spc="-35" dirty="0">
                <a:latin typeface="Arial"/>
                <a:cs typeface="Arial"/>
              </a:rPr>
              <a:t>they </a:t>
            </a:r>
            <a:r>
              <a:rPr sz="1050" spc="-75" dirty="0">
                <a:latin typeface="Arial"/>
                <a:cs typeface="Arial"/>
              </a:rPr>
              <a:t>needed; </a:t>
            </a:r>
            <a:r>
              <a:rPr sz="1050" spc="-40" dirty="0">
                <a:latin typeface="Arial"/>
                <a:cs typeface="Arial"/>
              </a:rPr>
              <a:t> e.g.:</a:t>
            </a:r>
            <a:endParaRPr sz="1050" dirty="0">
              <a:latin typeface="Arial"/>
              <a:cs typeface="Arial"/>
            </a:endParaRPr>
          </a:p>
          <a:p>
            <a:pPr marL="461010" indent="-171450">
              <a:lnSpc>
                <a:spcPct val="100000"/>
              </a:lnSpc>
              <a:spcBef>
                <a:spcPts val="135"/>
              </a:spcBef>
              <a:buFont typeface="Arial"/>
              <a:buChar char="•"/>
            </a:pPr>
            <a:r>
              <a:rPr sz="1000" spc="-30" dirty="0">
                <a:latin typeface="Arial"/>
                <a:cs typeface="Arial"/>
              </a:rPr>
              <a:t>Qualified </a:t>
            </a:r>
            <a:r>
              <a:rPr sz="1000" spc="-25" dirty="0">
                <a:latin typeface="Arial"/>
                <a:cs typeface="Arial"/>
              </a:rPr>
              <a:t>cardinality restrictions; </a:t>
            </a:r>
            <a:r>
              <a:rPr sz="1000" spc="-40" dirty="0">
                <a:latin typeface="Arial"/>
                <a:cs typeface="Arial"/>
              </a:rPr>
              <a:t>e.g., </a:t>
            </a:r>
            <a:r>
              <a:rPr sz="1000" spc="-10" dirty="0">
                <a:latin typeface="Arial"/>
                <a:cs typeface="Arial"/>
              </a:rPr>
              <a:t>can’t </a:t>
            </a:r>
            <a:r>
              <a:rPr sz="1000" spc="105" dirty="0">
                <a:latin typeface="Arial"/>
                <a:cs typeface="Arial"/>
              </a:rPr>
              <a:t> </a:t>
            </a:r>
            <a:r>
              <a:rPr sz="1000" spc="-55" dirty="0">
                <a:latin typeface="Arial"/>
                <a:cs typeface="Arial"/>
              </a:rPr>
              <a:t>represent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901484" y="2403983"/>
            <a:ext cx="307996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000" spc="-80" dirty="0" smtClean="0">
                <a:latin typeface="Monaco"/>
                <a:cs typeface="Monaco"/>
              </a:rPr>
              <a:t>     </a:t>
            </a:r>
            <a:r>
              <a:rPr sz="1000" spc="-80" dirty="0" smtClean="0">
                <a:latin typeface="Monaco"/>
                <a:cs typeface="Monaco"/>
              </a:rPr>
              <a:t>Bicycle</a:t>
            </a:r>
            <a:r>
              <a:rPr lang="en-US" sz="1000" spc="-80" dirty="0" smtClean="0">
                <a:latin typeface="Monaco"/>
                <a:cs typeface="Monaco"/>
              </a:rPr>
              <a:t> </a:t>
            </a:r>
            <a:r>
              <a:rPr sz="1000" spc="-229" dirty="0" smtClean="0">
                <a:latin typeface="Arial Unicode MS"/>
                <a:cs typeface="Arial Unicode MS"/>
              </a:rPr>
              <a:t>    </a:t>
            </a:r>
            <a:r>
              <a:rPr sz="1000" spc="190" dirty="0" smtClean="0">
                <a:latin typeface="Arial Unicode MS"/>
                <a:cs typeface="Arial Unicode MS"/>
              </a:rPr>
              <a:t>≥ </a:t>
            </a:r>
            <a:r>
              <a:rPr sz="1000" spc="-80" dirty="0">
                <a:latin typeface="Monaco"/>
                <a:cs typeface="Monaco"/>
              </a:rPr>
              <a:t>2</a:t>
            </a:r>
            <a:r>
              <a:rPr sz="1000" spc="-55" dirty="0">
                <a:latin typeface="Monaco"/>
                <a:cs typeface="Monaco"/>
              </a:rPr>
              <a:t> </a:t>
            </a:r>
            <a:r>
              <a:rPr sz="1000" spc="-80" dirty="0">
                <a:latin typeface="Monaco"/>
                <a:cs typeface="Monaco"/>
              </a:rPr>
              <a:t>hasComponent.Wheel</a:t>
            </a:r>
            <a:endParaRPr sz="1000" dirty="0">
              <a:latin typeface="Monaco"/>
              <a:cs typeface="Monaco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792327" y="2627693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901484" y="2555811"/>
            <a:ext cx="315616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buFont typeface="Arial"/>
              <a:buChar char="•"/>
            </a:pPr>
            <a:r>
              <a:rPr sz="1000" spc="-35" dirty="0">
                <a:latin typeface="Arial"/>
                <a:cs typeface="Arial"/>
              </a:rPr>
              <a:t>Relational </a:t>
            </a:r>
            <a:r>
              <a:rPr sz="1000" spc="-40" dirty="0">
                <a:latin typeface="Arial"/>
                <a:cs typeface="Arial"/>
              </a:rPr>
              <a:t>properties </a:t>
            </a:r>
            <a:r>
              <a:rPr sz="1000" spc="-20" dirty="0">
                <a:latin typeface="Arial"/>
                <a:cs typeface="Arial"/>
              </a:rPr>
              <a:t>(no </a:t>
            </a:r>
            <a:r>
              <a:rPr sz="1000" spc="-30" dirty="0">
                <a:latin typeface="Arial"/>
                <a:cs typeface="Arial"/>
              </a:rPr>
              <a:t>reflexivity, </a:t>
            </a:r>
            <a:r>
              <a:rPr sz="1000" spc="10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irreflexivity)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4322698" y="3365112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23/64</a:t>
            </a:r>
            <a:endParaRPr sz="600">
              <a:latin typeface="Arial"/>
              <a:cs typeface="Arial"/>
            </a:endParaRPr>
          </a:p>
        </p:txBody>
      </p:sp>
      <p:pic>
        <p:nvPicPr>
          <p:cNvPr id="80" name="Picture 7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866900" y="2416175"/>
            <a:ext cx="133350" cy="15875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3014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301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805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09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01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805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309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81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317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82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325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904798" y="37668"/>
            <a:ext cx="2063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O</a:t>
            </a:r>
            <a:r>
              <a:rPr sz="600" b="1" spc="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WL</a:t>
            </a:r>
            <a:endParaRPr sz="6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62723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6272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776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6776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280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7784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288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8792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9296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6272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6776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280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7784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288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8792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601889" y="37668"/>
            <a:ext cx="27622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OWL</a:t>
            </a:r>
            <a:r>
              <a:rPr sz="600" b="1" spc="-45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b="1" spc="-5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27393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32434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273935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3243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3747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4251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4755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273935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24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3747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425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4755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273935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3243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3747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4251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4755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2248585" y="37668"/>
            <a:ext cx="5492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OWL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2</a:t>
            </a:r>
            <a:r>
              <a:rPr sz="600" b="1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profiles</a:t>
            </a:r>
            <a:endParaRPr sz="60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31793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2973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801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3053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3153981" y="37668"/>
            <a:ext cx="56134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Beyond 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OWL</a:t>
            </a:r>
            <a:r>
              <a:rPr sz="600" b="1" spc="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409680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1471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97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2479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2984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3487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3992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4495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5000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4071454" y="37668"/>
            <a:ext cx="44339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Reasoning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502551" y="810323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792327" y="1301356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792327" y="1453184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02551" y="1798713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02551" y="1984832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792327" y="2324036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 txBox="1"/>
          <p:nvPr/>
        </p:nvSpPr>
        <p:spPr>
          <a:xfrm>
            <a:off x="624395" y="491591"/>
            <a:ext cx="3636645" cy="1932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267970" algn="ctr">
              <a:lnSpc>
                <a:spcPct val="100000"/>
              </a:lnSpc>
            </a:pPr>
            <a:r>
              <a:rPr sz="1400" spc="-40" dirty="0">
                <a:solidFill>
                  <a:srgbClr val="46AA78"/>
                </a:solidFill>
                <a:latin typeface="Arial"/>
                <a:cs typeface="Arial"/>
              </a:rPr>
              <a:t>Trials </a:t>
            </a:r>
            <a:r>
              <a:rPr sz="1400" spc="-75" dirty="0">
                <a:solidFill>
                  <a:srgbClr val="46AA78"/>
                </a:solidFill>
                <a:latin typeface="Arial"/>
                <a:cs typeface="Arial"/>
              </a:rPr>
              <a:t>and</a:t>
            </a:r>
            <a:r>
              <a:rPr sz="1400" spc="9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40" dirty="0">
                <a:solidFill>
                  <a:srgbClr val="46AA78"/>
                </a:solidFill>
                <a:latin typeface="Arial"/>
                <a:cs typeface="Arial"/>
              </a:rPr>
              <a:t>Trade-offs...</a:t>
            </a:r>
            <a:endParaRPr sz="1400" dirty="0">
              <a:latin typeface="Arial"/>
              <a:cs typeface="Arial"/>
            </a:endParaRPr>
          </a:p>
          <a:p>
            <a:pPr marL="184150" marR="5080" indent="-171450" algn="just">
              <a:lnSpc>
                <a:spcPts val="1200"/>
              </a:lnSpc>
              <a:spcBef>
                <a:spcPts val="400"/>
              </a:spcBef>
              <a:buFont typeface="Arial"/>
              <a:buChar char="•"/>
            </a:pPr>
            <a:r>
              <a:rPr sz="1050" spc="-40" dirty="0">
                <a:latin typeface="Arial"/>
                <a:cs typeface="Arial"/>
              </a:rPr>
              <a:t>OWL </a:t>
            </a:r>
            <a:r>
              <a:rPr sz="1050" spc="-75" dirty="0">
                <a:latin typeface="Arial"/>
                <a:cs typeface="Arial"/>
              </a:rPr>
              <a:t>was, </a:t>
            </a:r>
            <a:r>
              <a:rPr sz="1050" dirty="0">
                <a:latin typeface="Arial"/>
                <a:cs typeface="Arial"/>
              </a:rPr>
              <a:t>at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15" dirty="0">
                <a:latin typeface="Arial"/>
                <a:cs typeface="Arial"/>
              </a:rPr>
              <a:t>time,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45" dirty="0">
                <a:latin typeface="Arial"/>
                <a:cs typeface="Arial"/>
              </a:rPr>
              <a:t>best </a:t>
            </a:r>
            <a:r>
              <a:rPr sz="1050" spc="-25" dirty="0">
                <a:latin typeface="Arial"/>
                <a:cs typeface="Arial"/>
              </a:rPr>
              <a:t>trade-off </a:t>
            </a:r>
            <a:r>
              <a:rPr sz="1050" spc="-55" dirty="0">
                <a:latin typeface="Arial"/>
                <a:cs typeface="Arial"/>
              </a:rPr>
              <a:t>on </a:t>
            </a:r>
            <a:r>
              <a:rPr sz="1050" spc="-65" dirty="0">
                <a:latin typeface="Arial"/>
                <a:cs typeface="Arial"/>
              </a:rPr>
              <a:t>language </a:t>
            </a:r>
            <a:r>
              <a:rPr sz="1050" spc="-50" dirty="0" smtClean="0">
                <a:latin typeface="Arial"/>
                <a:cs typeface="Arial"/>
              </a:rPr>
              <a:t>features</a:t>
            </a:r>
            <a:r>
              <a:rPr lang="en-US" sz="1050" spc="-50" dirty="0" smtClean="0">
                <a:latin typeface="Arial"/>
                <a:cs typeface="Arial"/>
              </a:rPr>
              <a:t> </a:t>
            </a:r>
            <a:r>
              <a:rPr sz="1050" spc="-60" dirty="0" smtClean="0">
                <a:latin typeface="Arial"/>
                <a:cs typeface="Arial"/>
              </a:rPr>
              <a:t>and </a:t>
            </a:r>
            <a:r>
              <a:rPr sz="1050" spc="-55" dirty="0">
                <a:latin typeface="Arial"/>
                <a:cs typeface="Arial"/>
              </a:rPr>
              <a:t>performance </a:t>
            </a:r>
            <a:r>
              <a:rPr sz="1050" spc="-35" dirty="0">
                <a:latin typeface="Arial"/>
                <a:cs typeface="Arial"/>
              </a:rPr>
              <a:t>(and </a:t>
            </a:r>
            <a:r>
              <a:rPr sz="1050" spc="-20" dirty="0">
                <a:latin typeface="Arial"/>
                <a:cs typeface="Arial"/>
              </a:rPr>
              <a:t>politics of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40" dirty="0">
                <a:latin typeface="Arial"/>
                <a:cs typeface="Arial"/>
              </a:rPr>
              <a:t>standardisation </a:t>
            </a:r>
            <a:r>
              <a:rPr sz="1050" spc="-55" dirty="0">
                <a:latin typeface="Arial"/>
                <a:cs typeface="Arial"/>
              </a:rPr>
              <a:t>process);  </a:t>
            </a:r>
            <a:r>
              <a:rPr sz="1050" spc="-45" dirty="0">
                <a:latin typeface="Arial"/>
                <a:cs typeface="Arial"/>
              </a:rPr>
              <a:t>Early</a:t>
            </a:r>
            <a:r>
              <a:rPr sz="1050" spc="-20" dirty="0">
                <a:latin typeface="Arial"/>
                <a:cs typeface="Arial"/>
              </a:rPr>
              <a:t> </a:t>
            </a:r>
            <a:r>
              <a:rPr sz="1050" spc="-45" dirty="0">
                <a:latin typeface="Arial"/>
                <a:cs typeface="Arial"/>
              </a:rPr>
              <a:t>adopters:</a:t>
            </a:r>
            <a:endParaRPr sz="1050" dirty="0">
              <a:latin typeface="Arial"/>
              <a:cs typeface="Arial"/>
            </a:endParaRPr>
          </a:p>
          <a:p>
            <a:pPr marL="461010" indent="-171450">
              <a:lnSpc>
                <a:spcPts val="1200"/>
              </a:lnSpc>
              <a:spcBef>
                <a:spcPts val="130"/>
              </a:spcBef>
              <a:buFont typeface="Arial"/>
              <a:buChar char="•"/>
            </a:pPr>
            <a:r>
              <a:rPr sz="1000" spc="-10" dirty="0">
                <a:latin typeface="Arial"/>
                <a:cs typeface="Arial"/>
              </a:rPr>
              <a:t>trying out </a:t>
            </a:r>
            <a:r>
              <a:rPr sz="1000" spc="-35" dirty="0">
                <a:latin typeface="Arial"/>
                <a:cs typeface="Arial"/>
              </a:rPr>
              <a:t>modelling </a:t>
            </a:r>
            <a:r>
              <a:rPr sz="1000" dirty="0">
                <a:latin typeface="Arial"/>
                <a:cs typeface="Arial"/>
              </a:rPr>
              <a:t>with </a:t>
            </a:r>
            <a:r>
              <a:rPr sz="1000" spc="-25" dirty="0">
                <a:latin typeface="Arial"/>
                <a:cs typeface="Arial"/>
              </a:rPr>
              <a:t>OWL: bio(medical) </a:t>
            </a:r>
            <a:r>
              <a:rPr sz="1000" spc="170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domain</a:t>
            </a:r>
            <a:endParaRPr sz="1000" dirty="0">
              <a:latin typeface="Arial"/>
              <a:cs typeface="Arial"/>
            </a:endParaRPr>
          </a:p>
          <a:p>
            <a:pPr marL="461010" marR="9525" indent="-171450">
              <a:lnSpc>
                <a:spcPts val="1200"/>
              </a:lnSpc>
              <a:spcBef>
                <a:spcPts val="35"/>
              </a:spcBef>
              <a:buFont typeface="Arial"/>
              <a:buChar char="•"/>
            </a:pPr>
            <a:r>
              <a:rPr sz="1000" spc="-10" dirty="0">
                <a:latin typeface="Arial"/>
                <a:cs typeface="Arial"/>
              </a:rPr>
              <a:t>trying </a:t>
            </a:r>
            <a:r>
              <a:rPr sz="1000" spc="10" dirty="0">
                <a:latin typeface="Arial"/>
                <a:cs typeface="Arial"/>
              </a:rPr>
              <a:t>to </a:t>
            </a:r>
            <a:r>
              <a:rPr sz="1000" spc="-95" dirty="0">
                <a:latin typeface="Arial"/>
                <a:cs typeface="Arial"/>
              </a:rPr>
              <a:t>use </a:t>
            </a:r>
            <a:r>
              <a:rPr sz="1000" spc="-25" dirty="0">
                <a:latin typeface="Arial"/>
                <a:cs typeface="Arial"/>
              </a:rPr>
              <a:t>the </a:t>
            </a:r>
            <a:r>
              <a:rPr sz="1000" spc="-45" dirty="0">
                <a:latin typeface="Arial"/>
                <a:cs typeface="Arial"/>
              </a:rPr>
              <a:t>Semantic </a:t>
            </a:r>
            <a:r>
              <a:rPr sz="1000" spc="-65" dirty="0">
                <a:latin typeface="Arial"/>
                <a:cs typeface="Arial"/>
              </a:rPr>
              <a:t>Web </a:t>
            </a:r>
            <a:r>
              <a:rPr sz="1000" spc="-45" dirty="0">
                <a:latin typeface="Arial"/>
                <a:cs typeface="Arial"/>
              </a:rPr>
              <a:t>technologies: </a:t>
            </a:r>
            <a:r>
              <a:rPr sz="1000" spc="-65" dirty="0">
                <a:latin typeface="Arial"/>
                <a:cs typeface="Arial"/>
              </a:rPr>
              <a:t>experiences </a:t>
            </a:r>
            <a:r>
              <a:rPr sz="1000" dirty="0">
                <a:latin typeface="Arial"/>
                <a:cs typeface="Arial"/>
              </a:rPr>
              <a:t>with  tool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building</a:t>
            </a:r>
            <a:endParaRPr sz="1000" dirty="0">
              <a:latin typeface="Arial"/>
              <a:cs typeface="Arial"/>
            </a:endParaRPr>
          </a:p>
          <a:p>
            <a:pPr marL="184150" indent="-171450" algn="just">
              <a:lnSpc>
                <a:spcPct val="100000"/>
              </a:lnSpc>
              <a:spcBef>
                <a:spcPts val="284"/>
              </a:spcBef>
              <a:buFont typeface="Arial"/>
              <a:buChar char="•"/>
            </a:pPr>
            <a:r>
              <a:rPr sz="1050" spc="-90" dirty="0">
                <a:latin typeface="Arial"/>
                <a:cs typeface="Arial"/>
              </a:rPr>
              <a:t>Some  issues</a:t>
            </a:r>
            <a:r>
              <a:rPr sz="1050" spc="-45" dirty="0">
                <a:latin typeface="Arial"/>
                <a:cs typeface="Arial"/>
              </a:rPr>
              <a:t> </a:t>
            </a:r>
            <a:r>
              <a:rPr sz="1050" spc="-55" dirty="0">
                <a:latin typeface="Arial"/>
                <a:cs typeface="Arial"/>
              </a:rPr>
              <a:t>encountered</a:t>
            </a:r>
            <a:endParaRPr sz="1050" dirty="0">
              <a:latin typeface="Arial"/>
              <a:cs typeface="Arial"/>
            </a:endParaRPr>
          </a:p>
          <a:p>
            <a:pPr marL="184150" marR="167640" indent="-171450">
              <a:lnSpc>
                <a:spcPts val="1200"/>
              </a:lnSpc>
              <a:spcBef>
                <a:spcPts val="285"/>
              </a:spcBef>
              <a:buFont typeface="Arial"/>
              <a:buChar char="•"/>
            </a:pPr>
            <a:r>
              <a:rPr sz="1050" spc="-20" dirty="0">
                <a:latin typeface="Arial"/>
                <a:cs typeface="Arial"/>
              </a:rPr>
              <a:t>Limited </a:t>
            </a:r>
            <a:r>
              <a:rPr sz="1050" spc="-85" dirty="0">
                <a:latin typeface="Arial"/>
                <a:cs typeface="Arial"/>
              </a:rPr>
              <a:t>expressiveness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30" dirty="0">
                <a:latin typeface="Arial"/>
                <a:cs typeface="Arial"/>
              </a:rPr>
              <a:t>OWL, </a:t>
            </a:r>
            <a:r>
              <a:rPr sz="1050" spc="-5" dirty="0">
                <a:latin typeface="Arial"/>
                <a:cs typeface="Arial"/>
              </a:rPr>
              <a:t>but </a:t>
            </a:r>
            <a:r>
              <a:rPr sz="1050" spc="-50" dirty="0">
                <a:latin typeface="Arial"/>
                <a:cs typeface="Arial"/>
              </a:rPr>
              <a:t>features </a:t>
            </a:r>
            <a:r>
              <a:rPr sz="1050" spc="5" dirty="0">
                <a:latin typeface="Arial"/>
                <a:cs typeface="Arial"/>
              </a:rPr>
              <a:t>that </a:t>
            </a:r>
            <a:r>
              <a:rPr sz="1050" spc="-55" dirty="0">
                <a:latin typeface="Arial"/>
                <a:cs typeface="Arial"/>
              </a:rPr>
              <a:t>modellers  </a:t>
            </a:r>
            <a:r>
              <a:rPr sz="1050" dirty="0">
                <a:latin typeface="Arial"/>
                <a:cs typeface="Arial"/>
              </a:rPr>
              <a:t>felt </a:t>
            </a:r>
            <a:r>
              <a:rPr sz="1050" spc="-35" dirty="0">
                <a:latin typeface="Arial"/>
                <a:cs typeface="Arial"/>
              </a:rPr>
              <a:t>they </a:t>
            </a:r>
            <a:r>
              <a:rPr sz="1050" spc="-75" dirty="0">
                <a:latin typeface="Arial"/>
                <a:cs typeface="Arial"/>
              </a:rPr>
              <a:t>needed; </a:t>
            </a:r>
            <a:r>
              <a:rPr sz="1050" spc="-40" dirty="0">
                <a:latin typeface="Arial"/>
                <a:cs typeface="Arial"/>
              </a:rPr>
              <a:t> e.g.:</a:t>
            </a:r>
            <a:endParaRPr sz="1050" dirty="0">
              <a:latin typeface="Arial"/>
              <a:cs typeface="Arial"/>
            </a:endParaRPr>
          </a:p>
          <a:p>
            <a:pPr marL="461010" indent="-171450">
              <a:lnSpc>
                <a:spcPct val="100000"/>
              </a:lnSpc>
              <a:spcBef>
                <a:spcPts val="135"/>
              </a:spcBef>
              <a:buFont typeface="Arial"/>
              <a:buChar char="•"/>
            </a:pPr>
            <a:r>
              <a:rPr sz="1000" spc="-30" dirty="0">
                <a:latin typeface="Arial"/>
                <a:cs typeface="Arial"/>
              </a:rPr>
              <a:t>Qualified </a:t>
            </a:r>
            <a:r>
              <a:rPr sz="1000" spc="-25" dirty="0">
                <a:latin typeface="Arial"/>
                <a:cs typeface="Arial"/>
              </a:rPr>
              <a:t>cardinality restrictions; </a:t>
            </a:r>
            <a:r>
              <a:rPr sz="1000" spc="-40" dirty="0">
                <a:latin typeface="Arial"/>
                <a:cs typeface="Arial"/>
              </a:rPr>
              <a:t>e.g., </a:t>
            </a:r>
            <a:r>
              <a:rPr sz="1000" spc="-10" dirty="0">
                <a:latin typeface="Arial"/>
                <a:cs typeface="Arial"/>
              </a:rPr>
              <a:t>can’t </a:t>
            </a:r>
            <a:r>
              <a:rPr sz="1000" spc="105" dirty="0">
                <a:latin typeface="Arial"/>
                <a:cs typeface="Arial"/>
              </a:rPr>
              <a:t> </a:t>
            </a:r>
            <a:r>
              <a:rPr sz="1000" spc="-55" dirty="0">
                <a:latin typeface="Arial"/>
                <a:cs typeface="Arial"/>
              </a:rPr>
              <a:t>represent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901484" y="2403983"/>
            <a:ext cx="330856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000" spc="-80" dirty="0" smtClean="0">
                <a:latin typeface="Monaco"/>
                <a:cs typeface="Monaco"/>
              </a:rPr>
              <a:t>     </a:t>
            </a:r>
            <a:r>
              <a:rPr sz="1000" spc="-80" dirty="0" smtClean="0">
                <a:latin typeface="Monaco"/>
                <a:cs typeface="Monaco"/>
              </a:rPr>
              <a:t>Bicycle</a:t>
            </a:r>
            <a:r>
              <a:rPr sz="1000" spc="-229" dirty="0" smtClean="0">
                <a:latin typeface="Arial Unicode MS"/>
                <a:cs typeface="Arial Unicode MS"/>
              </a:rPr>
              <a:t>      </a:t>
            </a:r>
            <a:r>
              <a:rPr sz="1000" spc="190" dirty="0" smtClean="0">
                <a:latin typeface="Arial Unicode MS"/>
                <a:cs typeface="Arial Unicode MS"/>
              </a:rPr>
              <a:t>≥ </a:t>
            </a:r>
            <a:r>
              <a:rPr sz="1000" spc="-80" dirty="0">
                <a:latin typeface="Monaco"/>
                <a:cs typeface="Monaco"/>
              </a:rPr>
              <a:t>2</a:t>
            </a:r>
            <a:r>
              <a:rPr sz="1000" spc="-55" dirty="0">
                <a:latin typeface="Monaco"/>
                <a:cs typeface="Monaco"/>
              </a:rPr>
              <a:t> </a:t>
            </a:r>
            <a:r>
              <a:rPr sz="1000" spc="-80" dirty="0">
                <a:latin typeface="Monaco"/>
                <a:cs typeface="Monaco"/>
              </a:rPr>
              <a:t>hasComponent.Wheel</a:t>
            </a:r>
            <a:endParaRPr sz="1000" dirty="0">
              <a:latin typeface="Monaco"/>
              <a:cs typeface="Monaco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792327" y="2627693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901484" y="2555811"/>
            <a:ext cx="307996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buFont typeface="Arial"/>
              <a:buChar char="•"/>
            </a:pPr>
            <a:r>
              <a:rPr sz="1000" spc="-35" dirty="0">
                <a:latin typeface="Arial"/>
                <a:cs typeface="Arial"/>
              </a:rPr>
              <a:t>Relational </a:t>
            </a:r>
            <a:r>
              <a:rPr sz="1000" spc="-40" dirty="0">
                <a:latin typeface="Arial"/>
                <a:cs typeface="Arial"/>
              </a:rPr>
              <a:t>properties </a:t>
            </a:r>
            <a:r>
              <a:rPr sz="1000" spc="-20" dirty="0">
                <a:latin typeface="Arial"/>
                <a:cs typeface="Arial"/>
              </a:rPr>
              <a:t>(no </a:t>
            </a:r>
            <a:r>
              <a:rPr sz="1000" spc="-30" dirty="0">
                <a:latin typeface="Arial"/>
                <a:cs typeface="Arial"/>
              </a:rPr>
              <a:t>reflexivity, </a:t>
            </a:r>
            <a:r>
              <a:rPr sz="1000" spc="10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irreflexivity)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502551" y="2821394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 txBox="1"/>
          <p:nvPr/>
        </p:nvSpPr>
        <p:spPr>
          <a:xfrm>
            <a:off x="624394" y="2745127"/>
            <a:ext cx="3890456" cy="8282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marR="5080" indent="-171450">
              <a:lnSpc>
                <a:spcPct val="102600"/>
              </a:lnSpc>
              <a:buFont typeface="Arial"/>
              <a:buChar char="•"/>
            </a:pPr>
            <a:r>
              <a:rPr sz="1050" spc="-30" dirty="0">
                <a:latin typeface="Arial"/>
                <a:cs typeface="Arial"/>
              </a:rPr>
              <a:t>practical </a:t>
            </a:r>
            <a:r>
              <a:rPr sz="1050" spc="-35" dirty="0">
                <a:latin typeface="Arial"/>
                <a:cs typeface="Arial"/>
              </a:rPr>
              <a:t>things </a:t>
            </a:r>
            <a:r>
              <a:rPr sz="1050" spc="-70" dirty="0">
                <a:latin typeface="Arial"/>
                <a:cs typeface="Arial"/>
              </a:rPr>
              <a:t>when </a:t>
            </a:r>
            <a:r>
              <a:rPr sz="1050" spc="-30" dirty="0">
                <a:latin typeface="Arial"/>
                <a:cs typeface="Arial"/>
              </a:rPr>
              <a:t>building </a:t>
            </a:r>
            <a:r>
              <a:rPr sz="1050" spc="-40" dirty="0">
                <a:latin typeface="Arial"/>
                <a:cs typeface="Arial"/>
              </a:rPr>
              <a:t>ontologies: </a:t>
            </a:r>
            <a:r>
              <a:rPr sz="1050" spc="-35" dirty="0">
                <a:latin typeface="Arial"/>
                <a:cs typeface="Arial"/>
              </a:rPr>
              <a:t>annotations,  </a:t>
            </a:r>
            <a:r>
              <a:rPr sz="1050" spc="-25" dirty="0">
                <a:latin typeface="Arial"/>
                <a:cs typeface="Arial"/>
              </a:rPr>
              <a:t>imports, </a:t>
            </a:r>
            <a:r>
              <a:rPr sz="1050" spc="-45" dirty="0">
                <a:latin typeface="Arial"/>
                <a:cs typeface="Arial"/>
              </a:rPr>
              <a:t>versioning, </a:t>
            </a:r>
            <a:r>
              <a:rPr sz="1050" spc="-80" dirty="0" smtClean="0">
                <a:latin typeface="Arial"/>
                <a:cs typeface="Arial"/>
              </a:rPr>
              <a:t>species </a:t>
            </a:r>
            <a:r>
              <a:rPr sz="1050" spc="-25" dirty="0">
                <a:latin typeface="Arial"/>
                <a:cs typeface="Arial"/>
              </a:rPr>
              <a:t>validation </a:t>
            </a:r>
            <a:r>
              <a:rPr sz="1050" spc="-80" dirty="0">
                <a:latin typeface="Arial"/>
                <a:cs typeface="Arial"/>
              </a:rPr>
              <a:t>(see </a:t>
            </a:r>
            <a:r>
              <a:rPr sz="1050" spc="-60" dirty="0" smtClean="0">
                <a:latin typeface="Arial"/>
                <a:cs typeface="Arial"/>
              </a:rPr>
              <a:t>p315 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30" dirty="0">
                <a:latin typeface="Arial"/>
                <a:cs typeface="Arial"/>
              </a:rPr>
              <a:t>the</a:t>
            </a:r>
            <a:r>
              <a:rPr sz="1050" spc="200" dirty="0">
                <a:latin typeface="Arial"/>
                <a:cs typeface="Arial"/>
              </a:rPr>
              <a:t> </a:t>
            </a:r>
            <a:r>
              <a:rPr sz="1050" spc="-35" dirty="0">
                <a:latin typeface="Arial"/>
                <a:cs typeface="Arial"/>
              </a:rPr>
              <a:t>paper</a:t>
            </a:r>
            <a:r>
              <a:rPr sz="1050" spc="-35" dirty="0" smtClean="0">
                <a:latin typeface="Arial"/>
                <a:cs typeface="Arial"/>
              </a:rPr>
              <a:t>)</a:t>
            </a:r>
            <a:endParaRPr lang="en-US" sz="1050" spc="-35" dirty="0" smtClean="0">
              <a:latin typeface="Arial"/>
              <a:cs typeface="Arial"/>
            </a:endParaRPr>
          </a:p>
          <a:p>
            <a:pPr marL="184150" marR="5080" indent="-171450">
              <a:lnSpc>
                <a:spcPct val="102600"/>
              </a:lnSpc>
              <a:buFont typeface="Arial"/>
              <a:buChar char="•"/>
            </a:pPr>
            <a:r>
              <a:rPr lang="en-US" sz="1050" spc="-45" dirty="0" smtClean="0">
                <a:latin typeface="Arial"/>
                <a:cs typeface="Arial"/>
              </a:rPr>
              <a:t>Syntax </a:t>
            </a:r>
            <a:r>
              <a:rPr lang="en-US" sz="1050" spc="-90" dirty="0" smtClean="0">
                <a:latin typeface="Arial"/>
                <a:cs typeface="Arial"/>
              </a:rPr>
              <a:t>issues </a:t>
            </a:r>
            <a:r>
              <a:rPr lang="en-US" sz="1050" spc="5" dirty="0" smtClean="0">
                <a:latin typeface="Arial"/>
                <a:cs typeface="Arial"/>
              </a:rPr>
              <a:t>that </a:t>
            </a:r>
            <a:r>
              <a:rPr lang="en-US" sz="1050" spc="-75" dirty="0" smtClean="0">
                <a:latin typeface="Arial"/>
                <a:cs typeface="Arial"/>
              </a:rPr>
              <a:t>made </a:t>
            </a:r>
            <a:r>
              <a:rPr lang="en-US" sz="1050" spc="-30" dirty="0" smtClean="0">
                <a:latin typeface="Arial"/>
                <a:cs typeface="Arial"/>
              </a:rPr>
              <a:t>building </a:t>
            </a:r>
            <a:r>
              <a:rPr lang="en-US" sz="1050" spc="-25" dirty="0" smtClean="0">
                <a:latin typeface="Arial"/>
                <a:cs typeface="Arial"/>
              </a:rPr>
              <a:t>tools </a:t>
            </a:r>
            <a:r>
              <a:rPr lang="en-US" sz="1050" spc="-60" dirty="0" smtClean="0">
                <a:latin typeface="Arial"/>
                <a:cs typeface="Arial"/>
              </a:rPr>
              <a:t>somewhat </a:t>
            </a:r>
            <a:r>
              <a:rPr lang="en-US" sz="1050" spc="15" dirty="0" smtClean="0">
                <a:latin typeface="Arial"/>
                <a:cs typeface="Arial"/>
              </a:rPr>
              <a:t> </a:t>
            </a:r>
            <a:r>
              <a:rPr lang="en-US" sz="1050" spc="-65" dirty="0" smtClean="0">
                <a:latin typeface="Arial"/>
                <a:cs typeface="Arial"/>
              </a:rPr>
              <a:t>cumbersome</a:t>
            </a:r>
            <a:endParaRPr lang="en-US" sz="1050" dirty="0" smtClean="0">
              <a:latin typeface="Arial"/>
              <a:cs typeface="Arial"/>
            </a:endParaRPr>
          </a:p>
          <a:p>
            <a:pPr marL="184150" marR="5080" indent="-171450">
              <a:lnSpc>
                <a:spcPct val="102600"/>
              </a:lnSpc>
              <a:buFont typeface="Arial"/>
              <a:buChar char="•"/>
            </a:pPr>
            <a:endParaRPr sz="1050" dirty="0">
              <a:latin typeface="Arial"/>
              <a:cs typeface="Arial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4322698" y="3365112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23/64</a:t>
            </a:r>
            <a:endParaRPr sz="600">
              <a:latin typeface="Arial"/>
              <a:cs typeface="Arial"/>
            </a:endParaRPr>
          </a:p>
        </p:txBody>
      </p:sp>
      <p:pic>
        <p:nvPicPr>
          <p:cNvPr id="82" name="Picture 8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866900" y="2416175"/>
            <a:ext cx="133350" cy="15875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3014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301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805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09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01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805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309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81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317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82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325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904798" y="37668"/>
            <a:ext cx="2063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O</a:t>
            </a:r>
            <a:r>
              <a:rPr sz="600" b="1" spc="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WL</a:t>
            </a:r>
            <a:endParaRPr sz="6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62723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6272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776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7280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280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7784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288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8792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9296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6272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6776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280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7784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288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8792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601889" y="37668"/>
            <a:ext cx="27622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OWL</a:t>
            </a:r>
            <a:r>
              <a:rPr sz="600" b="1" spc="-45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b="1" spc="-5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27393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32434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273935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3243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3747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4251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4755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273935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24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3747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425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4755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273935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3243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3747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4251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4755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2248585" y="37668"/>
            <a:ext cx="5492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OWL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2</a:t>
            </a:r>
            <a:r>
              <a:rPr sz="600" b="1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profiles</a:t>
            </a:r>
            <a:endParaRPr sz="60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31793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2973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801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3053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3153981" y="37668"/>
            <a:ext cx="56134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Beyond 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OWL</a:t>
            </a:r>
            <a:r>
              <a:rPr sz="600" b="1" spc="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409680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1471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97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2479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2984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3487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3992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4495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5000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4071454" y="37668"/>
            <a:ext cx="44339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Reasoning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059472" y="491591"/>
            <a:ext cx="2489200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5" dirty="0">
                <a:solidFill>
                  <a:srgbClr val="46AA78"/>
                </a:solidFill>
                <a:latin typeface="Arial"/>
                <a:cs typeface="Arial"/>
              </a:rPr>
              <a:t>Syntax </a:t>
            </a:r>
            <a:r>
              <a:rPr sz="1400" spc="-75" dirty="0">
                <a:solidFill>
                  <a:srgbClr val="46AA78"/>
                </a:solidFill>
                <a:latin typeface="Arial"/>
                <a:cs typeface="Arial"/>
              </a:rPr>
              <a:t>problems </a:t>
            </a:r>
            <a:r>
              <a:rPr sz="1400" spc="-25" dirty="0">
                <a:solidFill>
                  <a:srgbClr val="46AA78"/>
                </a:solidFill>
                <a:latin typeface="Arial"/>
                <a:cs typeface="Arial"/>
              </a:rPr>
              <a:t>(historical</a:t>
            </a:r>
            <a:r>
              <a:rPr sz="1400" spc="30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46AA78"/>
                </a:solidFill>
                <a:latin typeface="Arial"/>
                <a:cs typeface="Arial"/>
              </a:rPr>
              <a:t>note)</a:t>
            </a:r>
            <a:endParaRPr sz="1400">
              <a:latin typeface="Arial"/>
              <a:cs typeface="Arial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502551" y="1148283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02551" y="1530388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792327" y="2044103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792327" y="2195931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624395" y="1072017"/>
            <a:ext cx="3636645" cy="17684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marR="5080" indent="-171450">
              <a:lnSpc>
                <a:spcPct val="102600"/>
              </a:lnSpc>
              <a:buFont typeface="Arial"/>
              <a:buChar char="•"/>
            </a:pPr>
            <a:r>
              <a:rPr sz="1050" spc="-45" dirty="0">
                <a:latin typeface="Arial"/>
                <a:cs typeface="Arial"/>
              </a:rPr>
              <a:t>Having </a:t>
            </a:r>
            <a:r>
              <a:rPr sz="1050" spc="-15" dirty="0">
                <a:latin typeface="Arial"/>
                <a:cs typeface="Arial"/>
              </a:rPr>
              <a:t>both </a:t>
            </a:r>
            <a:r>
              <a:rPr sz="1050" spc="-60" dirty="0">
                <a:latin typeface="Arial"/>
                <a:cs typeface="Arial"/>
              </a:rPr>
              <a:t>frame-based </a:t>
            </a:r>
            <a:r>
              <a:rPr sz="1050" spc="-65" dirty="0">
                <a:latin typeface="Arial"/>
                <a:cs typeface="Arial"/>
              </a:rPr>
              <a:t>legacy </a:t>
            </a:r>
            <a:r>
              <a:rPr sz="1050" spc="-15" dirty="0">
                <a:latin typeface="Arial"/>
                <a:cs typeface="Arial"/>
              </a:rPr>
              <a:t>(Abstract </a:t>
            </a:r>
            <a:r>
              <a:rPr sz="1050" spc="-30" dirty="0">
                <a:latin typeface="Arial"/>
                <a:cs typeface="Arial"/>
              </a:rPr>
              <a:t>syntax) </a:t>
            </a:r>
            <a:r>
              <a:rPr sz="1050" spc="-60" dirty="0">
                <a:latin typeface="Arial"/>
                <a:cs typeface="Arial"/>
              </a:rPr>
              <a:t>and axioms  </a:t>
            </a:r>
            <a:r>
              <a:rPr sz="1050" spc="20" dirty="0">
                <a:latin typeface="Arial"/>
                <a:cs typeface="Arial"/>
              </a:rPr>
              <a:t>(DL) </a:t>
            </a:r>
            <a:r>
              <a:rPr sz="1050" spc="-100" dirty="0">
                <a:latin typeface="Arial"/>
                <a:cs typeface="Arial"/>
              </a:rPr>
              <a:t>was  </a:t>
            </a:r>
            <a:r>
              <a:rPr sz="1050" spc="-85" dirty="0">
                <a:latin typeface="Arial"/>
                <a:cs typeface="Arial"/>
              </a:rPr>
              <a:t>deemed</a:t>
            </a:r>
            <a:r>
              <a:rPr sz="1050" spc="45" dirty="0">
                <a:latin typeface="Arial"/>
                <a:cs typeface="Arial"/>
              </a:rPr>
              <a:t> </a:t>
            </a:r>
            <a:r>
              <a:rPr sz="1050" spc="-50" dirty="0">
                <a:latin typeface="Arial"/>
                <a:cs typeface="Arial"/>
              </a:rPr>
              <a:t>confusing</a:t>
            </a:r>
            <a:endParaRPr sz="1050" dirty="0">
              <a:latin typeface="Arial"/>
              <a:cs typeface="Arial"/>
            </a:endParaRPr>
          </a:p>
          <a:p>
            <a:pPr marL="284480" indent="-272415">
              <a:lnSpc>
                <a:spcPct val="100000"/>
              </a:lnSpc>
              <a:spcBef>
                <a:spcPts val="330"/>
              </a:spcBef>
              <a:buFont typeface="Arial"/>
              <a:buChar char="•"/>
            </a:pPr>
            <a:r>
              <a:rPr sz="1050" spc="-55" dirty="0">
                <a:latin typeface="Arial"/>
                <a:cs typeface="Arial"/>
              </a:rPr>
              <a:t>Type 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35" dirty="0">
                <a:latin typeface="Arial"/>
                <a:cs typeface="Arial"/>
              </a:rPr>
              <a:t>ontology </a:t>
            </a:r>
            <a:r>
              <a:rPr sz="1050" spc="-25" dirty="0">
                <a:latin typeface="Arial"/>
                <a:cs typeface="Arial"/>
              </a:rPr>
              <a:t>entity. </a:t>
            </a:r>
            <a:r>
              <a:rPr sz="1050" spc="-20" dirty="0">
                <a:latin typeface="Arial"/>
                <a:cs typeface="Arial"/>
              </a:rPr>
              <a:t> </a:t>
            </a:r>
            <a:r>
              <a:rPr sz="1050" spc="-40" dirty="0">
                <a:latin typeface="Arial"/>
                <a:cs typeface="Arial"/>
              </a:rPr>
              <a:t>e.g.,</a:t>
            </a:r>
            <a:endParaRPr sz="1050" dirty="0">
              <a:latin typeface="Arial"/>
              <a:cs typeface="Arial"/>
            </a:endParaRPr>
          </a:p>
          <a:p>
            <a:pPr marL="284480">
              <a:lnSpc>
                <a:spcPts val="1260"/>
              </a:lnSpc>
              <a:spcBef>
                <a:spcPts val="30"/>
              </a:spcBef>
            </a:pPr>
            <a:r>
              <a:rPr sz="1050" spc="-85" dirty="0">
                <a:latin typeface="Monaco"/>
                <a:cs typeface="Monaco"/>
              </a:rPr>
              <a:t>Class(A</a:t>
            </a:r>
            <a:r>
              <a:rPr sz="1050" spc="-140" dirty="0">
                <a:latin typeface="Monaco"/>
                <a:cs typeface="Monaco"/>
              </a:rPr>
              <a:t> </a:t>
            </a:r>
            <a:r>
              <a:rPr sz="1050" spc="-85" dirty="0">
                <a:latin typeface="Monaco"/>
                <a:cs typeface="Monaco"/>
              </a:rPr>
              <a:t>partial</a:t>
            </a:r>
            <a:endParaRPr sz="1050" dirty="0">
              <a:latin typeface="Monaco"/>
              <a:cs typeface="Monaco"/>
            </a:endParaRPr>
          </a:p>
          <a:p>
            <a:pPr marL="518159">
              <a:lnSpc>
                <a:spcPts val="1260"/>
              </a:lnSpc>
            </a:pPr>
            <a:r>
              <a:rPr sz="1050" spc="-85" dirty="0">
                <a:latin typeface="Monaco"/>
                <a:cs typeface="Monaco"/>
              </a:rPr>
              <a:t>restriction(hasB</a:t>
            </a:r>
            <a:r>
              <a:rPr sz="1050" spc="-110" dirty="0">
                <a:latin typeface="Monaco"/>
                <a:cs typeface="Monaco"/>
              </a:rPr>
              <a:t> </a:t>
            </a:r>
            <a:r>
              <a:rPr sz="1050" spc="-85" dirty="0">
                <a:latin typeface="Monaco"/>
                <a:cs typeface="Monaco"/>
              </a:rPr>
              <a:t>someValuesFrom(C))</a:t>
            </a:r>
            <a:endParaRPr sz="1050" dirty="0">
              <a:latin typeface="Monaco"/>
              <a:cs typeface="Monaco"/>
            </a:endParaRPr>
          </a:p>
          <a:p>
            <a:pPr marL="461010" indent="-171450">
              <a:lnSpc>
                <a:spcPts val="1200"/>
              </a:lnSpc>
              <a:spcBef>
                <a:spcPts val="175"/>
              </a:spcBef>
              <a:buFont typeface="Arial"/>
              <a:buChar char="•"/>
            </a:pPr>
            <a:r>
              <a:rPr sz="1000" spc="-80" dirty="0">
                <a:latin typeface="Monaco"/>
                <a:cs typeface="Monaco"/>
              </a:rPr>
              <a:t>hasB </a:t>
            </a:r>
            <a:r>
              <a:rPr sz="1000" spc="-55" dirty="0">
                <a:latin typeface="Arial"/>
                <a:cs typeface="Arial"/>
              </a:rPr>
              <a:t>is </a:t>
            </a:r>
            <a:r>
              <a:rPr sz="1000" spc="-30" dirty="0">
                <a:latin typeface="Arial"/>
                <a:cs typeface="Arial"/>
              </a:rPr>
              <a:t>data property </a:t>
            </a:r>
            <a:r>
              <a:rPr sz="1000" spc="-55" dirty="0">
                <a:latin typeface="Arial"/>
                <a:cs typeface="Arial"/>
              </a:rPr>
              <a:t>and </a:t>
            </a:r>
            <a:r>
              <a:rPr sz="1000" spc="-80" dirty="0">
                <a:latin typeface="Monaco"/>
                <a:cs typeface="Monaco"/>
              </a:rPr>
              <a:t>C 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40" dirty="0">
                <a:latin typeface="Arial"/>
                <a:cs typeface="Arial"/>
              </a:rPr>
              <a:t>datatype?</a:t>
            </a:r>
            <a:endParaRPr sz="1000" dirty="0">
              <a:latin typeface="Arial"/>
              <a:cs typeface="Arial"/>
            </a:endParaRPr>
          </a:p>
          <a:p>
            <a:pPr marL="461010" indent="-171450">
              <a:lnSpc>
                <a:spcPts val="1200"/>
              </a:lnSpc>
              <a:buFont typeface="Arial"/>
              <a:buChar char="•"/>
            </a:pPr>
            <a:r>
              <a:rPr sz="1000" spc="-80" dirty="0">
                <a:latin typeface="Monaco"/>
                <a:cs typeface="Monaco"/>
              </a:rPr>
              <a:t>hasB </a:t>
            </a:r>
            <a:r>
              <a:rPr sz="1000" spc="-60" dirty="0">
                <a:latin typeface="Arial"/>
                <a:cs typeface="Arial"/>
              </a:rPr>
              <a:t>an </a:t>
            </a:r>
            <a:r>
              <a:rPr sz="1000" spc="-25" dirty="0">
                <a:latin typeface="Arial"/>
                <a:cs typeface="Arial"/>
              </a:rPr>
              <a:t>object </a:t>
            </a:r>
            <a:r>
              <a:rPr sz="1000" spc="-30" dirty="0">
                <a:latin typeface="Arial"/>
                <a:cs typeface="Arial"/>
              </a:rPr>
              <a:t>property </a:t>
            </a:r>
            <a:r>
              <a:rPr sz="1000" spc="-55" dirty="0">
                <a:latin typeface="Arial"/>
                <a:cs typeface="Arial"/>
              </a:rPr>
              <a:t>and </a:t>
            </a:r>
            <a:r>
              <a:rPr sz="1000" spc="-80" dirty="0">
                <a:latin typeface="Monaco"/>
                <a:cs typeface="Monaco"/>
              </a:rPr>
              <a:t>C 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75" dirty="0">
                <a:latin typeface="Arial"/>
                <a:cs typeface="Arial"/>
              </a:rPr>
              <a:t>class?</a:t>
            </a:r>
            <a:endParaRPr sz="1000" dirty="0">
              <a:latin typeface="Arial"/>
              <a:cs typeface="Arial"/>
            </a:endParaRPr>
          </a:p>
          <a:p>
            <a:pPr marL="184150" marR="221615" indent="-171450" algn="just">
              <a:lnSpc>
                <a:spcPct val="102600"/>
              </a:lnSpc>
              <a:spcBef>
                <a:spcPts val="220"/>
              </a:spcBef>
              <a:buFont typeface="Arial"/>
              <a:buChar char="•"/>
            </a:pPr>
            <a:r>
              <a:rPr sz="1050" spc="-25" dirty="0">
                <a:latin typeface="Arial"/>
                <a:cs typeface="Arial"/>
              </a:rPr>
              <a:t>OWL-DL </a:t>
            </a:r>
            <a:r>
              <a:rPr sz="1050" spc="-90" dirty="0">
                <a:latin typeface="Arial"/>
                <a:cs typeface="Arial"/>
              </a:rPr>
              <a:t>has </a:t>
            </a:r>
            <a:r>
              <a:rPr sz="1050" spc="-85" dirty="0">
                <a:latin typeface="Arial"/>
                <a:cs typeface="Arial"/>
              </a:rPr>
              <a:t>a </a:t>
            </a:r>
            <a:r>
              <a:rPr sz="1050" dirty="0">
                <a:latin typeface="Arial"/>
                <a:cs typeface="Arial"/>
              </a:rPr>
              <a:t>strict </a:t>
            </a:r>
            <a:r>
              <a:rPr sz="1050" spc="-50" dirty="0">
                <a:latin typeface="Arial"/>
                <a:cs typeface="Arial"/>
              </a:rPr>
              <a:t>separation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55" dirty="0">
                <a:latin typeface="Arial"/>
                <a:cs typeface="Arial"/>
              </a:rPr>
              <a:t>vocabulary, </a:t>
            </a:r>
            <a:r>
              <a:rPr sz="1050" spc="-5" dirty="0">
                <a:latin typeface="Arial"/>
                <a:cs typeface="Arial"/>
              </a:rPr>
              <a:t>but </a:t>
            </a:r>
            <a:r>
              <a:rPr sz="1050" spc="-30" dirty="0">
                <a:latin typeface="Arial"/>
                <a:cs typeface="Arial"/>
              </a:rPr>
              <a:t>the  </a:t>
            </a:r>
            <a:r>
              <a:rPr sz="1050" spc="-35" dirty="0">
                <a:latin typeface="Arial"/>
                <a:cs typeface="Arial"/>
              </a:rPr>
              <a:t>specification </a:t>
            </a:r>
            <a:r>
              <a:rPr sz="1050" spc="-85" dirty="0">
                <a:latin typeface="Arial"/>
                <a:cs typeface="Arial"/>
              </a:rPr>
              <a:t>does </a:t>
            </a:r>
            <a:r>
              <a:rPr sz="1050" spc="-10" dirty="0">
                <a:latin typeface="Arial"/>
                <a:cs typeface="Arial"/>
              </a:rPr>
              <a:t>not </a:t>
            </a:r>
            <a:r>
              <a:rPr sz="1050" spc="-60" dirty="0">
                <a:latin typeface="Arial"/>
                <a:cs typeface="Arial"/>
              </a:rPr>
              <a:t>precisely </a:t>
            </a:r>
            <a:r>
              <a:rPr sz="1050" spc="-50" dirty="0">
                <a:latin typeface="Arial"/>
                <a:cs typeface="Arial"/>
              </a:rPr>
              <a:t>specify </a:t>
            </a:r>
            <a:r>
              <a:rPr sz="1050" spc="-65" dirty="0">
                <a:latin typeface="Arial"/>
                <a:cs typeface="Arial"/>
              </a:rPr>
              <a:t>how </a:t>
            </a:r>
            <a:r>
              <a:rPr sz="1050" spc="10" dirty="0">
                <a:latin typeface="Arial"/>
                <a:cs typeface="Arial"/>
              </a:rPr>
              <a:t>to </a:t>
            </a:r>
            <a:r>
              <a:rPr sz="1050" spc="-60" dirty="0">
                <a:latin typeface="Arial"/>
                <a:cs typeface="Arial"/>
              </a:rPr>
              <a:t>enforce </a:t>
            </a:r>
            <a:r>
              <a:rPr sz="1050" spc="-20" dirty="0">
                <a:latin typeface="Arial"/>
                <a:cs typeface="Arial"/>
              </a:rPr>
              <a:t>this  </a:t>
            </a:r>
            <a:r>
              <a:rPr sz="1050" spc="-50" dirty="0">
                <a:latin typeface="Arial"/>
                <a:cs typeface="Arial"/>
              </a:rPr>
              <a:t>separation </a:t>
            </a:r>
            <a:r>
              <a:rPr sz="1050" dirty="0">
                <a:latin typeface="Arial"/>
                <a:cs typeface="Arial"/>
              </a:rPr>
              <a:t>at </a:t>
            </a:r>
            <a:r>
              <a:rPr sz="1050" spc="-30" dirty="0">
                <a:latin typeface="Arial"/>
                <a:cs typeface="Arial"/>
              </a:rPr>
              <a:t>the syntactic </a:t>
            </a:r>
            <a:r>
              <a:rPr sz="1050" spc="45" dirty="0">
                <a:latin typeface="Arial"/>
                <a:cs typeface="Arial"/>
              </a:rPr>
              <a:t> </a:t>
            </a:r>
            <a:r>
              <a:rPr sz="1050" spc="-55" dirty="0">
                <a:latin typeface="Arial"/>
                <a:cs typeface="Arial"/>
              </a:rPr>
              <a:t>level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75" name="object 7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pc="-5" dirty="0"/>
              <a:t>24</a:t>
            </a:r>
            <a:r>
              <a:rPr spc="50" dirty="0"/>
              <a:t>/64</a:t>
            </a: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3014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301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805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09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01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805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309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81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317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82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325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904798" y="37668"/>
            <a:ext cx="2063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O</a:t>
            </a:r>
            <a:r>
              <a:rPr sz="600" b="1" spc="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WL</a:t>
            </a:r>
            <a:endParaRPr sz="6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62723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6272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776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7280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784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8288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792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9296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6272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6776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7280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784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8288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792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1601889" y="37668"/>
            <a:ext cx="27622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OWL</a:t>
            </a:r>
            <a:r>
              <a:rPr sz="600" b="1" spc="-4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27393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2434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273935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3243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3747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4251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4755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73935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324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747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425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4755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273935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3243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3747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4251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4755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2248585" y="37668"/>
            <a:ext cx="5492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OWL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2</a:t>
            </a:r>
            <a:r>
              <a:rPr sz="600" b="1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profiles</a:t>
            </a:r>
            <a:endParaRPr sz="600">
              <a:latin typeface="Arial"/>
              <a:cs typeface="Arial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31793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22973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801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33053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3153981" y="37668"/>
            <a:ext cx="56134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Beyond 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OWL</a:t>
            </a:r>
            <a:r>
              <a:rPr sz="600" b="1" spc="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09680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1471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197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2479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2984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3487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3992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4495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5000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1424711" y="491591"/>
            <a:ext cx="1758950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5" dirty="0">
                <a:solidFill>
                  <a:srgbClr val="46AA78"/>
                </a:solidFill>
                <a:latin typeface="Arial"/>
                <a:cs typeface="Arial"/>
              </a:rPr>
              <a:t>Recap  </a:t>
            </a:r>
            <a:r>
              <a:rPr sz="1400" spc="-75" dirty="0">
                <a:solidFill>
                  <a:srgbClr val="46AA78"/>
                </a:solidFill>
                <a:latin typeface="Arial"/>
                <a:cs typeface="Arial"/>
              </a:rPr>
              <a:t>previous </a:t>
            </a:r>
            <a:r>
              <a:rPr sz="1400" spc="-60" dirty="0">
                <a:solidFill>
                  <a:srgbClr val="46AA78"/>
                </a:solidFill>
                <a:latin typeface="Arial"/>
                <a:cs typeface="Arial"/>
              </a:rPr>
              <a:t>lectures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502551" y="1538948"/>
            <a:ext cx="65265" cy="652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02551" y="1748980"/>
            <a:ext cx="65265" cy="652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02551" y="1959013"/>
            <a:ext cx="65265" cy="652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624395" y="1424627"/>
            <a:ext cx="3637279" cy="9763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marR="5080" indent="-171450">
              <a:lnSpc>
                <a:spcPct val="125299"/>
              </a:lnSpc>
              <a:buFont typeface="Arial"/>
              <a:buChar char="•"/>
            </a:pPr>
            <a:r>
              <a:rPr sz="1050" spc="-15" dirty="0">
                <a:latin typeface="Arial"/>
                <a:cs typeface="Arial"/>
              </a:rPr>
              <a:t>First </a:t>
            </a:r>
            <a:r>
              <a:rPr sz="1050" spc="-45" dirty="0">
                <a:latin typeface="Arial"/>
                <a:cs typeface="Arial"/>
              </a:rPr>
              <a:t>Order Predicate </a:t>
            </a:r>
            <a:r>
              <a:rPr sz="1050" spc="-35" dirty="0">
                <a:latin typeface="Arial"/>
                <a:cs typeface="Arial"/>
              </a:rPr>
              <a:t>Logic, </a:t>
            </a:r>
            <a:r>
              <a:rPr sz="1050" spc="-40" dirty="0">
                <a:latin typeface="Arial"/>
                <a:cs typeface="Arial"/>
              </a:rPr>
              <a:t>syntax, </a:t>
            </a:r>
            <a:r>
              <a:rPr sz="1050" spc="-50" dirty="0">
                <a:latin typeface="Arial"/>
                <a:cs typeface="Arial"/>
              </a:rPr>
              <a:t>model </a:t>
            </a:r>
            <a:r>
              <a:rPr sz="1050" spc="-45" dirty="0">
                <a:latin typeface="Arial"/>
                <a:cs typeface="Arial"/>
              </a:rPr>
              <a:t>theoretic-semantics  </a:t>
            </a:r>
            <a:r>
              <a:rPr sz="1050" spc="-35" dirty="0">
                <a:latin typeface="Arial"/>
                <a:cs typeface="Arial"/>
              </a:rPr>
              <a:t>Description </a:t>
            </a:r>
            <a:r>
              <a:rPr sz="1050" spc="-55" dirty="0">
                <a:latin typeface="Arial"/>
                <a:cs typeface="Arial"/>
              </a:rPr>
              <a:t>Logics  </a:t>
            </a:r>
            <a:r>
              <a:rPr sz="1050" spc="25" dirty="0">
                <a:latin typeface="Arial Unicode MS"/>
                <a:cs typeface="Arial Unicode MS"/>
              </a:rPr>
              <a:t>ALC</a:t>
            </a:r>
            <a:r>
              <a:rPr sz="1050" spc="25" dirty="0">
                <a:latin typeface="Arial"/>
                <a:cs typeface="Arial"/>
              </a:rPr>
              <a:t>, </a:t>
            </a:r>
            <a:r>
              <a:rPr sz="1050" spc="-40" dirty="0">
                <a:latin typeface="Arial"/>
                <a:cs typeface="Arial"/>
              </a:rPr>
              <a:t>syntax, </a:t>
            </a:r>
            <a:r>
              <a:rPr sz="1050" spc="-50" dirty="0">
                <a:latin typeface="Arial"/>
                <a:cs typeface="Arial"/>
              </a:rPr>
              <a:t>model </a:t>
            </a:r>
            <a:r>
              <a:rPr sz="1050" spc="30" dirty="0">
                <a:latin typeface="Arial"/>
                <a:cs typeface="Arial"/>
              </a:rPr>
              <a:t> </a:t>
            </a:r>
            <a:r>
              <a:rPr sz="1050" spc="-45" dirty="0">
                <a:latin typeface="Arial"/>
                <a:cs typeface="Arial"/>
              </a:rPr>
              <a:t>theoretic-semantics</a:t>
            </a:r>
            <a:endParaRPr sz="1050" dirty="0">
              <a:latin typeface="Arial"/>
              <a:cs typeface="Arial"/>
            </a:endParaRPr>
          </a:p>
          <a:p>
            <a:pPr marL="184150" marR="90170" indent="-171450">
              <a:lnSpc>
                <a:spcPct val="102699"/>
              </a:lnSpc>
              <a:spcBef>
                <a:spcPts val="295"/>
              </a:spcBef>
              <a:buFont typeface="Arial"/>
              <a:buChar char="•"/>
            </a:pPr>
            <a:r>
              <a:rPr sz="1050" spc="-60" dirty="0">
                <a:latin typeface="Arial"/>
                <a:cs typeface="Arial"/>
              </a:rPr>
              <a:t>Tableau reasoning </a:t>
            </a:r>
            <a:r>
              <a:rPr sz="1050" spc="10" dirty="0">
                <a:latin typeface="Arial"/>
                <a:cs typeface="Arial"/>
              </a:rPr>
              <a:t>to </a:t>
            </a:r>
            <a:r>
              <a:rPr sz="1050" spc="-55" dirty="0">
                <a:latin typeface="Arial"/>
                <a:cs typeface="Arial"/>
              </a:rPr>
              <a:t>check, </a:t>
            </a:r>
            <a:r>
              <a:rPr sz="1050" spc="-40" dirty="0">
                <a:latin typeface="Arial"/>
                <a:cs typeface="Arial"/>
              </a:rPr>
              <a:t>e.g., </a:t>
            </a:r>
            <a:r>
              <a:rPr sz="1050" spc="-25" dirty="0">
                <a:latin typeface="Arial"/>
                <a:cs typeface="Arial"/>
              </a:rPr>
              <a:t>satisfiability </a:t>
            </a:r>
            <a:r>
              <a:rPr sz="1050" spc="-65" dirty="0">
                <a:latin typeface="Arial"/>
                <a:cs typeface="Arial"/>
              </a:rPr>
              <a:t>(exercises </a:t>
            </a:r>
            <a:r>
              <a:rPr sz="1050" dirty="0">
                <a:latin typeface="Arial"/>
                <a:cs typeface="Arial"/>
              </a:rPr>
              <a:t>with 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50" dirty="0">
                <a:latin typeface="Arial"/>
                <a:cs typeface="Arial"/>
              </a:rPr>
              <a:t>graph  </a:t>
            </a:r>
            <a:r>
              <a:rPr sz="1050" spc="-65" dirty="0">
                <a:latin typeface="Arial"/>
                <a:cs typeface="Arial"/>
              </a:rPr>
              <a:t>and  </a:t>
            </a:r>
            <a:r>
              <a:rPr sz="1050" dirty="0">
                <a:latin typeface="Arial"/>
                <a:cs typeface="Arial"/>
              </a:rPr>
              <a:t>with </a:t>
            </a:r>
            <a:r>
              <a:rPr sz="1050" spc="-85" dirty="0">
                <a:latin typeface="Arial"/>
                <a:cs typeface="Arial"/>
              </a:rPr>
              <a:t>vegans  </a:t>
            </a:r>
            <a:r>
              <a:rPr sz="1050" spc="-60" dirty="0">
                <a:latin typeface="Arial"/>
                <a:cs typeface="Arial"/>
              </a:rPr>
              <a:t>and</a:t>
            </a:r>
            <a:r>
              <a:rPr sz="1050" spc="-25" dirty="0">
                <a:latin typeface="Arial"/>
                <a:cs typeface="Arial"/>
              </a:rPr>
              <a:t> </a:t>
            </a:r>
            <a:r>
              <a:rPr sz="1050" spc="-50" dirty="0">
                <a:latin typeface="Arial"/>
                <a:cs typeface="Arial"/>
              </a:rPr>
              <a:t>vegetarians)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4351744" y="3365099"/>
            <a:ext cx="205104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fld id="{81D60167-4931-47E6-BA6A-407CBD079E47}" type="slidenum">
              <a:rPr sz="600" b="1" spc="-5" dirty="0">
                <a:latin typeface="Arial"/>
                <a:cs typeface="Arial"/>
              </a:rPr>
              <a:t>3</a:t>
            </a:fld>
            <a:r>
              <a:rPr sz="600" b="1" spc="50" dirty="0">
                <a:latin typeface="Arial"/>
                <a:cs typeface="Arial"/>
              </a:rPr>
              <a:t>/64</a:t>
            </a:r>
            <a:endParaRPr sz="600">
              <a:latin typeface="Arial"/>
              <a:cs typeface="Arial"/>
            </a:endParaRPr>
          </a:p>
        </p:txBody>
      </p:sp>
      <p:sp>
        <p:nvSpPr>
          <p:cNvPr id="74" name="object 67"/>
          <p:cNvSpPr txBox="1"/>
          <p:nvPr/>
        </p:nvSpPr>
        <p:spPr>
          <a:xfrm>
            <a:off x="4071454" y="37668"/>
            <a:ext cx="44339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8" action="ppaction://hlinksldjump"/>
              </a:rPr>
              <a:t>Reasoning</a:t>
            </a:r>
            <a:endParaRPr sz="6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3014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301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805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09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01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805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309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81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317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82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325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904798" y="37668"/>
            <a:ext cx="2063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O</a:t>
            </a:r>
            <a:r>
              <a:rPr sz="600" b="1" spc="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WL</a:t>
            </a:r>
            <a:endParaRPr sz="6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62723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6272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776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7280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784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7784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288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8792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9296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6272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6776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280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7784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288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8792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601889" y="37668"/>
            <a:ext cx="27622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OWL</a:t>
            </a:r>
            <a:r>
              <a:rPr sz="600" b="1" spc="-45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b="1" spc="-5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27393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32434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273935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3243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3747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4251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4755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273935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24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3747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425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4755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273935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3243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3747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4251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4755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2248585" y="37668"/>
            <a:ext cx="5492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OWL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2</a:t>
            </a:r>
            <a:r>
              <a:rPr sz="600" b="1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profiles</a:t>
            </a:r>
            <a:endParaRPr sz="60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31793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2973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801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3053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3153981" y="37668"/>
            <a:ext cx="56134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Beyond 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OWL</a:t>
            </a:r>
            <a:r>
              <a:rPr sz="600" b="1" spc="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409680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1471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97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2479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2984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3487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3992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4495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5000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4071454" y="37668"/>
            <a:ext cx="44339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Reasoning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705775" y="491591"/>
            <a:ext cx="1196340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5" dirty="0">
                <a:solidFill>
                  <a:srgbClr val="46AA78"/>
                </a:solidFill>
                <a:latin typeface="Arial"/>
                <a:cs typeface="Arial"/>
              </a:rPr>
              <a:t>Aims </a:t>
            </a:r>
            <a:r>
              <a:rPr sz="1400" spc="-20" dirty="0">
                <a:solidFill>
                  <a:srgbClr val="46AA78"/>
                </a:solidFill>
                <a:latin typeface="Arial"/>
                <a:cs typeface="Arial"/>
              </a:rPr>
              <a:t>of </a:t>
            </a:r>
            <a:r>
              <a:rPr sz="1400" spc="-40" dirty="0">
                <a:solidFill>
                  <a:srgbClr val="46AA78"/>
                </a:solidFill>
                <a:latin typeface="Arial"/>
                <a:cs typeface="Arial"/>
              </a:rPr>
              <a:t>OWL</a:t>
            </a:r>
            <a:r>
              <a:rPr sz="1400" spc="23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80" dirty="0">
                <a:solidFill>
                  <a:srgbClr val="46AA78"/>
                </a:solidFill>
                <a:latin typeface="Arial"/>
                <a:cs typeface="Arial"/>
              </a:rPr>
              <a:t>2</a:t>
            </a:r>
            <a:endParaRPr sz="1400">
              <a:latin typeface="Arial"/>
              <a:cs typeface="Arial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502551" y="1260373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02551" y="1642478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624395" y="1184107"/>
            <a:ext cx="3532504" cy="7009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marR="5080" indent="-171450">
              <a:lnSpc>
                <a:spcPct val="102600"/>
              </a:lnSpc>
              <a:buFont typeface="Arial"/>
              <a:buChar char="•"/>
            </a:pPr>
            <a:r>
              <a:rPr sz="1050" spc="-70" dirty="0">
                <a:latin typeface="Arial"/>
                <a:cs typeface="Arial"/>
              </a:rPr>
              <a:t>Address </a:t>
            </a:r>
            <a:r>
              <a:rPr sz="1050" spc="-110" dirty="0">
                <a:latin typeface="Arial"/>
                <a:cs typeface="Arial"/>
              </a:rPr>
              <a:t>as </a:t>
            </a:r>
            <a:r>
              <a:rPr sz="1050" spc="-55" dirty="0">
                <a:latin typeface="Arial"/>
                <a:cs typeface="Arial"/>
              </a:rPr>
              <a:t>much </a:t>
            </a:r>
            <a:r>
              <a:rPr sz="1050" spc="-110" dirty="0">
                <a:latin typeface="Arial"/>
                <a:cs typeface="Arial"/>
              </a:rPr>
              <a:t>as </a:t>
            </a:r>
            <a:r>
              <a:rPr sz="1050" spc="-60" dirty="0">
                <a:latin typeface="Arial"/>
                <a:cs typeface="Arial"/>
              </a:rPr>
              <a:t>possible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25" dirty="0">
                <a:latin typeface="Arial"/>
                <a:cs typeface="Arial"/>
              </a:rPr>
              <a:t>identified </a:t>
            </a:r>
            <a:r>
              <a:rPr sz="1050" spc="-60" dirty="0">
                <a:latin typeface="Arial"/>
                <a:cs typeface="Arial"/>
              </a:rPr>
              <a:t>problems  </a:t>
            </a:r>
            <a:r>
              <a:rPr sz="1050" spc="-45" dirty="0">
                <a:latin typeface="Arial"/>
                <a:cs typeface="Arial"/>
              </a:rPr>
              <a:t>(previous </a:t>
            </a:r>
            <a:r>
              <a:rPr sz="1050" spc="-70" dirty="0">
                <a:latin typeface="Arial"/>
                <a:cs typeface="Arial"/>
              </a:rPr>
              <a:t>slides  </a:t>
            </a:r>
            <a:r>
              <a:rPr sz="1050" spc="-60" dirty="0">
                <a:latin typeface="Arial"/>
                <a:cs typeface="Arial"/>
              </a:rPr>
              <a:t>and  </a:t>
            </a:r>
            <a:r>
              <a:rPr sz="1050" spc="20" dirty="0">
                <a:latin typeface="Arial"/>
                <a:cs typeface="Arial"/>
              </a:rPr>
              <a:t>“the </a:t>
            </a:r>
            <a:r>
              <a:rPr sz="1050" spc="-35" dirty="0">
                <a:latin typeface="Arial"/>
                <a:cs typeface="Arial"/>
              </a:rPr>
              <a:t>next </a:t>
            </a:r>
            <a:r>
              <a:rPr sz="1050" spc="-70" dirty="0">
                <a:latin typeface="Arial"/>
                <a:cs typeface="Arial"/>
              </a:rPr>
              <a:t>steps  </a:t>
            </a:r>
            <a:r>
              <a:rPr sz="1050" spc="-25" dirty="0">
                <a:latin typeface="Arial"/>
                <a:cs typeface="Arial"/>
              </a:rPr>
              <a:t>for </a:t>
            </a:r>
            <a:r>
              <a:rPr sz="1050" spc="-40" dirty="0">
                <a:latin typeface="Arial"/>
                <a:cs typeface="Arial"/>
              </a:rPr>
              <a:t>OWL </a:t>
            </a:r>
            <a:r>
              <a:rPr sz="1050" spc="50" dirty="0">
                <a:latin typeface="Arial"/>
                <a:cs typeface="Arial"/>
              </a:rPr>
              <a:t>2”</a:t>
            </a:r>
            <a:r>
              <a:rPr sz="1050" spc="254" dirty="0">
                <a:latin typeface="Arial"/>
                <a:cs typeface="Arial"/>
              </a:rPr>
              <a:t> </a:t>
            </a:r>
            <a:r>
              <a:rPr sz="1050" spc="-35" dirty="0">
                <a:latin typeface="Arial"/>
                <a:cs typeface="Arial"/>
              </a:rPr>
              <a:t>paper)</a:t>
            </a:r>
            <a:endParaRPr sz="1050" dirty="0">
              <a:latin typeface="Arial"/>
              <a:cs typeface="Arial"/>
            </a:endParaRPr>
          </a:p>
          <a:p>
            <a:pPr marL="184150" marR="5080" indent="-171450">
              <a:lnSpc>
                <a:spcPct val="102600"/>
              </a:lnSpc>
              <a:spcBef>
                <a:spcPts val="300"/>
              </a:spcBef>
              <a:buFont typeface="Arial"/>
              <a:buChar char="•"/>
            </a:pPr>
            <a:r>
              <a:rPr sz="1050" spc="-50" dirty="0">
                <a:latin typeface="Arial"/>
                <a:cs typeface="Arial"/>
              </a:rPr>
              <a:t>Cater </a:t>
            </a:r>
            <a:r>
              <a:rPr sz="1050" spc="-25" dirty="0">
                <a:latin typeface="Arial"/>
                <a:cs typeface="Arial"/>
              </a:rPr>
              <a:t>for </a:t>
            </a:r>
            <a:r>
              <a:rPr sz="1050" spc="-45" dirty="0">
                <a:latin typeface="Arial"/>
                <a:cs typeface="Arial"/>
              </a:rPr>
              <a:t>specific </a:t>
            </a:r>
            <a:r>
              <a:rPr sz="1050" spc="-90" dirty="0">
                <a:latin typeface="Arial"/>
                <a:cs typeface="Arial"/>
              </a:rPr>
              <a:t>usage </a:t>
            </a:r>
            <a:r>
              <a:rPr sz="1050" spc="-75" dirty="0">
                <a:latin typeface="Arial"/>
                <a:cs typeface="Arial"/>
              </a:rPr>
              <a:t>scenarios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45" dirty="0">
                <a:latin typeface="Arial"/>
                <a:cs typeface="Arial"/>
              </a:rPr>
              <a:t>ontologies </a:t>
            </a:r>
            <a:r>
              <a:rPr sz="1050" spc="5" dirty="0">
                <a:latin typeface="Arial"/>
                <a:cs typeface="Arial"/>
              </a:rPr>
              <a:t>that </a:t>
            </a:r>
            <a:r>
              <a:rPr sz="1050" spc="-75" dirty="0">
                <a:latin typeface="Arial"/>
                <a:cs typeface="Arial"/>
              </a:rPr>
              <a:t>emerged  </a:t>
            </a:r>
            <a:r>
              <a:rPr sz="1050" spc="-70" dirty="0">
                <a:latin typeface="Arial"/>
                <a:cs typeface="Arial"/>
              </a:rPr>
              <a:t>since </a:t>
            </a:r>
            <a:r>
              <a:rPr sz="1050" spc="-40" dirty="0">
                <a:latin typeface="Arial"/>
                <a:cs typeface="Arial"/>
              </a:rPr>
              <a:t>OWL</a:t>
            </a:r>
            <a:r>
              <a:rPr sz="1050" spc="145" dirty="0">
                <a:latin typeface="Arial"/>
                <a:cs typeface="Arial"/>
              </a:rPr>
              <a:t> </a:t>
            </a:r>
            <a:r>
              <a:rPr sz="1050" spc="-40" dirty="0">
                <a:latin typeface="Arial"/>
                <a:cs typeface="Arial"/>
              </a:rPr>
              <a:t>standardisation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4322698" y="3365112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25/64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3014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301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805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09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01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805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309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81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317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82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325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904798" y="37668"/>
            <a:ext cx="2063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O</a:t>
            </a:r>
            <a:r>
              <a:rPr sz="600" b="1" spc="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WL</a:t>
            </a:r>
            <a:endParaRPr sz="6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62723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6272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776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7280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784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7784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288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8792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9296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6272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6776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280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7784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288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8792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601889" y="37668"/>
            <a:ext cx="27622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OWL</a:t>
            </a:r>
            <a:r>
              <a:rPr sz="600" b="1" spc="-45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b="1" spc="-5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27393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32434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273935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3243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3747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4251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4755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273935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24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3747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425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4755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273935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3243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3747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4251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4755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2248585" y="37668"/>
            <a:ext cx="5492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OWL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2</a:t>
            </a:r>
            <a:r>
              <a:rPr sz="600" b="1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profiles</a:t>
            </a:r>
            <a:endParaRPr sz="60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31793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2973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801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3053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3153981" y="37668"/>
            <a:ext cx="56134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Beyond 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OWL</a:t>
            </a:r>
            <a:r>
              <a:rPr sz="600" b="1" spc="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409680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1471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97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2479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2984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3487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3992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4495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5000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4071454" y="37668"/>
            <a:ext cx="44339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Reasoning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705775" y="491591"/>
            <a:ext cx="1196340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5" dirty="0">
                <a:solidFill>
                  <a:srgbClr val="46AA78"/>
                </a:solidFill>
                <a:latin typeface="Arial"/>
                <a:cs typeface="Arial"/>
              </a:rPr>
              <a:t>Aims </a:t>
            </a:r>
            <a:r>
              <a:rPr sz="1400" spc="-20" dirty="0">
                <a:solidFill>
                  <a:srgbClr val="46AA78"/>
                </a:solidFill>
                <a:latin typeface="Arial"/>
                <a:cs typeface="Arial"/>
              </a:rPr>
              <a:t>of </a:t>
            </a:r>
            <a:r>
              <a:rPr sz="1400" spc="-40" dirty="0">
                <a:solidFill>
                  <a:srgbClr val="46AA78"/>
                </a:solidFill>
                <a:latin typeface="Arial"/>
                <a:cs typeface="Arial"/>
              </a:rPr>
              <a:t>OWL</a:t>
            </a:r>
            <a:r>
              <a:rPr sz="1400" spc="23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80" dirty="0">
                <a:solidFill>
                  <a:srgbClr val="46AA78"/>
                </a:solidFill>
                <a:latin typeface="Arial"/>
                <a:cs typeface="Arial"/>
              </a:rPr>
              <a:t>2</a:t>
            </a:r>
            <a:endParaRPr sz="1400">
              <a:latin typeface="Arial"/>
              <a:cs typeface="Arial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502551" y="1260373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02551" y="1642478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624395" y="1184107"/>
            <a:ext cx="3532504" cy="7009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marR="5080" indent="-171450">
              <a:lnSpc>
                <a:spcPct val="102600"/>
              </a:lnSpc>
              <a:buFont typeface="Arial"/>
              <a:buChar char="•"/>
            </a:pPr>
            <a:r>
              <a:rPr sz="1050" spc="-70" dirty="0">
                <a:latin typeface="Arial"/>
                <a:cs typeface="Arial"/>
              </a:rPr>
              <a:t>Address </a:t>
            </a:r>
            <a:r>
              <a:rPr sz="1050" spc="-110" dirty="0">
                <a:latin typeface="Arial"/>
                <a:cs typeface="Arial"/>
              </a:rPr>
              <a:t>as </a:t>
            </a:r>
            <a:r>
              <a:rPr sz="1050" spc="-55" dirty="0">
                <a:latin typeface="Arial"/>
                <a:cs typeface="Arial"/>
              </a:rPr>
              <a:t>much </a:t>
            </a:r>
            <a:r>
              <a:rPr sz="1050" spc="-110" dirty="0">
                <a:latin typeface="Arial"/>
                <a:cs typeface="Arial"/>
              </a:rPr>
              <a:t>as </a:t>
            </a:r>
            <a:r>
              <a:rPr sz="1050" spc="-60" dirty="0">
                <a:latin typeface="Arial"/>
                <a:cs typeface="Arial"/>
              </a:rPr>
              <a:t>possible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25" dirty="0">
                <a:latin typeface="Arial"/>
                <a:cs typeface="Arial"/>
              </a:rPr>
              <a:t>identified </a:t>
            </a:r>
            <a:r>
              <a:rPr sz="1050" spc="-60" dirty="0">
                <a:latin typeface="Arial"/>
                <a:cs typeface="Arial"/>
              </a:rPr>
              <a:t>problems  </a:t>
            </a:r>
            <a:r>
              <a:rPr sz="1050" spc="-45" dirty="0">
                <a:latin typeface="Arial"/>
                <a:cs typeface="Arial"/>
              </a:rPr>
              <a:t>(previous </a:t>
            </a:r>
            <a:r>
              <a:rPr sz="1050" spc="-70" dirty="0">
                <a:latin typeface="Arial"/>
                <a:cs typeface="Arial"/>
              </a:rPr>
              <a:t>slides  </a:t>
            </a:r>
            <a:r>
              <a:rPr sz="1050" spc="-60" dirty="0">
                <a:latin typeface="Arial"/>
                <a:cs typeface="Arial"/>
              </a:rPr>
              <a:t>and  </a:t>
            </a:r>
            <a:r>
              <a:rPr sz="1050" spc="20" dirty="0">
                <a:latin typeface="Arial"/>
                <a:cs typeface="Arial"/>
              </a:rPr>
              <a:t>“the </a:t>
            </a:r>
            <a:r>
              <a:rPr sz="1050" spc="-35" dirty="0">
                <a:latin typeface="Arial"/>
                <a:cs typeface="Arial"/>
              </a:rPr>
              <a:t>next </a:t>
            </a:r>
            <a:r>
              <a:rPr sz="1050" spc="-70" dirty="0">
                <a:latin typeface="Arial"/>
                <a:cs typeface="Arial"/>
              </a:rPr>
              <a:t>steps  </a:t>
            </a:r>
            <a:r>
              <a:rPr sz="1050" spc="-25" dirty="0">
                <a:latin typeface="Arial"/>
                <a:cs typeface="Arial"/>
              </a:rPr>
              <a:t>for </a:t>
            </a:r>
            <a:r>
              <a:rPr sz="1050" spc="-40" dirty="0">
                <a:latin typeface="Arial"/>
                <a:cs typeface="Arial"/>
              </a:rPr>
              <a:t>OWL </a:t>
            </a:r>
            <a:r>
              <a:rPr sz="1050" spc="50" dirty="0">
                <a:latin typeface="Arial"/>
                <a:cs typeface="Arial"/>
              </a:rPr>
              <a:t>2”</a:t>
            </a:r>
            <a:r>
              <a:rPr sz="1050" spc="254" dirty="0">
                <a:latin typeface="Arial"/>
                <a:cs typeface="Arial"/>
              </a:rPr>
              <a:t> </a:t>
            </a:r>
            <a:r>
              <a:rPr sz="1050" spc="-35" dirty="0">
                <a:latin typeface="Arial"/>
                <a:cs typeface="Arial"/>
              </a:rPr>
              <a:t>paper)</a:t>
            </a:r>
            <a:endParaRPr sz="1050" dirty="0">
              <a:latin typeface="Arial"/>
              <a:cs typeface="Arial"/>
            </a:endParaRPr>
          </a:p>
          <a:p>
            <a:pPr marL="184150" marR="5080" indent="-171450">
              <a:lnSpc>
                <a:spcPct val="102600"/>
              </a:lnSpc>
              <a:spcBef>
                <a:spcPts val="300"/>
              </a:spcBef>
              <a:buFont typeface="Arial"/>
              <a:buChar char="•"/>
            </a:pPr>
            <a:r>
              <a:rPr sz="1050" spc="-50" dirty="0">
                <a:latin typeface="Arial"/>
                <a:cs typeface="Arial"/>
              </a:rPr>
              <a:t>Cater </a:t>
            </a:r>
            <a:r>
              <a:rPr sz="1050" spc="-25" dirty="0">
                <a:latin typeface="Arial"/>
                <a:cs typeface="Arial"/>
              </a:rPr>
              <a:t>for </a:t>
            </a:r>
            <a:r>
              <a:rPr sz="1050" spc="-45" dirty="0">
                <a:latin typeface="Arial"/>
                <a:cs typeface="Arial"/>
              </a:rPr>
              <a:t>specific </a:t>
            </a:r>
            <a:r>
              <a:rPr sz="1050" spc="-90" dirty="0">
                <a:latin typeface="Arial"/>
                <a:cs typeface="Arial"/>
              </a:rPr>
              <a:t>usage </a:t>
            </a:r>
            <a:r>
              <a:rPr sz="1050" spc="-75" dirty="0">
                <a:latin typeface="Arial"/>
                <a:cs typeface="Arial"/>
              </a:rPr>
              <a:t>scenarios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45" dirty="0">
                <a:latin typeface="Arial"/>
                <a:cs typeface="Arial"/>
              </a:rPr>
              <a:t>ontologies </a:t>
            </a:r>
            <a:r>
              <a:rPr sz="1050" spc="5" dirty="0">
                <a:latin typeface="Arial"/>
                <a:cs typeface="Arial"/>
              </a:rPr>
              <a:t>that </a:t>
            </a:r>
            <a:r>
              <a:rPr sz="1050" spc="-75" dirty="0">
                <a:latin typeface="Arial"/>
                <a:cs typeface="Arial"/>
              </a:rPr>
              <a:t>emerged  </a:t>
            </a:r>
            <a:r>
              <a:rPr sz="1050" spc="-70" dirty="0">
                <a:latin typeface="Arial"/>
                <a:cs typeface="Arial"/>
              </a:rPr>
              <a:t>since </a:t>
            </a:r>
            <a:r>
              <a:rPr sz="1050" spc="-40" dirty="0">
                <a:latin typeface="Arial"/>
                <a:cs typeface="Arial"/>
              </a:rPr>
              <a:t>OWL</a:t>
            </a:r>
            <a:r>
              <a:rPr sz="1050" spc="145" dirty="0">
                <a:latin typeface="Arial"/>
                <a:cs typeface="Arial"/>
              </a:rPr>
              <a:t> </a:t>
            </a:r>
            <a:r>
              <a:rPr sz="1050" spc="-40" dirty="0">
                <a:latin typeface="Arial"/>
                <a:cs typeface="Arial"/>
              </a:rPr>
              <a:t>standardisation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4322698" y="3365112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25/64</a:t>
            </a:r>
            <a:endParaRPr sz="60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347294" y="2308324"/>
            <a:ext cx="3702685" cy="3638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9560" marR="5080" indent="-277495">
              <a:lnSpc>
                <a:spcPct val="102600"/>
              </a:lnSpc>
            </a:pPr>
            <a:r>
              <a:rPr sz="1050" spc="-65" dirty="0">
                <a:solidFill>
                  <a:srgbClr val="46AA78"/>
                </a:solidFill>
                <a:latin typeface="Arial"/>
                <a:cs typeface="Arial"/>
              </a:rPr>
              <a:t>Task </a:t>
            </a:r>
            <a:r>
              <a:rPr sz="1050" spc="-75" dirty="0">
                <a:latin typeface="Arial"/>
                <a:cs typeface="Arial"/>
              </a:rPr>
              <a:t>Compare </a:t>
            </a:r>
            <a:r>
              <a:rPr sz="1050" spc="-20" dirty="0">
                <a:latin typeface="Arial"/>
                <a:cs typeface="Arial"/>
              </a:rPr>
              <a:t>this </a:t>
            </a:r>
            <a:r>
              <a:rPr sz="1050" dirty="0">
                <a:latin typeface="Arial"/>
                <a:cs typeface="Arial"/>
              </a:rPr>
              <a:t>with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60" dirty="0">
                <a:latin typeface="Arial"/>
                <a:cs typeface="Arial"/>
              </a:rPr>
              <a:t>possible </a:t>
            </a:r>
            <a:r>
              <a:rPr sz="1050" spc="10" dirty="0">
                <a:latin typeface="Arial"/>
                <a:cs typeface="Arial"/>
              </a:rPr>
              <a:t>“future </a:t>
            </a:r>
            <a:r>
              <a:rPr sz="1050" spc="-40" dirty="0">
                <a:latin typeface="Arial"/>
                <a:cs typeface="Arial"/>
              </a:rPr>
              <a:t>extensions”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30" dirty="0">
                <a:latin typeface="Arial"/>
                <a:cs typeface="Arial"/>
              </a:rPr>
              <a:t>the  </a:t>
            </a:r>
            <a:r>
              <a:rPr sz="1050" spc="20" dirty="0">
                <a:latin typeface="Arial"/>
                <a:cs typeface="Arial"/>
              </a:rPr>
              <a:t>“the </a:t>
            </a:r>
            <a:r>
              <a:rPr sz="1050" spc="-45" dirty="0">
                <a:latin typeface="Arial"/>
                <a:cs typeface="Arial"/>
              </a:rPr>
              <a:t>making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70" dirty="0">
                <a:latin typeface="Arial"/>
                <a:cs typeface="Arial"/>
              </a:rPr>
              <a:t>an  </a:t>
            </a:r>
            <a:r>
              <a:rPr sz="1050" spc="-35" dirty="0">
                <a:latin typeface="Arial"/>
                <a:cs typeface="Arial"/>
              </a:rPr>
              <a:t>ontology </a:t>
            </a:r>
            <a:r>
              <a:rPr sz="1050" spc="-40" dirty="0">
                <a:latin typeface="Arial"/>
                <a:cs typeface="Arial"/>
              </a:rPr>
              <a:t>language” </a:t>
            </a:r>
            <a:r>
              <a:rPr sz="1050" spc="114" dirty="0">
                <a:latin typeface="Arial"/>
                <a:cs typeface="Arial"/>
              </a:rPr>
              <a:t> </a:t>
            </a:r>
            <a:r>
              <a:rPr sz="1050" spc="-55" dirty="0">
                <a:latin typeface="Arial"/>
                <a:cs typeface="Arial"/>
              </a:rPr>
              <a:t>paper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3014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301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805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09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01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805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309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81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317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82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325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904798" y="37668"/>
            <a:ext cx="2063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O</a:t>
            </a:r>
            <a:r>
              <a:rPr sz="600" b="1" spc="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WL</a:t>
            </a:r>
            <a:endParaRPr sz="6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62723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6272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776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7280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784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8288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288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8792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9296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6272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6776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280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7784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288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8792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601889" y="37668"/>
            <a:ext cx="27622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OWL</a:t>
            </a:r>
            <a:r>
              <a:rPr sz="600" b="1" spc="-45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b="1" spc="-5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27393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32434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273935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3243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3747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4251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4755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273935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24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3747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425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4755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273935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3243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3747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4251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4755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2248585" y="37668"/>
            <a:ext cx="5492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OWL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2</a:t>
            </a:r>
            <a:r>
              <a:rPr sz="600" b="1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profiles</a:t>
            </a:r>
            <a:endParaRPr sz="60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31793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2973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801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3053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3153981" y="37668"/>
            <a:ext cx="56134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Beyond 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OWL</a:t>
            </a:r>
            <a:r>
              <a:rPr sz="600" b="1" spc="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409680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1471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97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2479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2984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3487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3992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4495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5000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4071454" y="37668"/>
            <a:ext cx="44339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Reasoning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502551" y="1095603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02551" y="1305636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02551" y="1859813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02551" y="2241931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02551" y="2624035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624395" y="491591"/>
            <a:ext cx="3595370" cy="24199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25830">
              <a:lnSpc>
                <a:spcPct val="100000"/>
              </a:lnSpc>
            </a:pPr>
            <a:r>
              <a:rPr sz="1400" spc="-114" dirty="0">
                <a:solidFill>
                  <a:srgbClr val="46AA78"/>
                </a:solidFill>
                <a:latin typeface="Arial"/>
                <a:cs typeface="Arial"/>
              </a:rPr>
              <a:t>Some  </a:t>
            </a:r>
            <a:r>
              <a:rPr sz="1400" spc="-75" dirty="0">
                <a:solidFill>
                  <a:srgbClr val="46AA78"/>
                </a:solidFill>
                <a:latin typeface="Arial"/>
                <a:cs typeface="Arial"/>
              </a:rPr>
              <a:t>general</a:t>
            </a:r>
            <a:r>
              <a:rPr sz="1400" spc="-6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35" dirty="0">
                <a:solidFill>
                  <a:srgbClr val="46AA78"/>
                </a:solidFill>
                <a:latin typeface="Arial"/>
                <a:cs typeface="Arial"/>
              </a:rPr>
              <a:t>points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 dirty="0">
              <a:latin typeface="Times New Roman"/>
              <a:cs typeface="Times New Roman"/>
            </a:endParaRPr>
          </a:p>
          <a:p>
            <a:pPr marL="184150" indent="-171450">
              <a:lnSpc>
                <a:spcPct val="100000"/>
              </a:lnSpc>
              <a:spcBef>
                <a:spcPts val="900"/>
              </a:spcBef>
              <a:buFont typeface="Arial"/>
              <a:buChar char="•"/>
            </a:pPr>
            <a:r>
              <a:rPr sz="1050" spc="-40" dirty="0">
                <a:latin typeface="Arial"/>
                <a:cs typeface="Arial"/>
              </a:rPr>
              <a:t>OWL </a:t>
            </a:r>
            <a:r>
              <a:rPr sz="1050" spc="-65" dirty="0">
                <a:latin typeface="Arial"/>
                <a:cs typeface="Arial"/>
              </a:rPr>
              <a:t>2  </a:t>
            </a:r>
            <a:r>
              <a:rPr sz="1050" spc="-85" dirty="0">
                <a:latin typeface="Arial"/>
                <a:cs typeface="Arial"/>
              </a:rPr>
              <a:t>a  </a:t>
            </a:r>
            <a:r>
              <a:rPr sz="1050" spc="-55" dirty="0">
                <a:latin typeface="Arial"/>
                <a:cs typeface="Arial"/>
              </a:rPr>
              <a:t>W3C  </a:t>
            </a:r>
            <a:r>
              <a:rPr sz="1050" spc="-50" dirty="0">
                <a:latin typeface="Arial"/>
                <a:cs typeface="Arial"/>
              </a:rPr>
              <a:t>recommendation </a:t>
            </a:r>
            <a:r>
              <a:rPr sz="1050" spc="-70" dirty="0">
                <a:latin typeface="Arial"/>
                <a:cs typeface="Arial"/>
              </a:rPr>
              <a:t>since</a:t>
            </a:r>
            <a:r>
              <a:rPr sz="1050" spc="45" dirty="0">
                <a:latin typeface="Arial"/>
                <a:cs typeface="Arial"/>
              </a:rPr>
              <a:t> </a:t>
            </a:r>
            <a:r>
              <a:rPr sz="1050" spc="-55" dirty="0">
                <a:latin typeface="Arial"/>
                <a:cs typeface="Arial"/>
              </a:rPr>
              <a:t>27-10-2009</a:t>
            </a:r>
            <a:endParaRPr sz="1050" dirty="0">
              <a:latin typeface="Arial"/>
              <a:cs typeface="Arial"/>
            </a:endParaRPr>
          </a:p>
          <a:p>
            <a:pPr marL="184150" marR="175895" indent="-171450">
              <a:lnSpc>
                <a:spcPct val="111500"/>
              </a:lnSpc>
              <a:spcBef>
                <a:spcPts val="180"/>
              </a:spcBef>
              <a:buFont typeface="Arial"/>
              <a:buChar char="•"/>
            </a:pPr>
            <a:r>
              <a:rPr sz="1050" spc="-35" dirty="0">
                <a:latin typeface="Arial"/>
                <a:cs typeface="Arial"/>
              </a:rPr>
              <a:t>Any </a:t>
            </a:r>
            <a:r>
              <a:rPr sz="1050" spc="-40" dirty="0">
                <a:latin typeface="Arial"/>
                <a:cs typeface="Arial"/>
              </a:rPr>
              <a:t>OWL </a:t>
            </a:r>
            <a:r>
              <a:rPr sz="1050" spc="-65" dirty="0">
                <a:latin typeface="Arial"/>
                <a:cs typeface="Arial"/>
              </a:rPr>
              <a:t>2 </a:t>
            </a:r>
            <a:r>
              <a:rPr sz="1050" spc="-35" dirty="0">
                <a:latin typeface="Arial"/>
                <a:cs typeface="Arial"/>
              </a:rPr>
              <a:t>ontology </a:t>
            </a:r>
            <a:r>
              <a:rPr sz="1050" spc="-70" dirty="0">
                <a:latin typeface="Arial"/>
                <a:cs typeface="Arial"/>
              </a:rPr>
              <a:t>can </a:t>
            </a:r>
            <a:r>
              <a:rPr sz="1050" spc="-65" dirty="0">
                <a:latin typeface="Arial"/>
                <a:cs typeface="Arial"/>
              </a:rPr>
              <a:t>also </a:t>
            </a:r>
            <a:r>
              <a:rPr sz="1050" spc="-70" dirty="0">
                <a:latin typeface="Arial"/>
                <a:cs typeface="Arial"/>
              </a:rPr>
              <a:t>be viewed </a:t>
            </a:r>
            <a:r>
              <a:rPr sz="1050" spc="-110" dirty="0">
                <a:latin typeface="Arial"/>
                <a:cs typeface="Arial"/>
              </a:rPr>
              <a:t>as </a:t>
            </a:r>
            <a:r>
              <a:rPr sz="1050" spc="-70" dirty="0">
                <a:latin typeface="Arial"/>
                <a:cs typeface="Arial"/>
              </a:rPr>
              <a:t>an </a:t>
            </a:r>
            <a:r>
              <a:rPr sz="1050" spc="-50" dirty="0">
                <a:latin typeface="Arial"/>
                <a:cs typeface="Arial"/>
              </a:rPr>
              <a:t>RDF graph  </a:t>
            </a:r>
            <a:r>
              <a:rPr sz="1000" spc="-10" dirty="0">
                <a:latin typeface="Arial"/>
                <a:cs typeface="Arial"/>
              </a:rPr>
              <a:t>(The </a:t>
            </a:r>
            <a:r>
              <a:rPr sz="1000" spc="-30" dirty="0">
                <a:latin typeface="Arial"/>
                <a:cs typeface="Arial"/>
              </a:rPr>
              <a:t>relationship </a:t>
            </a:r>
            <a:r>
              <a:rPr sz="1000" spc="-60" dirty="0">
                <a:latin typeface="Arial"/>
                <a:cs typeface="Arial"/>
              </a:rPr>
              <a:t>between </a:t>
            </a:r>
            <a:r>
              <a:rPr sz="1000" spc="-65" dirty="0">
                <a:latin typeface="Arial"/>
                <a:cs typeface="Arial"/>
              </a:rPr>
              <a:t>these </a:t>
            </a:r>
            <a:r>
              <a:rPr sz="1000" spc="-30" dirty="0">
                <a:latin typeface="Arial"/>
                <a:cs typeface="Arial"/>
              </a:rPr>
              <a:t>two </a:t>
            </a:r>
            <a:r>
              <a:rPr sz="1000" spc="-60" dirty="0">
                <a:latin typeface="Arial"/>
                <a:cs typeface="Arial"/>
              </a:rPr>
              <a:t>views </a:t>
            </a:r>
            <a:r>
              <a:rPr sz="1000" spc="-55" dirty="0">
                <a:latin typeface="Arial"/>
                <a:cs typeface="Arial"/>
              </a:rPr>
              <a:t>is </a:t>
            </a:r>
            <a:r>
              <a:rPr sz="1000" spc="-50" dirty="0">
                <a:latin typeface="Arial"/>
                <a:cs typeface="Arial"/>
              </a:rPr>
              <a:t>specified </a:t>
            </a:r>
            <a:r>
              <a:rPr sz="1000" spc="-60" dirty="0">
                <a:latin typeface="Arial"/>
                <a:cs typeface="Arial"/>
              </a:rPr>
              <a:t>by </a:t>
            </a:r>
            <a:r>
              <a:rPr sz="1000" spc="-25" dirty="0">
                <a:latin typeface="Arial"/>
                <a:cs typeface="Arial"/>
              </a:rPr>
              <a:t>the  </a:t>
            </a:r>
            <a:r>
              <a:rPr sz="1000" spc="-30" dirty="0">
                <a:latin typeface="Arial"/>
                <a:cs typeface="Arial"/>
              </a:rPr>
              <a:t>Mapping </a:t>
            </a:r>
            <a:r>
              <a:rPr sz="1000" spc="10" dirty="0">
                <a:latin typeface="Arial"/>
                <a:cs typeface="Arial"/>
              </a:rPr>
              <a:t>to </a:t>
            </a:r>
            <a:r>
              <a:rPr sz="1000" spc="-45" dirty="0">
                <a:latin typeface="Arial"/>
                <a:cs typeface="Arial"/>
              </a:rPr>
              <a:t>RDF </a:t>
            </a:r>
            <a:r>
              <a:rPr sz="1000" spc="-70" dirty="0">
                <a:latin typeface="Arial"/>
                <a:cs typeface="Arial"/>
              </a:rPr>
              <a:t>Graphs 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document)</a:t>
            </a:r>
            <a:endParaRPr sz="1000" dirty="0">
              <a:latin typeface="Arial"/>
              <a:cs typeface="Arial"/>
            </a:endParaRPr>
          </a:p>
          <a:p>
            <a:pPr marL="184150" marR="123825" indent="-171450">
              <a:lnSpc>
                <a:spcPct val="102600"/>
              </a:lnSpc>
              <a:spcBef>
                <a:spcPts val="315"/>
              </a:spcBef>
              <a:buFont typeface="Arial"/>
              <a:buChar char="•"/>
            </a:pPr>
            <a:r>
              <a:rPr sz="1050" spc="-15" dirty="0">
                <a:latin typeface="Arial"/>
                <a:cs typeface="Arial"/>
              </a:rPr>
              <a:t>Direct, </a:t>
            </a:r>
            <a:r>
              <a:rPr sz="1050" spc="-30" dirty="0">
                <a:latin typeface="Arial"/>
                <a:cs typeface="Arial"/>
              </a:rPr>
              <a:t>i.e. </a:t>
            </a:r>
            <a:r>
              <a:rPr sz="1050" spc="-35" dirty="0">
                <a:latin typeface="Arial"/>
                <a:cs typeface="Arial"/>
              </a:rPr>
              <a:t>model-theoretic, </a:t>
            </a:r>
            <a:r>
              <a:rPr sz="1050" spc="-60" dirty="0">
                <a:latin typeface="Arial"/>
                <a:cs typeface="Arial"/>
              </a:rPr>
              <a:t>semantics </a:t>
            </a:r>
            <a:r>
              <a:rPr sz="1050" spc="170" dirty="0">
                <a:latin typeface="Arial"/>
                <a:cs typeface="Arial"/>
              </a:rPr>
              <a:t>(</a:t>
            </a:r>
            <a:r>
              <a:rPr sz="1050" spc="170" dirty="0">
                <a:latin typeface="Arial Unicode MS"/>
                <a:cs typeface="Arial Unicode MS"/>
              </a:rPr>
              <a:t>⇒ </a:t>
            </a:r>
            <a:r>
              <a:rPr sz="1050" spc="-40" dirty="0">
                <a:latin typeface="Arial"/>
                <a:cs typeface="Arial"/>
              </a:rPr>
              <a:t>OWL </a:t>
            </a:r>
            <a:r>
              <a:rPr sz="1050" spc="-65" dirty="0">
                <a:latin typeface="Arial"/>
                <a:cs typeface="Arial"/>
              </a:rPr>
              <a:t>2 </a:t>
            </a:r>
            <a:r>
              <a:rPr sz="1050" spc="5" dirty="0">
                <a:latin typeface="Arial"/>
                <a:cs typeface="Arial"/>
              </a:rPr>
              <a:t>DL) </a:t>
            </a:r>
            <a:r>
              <a:rPr sz="1050" spc="-60" dirty="0">
                <a:latin typeface="Arial"/>
                <a:cs typeface="Arial"/>
              </a:rPr>
              <a:t>and  </a:t>
            </a:r>
            <a:r>
              <a:rPr sz="1050" spc="-70" dirty="0">
                <a:latin typeface="Arial"/>
                <a:cs typeface="Arial"/>
              </a:rPr>
              <a:t>an  </a:t>
            </a:r>
            <a:r>
              <a:rPr sz="1050" spc="-65" dirty="0">
                <a:latin typeface="Arial"/>
                <a:cs typeface="Arial"/>
              </a:rPr>
              <a:t>RDF-based </a:t>
            </a:r>
            <a:r>
              <a:rPr sz="1050" spc="-60" dirty="0">
                <a:latin typeface="Arial"/>
                <a:cs typeface="Arial"/>
              </a:rPr>
              <a:t>semantics </a:t>
            </a:r>
            <a:r>
              <a:rPr sz="1050" spc="170" dirty="0">
                <a:latin typeface="Arial"/>
                <a:cs typeface="Arial"/>
              </a:rPr>
              <a:t>(</a:t>
            </a:r>
            <a:r>
              <a:rPr sz="1050" spc="170" dirty="0">
                <a:latin typeface="Arial Unicode MS"/>
                <a:cs typeface="Arial Unicode MS"/>
              </a:rPr>
              <a:t>⇒ </a:t>
            </a:r>
            <a:r>
              <a:rPr sz="1050" spc="-40" dirty="0">
                <a:latin typeface="Arial"/>
                <a:cs typeface="Arial"/>
              </a:rPr>
              <a:t>OWL </a:t>
            </a:r>
            <a:r>
              <a:rPr sz="1050" spc="-65" dirty="0">
                <a:latin typeface="Arial"/>
                <a:cs typeface="Arial"/>
              </a:rPr>
              <a:t>2 </a:t>
            </a:r>
            <a:r>
              <a:rPr sz="1050" spc="10" dirty="0">
                <a:latin typeface="Arial"/>
                <a:cs typeface="Arial"/>
              </a:rPr>
              <a:t> full)</a:t>
            </a:r>
            <a:endParaRPr sz="1050" dirty="0">
              <a:latin typeface="Arial"/>
              <a:cs typeface="Arial"/>
            </a:endParaRPr>
          </a:p>
          <a:p>
            <a:pPr marL="184150" marR="5080" indent="-171450">
              <a:lnSpc>
                <a:spcPct val="102600"/>
              </a:lnSpc>
              <a:spcBef>
                <a:spcPts val="295"/>
              </a:spcBef>
              <a:buFont typeface="Arial"/>
              <a:buChar char="•"/>
            </a:pPr>
            <a:r>
              <a:rPr sz="1050" spc="-35" dirty="0">
                <a:latin typeface="Arial"/>
                <a:cs typeface="Arial"/>
              </a:rPr>
              <a:t>Primary </a:t>
            </a:r>
            <a:r>
              <a:rPr sz="1050" spc="-75" dirty="0">
                <a:latin typeface="Arial"/>
                <a:cs typeface="Arial"/>
              </a:rPr>
              <a:t>exchange </a:t>
            </a:r>
            <a:r>
              <a:rPr sz="1050" spc="-45" dirty="0">
                <a:latin typeface="Arial"/>
                <a:cs typeface="Arial"/>
              </a:rPr>
              <a:t>syntax </a:t>
            </a:r>
            <a:r>
              <a:rPr sz="1050" spc="-25" dirty="0">
                <a:latin typeface="Arial"/>
                <a:cs typeface="Arial"/>
              </a:rPr>
              <a:t>for </a:t>
            </a:r>
            <a:r>
              <a:rPr sz="1050" spc="-40" dirty="0">
                <a:latin typeface="Arial"/>
                <a:cs typeface="Arial"/>
              </a:rPr>
              <a:t>OWL </a:t>
            </a:r>
            <a:r>
              <a:rPr sz="1050" spc="-65" dirty="0">
                <a:latin typeface="Arial"/>
                <a:cs typeface="Arial"/>
              </a:rPr>
              <a:t>2 </a:t>
            </a:r>
            <a:r>
              <a:rPr sz="1050" spc="-60" dirty="0">
                <a:latin typeface="Arial"/>
                <a:cs typeface="Arial"/>
              </a:rPr>
              <a:t>is </a:t>
            </a:r>
            <a:r>
              <a:rPr sz="1050" spc="10" dirty="0">
                <a:latin typeface="Arial"/>
                <a:cs typeface="Arial"/>
              </a:rPr>
              <a:t>RDF/XML, </a:t>
            </a:r>
            <a:r>
              <a:rPr sz="1050" spc="-45" dirty="0">
                <a:latin typeface="Arial"/>
                <a:cs typeface="Arial"/>
              </a:rPr>
              <a:t>others </a:t>
            </a:r>
            <a:r>
              <a:rPr sz="1050" spc="-80" dirty="0">
                <a:latin typeface="Arial"/>
                <a:cs typeface="Arial"/>
              </a:rPr>
              <a:t>are  </a:t>
            </a:r>
            <a:r>
              <a:rPr sz="1050" spc="-25" dirty="0">
                <a:latin typeface="Arial"/>
                <a:cs typeface="Arial"/>
              </a:rPr>
              <a:t>optional</a:t>
            </a:r>
            <a:endParaRPr sz="1050" dirty="0">
              <a:latin typeface="Arial"/>
              <a:cs typeface="Arial"/>
            </a:endParaRPr>
          </a:p>
          <a:p>
            <a:pPr marL="184150" marR="63500" indent="-171450">
              <a:lnSpc>
                <a:spcPct val="102600"/>
              </a:lnSpc>
              <a:spcBef>
                <a:spcPts val="295"/>
              </a:spcBef>
              <a:buFont typeface="Arial"/>
              <a:buChar char="•"/>
            </a:pPr>
            <a:r>
              <a:rPr sz="1050" spc="-45" dirty="0">
                <a:latin typeface="Arial"/>
                <a:cs typeface="Arial"/>
              </a:rPr>
              <a:t>Three </a:t>
            </a:r>
            <a:r>
              <a:rPr sz="1050" spc="-40" dirty="0">
                <a:latin typeface="Arial"/>
                <a:cs typeface="Arial"/>
              </a:rPr>
              <a:t>profiles, which </a:t>
            </a:r>
            <a:r>
              <a:rPr sz="1050" spc="-80" dirty="0">
                <a:latin typeface="Arial"/>
                <a:cs typeface="Arial"/>
              </a:rPr>
              <a:t>are </a:t>
            </a:r>
            <a:r>
              <a:rPr sz="1050" spc="-65" dirty="0">
                <a:latin typeface="Arial"/>
                <a:cs typeface="Arial"/>
              </a:rPr>
              <a:t>sub-languages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40" dirty="0">
                <a:latin typeface="Arial"/>
                <a:cs typeface="Arial"/>
              </a:rPr>
              <a:t>OWL </a:t>
            </a:r>
            <a:r>
              <a:rPr sz="1050" spc="-65" dirty="0">
                <a:latin typeface="Arial"/>
                <a:cs typeface="Arial"/>
              </a:rPr>
              <a:t>2 </a:t>
            </a:r>
            <a:r>
              <a:rPr sz="1050" spc="-20" dirty="0">
                <a:latin typeface="Arial"/>
                <a:cs typeface="Arial"/>
              </a:rPr>
              <a:t>(syntactic  </a:t>
            </a:r>
            <a:r>
              <a:rPr sz="1050" spc="-25" dirty="0">
                <a:latin typeface="Arial"/>
                <a:cs typeface="Arial"/>
              </a:rPr>
              <a:t>restrictions)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75" name="object 7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pc="-5" dirty="0"/>
              <a:t>26</a:t>
            </a:r>
            <a:r>
              <a:rPr spc="50" dirty="0"/>
              <a:t>/64</a:t>
            </a: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3014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301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805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09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01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805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309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81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317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82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325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904798" y="37668"/>
            <a:ext cx="2063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O</a:t>
            </a:r>
            <a:r>
              <a:rPr sz="600" b="1" spc="1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WL</a:t>
            </a:r>
            <a:endParaRPr sz="6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62723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6272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776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7280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784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8288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792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8792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9296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6272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6776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280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7784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288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8792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601889" y="37668"/>
            <a:ext cx="27622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OWL</a:t>
            </a:r>
            <a:r>
              <a:rPr sz="600" b="1" spc="-45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5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27393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32434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273935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3243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3747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4251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4755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273935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24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3747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425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4755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273935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3243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3747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4251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4755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2248585" y="37668"/>
            <a:ext cx="5492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OWL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2</a:t>
            </a:r>
            <a:r>
              <a:rPr sz="600" b="1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profiles</a:t>
            </a:r>
            <a:endParaRPr sz="60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31793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2973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801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3053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3153981" y="37668"/>
            <a:ext cx="56134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Beyond 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OWL</a:t>
            </a:r>
            <a:r>
              <a:rPr sz="600" b="1" spc="3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409680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1471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97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2479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2984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3487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3992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4495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5000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4071454" y="37668"/>
            <a:ext cx="44339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8" action="ppaction://hlinksldjump"/>
              </a:rPr>
              <a:t>Reasoning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369047" y="491591"/>
            <a:ext cx="1870075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40" dirty="0">
                <a:solidFill>
                  <a:srgbClr val="46AA78"/>
                </a:solidFill>
                <a:latin typeface="Arial"/>
                <a:cs typeface="Arial"/>
              </a:rPr>
              <a:t>The </a:t>
            </a:r>
            <a:r>
              <a:rPr sz="1400" spc="-30" dirty="0">
                <a:solidFill>
                  <a:srgbClr val="46AA78"/>
                </a:solidFill>
                <a:latin typeface="Arial"/>
                <a:cs typeface="Arial"/>
              </a:rPr>
              <a:t>Structure </a:t>
            </a:r>
            <a:r>
              <a:rPr sz="1400" spc="-20" dirty="0">
                <a:solidFill>
                  <a:srgbClr val="46AA78"/>
                </a:solidFill>
                <a:latin typeface="Arial"/>
                <a:cs typeface="Arial"/>
              </a:rPr>
              <a:t>of </a:t>
            </a:r>
            <a:r>
              <a:rPr sz="1400" spc="-40" dirty="0">
                <a:solidFill>
                  <a:srgbClr val="46AA78"/>
                </a:solidFill>
                <a:latin typeface="Arial"/>
                <a:cs typeface="Arial"/>
              </a:rPr>
              <a:t>OWL </a:t>
            </a:r>
            <a:r>
              <a:rPr sz="1400" spc="-20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80" dirty="0">
                <a:solidFill>
                  <a:srgbClr val="46AA78"/>
                </a:solidFill>
                <a:latin typeface="Arial"/>
                <a:cs typeface="Arial"/>
              </a:rPr>
              <a:t>2</a:t>
            </a:r>
            <a:endParaRPr sz="1400">
              <a:latin typeface="Arial"/>
              <a:cs typeface="Arial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359994" y="704052"/>
            <a:ext cx="3888104" cy="267793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pc="-5" dirty="0"/>
              <a:t>27</a:t>
            </a:r>
            <a:r>
              <a:rPr spc="50" dirty="0"/>
              <a:t>/64</a:t>
            </a: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3014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301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805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09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01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805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309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81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317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82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325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904798" y="37668"/>
            <a:ext cx="2063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O</a:t>
            </a:r>
            <a:r>
              <a:rPr sz="600" b="1" spc="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WL</a:t>
            </a:r>
            <a:endParaRPr sz="6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62723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6272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776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7280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784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8288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792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9296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9296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6272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6776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280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7784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288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8792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601889" y="37668"/>
            <a:ext cx="27622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OWL</a:t>
            </a:r>
            <a:r>
              <a:rPr sz="600" b="1" spc="-45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b="1" spc="-5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27393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32434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273935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3243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3747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4251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4755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273935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24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3747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425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4755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273935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3243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3747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4251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4755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2248585" y="37668"/>
            <a:ext cx="5492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OWL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2</a:t>
            </a:r>
            <a:r>
              <a:rPr sz="600" b="1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profiles</a:t>
            </a:r>
            <a:endParaRPr sz="60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31793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2973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801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3053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3153981" y="37668"/>
            <a:ext cx="56134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Beyond 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OWL</a:t>
            </a:r>
            <a:r>
              <a:rPr sz="600" b="1" spc="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409680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1471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97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2479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2984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3487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3992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4495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5000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4071454" y="37668"/>
            <a:ext cx="44339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Reasoning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502551" y="807008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792327" y="991717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792327" y="1143546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02551" y="1313015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792327" y="1497736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792327" y="1649565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02551" y="1819033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792327" y="2003742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02551" y="2173211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792327" y="2357932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 txBox="1"/>
          <p:nvPr/>
        </p:nvSpPr>
        <p:spPr>
          <a:xfrm>
            <a:off x="624395" y="491591"/>
            <a:ext cx="3634740" cy="22694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41985">
              <a:lnSpc>
                <a:spcPct val="100000"/>
              </a:lnSpc>
            </a:pPr>
            <a:r>
              <a:rPr sz="1400" spc="-10" dirty="0">
                <a:solidFill>
                  <a:srgbClr val="46AA78"/>
                </a:solidFill>
                <a:latin typeface="Arial"/>
                <a:cs typeface="Arial"/>
              </a:rPr>
              <a:t>A </a:t>
            </a:r>
            <a:r>
              <a:rPr sz="1400" spc="-45" dirty="0">
                <a:solidFill>
                  <a:srgbClr val="46AA78"/>
                </a:solidFill>
                <a:latin typeface="Arial"/>
                <a:cs typeface="Arial"/>
              </a:rPr>
              <a:t>note </a:t>
            </a:r>
            <a:r>
              <a:rPr sz="1400" spc="-70" dirty="0">
                <a:solidFill>
                  <a:srgbClr val="46AA78"/>
                </a:solidFill>
                <a:latin typeface="Arial"/>
                <a:cs typeface="Arial"/>
              </a:rPr>
              <a:t>on </a:t>
            </a:r>
            <a:r>
              <a:rPr sz="1400" spc="-85" dirty="0">
                <a:solidFill>
                  <a:srgbClr val="46AA78"/>
                </a:solidFill>
                <a:latin typeface="Arial"/>
                <a:cs typeface="Arial"/>
              </a:rPr>
              <a:t>syntaxes  </a:t>
            </a:r>
            <a:r>
              <a:rPr sz="1400" spc="-20" dirty="0">
                <a:solidFill>
                  <a:srgbClr val="46AA78"/>
                </a:solidFill>
                <a:latin typeface="Arial"/>
                <a:cs typeface="Arial"/>
              </a:rPr>
              <a:t>of</a:t>
            </a:r>
            <a:r>
              <a:rPr sz="1400" spc="24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40" dirty="0">
                <a:solidFill>
                  <a:srgbClr val="46AA78"/>
                </a:solidFill>
                <a:latin typeface="Arial"/>
                <a:cs typeface="Arial"/>
              </a:rPr>
              <a:t>OWL</a:t>
            </a:r>
            <a:endParaRPr sz="1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35"/>
              </a:spcBef>
            </a:pPr>
            <a:r>
              <a:rPr sz="1050" spc="10" dirty="0">
                <a:latin typeface="Arial"/>
                <a:cs typeface="Arial"/>
              </a:rPr>
              <a:t>RDF/XML</a:t>
            </a:r>
            <a:endParaRPr sz="1050" dirty="0">
              <a:latin typeface="Arial"/>
              <a:cs typeface="Arial"/>
            </a:endParaRPr>
          </a:p>
          <a:p>
            <a:pPr marL="289560">
              <a:lnSpc>
                <a:spcPts val="1200"/>
              </a:lnSpc>
              <a:spcBef>
                <a:spcPts val="130"/>
              </a:spcBef>
            </a:pPr>
            <a:r>
              <a:rPr sz="1000" spc="-15" dirty="0">
                <a:latin typeface="Arial"/>
                <a:cs typeface="Arial"/>
              </a:rPr>
              <a:t>Official </a:t>
            </a:r>
            <a:r>
              <a:rPr sz="1000" spc="-70" dirty="0">
                <a:latin typeface="Arial"/>
                <a:cs typeface="Arial"/>
              </a:rPr>
              <a:t>exchange</a:t>
            </a:r>
            <a:r>
              <a:rPr sz="1000" spc="40" dirty="0">
                <a:latin typeface="Arial"/>
                <a:cs typeface="Arial"/>
              </a:rPr>
              <a:t> </a:t>
            </a:r>
            <a:r>
              <a:rPr sz="1000" spc="-40" dirty="0">
                <a:latin typeface="Arial"/>
                <a:cs typeface="Arial"/>
              </a:rPr>
              <a:t>syntax</a:t>
            </a:r>
            <a:endParaRPr sz="1000" dirty="0">
              <a:latin typeface="Arial"/>
              <a:cs typeface="Arial"/>
            </a:endParaRPr>
          </a:p>
          <a:p>
            <a:pPr marL="289560">
              <a:lnSpc>
                <a:spcPts val="1200"/>
              </a:lnSpc>
            </a:pPr>
            <a:r>
              <a:rPr sz="1000" spc="-40" dirty="0">
                <a:latin typeface="Arial"/>
                <a:cs typeface="Arial"/>
              </a:rPr>
              <a:t>Hard </a:t>
            </a:r>
            <a:r>
              <a:rPr sz="1000" spc="-20" dirty="0">
                <a:latin typeface="Arial"/>
                <a:cs typeface="Arial"/>
              </a:rPr>
              <a:t>for </a:t>
            </a:r>
            <a:r>
              <a:rPr sz="1000" spc="-65" dirty="0">
                <a:latin typeface="Arial"/>
                <a:cs typeface="Arial"/>
              </a:rPr>
              <a:t>humans  </a:t>
            </a:r>
            <a:r>
              <a:rPr sz="1000" spc="10" dirty="0">
                <a:latin typeface="Arial"/>
                <a:cs typeface="Arial"/>
              </a:rPr>
              <a:t>to </a:t>
            </a:r>
            <a:r>
              <a:rPr sz="1000" spc="-60" dirty="0">
                <a:latin typeface="Arial"/>
                <a:cs typeface="Arial"/>
              </a:rPr>
              <a:t>read  </a:t>
            </a:r>
            <a:r>
              <a:rPr sz="1000" spc="-30" dirty="0">
                <a:latin typeface="Arial"/>
                <a:cs typeface="Arial"/>
              </a:rPr>
              <a:t>(and </a:t>
            </a:r>
            <a:r>
              <a:rPr sz="1000" spc="-45" dirty="0">
                <a:latin typeface="Arial"/>
                <a:cs typeface="Arial"/>
              </a:rPr>
              <a:t>RDF </a:t>
            </a:r>
            <a:r>
              <a:rPr sz="1000" spc="-70" dirty="0">
                <a:latin typeface="Arial"/>
                <a:cs typeface="Arial"/>
              </a:rPr>
              <a:t>parsers  </a:t>
            </a:r>
            <a:r>
              <a:rPr sz="1000" spc="-75" dirty="0">
                <a:latin typeface="Arial"/>
                <a:cs typeface="Arial"/>
              </a:rPr>
              <a:t>are  </a:t>
            </a:r>
            <a:r>
              <a:rPr sz="1000" spc="-50" dirty="0">
                <a:latin typeface="Arial"/>
                <a:cs typeface="Arial"/>
              </a:rPr>
              <a:t>hard </a:t>
            </a:r>
            <a:r>
              <a:rPr sz="1000" spc="10" dirty="0">
                <a:latin typeface="Arial"/>
                <a:cs typeface="Arial"/>
              </a:rPr>
              <a:t>to</a:t>
            </a:r>
            <a:r>
              <a:rPr sz="1000" spc="16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write)</a:t>
            </a:r>
          </a:p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050" spc="15" dirty="0">
                <a:latin typeface="Arial"/>
                <a:cs typeface="Arial"/>
              </a:rPr>
              <a:t>OWL/XML</a:t>
            </a:r>
            <a:endParaRPr sz="1050" dirty="0">
              <a:latin typeface="Arial"/>
              <a:cs typeface="Arial"/>
            </a:endParaRPr>
          </a:p>
          <a:p>
            <a:pPr marL="289560">
              <a:lnSpc>
                <a:spcPts val="1200"/>
              </a:lnSpc>
              <a:spcBef>
                <a:spcPts val="130"/>
              </a:spcBef>
            </a:pPr>
            <a:r>
              <a:rPr sz="1000" dirty="0">
                <a:latin typeface="Arial"/>
                <a:cs typeface="Arial"/>
              </a:rPr>
              <a:t>Not </a:t>
            </a:r>
            <a:r>
              <a:rPr sz="1000" spc="-25" dirty="0">
                <a:latin typeface="Arial"/>
                <a:cs typeface="Arial"/>
              </a:rPr>
              <a:t>the </a:t>
            </a:r>
            <a:r>
              <a:rPr sz="1000" spc="-45" dirty="0">
                <a:latin typeface="Arial"/>
                <a:cs typeface="Arial"/>
              </a:rPr>
              <a:t>RDF</a:t>
            </a:r>
            <a:r>
              <a:rPr sz="1000" spc="95" dirty="0">
                <a:latin typeface="Arial"/>
                <a:cs typeface="Arial"/>
              </a:rPr>
              <a:t> </a:t>
            </a:r>
            <a:r>
              <a:rPr sz="1000" spc="-40" dirty="0">
                <a:latin typeface="Arial"/>
                <a:cs typeface="Arial"/>
              </a:rPr>
              <a:t>syntax</a:t>
            </a:r>
            <a:endParaRPr sz="1000" dirty="0">
              <a:latin typeface="Arial"/>
              <a:cs typeface="Arial"/>
            </a:endParaRPr>
          </a:p>
          <a:p>
            <a:pPr marL="289560">
              <a:lnSpc>
                <a:spcPts val="1200"/>
              </a:lnSpc>
            </a:pPr>
            <a:r>
              <a:rPr sz="1000" dirty="0">
                <a:latin typeface="Arial"/>
                <a:cs typeface="Arial"/>
              </a:rPr>
              <a:t>Still </a:t>
            </a:r>
            <a:r>
              <a:rPr sz="1000" spc="-50" dirty="0">
                <a:latin typeface="Arial"/>
                <a:cs typeface="Arial"/>
              </a:rPr>
              <a:t>hard </a:t>
            </a:r>
            <a:r>
              <a:rPr sz="1000" spc="-20" dirty="0">
                <a:latin typeface="Arial"/>
                <a:cs typeface="Arial"/>
              </a:rPr>
              <a:t>for </a:t>
            </a:r>
            <a:r>
              <a:rPr sz="1000" spc="-55" dirty="0">
                <a:latin typeface="Arial"/>
                <a:cs typeface="Arial"/>
              </a:rPr>
              <a:t>humans, </a:t>
            </a:r>
            <a:r>
              <a:rPr sz="1000" spc="-5" dirty="0">
                <a:latin typeface="Arial"/>
                <a:cs typeface="Arial"/>
              </a:rPr>
              <a:t>but </a:t>
            </a:r>
            <a:r>
              <a:rPr sz="1000" spc="-60" dirty="0">
                <a:latin typeface="Arial"/>
                <a:cs typeface="Arial"/>
              </a:rPr>
              <a:t>more  </a:t>
            </a:r>
            <a:r>
              <a:rPr sz="1000" spc="5" dirty="0">
                <a:latin typeface="Arial"/>
                <a:cs typeface="Arial"/>
              </a:rPr>
              <a:t>XML </a:t>
            </a:r>
            <a:r>
              <a:rPr sz="1000" spc="-20" dirty="0">
                <a:latin typeface="Arial"/>
                <a:cs typeface="Arial"/>
              </a:rPr>
              <a:t>than </a:t>
            </a:r>
            <a:r>
              <a:rPr sz="1000" spc="-45" dirty="0">
                <a:latin typeface="Arial"/>
                <a:cs typeface="Arial"/>
              </a:rPr>
              <a:t>RDF </a:t>
            </a:r>
            <a:r>
              <a:rPr sz="1000" spc="-25" dirty="0">
                <a:latin typeface="Arial"/>
                <a:cs typeface="Arial"/>
              </a:rPr>
              <a:t>tools  </a:t>
            </a:r>
            <a:r>
              <a:rPr sz="1000" spc="65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available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050" spc="-20" dirty="0">
                <a:latin typeface="Arial"/>
                <a:cs typeface="Arial"/>
              </a:rPr>
              <a:t>Abstract </a:t>
            </a:r>
            <a:r>
              <a:rPr sz="1050" spc="-45" dirty="0">
                <a:latin typeface="Arial"/>
                <a:cs typeface="Arial"/>
              </a:rPr>
              <a:t>syntax</a:t>
            </a:r>
            <a:endParaRPr sz="1050" dirty="0">
              <a:latin typeface="Arial"/>
              <a:cs typeface="Arial"/>
            </a:endParaRPr>
          </a:p>
          <a:p>
            <a:pPr marL="289560">
              <a:lnSpc>
                <a:spcPct val="100000"/>
              </a:lnSpc>
              <a:spcBef>
                <a:spcPts val="130"/>
              </a:spcBef>
            </a:pPr>
            <a:r>
              <a:rPr sz="1000" spc="-40" dirty="0">
                <a:latin typeface="Arial"/>
                <a:cs typeface="Arial"/>
              </a:rPr>
              <a:t>To </a:t>
            </a:r>
            <a:r>
              <a:rPr sz="1000" spc="-70" dirty="0">
                <a:latin typeface="Arial"/>
                <a:cs typeface="Arial"/>
              </a:rPr>
              <a:t>some,  </a:t>
            </a:r>
            <a:r>
              <a:rPr sz="1000" spc="-60" dirty="0">
                <a:latin typeface="Arial"/>
                <a:cs typeface="Arial"/>
              </a:rPr>
              <a:t>considered  </a:t>
            </a:r>
            <a:r>
              <a:rPr sz="1000" spc="-50" dirty="0">
                <a:latin typeface="Arial"/>
                <a:cs typeface="Arial"/>
              </a:rPr>
              <a:t>human</a:t>
            </a:r>
            <a:r>
              <a:rPr sz="1000" spc="-60" dirty="0">
                <a:latin typeface="Arial"/>
                <a:cs typeface="Arial"/>
              </a:rPr>
              <a:t> readable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50" spc="-30" dirty="0">
                <a:latin typeface="Arial"/>
                <a:cs typeface="Arial"/>
              </a:rPr>
              <a:t>“User-usable”</a:t>
            </a:r>
            <a:r>
              <a:rPr sz="1050" spc="10" dirty="0">
                <a:latin typeface="Arial"/>
                <a:cs typeface="Arial"/>
              </a:rPr>
              <a:t> </a:t>
            </a:r>
            <a:r>
              <a:rPr sz="1050" spc="-90" dirty="0">
                <a:latin typeface="Arial"/>
                <a:cs typeface="Arial"/>
              </a:rPr>
              <a:t>ones</a:t>
            </a:r>
            <a:endParaRPr sz="1050" dirty="0">
              <a:latin typeface="Arial"/>
              <a:cs typeface="Arial"/>
            </a:endParaRPr>
          </a:p>
          <a:p>
            <a:pPr marL="289560" marR="142240">
              <a:lnSpc>
                <a:spcPct val="100000"/>
              </a:lnSpc>
              <a:spcBef>
                <a:spcPts val="130"/>
              </a:spcBef>
            </a:pPr>
            <a:r>
              <a:rPr sz="1000" spc="-40" dirty="0">
                <a:latin typeface="Arial"/>
                <a:cs typeface="Arial"/>
              </a:rPr>
              <a:t>e.g., </a:t>
            </a:r>
            <a:r>
              <a:rPr sz="1000" spc="-45" dirty="0">
                <a:latin typeface="Arial"/>
                <a:cs typeface="Arial"/>
              </a:rPr>
              <a:t>Manchester </a:t>
            </a:r>
            <a:r>
              <a:rPr sz="1000" spc="-35" dirty="0">
                <a:latin typeface="Arial"/>
                <a:cs typeface="Arial"/>
              </a:rPr>
              <a:t>syntax, </a:t>
            </a:r>
            <a:r>
              <a:rPr sz="1000" spc="-25" dirty="0">
                <a:latin typeface="Arial"/>
                <a:cs typeface="Arial"/>
              </a:rPr>
              <a:t>informal </a:t>
            </a:r>
            <a:r>
              <a:rPr sz="1000" spc="-55" dirty="0">
                <a:latin typeface="Arial"/>
                <a:cs typeface="Arial"/>
              </a:rPr>
              <a:t>and </a:t>
            </a:r>
            <a:r>
              <a:rPr sz="1000" spc="-15" dirty="0">
                <a:latin typeface="Arial"/>
                <a:cs typeface="Arial"/>
              </a:rPr>
              <a:t>limited </a:t>
            </a:r>
            <a:r>
              <a:rPr sz="1000" spc="-30" dirty="0">
                <a:latin typeface="Arial"/>
                <a:cs typeface="Arial"/>
              </a:rPr>
              <a:t>matching </a:t>
            </a:r>
            <a:r>
              <a:rPr sz="1000" dirty="0">
                <a:latin typeface="Arial"/>
                <a:cs typeface="Arial"/>
              </a:rPr>
              <a:t>with  </a:t>
            </a:r>
            <a:r>
              <a:rPr sz="1000" spc="-5" dirty="0">
                <a:latin typeface="Arial"/>
                <a:cs typeface="Arial"/>
              </a:rPr>
              <a:t>UML, </a:t>
            </a:r>
            <a:r>
              <a:rPr sz="1000" spc="-55" dirty="0">
                <a:latin typeface="Arial"/>
                <a:cs typeface="Arial"/>
              </a:rPr>
              <a:t>pseudo-NL </a:t>
            </a:r>
            <a:r>
              <a:rPr sz="1000" spc="-40" dirty="0">
                <a:latin typeface="Arial"/>
                <a:cs typeface="Arial"/>
              </a:rPr>
              <a:t>verbalisations </a:t>
            </a:r>
            <a:r>
              <a:rPr sz="1000" spc="-20" dirty="0">
                <a:latin typeface="Arial"/>
                <a:cs typeface="Arial"/>
              </a:rPr>
              <a:t>(mainly </a:t>
            </a:r>
            <a:r>
              <a:rPr sz="1000" spc="-15" dirty="0">
                <a:latin typeface="Arial"/>
                <a:cs typeface="Arial"/>
              </a:rPr>
              <a:t>in </a:t>
            </a:r>
            <a:r>
              <a:rPr sz="1000" spc="-40" dirty="0">
                <a:latin typeface="Arial"/>
                <a:cs typeface="Arial"/>
              </a:rPr>
              <a:t>English, </a:t>
            </a:r>
            <a:r>
              <a:rPr sz="1000" spc="-85" dirty="0">
                <a:latin typeface="Arial"/>
                <a:cs typeface="Arial"/>
              </a:rPr>
              <a:t>some </a:t>
            </a:r>
            <a:r>
              <a:rPr sz="1000" spc="-15" dirty="0">
                <a:latin typeface="Arial"/>
                <a:cs typeface="Arial"/>
              </a:rPr>
              <a:t>in  </a:t>
            </a:r>
            <a:r>
              <a:rPr sz="1000" spc="-65" dirty="0">
                <a:latin typeface="Arial"/>
                <a:cs typeface="Arial"/>
              </a:rPr>
              <a:t>Greek,  </a:t>
            </a:r>
            <a:r>
              <a:rPr sz="1000" spc="-25" dirty="0">
                <a:latin typeface="Arial"/>
                <a:cs typeface="Arial"/>
              </a:rPr>
              <a:t>Latvian, isiZulu,</a:t>
            </a:r>
            <a:r>
              <a:rPr sz="1000" spc="60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Afrikaans)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82" name="object 8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pc="-5" dirty="0"/>
              <a:t>28</a:t>
            </a:r>
            <a:r>
              <a:rPr spc="50" dirty="0"/>
              <a:t>/64</a:t>
            </a:r>
          </a:p>
        </p:txBody>
      </p:sp>
      <p:sp>
        <p:nvSpPr>
          <p:cNvPr id="80" name="object 80"/>
          <p:cNvSpPr txBox="1"/>
          <p:nvPr/>
        </p:nvSpPr>
        <p:spPr>
          <a:xfrm>
            <a:off x="476250" y="3025775"/>
            <a:ext cx="3649345" cy="285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290" dirty="0">
                <a:solidFill>
                  <a:srgbClr val="46AA78"/>
                </a:solidFill>
                <a:latin typeface="Arial Unicode MS"/>
                <a:cs typeface="Arial Unicode MS"/>
              </a:rPr>
              <a:t>⇒ </a:t>
            </a:r>
            <a:r>
              <a:rPr sz="1050" spc="45" dirty="0">
                <a:latin typeface="Arial"/>
                <a:cs typeface="Arial"/>
              </a:rPr>
              <a:t>“RDF/XML” </a:t>
            </a:r>
            <a:r>
              <a:rPr sz="1050" spc="-60" dirty="0">
                <a:latin typeface="Arial"/>
                <a:cs typeface="Arial"/>
              </a:rPr>
              <a:t>is 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i="1" spc="-45" dirty="0">
                <a:latin typeface="Arial"/>
                <a:cs typeface="Arial"/>
              </a:rPr>
              <a:t>required </a:t>
            </a:r>
            <a:r>
              <a:rPr sz="1050" spc="-75" dirty="0">
                <a:latin typeface="Arial"/>
                <a:cs typeface="Arial"/>
              </a:rPr>
              <a:t>exchange  </a:t>
            </a:r>
            <a:r>
              <a:rPr sz="1050" spc="-20" dirty="0">
                <a:latin typeface="Arial"/>
                <a:cs typeface="Arial"/>
              </a:rPr>
              <a:t>format </a:t>
            </a:r>
            <a:r>
              <a:rPr sz="1050" spc="-5" dirty="0">
                <a:latin typeface="Arial"/>
                <a:cs typeface="Arial"/>
              </a:rPr>
              <a:t>(all </a:t>
            </a:r>
            <a:r>
              <a:rPr sz="1050" spc="-25" dirty="0">
                <a:latin typeface="Arial"/>
                <a:cs typeface="Arial"/>
              </a:rPr>
              <a:t>tools </a:t>
            </a:r>
            <a:r>
              <a:rPr sz="1050" spc="-5" dirty="0">
                <a:latin typeface="Arial"/>
                <a:cs typeface="Arial"/>
              </a:rPr>
              <a:t> </a:t>
            </a:r>
            <a:r>
              <a:rPr sz="1050" spc="-80" dirty="0">
                <a:latin typeface="Arial"/>
                <a:cs typeface="Arial"/>
              </a:rPr>
              <a:t>are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624394" y="3143702"/>
            <a:ext cx="3738055" cy="3308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2600"/>
              </a:lnSpc>
            </a:pPr>
            <a:r>
              <a:rPr sz="1050" spc="-60" dirty="0">
                <a:latin typeface="Arial"/>
                <a:cs typeface="Arial"/>
              </a:rPr>
              <a:t>expected </a:t>
            </a:r>
            <a:r>
              <a:rPr sz="1050" spc="10" dirty="0">
                <a:latin typeface="Arial"/>
                <a:cs typeface="Arial"/>
              </a:rPr>
              <a:t>to </a:t>
            </a:r>
            <a:r>
              <a:rPr sz="1050" spc="-70" dirty="0">
                <a:latin typeface="Arial"/>
                <a:cs typeface="Arial"/>
              </a:rPr>
              <a:t>be </a:t>
            </a:r>
            <a:r>
              <a:rPr sz="1050" spc="-60" dirty="0">
                <a:latin typeface="Arial"/>
                <a:cs typeface="Arial"/>
              </a:rPr>
              <a:t>able </a:t>
            </a:r>
            <a:r>
              <a:rPr sz="1050" spc="10" dirty="0">
                <a:latin typeface="Arial"/>
                <a:cs typeface="Arial"/>
              </a:rPr>
              <a:t>to </a:t>
            </a:r>
            <a:r>
              <a:rPr sz="1050" spc="-80" dirty="0">
                <a:latin typeface="Arial"/>
                <a:cs typeface="Arial"/>
              </a:rPr>
              <a:t>process </a:t>
            </a:r>
            <a:r>
              <a:rPr sz="1050" spc="35" dirty="0">
                <a:latin typeface="Arial"/>
                <a:cs typeface="Arial"/>
              </a:rPr>
              <a:t>it); </a:t>
            </a:r>
            <a:r>
              <a:rPr sz="1050" spc="-20" dirty="0">
                <a:latin typeface="Arial"/>
                <a:cs typeface="Arial"/>
              </a:rPr>
              <a:t>all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45" dirty="0">
                <a:latin typeface="Arial"/>
                <a:cs typeface="Arial"/>
              </a:rPr>
              <a:t>others </a:t>
            </a:r>
            <a:r>
              <a:rPr sz="1050" spc="-80" dirty="0">
                <a:latin typeface="Arial"/>
                <a:cs typeface="Arial"/>
              </a:rPr>
              <a:t>are </a:t>
            </a:r>
            <a:r>
              <a:rPr sz="1050" spc="-25" dirty="0">
                <a:latin typeface="Arial"/>
                <a:cs typeface="Arial"/>
              </a:rPr>
              <a:t>optional  </a:t>
            </a:r>
            <a:r>
              <a:rPr sz="1050" spc="-15" dirty="0">
                <a:latin typeface="Arial"/>
                <a:cs typeface="Arial"/>
              </a:rPr>
              <a:t>(tools </a:t>
            </a:r>
            <a:r>
              <a:rPr sz="1050" spc="-85" dirty="0">
                <a:latin typeface="Arial"/>
                <a:cs typeface="Arial"/>
              </a:rPr>
              <a:t>need  </a:t>
            </a:r>
            <a:r>
              <a:rPr sz="1050" spc="-10" dirty="0">
                <a:latin typeface="Arial"/>
                <a:cs typeface="Arial"/>
              </a:rPr>
              <a:t>not </a:t>
            </a:r>
            <a:r>
              <a:rPr sz="1050" spc="-70" dirty="0">
                <a:latin typeface="Arial"/>
                <a:cs typeface="Arial"/>
              </a:rPr>
              <a:t>be  </a:t>
            </a:r>
            <a:r>
              <a:rPr sz="1050" spc="-60" dirty="0">
                <a:latin typeface="Arial"/>
                <a:cs typeface="Arial"/>
              </a:rPr>
              <a:t>able  </a:t>
            </a:r>
            <a:r>
              <a:rPr sz="1050" spc="10" dirty="0">
                <a:latin typeface="Arial"/>
                <a:cs typeface="Arial"/>
              </a:rPr>
              <a:t>to </a:t>
            </a:r>
            <a:r>
              <a:rPr sz="1050" spc="-80" dirty="0">
                <a:latin typeface="Arial"/>
                <a:cs typeface="Arial"/>
              </a:rPr>
              <a:t>process</a:t>
            </a:r>
            <a:r>
              <a:rPr sz="1050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it)</a:t>
            </a:r>
            <a:endParaRPr sz="105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3014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301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805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09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01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805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309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81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317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82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325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904798" y="37668"/>
            <a:ext cx="2063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O</a:t>
            </a:r>
            <a:r>
              <a:rPr sz="600" b="1" spc="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WL</a:t>
            </a:r>
            <a:endParaRPr sz="6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62723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6272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776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7280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784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8288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792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9296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6272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6272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6776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280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7784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288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8792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601889" y="37668"/>
            <a:ext cx="27622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OWL</a:t>
            </a:r>
            <a:r>
              <a:rPr sz="600" b="1" spc="-45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b="1" spc="-5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27393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32434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273935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3243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3747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4251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4755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273935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24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3747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425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4755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273935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3243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3747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4251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4755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2248585" y="37668"/>
            <a:ext cx="5492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OWL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2</a:t>
            </a:r>
            <a:r>
              <a:rPr sz="600" b="1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profiles</a:t>
            </a:r>
            <a:endParaRPr sz="60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31793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2973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801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3053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3153981" y="37668"/>
            <a:ext cx="56134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Beyond 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OWL</a:t>
            </a:r>
            <a:r>
              <a:rPr sz="600" b="1" spc="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409680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1471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97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2479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2984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3487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3992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4495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5000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4071454" y="37668"/>
            <a:ext cx="44339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Reasoning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310743" y="764387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10743" y="983145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41032" y="1206944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41032" y="1379016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10743" y="1546047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41032" y="1769846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41032" y="1941931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350253" y="491591"/>
            <a:ext cx="2237740" cy="15690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400" spc="-25" dirty="0">
                <a:solidFill>
                  <a:srgbClr val="46AA78"/>
                </a:solidFill>
                <a:latin typeface="Arial"/>
                <a:cs typeface="Arial"/>
              </a:rPr>
              <a:t>Outline</a:t>
            </a:r>
            <a:endParaRPr sz="1400">
              <a:latin typeface="Arial"/>
              <a:cs typeface="Arial"/>
            </a:endParaRPr>
          </a:p>
          <a:p>
            <a:pPr marL="179070" indent="-166370">
              <a:lnSpc>
                <a:spcPct val="100000"/>
              </a:lnSpc>
              <a:spcBef>
                <a:spcPts val="335"/>
              </a:spcBef>
              <a:buClr>
                <a:srgbClr val="FBFDFC"/>
              </a:buClr>
              <a:buSzPct val="76190"/>
              <a:buFont typeface="Arial"/>
              <a:buAutoNum type="arabicPlain"/>
              <a:tabLst>
                <a:tab pos="179705" algn="l"/>
              </a:tabLst>
            </a:pPr>
            <a:r>
              <a:rPr sz="1050" spc="-15" dirty="0">
                <a:solidFill>
                  <a:srgbClr val="D9EDE4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endParaRPr sz="1050">
              <a:latin typeface="Arial"/>
              <a:cs typeface="Arial"/>
            </a:endParaRPr>
          </a:p>
          <a:p>
            <a:pPr marL="179070" indent="-166370">
              <a:lnSpc>
                <a:spcPct val="100000"/>
              </a:lnSpc>
              <a:spcBef>
                <a:spcPts val="400"/>
              </a:spcBef>
              <a:buClr>
                <a:srgbClr val="FBFDFC"/>
              </a:buClr>
              <a:buSzPct val="76190"/>
              <a:buFont typeface="Arial"/>
              <a:buAutoNum type="arabicPlain"/>
              <a:tabLst>
                <a:tab pos="179705" algn="l"/>
              </a:tabLst>
            </a:pPr>
            <a:r>
              <a:rPr sz="1050" spc="-40" dirty="0">
                <a:solidFill>
                  <a:srgbClr val="D9EDE4"/>
                </a:solidFill>
                <a:latin typeface="Arial"/>
                <a:cs typeface="Arial"/>
                <a:hlinkClick r:id="rId3" action="ppaction://hlinksldjump"/>
              </a:rPr>
              <a:t>OWL</a:t>
            </a:r>
            <a:endParaRPr sz="1050">
              <a:latin typeface="Arial"/>
              <a:cs typeface="Arial"/>
            </a:endParaRPr>
          </a:p>
          <a:p>
            <a:pPr marL="317500">
              <a:lnSpc>
                <a:spcPct val="100000"/>
              </a:lnSpc>
              <a:spcBef>
                <a:spcPts val="35"/>
              </a:spcBef>
            </a:pPr>
            <a:r>
              <a:rPr sz="1050" spc="-60" dirty="0">
                <a:solidFill>
                  <a:srgbClr val="CCCCCC"/>
                </a:solidFill>
                <a:latin typeface="Arial"/>
                <a:cs typeface="Arial"/>
                <a:hlinkClick r:id="rId10" action="ppaction://hlinksldjump"/>
              </a:rPr>
              <a:t>Design </a:t>
            </a:r>
            <a:r>
              <a:rPr sz="1050" spc="-20" dirty="0">
                <a:solidFill>
                  <a:srgbClr val="CCCCCC"/>
                </a:solidFill>
                <a:latin typeface="Arial"/>
                <a:cs typeface="Arial"/>
                <a:hlinkClick r:id="rId10" action="ppaction://hlinksldjump"/>
              </a:rPr>
              <a:t>of</a:t>
            </a:r>
            <a:r>
              <a:rPr sz="1050" spc="114" dirty="0">
                <a:solidFill>
                  <a:srgbClr val="CCCCCC"/>
                </a:solidFill>
                <a:latin typeface="Arial"/>
                <a:cs typeface="Arial"/>
                <a:hlinkClick r:id="rId10" action="ppaction://hlinksldjump"/>
              </a:rPr>
              <a:t> </a:t>
            </a:r>
            <a:r>
              <a:rPr sz="1050" spc="-40" dirty="0">
                <a:solidFill>
                  <a:srgbClr val="CCCCCC"/>
                </a:solidFill>
                <a:latin typeface="Arial"/>
                <a:cs typeface="Arial"/>
                <a:hlinkClick r:id="rId10" action="ppaction://hlinksldjump"/>
              </a:rPr>
              <a:t>OWL</a:t>
            </a:r>
            <a:endParaRPr sz="1050">
              <a:latin typeface="Arial"/>
              <a:cs typeface="Arial"/>
            </a:endParaRPr>
          </a:p>
          <a:p>
            <a:pPr marL="317500">
              <a:lnSpc>
                <a:spcPct val="100000"/>
              </a:lnSpc>
              <a:spcBef>
                <a:spcPts val="35"/>
              </a:spcBef>
            </a:pPr>
            <a:r>
              <a:rPr sz="1050" spc="-40" dirty="0">
                <a:solidFill>
                  <a:srgbClr val="CCCCCC"/>
                </a:solidFill>
                <a:latin typeface="Arial"/>
                <a:cs typeface="Arial"/>
                <a:hlinkClick r:id="rId11" action="ppaction://hlinksldjump"/>
              </a:rPr>
              <a:t>OWL </a:t>
            </a:r>
            <a:r>
              <a:rPr sz="1050" spc="-25" dirty="0">
                <a:solidFill>
                  <a:srgbClr val="CCCCCC"/>
                </a:solidFill>
                <a:latin typeface="Arial"/>
                <a:cs typeface="Arial"/>
                <a:hlinkClick r:id="rId11" action="ppaction://hlinksldjump"/>
              </a:rPr>
              <a:t>family </a:t>
            </a:r>
            <a:r>
              <a:rPr sz="1050" spc="-20" dirty="0">
                <a:solidFill>
                  <a:srgbClr val="CCCCCC"/>
                </a:solidFill>
                <a:latin typeface="Arial"/>
                <a:cs typeface="Arial"/>
                <a:hlinkClick r:id="rId11" action="ppaction://hlinksldjump"/>
              </a:rPr>
              <a:t>of</a:t>
            </a:r>
            <a:r>
              <a:rPr sz="1050" spc="215" dirty="0">
                <a:solidFill>
                  <a:srgbClr val="CCCCCC"/>
                </a:solidFill>
                <a:latin typeface="Arial"/>
                <a:cs typeface="Arial"/>
                <a:hlinkClick r:id="rId11" action="ppaction://hlinksldjump"/>
              </a:rPr>
              <a:t> </a:t>
            </a:r>
            <a:r>
              <a:rPr sz="1050" spc="-70" dirty="0">
                <a:solidFill>
                  <a:srgbClr val="CCCCCC"/>
                </a:solidFill>
                <a:latin typeface="Arial"/>
                <a:cs typeface="Arial"/>
                <a:hlinkClick r:id="rId11" action="ppaction://hlinksldjump"/>
              </a:rPr>
              <a:t>languages</a:t>
            </a:r>
            <a:endParaRPr sz="1050">
              <a:latin typeface="Arial"/>
              <a:cs typeface="Arial"/>
            </a:endParaRPr>
          </a:p>
          <a:p>
            <a:pPr marL="179070" indent="-166370">
              <a:lnSpc>
                <a:spcPct val="100000"/>
              </a:lnSpc>
              <a:spcBef>
                <a:spcPts val="400"/>
              </a:spcBef>
              <a:buClr>
                <a:srgbClr val="ECF6F1"/>
              </a:buClr>
              <a:buSzPct val="76190"/>
              <a:buFont typeface="Arial"/>
              <a:buAutoNum type="arabicPlain" startAt="3"/>
              <a:tabLst>
                <a:tab pos="179705" algn="l"/>
              </a:tabLst>
            </a:pPr>
            <a:r>
              <a:rPr sz="1050" spc="-40" dirty="0">
                <a:solidFill>
                  <a:srgbClr val="46AA78"/>
                </a:solidFill>
                <a:latin typeface="Arial"/>
                <a:cs typeface="Arial"/>
                <a:hlinkClick r:id="rId4" action="ppaction://hlinksldjump"/>
              </a:rPr>
              <a:t>OWL</a:t>
            </a:r>
            <a:r>
              <a:rPr sz="1050" spc="-25" dirty="0">
                <a:solidFill>
                  <a:srgbClr val="46AA78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1050" spc="-65" dirty="0">
                <a:solidFill>
                  <a:srgbClr val="46AA78"/>
                </a:solidFill>
                <a:latin typeface="Arial"/>
                <a:cs typeface="Arial"/>
                <a:hlinkClick r:id="rId4" action="ppaction://hlinksldjump"/>
              </a:rPr>
              <a:t>2</a:t>
            </a:r>
            <a:endParaRPr sz="1050">
              <a:latin typeface="Arial"/>
              <a:cs typeface="Arial"/>
            </a:endParaRPr>
          </a:p>
          <a:p>
            <a:pPr marL="317500" marR="405765">
              <a:lnSpc>
                <a:spcPct val="102600"/>
              </a:lnSpc>
            </a:pPr>
            <a:r>
              <a:rPr sz="1050" spc="-15" dirty="0">
                <a:solidFill>
                  <a:srgbClr val="CCCCCC"/>
                </a:solidFill>
                <a:latin typeface="Arial"/>
                <a:cs typeface="Arial"/>
                <a:hlinkClick r:id="rId12" action="ppaction://hlinksldjump"/>
              </a:rPr>
              <a:t>Introduction </a:t>
            </a:r>
            <a:r>
              <a:rPr sz="1050" spc="-60" dirty="0">
                <a:solidFill>
                  <a:srgbClr val="CCCCCC"/>
                </a:solidFill>
                <a:latin typeface="Arial"/>
                <a:cs typeface="Arial"/>
                <a:hlinkClick r:id="rId12" action="ppaction://hlinksldjump"/>
              </a:rPr>
              <a:t>and </a:t>
            </a:r>
            <a:r>
              <a:rPr sz="1050" spc="-55" dirty="0">
                <a:solidFill>
                  <a:srgbClr val="CCCCCC"/>
                </a:solidFill>
                <a:latin typeface="Arial"/>
                <a:cs typeface="Arial"/>
                <a:hlinkClick r:id="rId12" action="ppaction://hlinksldjump"/>
              </a:rPr>
              <a:t>overview </a:t>
            </a:r>
            <a:r>
              <a:rPr sz="1050" spc="-55" dirty="0">
                <a:solidFill>
                  <a:srgbClr val="CCCCCC"/>
                </a:solidFill>
                <a:latin typeface="Arial"/>
                <a:cs typeface="Arial"/>
              </a:rPr>
              <a:t> </a:t>
            </a:r>
            <a:r>
              <a:rPr sz="1050" spc="-40" dirty="0">
                <a:latin typeface="Arial"/>
                <a:cs typeface="Arial"/>
                <a:hlinkClick r:id="rId13" action="ppaction://hlinksldjump"/>
              </a:rPr>
              <a:t>OWL </a:t>
            </a:r>
            <a:r>
              <a:rPr sz="1050" spc="-65" dirty="0">
                <a:latin typeface="Arial"/>
                <a:cs typeface="Arial"/>
                <a:hlinkClick r:id="rId13" action="ppaction://hlinksldjump"/>
              </a:rPr>
              <a:t>2</a:t>
            </a:r>
            <a:r>
              <a:rPr sz="1050" spc="90" dirty="0">
                <a:latin typeface="Arial"/>
                <a:cs typeface="Arial"/>
                <a:hlinkClick r:id="rId13" action="ppaction://hlinksldjump"/>
              </a:rPr>
              <a:t> </a:t>
            </a:r>
            <a:r>
              <a:rPr sz="1050" spc="-15" dirty="0">
                <a:latin typeface="Arial"/>
                <a:cs typeface="Arial"/>
                <a:hlinkClick r:id="rId13" action="ppaction://hlinksldjump"/>
              </a:rPr>
              <a:t>DL</a:t>
            </a:r>
            <a:endParaRPr sz="1050">
              <a:latin typeface="Arial"/>
              <a:cs typeface="Arial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310743" y="2108949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41032" y="2332748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41032" y="2504833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41032" y="2676906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10743" y="2843936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 txBox="1"/>
          <p:nvPr/>
        </p:nvSpPr>
        <p:spPr>
          <a:xfrm>
            <a:off x="350253" y="2857525"/>
            <a:ext cx="8128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10" dirty="0">
                <a:solidFill>
                  <a:srgbClr val="FBFDFC"/>
                </a:solidFill>
                <a:latin typeface="Arial"/>
                <a:cs typeface="Arial"/>
              </a:rPr>
              <a:t>5</a:t>
            </a:r>
            <a:endParaRPr sz="800">
              <a:latin typeface="Arial"/>
              <a:cs typeface="Arial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310743" y="3062681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 txBox="1"/>
          <p:nvPr/>
        </p:nvSpPr>
        <p:spPr>
          <a:xfrm>
            <a:off x="350253" y="2088042"/>
            <a:ext cx="1083945" cy="1145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7500" marR="24765" indent="-305435">
              <a:lnSpc>
                <a:spcPct val="102600"/>
              </a:lnSpc>
            </a:pPr>
            <a:r>
              <a:rPr sz="1200" b="1" spc="-15" baseline="3472" dirty="0">
                <a:solidFill>
                  <a:srgbClr val="FBFDFC"/>
                </a:solidFill>
                <a:latin typeface="Arial"/>
                <a:cs typeface="Arial"/>
              </a:rPr>
              <a:t>4 </a:t>
            </a:r>
            <a:r>
              <a:rPr sz="1050" spc="-40" dirty="0">
                <a:solidFill>
                  <a:srgbClr val="D9EDE4"/>
                </a:solidFill>
                <a:latin typeface="Arial"/>
                <a:cs typeface="Arial"/>
                <a:hlinkClick r:id="rId5" action="ppaction://hlinksldjump"/>
              </a:rPr>
              <a:t>OWL </a:t>
            </a:r>
            <a:r>
              <a:rPr sz="1050" spc="-65" dirty="0">
                <a:solidFill>
                  <a:srgbClr val="D9EDE4"/>
                </a:solidFill>
                <a:latin typeface="Arial"/>
                <a:cs typeface="Arial"/>
                <a:hlinkClick r:id="rId5" action="ppaction://hlinksldjump"/>
              </a:rPr>
              <a:t>2 </a:t>
            </a:r>
            <a:r>
              <a:rPr sz="1050" spc="-45" dirty="0">
                <a:solidFill>
                  <a:srgbClr val="D9EDE4"/>
                </a:solidFill>
                <a:latin typeface="Arial"/>
                <a:cs typeface="Arial"/>
                <a:hlinkClick r:id="rId5" action="ppaction://hlinksldjump"/>
              </a:rPr>
              <a:t>profiles </a:t>
            </a:r>
            <a:r>
              <a:rPr sz="1050" spc="-45" dirty="0">
                <a:solidFill>
                  <a:srgbClr val="D9EDE4"/>
                </a:solidFill>
                <a:latin typeface="Arial"/>
                <a:cs typeface="Arial"/>
              </a:rPr>
              <a:t> </a:t>
            </a:r>
            <a:r>
              <a:rPr sz="1050" spc="-40" dirty="0">
                <a:solidFill>
                  <a:srgbClr val="CCCCCC"/>
                </a:solidFill>
                <a:latin typeface="Arial"/>
                <a:cs typeface="Arial"/>
                <a:hlinkClick r:id="rId14" action="ppaction://hlinksldjump"/>
              </a:rPr>
              <a:t>OWL </a:t>
            </a:r>
            <a:r>
              <a:rPr sz="1050" spc="-65" dirty="0">
                <a:solidFill>
                  <a:srgbClr val="CCCCCC"/>
                </a:solidFill>
                <a:latin typeface="Arial"/>
                <a:cs typeface="Arial"/>
                <a:hlinkClick r:id="rId14" action="ppaction://hlinksldjump"/>
              </a:rPr>
              <a:t>2 </a:t>
            </a:r>
            <a:r>
              <a:rPr sz="1050" spc="-50" dirty="0">
                <a:solidFill>
                  <a:srgbClr val="CCCCCC"/>
                </a:solidFill>
                <a:latin typeface="Arial"/>
                <a:cs typeface="Arial"/>
                <a:hlinkClick r:id="rId14" action="ppaction://hlinksldjump"/>
              </a:rPr>
              <a:t>EL </a:t>
            </a:r>
            <a:r>
              <a:rPr sz="1050" spc="-50" dirty="0">
                <a:solidFill>
                  <a:srgbClr val="CCCCCC"/>
                </a:solidFill>
                <a:latin typeface="Arial"/>
                <a:cs typeface="Arial"/>
              </a:rPr>
              <a:t> </a:t>
            </a:r>
            <a:r>
              <a:rPr sz="1050" spc="-40" dirty="0">
                <a:solidFill>
                  <a:srgbClr val="CCCCCC"/>
                </a:solidFill>
                <a:latin typeface="Arial"/>
                <a:cs typeface="Arial"/>
                <a:hlinkClick r:id="rId15" action="ppaction://hlinksldjump"/>
              </a:rPr>
              <a:t>OWL </a:t>
            </a:r>
            <a:r>
              <a:rPr sz="1050" spc="-65" dirty="0">
                <a:solidFill>
                  <a:srgbClr val="CCCCCC"/>
                </a:solidFill>
                <a:latin typeface="Arial"/>
                <a:cs typeface="Arial"/>
                <a:hlinkClick r:id="rId15" action="ppaction://hlinksldjump"/>
              </a:rPr>
              <a:t>2 </a:t>
            </a:r>
            <a:r>
              <a:rPr sz="1050" spc="-40" dirty="0">
                <a:solidFill>
                  <a:srgbClr val="CCCCCC"/>
                </a:solidFill>
                <a:latin typeface="Arial"/>
                <a:cs typeface="Arial"/>
                <a:hlinkClick r:id="rId15" action="ppaction://hlinksldjump"/>
              </a:rPr>
              <a:t>QL </a:t>
            </a:r>
            <a:r>
              <a:rPr sz="1050" spc="-40" dirty="0">
                <a:solidFill>
                  <a:srgbClr val="CCCCCC"/>
                </a:solidFill>
                <a:latin typeface="Arial"/>
                <a:cs typeface="Arial"/>
              </a:rPr>
              <a:t> </a:t>
            </a:r>
            <a:r>
              <a:rPr sz="1050" spc="-40" dirty="0">
                <a:solidFill>
                  <a:srgbClr val="CCCCCC"/>
                </a:solidFill>
                <a:latin typeface="Arial"/>
                <a:cs typeface="Arial"/>
                <a:hlinkClick r:id="rId16" action="ppaction://hlinksldjump"/>
              </a:rPr>
              <a:t>OWL </a:t>
            </a:r>
            <a:r>
              <a:rPr sz="1050" spc="-65" dirty="0">
                <a:solidFill>
                  <a:srgbClr val="CCCCCC"/>
                </a:solidFill>
                <a:latin typeface="Arial"/>
                <a:cs typeface="Arial"/>
                <a:hlinkClick r:id="rId16" action="ppaction://hlinksldjump"/>
              </a:rPr>
              <a:t>2</a:t>
            </a:r>
            <a:r>
              <a:rPr sz="1050" spc="90" dirty="0">
                <a:solidFill>
                  <a:srgbClr val="CCCCCC"/>
                </a:solidFill>
                <a:latin typeface="Arial"/>
                <a:cs typeface="Arial"/>
                <a:hlinkClick r:id="rId16" action="ppaction://hlinksldjump"/>
              </a:rPr>
              <a:t> </a:t>
            </a:r>
            <a:r>
              <a:rPr sz="1050" spc="-55" dirty="0">
                <a:solidFill>
                  <a:srgbClr val="CCCCCC"/>
                </a:solidFill>
                <a:latin typeface="Arial"/>
                <a:cs typeface="Arial"/>
                <a:hlinkClick r:id="rId16" action="ppaction://hlinksldjump"/>
              </a:rPr>
              <a:t>RL</a:t>
            </a:r>
            <a:endParaRPr sz="1050">
              <a:latin typeface="Arial"/>
              <a:cs typeface="Arial"/>
            </a:endParaRPr>
          </a:p>
          <a:p>
            <a:pPr marL="179070">
              <a:lnSpc>
                <a:spcPct val="100000"/>
              </a:lnSpc>
              <a:spcBef>
                <a:spcPts val="400"/>
              </a:spcBef>
            </a:pPr>
            <a:r>
              <a:rPr sz="1050" spc="-65" dirty="0">
                <a:solidFill>
                  <a:srgbClr val="D9EDE4"/>
                </a:solidFill>
                <a:latin typeface="Arial"/>
                <a:cs typeface="Arial"/>
                <a:hlinkClick r:id="rId6" action="ppaction://hlinksldjump"/>
              </a:rPr>
              <a:t>Beyond </a:t>
            </a:r>
            <a:r>
              <a:rPr sz="1050" spc="-40" dirty="0">
                <a:solidFill>
                  <a:srgbClr val="D9EDE4"/>
                </a:solidFill>
                <a:latin typeface="Arial"/>
                <a:cs typeface="Arial"/>
                <a:hlinkClick r:id="rId6" action="ppaction://hlinksldjump"/>
              </a:rPr>
              <a:t>OWL</a:t>
            </a:r>
            <a:r>
              <a:rPr sz="1050" spc="135" dirty="0">
                <a:solidFill>
                  <a:srgbClr val="D9EDE4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1050" spc="-65" dirty="0">
                <a:solidFill>
                  <a:srgbClr val="D9EDE4"/>
                </a:solidFill>
                <a:latin typeface="Arial"/>
                <a:cs typeface="Arial"/>
                <a:hlinkClick r:id="rId6" action="ppaction://hlinksldjump"/>
              </a:rPr>
              <a:t>2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1200" b="1" spc="-15" baseline="3472" dirty="0">
                <a:solidFill>
                  <a:srgbClr val="FBFDFC"/>
                </a:solidFill>
                <a:latin typeface="Arial"/>
                <a:cs typeface="Arial"/>
              </a:rPr>
              <a:t>6  </a:t>
            </a:r>
            <a:r>
              <a:rPr sz="1200" b="1" spc="195" baseline="3472" dirty="0">
                <a:solidFill>
                  <a:srgbClr val="FBFDFC"/>
                </a:solidFill>
                <a:latin typeface="Arial"/>
                <a:cs typeface="Arial"/>
              </a:rPr>
              <a:t> </a:t>
            </a:r>
            <a:r>
              <a:rPr sz="1050" spc="-70" dirty="0">
                <a:solidFill>
                  <a:srgbClr val="D9EDE4"/>
                </a:solidFill>
                <a:latin typeface="Arial"/>
                <a:cs typeface="Arial"/>
                <a:hlinkClick r:id="rId7" action="ppaction://hlinksldjump"/>
              </a:rPr>
              <a:t>Reasoning</a:t>
            </a:r>
            <a:endParaRPr sz="1050">
              <a:latin typeface="Arial"/>
              <a:cs typeface="Arial"/>
            </a:endParaRPr>
          </a:p>
        </p:txBody>
      </p:sp>
      <p:sp>
        <p:nvSpPr>
          <p:cNvPr id="85" name="object 8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pc="-5" dirty="0"/>
              <a:t>29</a:t>
            </a:r>
            <a:r>
              <a:rPr spc="50" dirty="0"/>
              <a:t>/64</a:t>
            </a: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3014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301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805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09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01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805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309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81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317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82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325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904798" y="37668"/>
            <a:ext cx="2063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O</a:t>
            </a:r>
            <a:r>
              <a:rPr sz="600" b="1" spc="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WL</a:t>
            </a:r>
            <a:endParaRPr sz="6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62723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6272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776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7280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784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8288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792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9296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6272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6776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6776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280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7784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288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8792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601889" y="37668"/>
            <a:ext cx="27622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OWL</a:t>
            </a:r>
            <a:r>
              <a:rPr sz="600" b="1" spc="-45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b="1" spc="-5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27393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32434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273935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3243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3747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4251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4755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273935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24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3747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425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4755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273935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3243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3747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4251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4755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2248585" y="37668"/>
            <a:ext cx="5492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OWL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2</a:t>
            </a:r>
            <a:r>
              <a:rPr sz="600" b="1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profiles</a:t>
            </a:r>
            <a:endParaRPr sz="60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31793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2973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801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3053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3153981" y="37668"/>
            <a:ext cx="56134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Beyond 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OWL</a:t>
            </a:r>
            <a:r>
              <a:rPr sz="600" b="1" spc="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409680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1471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97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2479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2984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3487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3992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4495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5000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4071454" y="37668"/>
            <a:ext cx="44339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Reasoning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502551" y="1178598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02551" y="1388630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02551" y="1598663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02551" y="1960537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792327" y="2150338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792327" y="2302179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02551" y="2499537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624395" y="491591"/>
            <a:ext cx="3536315" cy="24534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169545" algn="ctr">
              <a:lnSpc>
                <a:spcPct val="100000"/>
              </a:lnSpc>
            </a:pPr>
            <a:r>
              <a:rPr sz="1400" spc="-65" dirty="0">
                <a:solidFill>
                  <a:srgbClr val="46AA78"/>
                </a:solidFill>
                <a:latin typeface="Arial"/>
                <a:cs typeface="Arial"/>
              </a:rPr>
              <a:t>Overview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 dirty="0">
              <a:latin typeface="Times New Roman"/>
              <a:cs typeface="Times New Roman"/>
            </a:endParaRPr>
          </a:p>
          <a:p>
            <a:pPr marL="184150" marR="149860" indent="-171450">
              <a:lnSpc>
                <a:spcPct val="125299"/>
              </a:lnSpc>
              <a:spcBef>
                <a:spcPts val="20"/>
              </a:spcBef>
              <a:buFont typeface="Arial"/>
              <a:buChar char="•"/>
            </a:pPr>
            <a:r>
              <a:rPr sz="1050" spc="-80" dirty="0">
                <a:latin typeface="Arial"/>
                <a:cs typeface="Arial"/>
              </a:rPr>
              <a:t>Based </a:t>
            </a:r>
            <a:r>
              <a:rPr sz="1050" spc="-55" dirty="0">
                <a:latin typeface="Arial"/>
                <a:cs typeface="Arial"/>
              </a:rPr>
              <a:t>on </a:t>
            </a:r>
            <a:r>
              <a:rPr sz="1050" spc="80" dirty="0">
                <a:latin typeface="Monotype Corsiva"/>
                <a:cs typeface="Monotype Corsiva"/>
              </a:rPr>
              <a:t>SROIQ</a:t>
            </a:r>
            <a:r>
              <a:rPr sz="1050" spc="80" dirty="0">
                <a:latin typeface="Arial"/>
                <a:cs typeface="Arial"/>
              </a:rPr>
              <a:t>(</a:t>
            </a:r>
            <a:r>
              <a:rPr sz="1050" i="1" spc="80" dirty="0">
                <a:latin typeface="Arial"/>
                <a:cs typeface="Arial"/>
              </a:rPr>
              <a:t>D</a:t>
            </a:r>
            <a:r>
              <a:rPr sz="1050" spc="80" dirty="0">
                <a:latin typeface="Arial"/>
                <a:cs typeface="Arial"/>
              </a:rPr>
              <a:t>), </a:t>
            </a:r>
            <a:r>
              <a:rPr sz="1050" spc="-40" dirty="0">
                <a:latin typeface="Arial"/>
                <a:cs typeface="Arial"/>
              </a:rPr>
              <a:t>which </a:t>
            </a:r>
            <a:r>
              <a:rPr sz="1050" spc="-60" dirty="0">
                <a:latin typeface="Arial"/>
                <a:cs typeface="Arial"/>
              </a:rPr>
              <a:t>is </a:t>
            </a:r>
            <a:r>
              <a:rPr sz="1050" spc="-40" dirty="0">
                <a:latin typeface="Arial"/>
                <a:cs typeface="Arial"/>
              </a:rPr>
              <a:t>N2ExpTime-</a:t>
            </a:r>
            <a:r>
              <a:rPr sz="1050" spc="-40" dirty="0" smtClean="0">
                <a:latin typeface="Arial"/>
                <a:cs typeface="Arial"/>
              </a:rPr>
              <a:t>complete</a:t>
            </a:r>
            <a:endParaRPr lang="en-US" sz="1050" spc="-40" dirty="0" smtClean="0">
              <a:latin typeface="Arial"/>
              <a:cs typeface="Arial"/>
            </a:endParaRPr>
          </a:p>
          <a:p>
            <a:pPr marL="184150" marR="149860" indent="-171450">
              <a:lnSpc>
                <a:spcPct val="125299"/>
              </a:lnSpc>
              <a:spcBef>
                <a:spcPts val="20"/>
              </a:spcBef>
              <a:buFont typeface="Arial"/>
              <a:buChar char="•"/>
            </a:pPr>
            <a:r>
              <a:rPr sz="1050" spc="-80" dirty="0" smtClean="0">
                <a:latin typeface="Arial"/>
                <a:cs typeface="Arial"/>
              </a:rPr>
              <a:t>Has  </a:t>
            </a:r>
            <a:r>
              <a:rPr sz="1050" spc="-20" dirty="0">
                <a:latin typeface="Arial"/>
                <a:cs typeface="Arial"/>
              </a:rPr>
              <a:t>all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65" dirty="0">
                <a:latin typeface="Arial"/>
                <a:cs typeface="Arial"/>
              </a:rPr>
              <a:t>language  </a:t>
            </a:r>
            <a:r>
              <a:rPr sz="1050" spc="-50" dirty="0">
                <a:latin typeface="Arial"/>
                <a:cs typeface="Arial"/>
              </a:rPr>
              <a:t>features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10" dirty="0">
                <a:latin typeface="Arial"/>
                <a:cs typeface="Arial"/>
              </a:rPr>
              <a:t>its </a:t>
            </a:r>
            <a:r>
              <a:rPr sz="1050" spc="-60" dirty="0">
                <a:latin typeface="Arial"/>
                <a:cs typeface="Arial"/>
              </a:rPr>
              <a:t>DL-based </a:t>
            </a:r>
            <a:r>
              <a:rPr sz="1050" spc="150" dirty="0">
                <a:latin typeface="Arial"/>
                <a:cs typeface="Arial"/>
              </a:rPr>
              <a:t> </a:t>
            </a:r>
            <a:r>
              <a:rPr sz="1050" spc="-85" dirty="0">
                <a:latin typeface="Arial"/>
                <a:cs typeface="Arial"/>
              </a:rPr>
              <a:t>predecessors</a:t>
            </a:r>
            <a:endParaRPr sz="1050" dirty="0">
              <a:latin typeface="Arial"/>
              <a:cs typeface="Arial"/>
            </a:endParaRPr>
          </a:p>
          <a:p>
            <a:pPr marL="184150" marR="188595" indent="-171450">
              <a:lnSpc>
                <a:spcPct val="102600"/>
              </a:lnSpc>
              <a:spcBef>
                <a:spcPts val="300"/>
              </a:spcBef>
              <a:buFont typeface="Arial"/>
              <a:buChar char="•"/>
            </a:pPr>
            <a:r>
              <a:rPr sz="1050" spc="-35" dirty="0">
                <a:latin typeface="Arial"/>
                <a:cs typeface="Arial"/>
              </a:rPr>
              <a:t>And </a:t>
            </a:r>
            <a:r>
              <a:rPr sz="1050" spc="-70" dirty="0">
                <a:latin typeface="Arial"/>
                <a:cs typeface="Arial"/>
              </a:rPr>
              <a:t>more </a:t>
            </a:r>
            <a:r>
              <a:rPr sz="1050" spc="-50" dirty="0">
                <a:latin typeface="Arial"/>
                <a:cs typeface="Arial"/>
              </a:rPr>
              <a:t>features </a:t>
            </a:r>
            <a:r>
              <a:rPr sz="1050" spc="-15" dirty="0">
                <a:latin typeface="Arial"/>
                <a:cs typeface="Arial"/>
              </a:rPr>
              <a:t>(next </a:t>
            </a:r>
            <a:r>
              <a:rPr sz="1050" spc="-40" dirty="0">
                <a:latin typeface="Arial"/>
                <a:cs typeface="Arial"/>
              </a:rPr>
              <a:t>slide) </a:t>
            </a:r>
            <a:r>
              <a:rPr sz="1050" spc="-20" dirty="0">
                <a:latin typeface="Arial"/>
                <a:cs typeface="Arial"/>
              </a:rPr>
              <a:t>[i.e.: </a:t>
            </a:r>
            <a:r>
              <a:rPr sz="1050" spc="-70" dirty="0">
                <a:latin typeface="Arial"/>
                <a:cs typeface="Arial"/>
              </a:rPr>
              <a:t>more </a:t>
            </a:r>
            <a:r>
              <a:rPr sz="1050" spc="-80" dirty="0">
                <a:latin typeface="Arial"/>
                <a:cs typeface="Arial"/>
              </a:rPr>
              <a:t>expressive </a:t>
            </a:r>
            <a:r>
              <a:rPr sz="1050" spc="-25" dirty="0">
                <a:latin typeface="Arial"/>
                <a:cs typeface="Arial"/>
              </a:rPr>
              <a:t>than  </a:t>
            </a:r>
            <a:r>
              <a:rPr sz="1050" spc="-20" dirty="0">
                <a:latin typeface="Arial"/>
                <a:cs typeface="Arial"/>
              </a:rPr>
              <a:t>OWL-DL]</a:t>
            </a:r>
            <a:endParaRPr sz="1050" dirty="0">
              <a:latin typeface="Arial"/>
              <a:cs typeface="Arial"/>
            </a:endParaRPr>
          </a:p>
          <a:p>
            <a:pPr marL="184150" indent="-171450">
              <a:lnSpc>
                <a:spcPct val="100000"/>
              </a:lnSpc>
              <a:spcBef>
                <a:spcPts val="175"/>
              </a:spcBef>
              <a:buFont typeface="Arial"/>
              <a:buChar char="•"/>
            </a:pPr>
            <a:r>
              <a:rPr sz="1050" spc="-30" dirty="0">
                <a:latin typeface="Arial"/>
                <a:cs typeface="Arial"/>
              </a:rPr>
              <a:t>Other</a:t>
            </a:r>
            <a:r>
              <a:rPr sz="1050" spc="15" dirty="0">
                <a:latin typeface="Arial"/>
                <a:cs typeface="Arial"/>
              </a:rPr>
              <a:t> </a:t>
            </a:r>
            <a:r>
              <a:rPr sz="1050" spc="-45" dirty="0">
                <a:latin typeface="Arial"/>
                <a:cs typeface="Arial"/>
              </a:rPr>
              <a:t>extras:</a:t>
            </a:r>
            <a:endParaRPr sz="1050" dirty="0">
              <a:latin typeface="Arial"/>
              <a:cs typeface="Arial"/>
            </a:endParaRPr>
          </a:p>
          <a:p>
            <a:pPr marL="461010" indent="-171450">
              <a:lnSpc>
                <a:spcPts val="1200"/>
              </a:lnSpc>
              <a:spcBef>
                <a:spcPts val="175"/>
              </a:spcBef>
              <a:buFont typeface="Arial"/>
              <a:buChar char="•"/>
            </a:pPr>
            <a:r>
              <a:rPr sz="1000" spc="-50" dirty="0">
                <a:latin typeface="Arial"/>
                <a:cs typeface="Arial"/>
              </a:rPr>
              <a:t>Fancier </a:t>
            </a:r>
            <a:r>
              <a:rPr sz="1000" spc="-35" dirty="0">
                <a:latin typeface="Arial"/>
                <a:cs typeface="Arial"/>
              </a:rPr>
              <a:t>metamodelling </a:t>
            </a:r>
            <a:r>
              <a:rPr sz="1000" spc="-55" dirty="0">
                <a:latin typeface="Arial"/>
                <a:cs typeface="Arial"/>
              </a:rPr>
              <a:t>and 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35" dirty="0">
                <a:latin typeface="Arial"/>
                <a:cs typeface="Arial"/>
              </a:rPr>
              <a:t>annotations</a:t>
            </a:r>
            <a:endParaRPr sz="1000" dirty="0">
              <a:latin typeface="Arial"/>
              <a:cs typeface="Arial"/>
            </a:endParaRPr>
          </a:p>
          <a:p>
            <a:pPr marL="461010" indent="-171450">
              <a:lnSpc>
                <a:spcPts val="1200"/>
              </a:lnSpc>
              <a:buFont typeface="Arial"/>
              <a:buChar char="•"/>
            </a:pPr>
            <a:r>
              <a:rPr sz="1000" spc="-50" dirty="0">
                <a:latin typeface="Arial"/>
                <a:cs typeface="Arial"/>
              </a:rPr>
              <a:t>Improved </a:t>
            </a:r>
            <a:r>
              <a:rPr sz="1000" spc="-30" dirty="0">
                <a:latin typeface="Arial"/>
                <a:cs typeface="Arial"/>
              </a:rPr>
              <a:t>ontology </a:t>
            </a:r>
            <a:r>
              <a:rPr sz="1000" spc="-35" dirty="0">
                <a:latin typeface="Arial"/>
                <a:cs typeface="Arial"/>
              </a:rPr>
              <a:t>publishing, </a:t>
            </a:r>
            <a:r>
              <a:rPr sz="1000" spc="-25" dirty="0">
                <a:latin typeface="Arial"/>
                <a:cs typeface="Arial"/>
              </a:rPr>
              <a:t>imports </a:t>
            </a:r>
            <a:r>
              <a:rPr sz="1000" spc="-55" dirty="0">
                <a:latin typeface="Arial"/>
                <a:cs typeface="Arial"/>
              </a:rPr>
              <a:t>and  </a:t>
            </a:r>
            <a:r>
              <a:rPr sz="1000" spc="-45" dirty="0">
                <a:latin typeface="Arial"/>
                <a:cs typeface="Arial"/>
              </a:rPr>
              <a:t>versioning </a:t>
            </a:r>
            <a:r>
              <a:rPr sz="1000" spc="110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control</a:t>
            </a:r>
            <a:endParaRPr sz="1000" dirty="0">
              <a:latin typeface="Arial"/>
              <a:cs typeface="Arial"/>
            </a:endParaRPr>
          </a:p>
          <a:p>
            <a:pPr marL="184150" marR="247650" indent="-171450">
              <a:lnSpc>
                <a:spcPct val="102600"/>
              </a:lnSpc>
              <a:spcBef>
                <a:spcPts val="320"/>
              </a:spcBef>
              <a:buFont typeface="Arial"/>
              <a:buChar char="•"/>
            </a:pPr>
            <a:r>
              <a:rPr sz="1050" spc="-35" dirty="0">
                <a:latin typeface="Arial"/>
                <a:cs typeface="Arial"/>
              </a:rPr>
              <a:t>Variety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60" dirty="0">
                <a:latin typeface="Arial"/>
                <a:cs typeface="Arial"/>
              </a:rPr>
              <a:t>syntaxes, </a:t>
            </a:r>
            <a:r>
              <a:rPr sz="1050" spc="-50" dirty="0">
                <a:latin typeface="Arial"/>
                <a:cs typeface="Arial"/>
              </a:rPr>
              <a:t>RDF </a:t>
            </a:r>
            <a:r>
              <a:rPr sz="1050" spc="-35" dirty="0">
                <a:latin typeface="Arial"/>
                <a:cs typeface="Arial"/>
              </a:rPr>
              <a:t>serialization </a:t>
            </a:r>
            <a:r>
              <a:rPr sz="1050" spc="10" dirty="0">
                <a:latin typeface="Arial"/>
                <a:cs typeface="Arial"/>
              </a:rPr>
              <a:t>(but </a:t>
            </a:r>
            <a:r>
              <a:rPr sz="1050" spc="-55" dirty="0">
                <a:latin typeface="Arial"/>
                <a:cs typeface="Arial"/>
              </a:rPr>
              <a:t>no </a:t>
            </a:r>
            <a:r>
              <a:rPr sz="1050" spc="-45" dirty="0">
                <a:latin typeface="Arial"/>
                <a:cs typeface="Arial"/>
              </a:rPr>
              <a:t>RDF-style  </a:t>
            </a:r>
            <a:r>
              <a:rPr sz="1050" spc="-50" dirty="0">
                <a:latin typeface="Arial"/>
                <a:cs typeface="Arial"/>
              </a:rPr>
              <a:t>semantics)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4322698" y="3365112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30/64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3014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301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805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09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01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805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309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81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317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82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325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904798" y="37668"/>
            <a:ext cx="2063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O</a:t>
            </a:r>
            <a:r>
              <a:rPr sz="600" b="1" spc="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WL</a:t>
            </a:r>
            <a:endParaRPr sz="6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62723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6272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776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7280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784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8288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792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9296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6272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6776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7280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280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7784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288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8792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601889" y="37668"/>
            <a:ext cx="27622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OWL</a:t>
            </a:r>
            <a:r>
              <a:rPr sz="600" b="1" spc="-45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b="1" spc="-5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27393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32434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273935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3243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3747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4251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4755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273935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24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3747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425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4755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273935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3243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3747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4251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4755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2248585" y="37668"/>
            <a:ext cx="5492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OWL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2</a:t>
            </a:r>
            <a:r>
              <a:rPr sz="600" b="1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profiles</a:t>
            </a:r>
            <a:endParaRPr sz="60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31793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2973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801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3053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3153981" y="37668"/>
            <a:ext cx="56134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Beyond 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OWL</a:t>
            </a:r>
            <a:r>
              <a:rPr sz="600" b="1" spc="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409680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1471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97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2479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2984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3487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3992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4495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5000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4071454" y="37668"/>
            <a:ext cx="44339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Reasoning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284477" y="491591"/>
            <a:ext cx="2038985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80" dirty="0">
                <a:solidFill>
                  <a:srgbClr val="46AA78"/>
                </a:solidFill>
                <a:latin typeface="Arial"/>
                <a:cs typeface="Arial"/>
              </a:rPr>
              <a:t>New </a:t>
            </a:r>
            <a:r>
              <a:rPr sz="1400" spc="-60" dirty="0">
                <a:solidFill>
                  <a:srgbClr val="46AA78"/>
                </a:solidFill>
                <a:latin typeface="Arial"/>
                <a:cs typeface="Arial"/>
              </a:rPr>
              <a:t>features </a:t>
            </a:r>
            <a:r>
              <a:rPr sz="1400" spc="-25" dirty="0">
                <a:solidFill>
                  <a:srgbClr val="46AA78"/>
                </a:solidFill>
                <a:latin typeface="Arial"/>
                <a:cs typeface="Arial"/>
              </a:rPr>
              <a:t>for</a:t>
            </a:r>
            <a:r>
              <a:rPr sz="1400" spc="32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55" dirty="0">
                <a:solidFill>
                  <a:srgbClr val="46AA78"/>
                </a:solidFill>
                <a:latin typeface="Arial"/>
                <a:cs typeface="Arial"/>
              </a:rPr>
              <a:t>properties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502551" y="921943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02551" y="1131976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624394" y="807623"/>
            <a:ext cx="3814255" cy="5709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marR="5080" indent="-171450">
              <a:lnSpc>
                <a:spcPct val="125299"/>
              </a:lnSpc>
              <a:buFont typeface="Arial"/>
              <a:buChar char="•"/>
            </a:pPr>
            <a:r>
              <a:rPr sz="1050" spc="-55" dirty="0" smtClean="0">
                <a:latin typeface="Arial"/>
                <a:cs typeface="Arial"/>
              </a:rPr>
              <a:t>Reflexive </a:t>
            </a:r>
            <a:r>
              <a:rPr sz="1050" spc="-20" dirty="0" smtClean="0">
                <a:latin typeface="Arial"/>
                <a:cs typeface="Arial"/>
              </a:rPr>
              <a:t>(local </a:t>
            </a:r>
            <a:r>
              <a:rPr sz="1050" spc="-65" dirty="0" smtClean="0">
                <a:latin typeface="Arial"/>
                <a:cs typeface="Arial"/>
              </a:rPr>
              <a:t>and </a:t>
            </a:r>
            <a:r>
              <a:rPr sz="1050" spc="-25" dirty="0" smtClean="0">
                <a:latin typeface="Arial"/>
                <a:cs typeface="Arial"/>
              </a:rPr>
              <a:t>global) </a:t>
            </a:r>
            <a:r>
              <a:rPr sz="1050" spc="85" dirty="0" smtClean="0">
                <a:latin typeface="Arial"/>
                <a:cs typeface="Arial"/>
              </a:rPr>
              <a:t>&amp; </a:t>
            </a:r>
            <a:r>
              <a:rPr sz="1050" spc="-35" dirty="0" smtClean="0">
                <a:latin typeface="Arial"/>
                <a:cs typeface="Arial"/>
              </a:rPr>
              <a:t>irreflexive, </a:t>
            </a:r>
            <a:r>
              <a:rPr sz="1050" spc="-45" dirty="0" smtClean="0">
                <a:latin typeface="Arial"/>
                <a:cs typeface="Arial"/>
              </a:rPr>
              <a:t>asymmetric  </a:t>
            </a:r>
            <a:r>
              <a:rPr sz="1050" spc="-30" dirty="0" smtClean="0">
                <a:latin typeface="Arial"/>
                <a:cs typeface="Arial"/>
              </a:rPr>
              <a:t>Property </a:t>
            </a:r>
            <a:r>
              <a:rPr sz="1050" spc="-60" dirty="0" smtClean="0">
                <a:latin typeface="Arial"/>
                <a:cs typeface="Arial"/>
              </a:rPr>
              <a:t>chains  </a:t>
            </a:r>
            <a:r>
              <a:rPr sz="1050" spc="-70" dirty="0" smtClean="0">
                <a:latin typeface="Arial"/>
                <a:cs typeface="Arial"/>
              </a:rPr>
              <a:t>(</a:t>
            </a:r>
            <a:r>
              <a:rPr sz="1050" spc="-70" dirty="0" smtClean="0">
                <a:latin typeface="Monaco"/>
                <a:cs typeface="Monaco"/>
              </a:rPr>
              <a:t>ObjectPropertyChain</a:t>
            </a:r>
            <a:r>
              <a:rPr sz="1050" spc="-70" dirty="0" smtClean="0">
                <a:latin typeface="Arial"/>
                <a:cs typeface="Arial"/>
              </a:rPr>
              <a:t>),</a:t>
            </a:r>
            <a:r>
              <a:rPr sz="1050" spc="55" dirty="0" smtClean="0">
                <a:latin typeface="Arial"/>
                <a:cs typeface="Arial"/>
              </a:rPr>
              <a:t> </a:t>
            </a:r>
            <a:r>
              <a:rPr sz="1050" spc="-40" dirty="0" smtClean="0">
                <a:latin typeface="Arial"/>
                <a:cs typeface="Arial"/>
              </a:rPr>
              <a:t>e.g.:</a:t>
            </a:r>
            <a:endParaRPr sz="105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050" i="1" spc="-45" dirty="0" smtClean="0">
                <a:latin typeface="Arial"/>
                <a:cs typeface="Arial"/>
              </a:rPr>
              <a:t>contains </a:t>
            </a:r>
            <a:r>
              <a:rPr sz="1050" spc="-110" dirty="0" smtClean="0">
                <a:latin typeface="Arial Unicode MS"/>
                <a:cs typeface="Arial Unicode MS"/>
              </a:rPr>
              <a:t>◦ </a:t>
            </a:r>
            <a:r>
              <a:rPr sz="1050" i="1" spc="-55" dirty="0" smtClean="0">
                <a:latin typeface="Arial"/>
                <a:cs typeface="Arial"/>
              </a:rPr>
              <a:t>hasPart </a:t>
            </a:r>
            <a:r>
              <a:rPr sz="1050" spc="-245" dirty="0" smtClean="0">
                <a:latin typeface="Arial Unicode MS"/>
                <a:cs typeface="Arial Unicode MS"/>
              </a:rPr>
              <a:t>     </a:t>
            </a:r>
            <a:r>
              <a:rPr sz="1050" i="1" spc="-45" dirty="0" smtClean="0">
                <a:latin typeface="Arial"/>
                <a:cs typeface="Arial"/>
              </a:rPr>
              <a:t>contains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4322698" y="3365112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31/64</a:t>
            </a:r>
            <a:endParaRPr sz="60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624394" y="1404226"/>
            <a:ext cx="2899855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i="1" spc="-45" dirty="0">
                <a:latin typeface="Arial"/>
                <a:cs typeface="Arial"/>
              </a:rPr>
              <a:t>hasMother </a:t>
            </a:r>
            <a:r>
              <a:rPr sz="1050" spc="-110" dirty="0">
                <a:latin typeface="Arial Unicode MS"/>
                <a:cs typeface="Arial Unicode MS"/>
              </a:rPr>
              <a:t>◦ </a:t>
            </a:r>
            <a:r>
              <a:rPr sz="1050" i="1" spc="-60" dirty="0">
                <a:latin typeface="Arial"/>
                <a:cs typeface="Arial"/>
              </a:rPr>
              <a:t>hasSister </a:t>
            </a:r>
            <a:r>
              <a:rPr sz="1050" spc="-245" dirty="0" smtClean="0">
                <a:latin typeface="Arial Unicode MS"/>
                <a:cs typeface="Arial Unicode MS"/>
              </a:rPr>
              <a:t>     </a:t>
            </a:r>
            <a:r>
              <a:rPr sz="1050" i="1" spc="-40" dirty="0" smtClean="0">
                <a:latin typeface="Arial"/>
                <a:cs typeface="Arial"/>
              </a:rPr>
              <a:t>hasAunt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834936" y="1571940"/>
            <a:ext cx="3007995" cy="3638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3830" marR="5080" indent="-151765">
              <a:lnSpc>
                <a:spcPct val="102600"/>
              </a:lnSpc>
            </a:pPr>
            <a:r>
              <a:rPr sz="1050" spc="-85" dirty="0">
                <a:latin typeface="Monaco"/>
                <a:cs typeface="Monaco"/>
              </a:rPr>
              <a:t>SubObjectPropertyOf( ObjectPropertyChain(  a:hasMother a:hasSister ) a:hasAunt</a:t>
            </a:r>
            <a:r>
              <a:rPr sz="1050" spc="-35" dirty="0">
                <a:latin typeface="Monaco"/>
                <a:cs typeface="Monaco"/>
              </a:rPr>
              <a:t> </a:t>
            </a:r>
            <a:r>
              <a:rPr sz="1050" spc="-85" dirty="0">
                <a:latin typeface="Monaco"/>
                <a:cs typeface="Monaco"/>
              </a:rPr>
              <a:t>)</a:t>
            </a:r>
            <a:endParaRPr sz="1050">
              <a:latin typeface="Monaco"/>
              <a:cs typeface="Monaco"/>
            </a:endParaRPr>
          </a:p>
        </p:txBody>
      </p:sp>
      <p:pic>
        <p:nvPicPr>
          <p:cNvPr id="76" name="Picture 7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788038" y="1234049"/>
            <a:ext cx="133350" cy="158750"/>
          </a:xfrm>
          <a:prstGeom prst="rect">
            <a:avLst/>
          </a:prstGeom>
        </p:spPr>
      </p:pic>
      <p:pic>
        <p:nvPicPr>
          <p:cNvPr id="77" name="Picture 7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016638" y="1431315"/>
            <a:ext cx="133350" cy="15875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>
    <p:cut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3014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301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805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09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01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805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309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81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317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82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325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904798" y="37668"/>
            <a:ext cx="2063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O</a:t>
            </a:r>
            <a:r>
              <a:rPr sz="600" b="1" spc="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WL</a:t>
            </a:r>
            <a:endParaRPr sz="6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62723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6272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776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7280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784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8288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792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9296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6272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6776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7280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280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7784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288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8792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601889" y="37668"/>
            <a:ext cx="27622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OWL</a:t>
            </a:r>
            <a:r>
              <a:rPr sz="600" b="1" spc="-45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b="1" spc="-5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27393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32434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273935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3243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3747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4251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4755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273935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24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3747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425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4755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273935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3243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3747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4251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4755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2248585" y="37668"/>
            <a:ext cx="5492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OWL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2</a:t>
            </a:r>
            <a:r>
              <a:rPr sz="600" b="1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profiles</a:t>
            </a:r>
            <a:endParaRPr sz="60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31793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2973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801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3053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3153981" y="37668"/>
            <a:ext cx="56134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Beyond 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OWL</a:t>
            </a:r>
            <a:r>
              <a:rPr sz="600" b="1" spc="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409680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1471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97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2479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2984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3487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3992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4495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5000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4071454" y="37668"/>
            <a:ext cx="44339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Reasoning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284477" y="491591"/>
            <a:ext cx="2038985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80" dirty="0">
                <a:solidFill>
                  <a:srgbClr val="46AA78"/>
                </a:solidFill>
                <a:latin typeface="Arial"/>
                <a:cs typeface="Arial"/>
              </a:rPr>
              <a:t>New </a:t>
            </a:r>
            <a:r>
              <a:rPr sz="1400" spc="-60" dirty="0">
                <a:solidFill>
                  <a:srgbClr val="46AA78"/>
                </a:solidFill>
                <a:latin typeface="Arial"/>
                <a:cs typeface="Arial"/>
              </a:rPr>
              <a:t>features </a:t>
            </a:r>
            <a:r>
              <a:rPr sz="1400" spc="-25" dirty="0">
                <a:solidFill>
                  <a:srgbClr val="46AA78"/>
                </a:solidFill>
                <a:latin typeface="Arial"/>
                <a:cs typeface="Arial"/>
              </a:rPr>
              <a:t>for</a:t>
            </a:r>
            <a:r>
              <a:rPr sz="1400" spc="32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55" dirty="0">
                <a:solidFill>
                  <a:srgbClr val="46AA78"/>
                </a:solidFill>
                <a:latin typeface="Arial"/>
                <a:cs typeface="Arial"/>
              </a:rPr>
              <a:t>properties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502551" y="921943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02551" y="1131976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624394" y="807623"/>
            <a:ext cx="3738055" cy="5709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marR="5080" indent="-171450">
              <a:lnSpc>
                <a:spcPct val="125299"/>
              </a:lnSpc>
              <a:buFont typeface="Arial"/>
              <a:buChar char="•"/>
            </a:pPr>
            <a:r>
              <a:rPr sz="1050" spc="-55" dirty="0">
                <a:latin typeface="Arial"/>
                <a:cs typeface="Arial"/>
              </a:rPr>
              <a:t>Reflexive </a:t>
            </a:r>
            <a:r>
              <a:rPr sz="1050" spc="-20" dirty="0">
                <a:latin typeface="Arial"/>
                <a:cs typeface="Arial"/>
              </a:rPr>
              <a:t>(local </a:t>
            </a:r>
            <a:r>
              <a:rPr sz="1050" spc="-65" dirty="0">
                <a:latin typeface="Arial"/>
                <a:cs typeface="Arial"/>
              </a:rPr>
              <a:t>and </a:t>
            </a:r>
            <a:r>
              <a:rPr sz="1050" spc="-25" dirty="0">
                <a:latin typeface="Arial"/>
                <a:cs typeface="Arial"/>
              </a:rPr>
              <a:t>global) </a:t>
            </a:r>
            <a:r>
              <a:rPr sz="1050" spc="85" dirty="0">
                <a:latin typeface="Arial"/>
                <a:cs typeface="Arial"/>
              </a:rPr>
              <a:t>&amp; </a:t>
            </a:r>
            <a:r>
              <a:rPr sz="1050" spc="-35" dirty="0">
                <a:latin typeface="Arial"/>
                <a:cs typeface="Arial"/>
              </a:rPr>
              <a:t>irreflexive, </a:t>
            </a:r>
            <a:r>
              <a:rPr sz="1050" spc="-45" dirty="0">
                <a:latin typeface="Arial"/>
                <a:cs typeface="Arial"/>
              </a:rPr>
              <a:t>asymmetric  </a:t>
            </a:r>
            <a:r>
              <a:rPr sz="1050" spc="-30" dirty="0">
                <a:latin typeface="Arial"/>
                <a:cs typeface="Arial"/>
              </a:rPr>
              <a:t>Property </a:t>
            </a:r>
            <a:r>
              <a:rPr sz="1050" spc="-60" dirty="0">
                <a:latin typeface="Arial"/>
                <a:cs typeface="Arial"/>
              </a:rPr>
              <a:t>chains  </a:t>
            </a:r>
            <a:r>
              <a:rPr sz="1050" spc="-70" dirty="0">
                <a:latin typeface="Arial"/>
                <a:cs typeface="Arial"/>
              </a:rPr>
              <a:t>(</a:t>
            </a:r>
            <a:r>
              <a:rPr sz="1050" spc="-70" dirty="0">
                <a:latin typeface="Monaco"/>
                <a:cs typeface="Monaco"/>
              </a:rPr>
              <a:t>ObjectPropertyChain</a:t>
            </a:r>
            <a:r>
              <a:rPr sz="1050" spc="-70" dirty="0">
                <a:latin typeface="Arial"/>
                <a:cs typeface="Arial"/>
              </a:rPr>
              <a:t>),</a:t>
            </a:r>
            <a:r>
              <a:rPr sz="1050" spc="55" dirty="0">
                <a:latin typeface="Arial"/>
                <a:cs typeface="Arial"/>
              </a:rPr>
              <a:t> </a:t>
            </a:r>
            <a:r>
              <a:rPr sz="1050" spc="-40" dirty="0">
                <a:latin typeface="Arial"/>
                <a:cs typeface="Arial"/>
              </a:rPr>
              <a:t>e.g.:</a:t>
            </a:r>
            <a:endParaRPr sz="10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050" i="1" spc="-45" dirty="0">
                <a:latin typeface="Arial"/>
                <a:cs typeface="Arial"/>
              </a:rPr>
              <a:t>contains </a:t>
            </a:r>
            <a:r>
              <a:rPr sz="1050" spc="-110" dirty="0">
                <a:latin typeface="Arial Unicode MS"/>
                <a:cs typeface="Arial Unicode MS"/>
              </a:rPr>
              <a:t>◦ </a:t>
            </a:r>
            <a:r>
              <a:rPr sz="1050" i="1" spc="-55" dirty="0">
                <a:latin typeface="Arial"/>
                <a:cs typeface="Arial"/>
              </a:rPr>
              <a:t>hasPart  </a:t>
            </a:r>
            <a:r>
              <a:rPr sz="1050" spc="-245" dirty="0" smtClean="0">
                <a:latin typeface="Arial Unicode MS"/>
                <a:cs typeface="Arial Unicode MS"/>
              </a:rPr>
              <a:t>    </a:t>
            </a:r>
            <a:r>
              <a:rPr sz="1050" i="1" spc="-45" dirty="0" smtClean="0">
                <a:latin typeface="Arial"/>
                <a:cs typeface="Arial"/>
              </a:rPr>
              <a:t>contains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624394" y="1404226"/>
            <a:ext cx="2976055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i="1" spc="-45" dirty="0">
                <a:latin typeface="Arial"/>
                <a:cs typeface="Arial"/>
              </a:rPr>
              <a:t>hasMother </a:t>
            </a:r>
            <a:r>
              <a:rPr sz="1050" spc="-110" dirty="0">
                <a:latin typeface="Arial Unicode MS"/>
                <a:cs typeface="Arial Unicode MS"/>
              </a:rPr>
              <a:t>◦ </a:t>
            </a:r>
            <a:r>
              <a:rPr sz="1050" i="1" spc="-60" dirty="0">
                <a:latin typeface="Arial"/>
                <a:cs typeface="Arial"/>
              </a:rPr>
              <a:t>hasSister  </a:t>
            </a:r>
            <a:r>
              <a:rPr sz="1050" spc="-245" dirty="0" smtClean="0">
                <a:latin typeface="Arial Unicode MS"/>
                <a:cs typeface="Arial Unicode MS"/>
              </a:rPr>
              <a:t>    </a:t>
            </a:r>
            <a:r>
              <a:rPr sz="1050" i="1" spc="-40" dirty="0" smtClean="0">
                <a:latin typeface="Arial"/>
                <a:cs typeface="Arial"/>
              </a:rPr>
              <a:t>hasAunt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834936" y="1571940"/>
            <a:ext cx="3007995" cy="3638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3830" marR="5080" indent="-151765">
              <a:lnSpc>
                <a:spcPct val="102600"/>
              </a:lnSpc>
            </a:pPr>
            <a:r>
              <a:rPr sz="1050" spc="-85" dirty="0">
                <a:latin typeface="Monaco"/>
                <a:cs typeface="Monaco"/>
              </a:rPr>
              <a:t>SubObjectPropertyOf( ObjectPropertyChain(  a:hasMother a:hasSister ) a:hasAunt</a:t>
            </a:r>
            <a:r>
              <a:rPr sz="1050" spc="-35" dirty="0">
                <a:latin typeface="Monaco"/>
                <a:cs typeface="Monaco"/>
              </a:rPr>
              <a:t> </a:t>
            </a:r>
            <a:r>
              <a:rPr sz="1050" spc="-85" dirty="0">
                <a:latin typeface="Monaco"/>
                <a:cs typeface="Monaco"/>
              </a:rPr>
              <a:t>)</a:t>
            </a:r>
            <a:endParaRPr sz="1050">
              <a:latin typeface="Monaco"/>
              <a:cs typeface="Monaco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502551" y="2030310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624394" y="2111375"/>
            <a:ext cx="3738055" cy="12060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marR="5080" indent="-171450">
              <a:lnSpc>
                <a:spcPts val="1350"/>
              </a:lnSpc>
              <a:buFont typeface="Arial"/>
              <a:buChar char="•"/>
            </a:pPr>
            <a:r>
              <a:rPr sz="1050" spc="-65" dirty="0">
                <a:solidFill>
                  <a:srgbClr val="FF0000"/>
                </a:solidFill>
                <a:latin typeface="Arial"/>
                <a:cs typeface="Arial"/>
              </a:rPr>
              <a:t>BEWARE </a:t>
            </a:r>
            <a:r>
              <a:rPr sz="1050" spc="-30" dirty="0">
                <a:latin typeface="Arial"/>
                <a:cs typeface="Arial"/>
              </a:rPr>
              <a:t>ObjectMinCardinality, </a:t>
            </a:r>
            <a:r>
              <a:rPr sz="1050" spc="-35" dirty="0">
                <a:latin typeface="Arial"/>
                <a:cs typeface="Arial"/>
              </a:rPr>
              <a:t>ObjectMaxCardinality,  ObjectExactCardinality, </a:t>
            </a:r>
            <a:r>
              <a:rPr sz="1050" spc="-45" dirty="0">
                <a:latin typeface="Arial"/>
                <a:cs typeface="Arial"/>
              </a:rPr>
              <a:t>ObjectHasSelf,  </a:t>
            </a:r>
            <a:r>
              <a:rPr sz="1050" spc="-35" dirty="0">
                <a:latin typeface="Arial"/>
                <a:cs typeface="Arial"/>
              </a:rPr>
              <a:t>FunctionalObjectProperty, </a:t>
            </a:r>
            <a:r>
              <a:rPr sz="1050" spc="-40" dirty="0">
                <a:latin typeface="Arial"/>
                <a:cs typeface="Arial"/>
              </a:rPr>
              <a:t>InverseFunctionalObjectProperty,  </a:t>
            </a:r>
            <a:r>
              <a:rPr sz="1050" spc="-35" dirty="0">
                <a:latin typeface="Arial"/>
                <a:cs typeface="Arial"/>
              </a:rPr>
              <a:t>IrreflexiveObjectProperty, AsymmetricObjectProperty, </a:t>
            </a:r>
            <a:r>
              <a:rPr sz="1050" spc="-60" dirty="0">
                <a:latin typeface="Arial"/>
                <a:cs typeface="Arial"/>
              </a:rPr>
              <a:t>and  </a:t>
            </a:r>
            <a:r>
              <a:rPr sz="1050" spc="-30" dirty="0">
                <a:latin typeface="Arial"/>
                <a:cs typeface="Arial"/>
              </a:rPr>
              <a:t>DisjointObjectProperties </a:t>
            </a:r>
            <a:r>
              <a:rPr sz="1050" b="1" spc="-55" dirty="0">
                <a:solidFill>
                  <a:srgbClr val="FF0000"/>
                </a:solidFill>
                <a:latin typeface="Arial"/>
                <a:cs typeface="Arial"/>
              </a:rPr>
              <a:t>only </a:t>
            </a:r>
            <a:r>
              <a:rPr sz="1050" b="1" spc="-65" dirty="0">
                <a:solidFill>
                  <a:srgbClr val="FF0000"/>
                </a:solidFill>
                <a:latin typeface="Arial"/>
                <a:cs typeface="Arial"/>
              </a:rPr>
              <a:t>on </a:t>
            </a:r>
            <a:r>
              <a:rPr sz="1050" b="1" spc="-60" dirty="0">
                <a:solidFill>
                  <a:srgbClr val="FF0000"/>
                </a:solidFill>
                <a:latin typeface="Arial"/>
                <a:cs typeface="Arial"/>
              </a:rPr>
              <a:t>simple </a:t>
            </a:r>
            <a:r>
              <a:rPr sz="1050" b="1" spc="-30" dirty="0">
                <a:solidFill>
                  <a:srgbClr val="FF0000"/>
                </a:solidFill>
                <a:latin typeface="Arial"/>
                <a:cs typeface="Arial"/>
              </a:rPr>
              <a:t>object </a:t>
            </a:r>
            <a:r>
              <a:rPr sz="1050" b="1" spc="-45" dirty="0">
                <a:solidFill>
                  <a:srgbClr val="FF0000"/>
                </a:solidFill>
                <a:latin typeface="Arial"/>
                <a:cs typeface="Arial"/>
              </a:rPr>
              <a:t>properties  </a:t>
            </a:r>
            <a:r>
              <a:rPr sz="900" dirty="0">
                <a:latin typeface="Arial"/>
                <a:cs typeface="Arial"/>
              </a:rPr>
              <a:t>(i.e., </a:t>
            </a:r>
            <a:r>
              <a:rPr sz="900" spc="-65" dirty="0">
                <a:latin typeface="Arial"/>
                <a:cs typeface="Arial"/>
              </a:rPr>
              <a:t>has </a:t>
            </a:r>
            <a:r>
              <a:rPr sz="900" spc="-35" dirty="0">
                <a:latin typeface="Arial"/>
                <a:cs typeface="Arial"/>
              </a:rPr>
              <a:t>no </a:t>
            </a:r>
            <a:r>
              <a:rPr sz="900" spc="-10" dirty="0">
                <a:latin typeface="Arial"/>
                <a:cs typeface="Arial"/>
              </a:rPr>
              <a:t>direct </a:t>
            </a:r>
            <a:r>
              <a:rPr sz="900" spc="-30" dirty="0">
                <a:latin typeface="Arial"/>
                <a:cs typeface="Arial"/>
              </a:rPr>
              <a:t>or </a:t>
            </a:r>
            <a:r>
              <a:rPr sz="900" spc="-10" dirty="0">
                <a:latin typeface="Arial"/>
                <a:cs typeface="Arial"/>
              </a:rPr>
              <a:t>indirect </a:t>
            </a:r>
            <a:r>
              <a:rPr sz="900" spc="-30" dirty="0">
                <a:latin typeface="Arial"/>
                <a:cs typeface="Arial"/>
              </a:rPr>
              <a:t>subproperties </a:t>
            </a:r>
            <a:r>
              <a:rPr sz="900" spc="20" dirty="0">
                <a:latin typeface="Arial"/>
                <a:cs typeface="Arial"/>
              </a:rPr>
              <a:t>that </a:t>
            </a:r>
            <a:r>
              <a:rPr sz="900" spc="-55" dirty="0">
                <a:latin typeface="Arial"/>
                <a:cs typeface="Arial"/>
              </a:rPr>
              <a:t>are </a:t>
            </a:r>
            <a:r>
              <a:rPr sz="900" spc="-20" dirty="0">
                <a:latin typeface="Arial"/>
                <a:cs typeface="Arial"/>
              </a:rPr>
              <a:t>either </a:t>
            </a:r>
            <a:r>
              <a:rPr sz="900" spc="-10" dirty="0">
                <a:latin typeface="Arial"/>
                <a:cs typeface="Arial"/>
              </a:rPr>
              <a:t>transitive </a:t>
            </a:r>
            <a:r>
              <a:rPr sz="900" spc="-30" dirty="0">
                <a:latin typeface="Arial"/>
                <a:cs typeface="Arial"/>
              </a:rPr>
              <a:t>or  </a:t>
            </a:r>
            <a:r>
              <a:rPr sz="900" spc="-55" dirty="0">
                <a:latin typeface="Arial"/>
                <a:cs typeface="Arial"/>
              </a:rPr>
              <a:t>are  </a:t>
            </a:r>
            <a:r>
              <a:rPr sz="900" spc="-35" dirty="0">
                <a:latin typeface="Arial"/>
                <a:cs typeface="Arial"/>
              </a:rPr>
              <a:t>defined </a:t>
            </a:r>
            <a:r>
              <a:rPr sz="900" spc="-40" dirty="0">
                <a:latin typeface="Arial"/>
                <a:cs typeface="Arial"/>
              </a:rPr>
              <a:t>by </a:t>
            </a:r>
            <a:r>
              <a:rPr sz="900" spc="-60" dirty="0">
                <a:latin typeface="Arial"/>
                <a:cs typeface="Arial"/>
              </a:rPr>
              <a:t>means  </a:t>
            </a:r>
            <a:r>
              <a:rPr sz="900" spc="-5" dirty="0">
                <a:latin typeface="Arial"/>
                <a:cs typeface="Arial"/>
              </a:rPr>
              <a:t>of </a:t>
            </a:r>
            <a:r>
              <a:rPr sz="900" spc="-20" dirty="0">
                <a:latin typeface="Arial"/>
                <a:cs typeface="Arial"/>
              </a:rPr>
              <a:t>property</a:t>
            </a:r>
            <a:r>
              <a:rPr sz="900" spc="114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chains)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4322698" y="3365112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31/64</a:t>
            </a:r>
            <a:endParaRPr sz="600">
              <a:latin typeface="Arial"/>
              <a:cs typeface="Arial"/>
            </a:endParaRPr>
          </a:p>
        </p:txBody>
      </p:sp>
      <p:pic>
        <p:nvPicPr>
          <p:cNvPr id="78" name="Picture 7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788038" y="1234049"/>
            <a:ext cx="133350" cy="158750"/>
          </a:xfrm>
          <a:prstGeom prst="rect">
            <a:avLst/>
          </a:prstGeom>
        </p:spPr>
      </p:pic>
      <p:pic>
        <p:nvPicPr>
          <p:cNvPr id="79" name="Picture 7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016638" y="1431315"/>
            <a:ext cx="133350" cy="15875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>
    <p:cut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3014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301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805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09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01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805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309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81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317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82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325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904798" y="37668"/>
            <a:ext cx="2063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O</a:t>
            </a:r>
            <a:r>
              <a:rPr sz="600" b="1" spc="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WL</a:t>
            </a:r>
            <a:endParaRPr sz="6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62723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6272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776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7280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784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8288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792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9296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6272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6776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7280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784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7784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288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8792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601889" y="37668"/>
            <a:ext cx="27622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OWL</a:t>
            </a:r>
            <a:r>
              <a:rPr sz="600" b="1" spc="-45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b="1" spc="-5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27393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32434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273935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3243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3747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4251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4755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273935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24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3747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425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4755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273935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3243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3747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4251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4755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2248585" y="37668"/>
            <a:ext cx="5492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OWL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2</a:t>
            </a:r>
            <a:r>
              <a:rPr sz="600" b="1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profiles</a:t>
            </a:r>
            <a:endParaRPr sz="60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31793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2973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801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3053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3153981" y="37668"/>
            <a:ext cx="56134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Beyond 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OWL</a:t>
            </a:r>
            <a:r>
              <a:rPr sz="600" b="1" spc="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409680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1471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97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2479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2984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3487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3992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4495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5000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4071454" y="37668"/>
            <a:ext cx="44339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Reasoning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502551" y="983780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624395" y="491591"/>
            <a:ext cx="2859405" cy="607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11809">
              <a:lnSpc>
                <a:spcPct val="100000"/>
              </a:lnSpc>
            </a:pPr>
            <a:r>
              <a:rPr sz="1400" spc="-40" dirty="0">
                <a:solidFill>
                  <a:srgbClr val="46AA78"/>
                </a:solidFill>
                <a:latin typeface="Arial"/>
                <a:cs typeface="Arial"/>
              </a:rPr>
              <a:t>The </a:t>
            </a:r>
            <a:r>
              <a:rPr sz="1400" spc="-70" dirty="0">
                <a:solidFill>
                  <a:srgbClr val="46AA78"/>
                </a:solidFill>
                <a:latin typeface="Arial"/>
                <a:cs typeface="Arial"/>
              </a:rPr>
              <a:t>language:  </a:t>
            </a:r>
            <a:r>
              <a:rPr sz="1400" spc="-35" dirty="0">
                <a:solidFill>
                  <a:srgbClr val="46AA78"/>
                </a:solidFill>
                <a:latin typeface="Arial"/>
                <a:cs typeface="Arial"/>
              </a:rPr>
              <a:t>other</a:t>
            </a:r>
            <a:r>
              <a:rPr sz="1400" spc="100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75" dirty="0">
                <a:solidFill>
                  <a:srgbClr val="46AA78"/>
                </a:solidFill>
                <a:latin typeface="Arial"/>
                <a:cs typeface="Arial"/>
              </a:rPr>
              <a:t>extensions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184150" indent="-171450"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r>
              <a:rPr sz="1050" spc="-35" dirty="0">
                <a:latin typeface="Arial"/>
                <a:cs typeface="Arial"/>
              </a:rPr>
              <a:t>Qualified </a:t>
            </a:r>
            <a:r>
              <a:rPr sz="1050" spc="-30" dirty="0">
                <a:latin typeface="Arial"/>
                <a:cs typeface="Arial"/>
              </a:rPr>
              <a:t>cardinality</a:t>
            </a:r>
            <a:r>
              <a:rPr sz="1050" spc="160" dirty="0">
                <a:latin typeface="Arial"/>
                <a:cs typeface="Arial"/>
              </a:rPr>
              <a:t> </a:t>
            </a:r>
            <a:r>
              <a:rPr sz="1050" spc="-30" dirty="0">
                <a:latin typeface="Arial"/>
                <a:cs typeface="Arial"/>
              </a:rPr>
              <a:t>restrictions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4322698" y="3365112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32/64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3014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301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805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09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01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805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309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81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317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82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325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904798" y="37668"/>
            <a:ext cx="2063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O</a:t>
            </a:r>
            <a:r>
              <a:rPr sz="600" b="1" spc="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WL</a:t>
            </a:r>
            <a:endParaRPr sz="6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62723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6272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776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7280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784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8288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792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9296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6272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6776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7280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784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8288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792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1601889" y="37668"/>
            <a:ext cx="27622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OWL</a:t>
            </a:r>
            <a:r>
              <a:rPr sz="600" b="1" spc="-4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27393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2434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273935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3243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3747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4251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4755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73935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324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747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425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4755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273935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3243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3747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4251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4755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2248585" y="37668"/>
            <a:ext cx="5492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OWL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2</a:t>
            </a:r>
            <a:r>
              <a:rPr sz="600" b="1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profiles</a:t>
            </a:r>
            <a:endParaRPr sz="600">
              <a:latin typeface="Arial"/>
              <a:cs typeface="Arial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31793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22973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801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33053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3153981" y="37668"/>
            <a:ext cx="56134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Beyond 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OWL</a:t>
            </a:r>
            <a:r>
              <a:rPr sz="600" b="1" spc="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09680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1471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197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2479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2984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3487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3992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4495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5000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4071454" y="37668"/>
            <a:ext cx="44339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 smtClean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Reasoning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502551" y="1221308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237947" y="477296"/>
            <a:ext cx="4132579" cy="859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65300" marR="5080" indent="-1753235">
              <a:lnSpc>
                <a:spcPct val="106700"/>
              </a:lnSpc>
            </a:pPr>
            <a:r>
              <a:rPr sz="1400" spc="-40" dirty="0">
                <a:solidFill>
                  <a:srgbClr val="46AA78"/>
                </a:solidFill>
                <a:latin typeface="Arial"/>
                <a:cs typeface="Arial"/>
              </a:rPr>
              <a:t>OWL—yet </a:t>
            </a:r>
            <a:r>
              <a:rPr sz="1400" spc="-50" dirty="0">
                <a:solidFill>
                  <a:srgbClr val="46AA78"/>
                </a:solidFill>
                <a:latin typeface="Arial"/>
                <a:cs typeface="Arial"/>
              </a:rPr>
              <a:t>another </a:t>
            </a:r>
            <a:r>
              <a:rPr sz="1400" spc="-40" dirty="0">
                <a:solidFill>
                  <a:srgbClr val="46AA78"/>
                </a:solidFill>
                <a:latin typeface="Arial"/>
                <a:cs typeface="Arial"/>
              </a:rPr>
              <a:t>logic </a:t>
            </a:r>
            <a:r>
              <a:rPr sz="1400" spc="5" dirty="0">
                <a:solidFill>
                  <a:srgbClr val="46AA78"/>
                </a:solidFill>
                <a:latin typeface="Arial"/>
                <a:cs typeface="Arial"/>
              </a:rPr>
              <a:t>with </a:t>
            </a:r>
            <a:r>
              <a:rPr sz="1400" spc="-50" dirty="0">
                <a:solidFill>
                  <a:srgbClr val="46AA78"/>
                </a:solidFill>
                <a:latin typeface="Arial"/>
                <a:cs typeface="Arial"/>
              </a:rPr>
              <a:t>another </a:t>
            </a:r>
            <a:r>
              <a:rPr sz="1400" spc="-55" dirty="0">
                <a:solidFill>
                  <a:srgbClr val="46AA78"/>
                </a:solidFill>
                <a:latin typeface="Arial"/>
                <a:cs typeface="Arial"/>
              </a:rPr>
              <a:t>syntax </a:t>
            </a:r>
            <a:r>
              <a:rPr sz="1400" spc="20" dirty="0">
                <a:solidFill>
                  <a:srgbClr val="46AA78"/>
                </a:solidFill>
                <a:latin typeface="Arial"/>
                <a:cs typeface="Arial"/>
              </a:rPr>
              <a:t>to </a:t>
            </a:r>
            <a:r>
              <a:rPr sz="1400" dirty="0">
                <a:solidFill>
                  <a:srgbClr val="46AA78"/>
                </a:solidFill>
                <a:latin typeface="Arial"/>
                <a:cs typeface="Arial"/>
              </a:rPr>
              <a:t>put </a:t>
            </a:r>
            <a:r>
              <a:rPr sz="1400" spc="-60" dirty="0">
                <a:solidFill>
                  <a:srgbClr val="46AA78"/>
                </a:solidFill>
                <a:latin typeface="Arial"/>
                <a:cs typeface="Arial"/>
              </a:rPr>
              <a:t>up  </a:t>
            </a:r>
            <a:r>
              <a:rPr sz="1400" spc="-15" dirty="0">
                <a:solidFill>
                  <a:srgbClr val="46AA78"/>
                </a:solidFill>
                <a:latin typeface="Arial"/>
                <a:cs typeface="Arial"/>
              </a:rPr>
              <a:t>with?!!?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50">
              <a:latin typeface="Times New Roman"/>
              <a:cs typeface="Times New Roman"/>
            </a:endParaRPr>
          </a:p>
          <a:p>
            <a:pPr marL="398780">
              <a:lnSpc>
                <a:spcPct val="100000"/>
              </a:lnSpc>
            </a:pPr>
            <a:r>
              <a:rPr sz="1050" spc="-110" dirty="0">
                <a:latin typeface="Arial"/>
                <a:cs typeface="Arial"/>
              </a:rPr>
              <a:t>yes  </a:t>
            </a:r>
            <a:r>
              <a:rPr sz="1050" spc="-60" dirty="0">
                <a:latin typeface="Arial"/>
                <a:cs typeface="Arial"/>
              </a:rPr>
              <a:t>and</a:t>
            </a:r>
            <a:r>
              <a:rPr sz="1050" spc="-25" dirty="0">
                <a:latin typeface="Arial"/>
                <a:cs typeface="Arial"/>
              </a:rPr>
              <a:t> </a:t>
            </a:r>
            <a:r>
              <a:rPr sz="1050" spc="-40" dirty="0">
                <a:latin typeface="Arial"/>
                <a:cs typeface="Arial"/>
              </a:rPr>
              <a:t>no.</a:t>
            </a:r>
            <a:endParaRPr sz="105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4364444" y="3365112"/>
            <a:ext cx="19240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35" dirty="0">
                <a:latin typeface="Arial"/>
                <a:cs typeface="Arial"/>
              </a:rPr>
              <a:t>4/64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3014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301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805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09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01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805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309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81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317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82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325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904798" y="37668"/>
            <a:ext cx="2063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O</a:t>
            </a:r>
            <a:r>
              <a:rPr sz="600" b="1" spc="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WL</a:t>
            </a:r>
            <a:endParaRPr sz="6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62723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6272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776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7280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784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8288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792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9296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6272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6776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7280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784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7784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288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8792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601889" y="37668"/>
            <a:ext cx="27622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OWL</a:t>
            </a:r>
            <a:r>
              <a:rPr sz="600" b="1" spc="-45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b="1" spc="-5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27393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32434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273935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3243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3747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4251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4755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273935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24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3747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425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4755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273935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3243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3747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4251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4755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2248585" y="37668"/>
            <a:ext cx="5492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OWL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2</a:t>
            </a:r>
            <a:r>
              <a:rPr sz="600" b="1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profiles</a:t>
            </a:r>
            <a:endParaRPr sz="60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31793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2973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801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3053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3153981" y="37668"/>
            <a:ext cx="56134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Beyond 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OWL</a:t>
            </a:r>
            <a:r>
              <a:rPr sz="600" b="1" spc="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409680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1471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97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2479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2984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3487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3992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4495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5000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4071454" y="37668"/>
            <a:ext cx="44339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Reasoning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502551" y="983780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02551" y="1173568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792327" y="1363370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792327" y="1818868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792327" y="2122525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624395" y="491591"/>
            <a:ext cx="3535045" cy="20207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11809">
              <a:lnSpc>
                <a:spcPct val="100000"/>
              </a:lnSpc>
            </a:pPr>
            <a:r>
              <a:rPr sz="1400" spc="-40" dirty="0">
                <a:solidFill>
                  <a:srgbClr val="46AA78"/>
                </a:solidFill>
                <a:latin typeface="Arial"/>
                <a:cs typeface="Arial"/>
              </a:rPr>
              <a:t>The </a:t>
            </a:r>
            <a:r>
              <a:rPr sz="1400" spc="-70" dirty="0">
                <a:solidFill>
                  <a:srgbClr val="46AA78"/>
                </a:solidFill>
                <a:latin typeface="Arial"/>
                <a:cs typeface="Arial"/>
              </a:rPr>
              <a:t>language:  </a:t>
            </a:r>
            <a:r>
              <a:rPr sz="1400" spc="-35" dirty="0">
                <a:solidFill>
                  <a:srgbClr val="46AA78"/>
                </a:solidFill>
                <a:latin typeface="Arial"/>
                <a:cs typeface="Arial"/>
              </a:rPr>
              <a:t>other</a:t>
            </a:r>
            <a:r>
              <a:rPr sz="1400" spc="100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75" dirty="0">
                <a:solidFill>
                  <a:srgbClr val="46AA78"/>
                </a:solidFill>
                <a:latin typeface="Arial"/>
                <a:cs typeface="Arial"/>
              </a:rPr>
              <a:t>extensions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184150" indent="-171450"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r>
              <a:rPr sz="1050" spc="-35" dirty="0">
                <a:latin typeface="Arial"/>
                <a:cs typeface="Arial"/>
              </a:rPr>
              <a:t>Qualified </a:t>
            </a:r>
            <a:r>
              <a:rPr sz="1050" spc="-30" dirty="0">
                <a:latin typeface="Arial"/>
                <a:cs typeface="Arial"/>
              </a:rPr>
              <a:t>cardinality</a:t>
            </a:r>
            <a:r>
              <a:rPr sz="1050" spc="160" dirty="0">
                <a:latin typeface="Arial"/>
                <a:cs typeface="Arial"/>
              </a:rPr>
              <a:t> </a:t>
            </a:r>
            <a:r>
              <a:rPr sz="1050" spc="-30" dirty="0">
                <a:latin typeface="Arial"/>
                <a:cs typeface="Arial"/>
              </a:rPr>
              <a:t>restrictions</a:t>
            </a:r>
            <a:endParaRPr sz="1050" dirty="0">
              <a:latin typeface="Arial"/>
              <a:cs typeface="Arial"/>
            </a:endParaRPr>
          </a:p>
          <a:p>
            <a:pPr marL="184150" indent="-171450">
              <a:lnSpc>
                <a:spcPct val="100000"/>
              </a:lnSpc>
              <a:spcBef>
                <a:spcPts val="175"/>
              </a:spcBef>
              <a:buFont typeface="Arial"/>
              <a:buChar char="•"/>
            </a:pPr>
            <a:r>
              <a:rPr sz="1050" spc="-35" dirty="0">
                <a:latin typeface="Arial"/>
                <a:cs typeface="Arial"/>
              </a:rPr>
              <a:t>The </a:t>
            </a:r>
            <a:r>
              <a:rPr sz="1050" spc="-85" dirty="0">
                <a:latin typeface="Monaco"/>
                <a:cs typeface="Monaco"/>
              </a:rPr>
              <a:t>Haskey </a:t>
            </a:r>
            <a:r>
              <a:rPr sz="1050" spc="-25" dirty="0">
                <a:latin typeface="Arial"/>
                <a:cs typeface="Arial"/>
              </a:rPr>
              <a:t>‘key’ </a:t>
            </a:r>
            <a:r>
              <a:rPr sz="1050" spc="5" dirty="0">
                <a:latin typeface="Arial"/>
                <a:cs typeface="Arial"/>
              </a:rPr>
              <a:t>that </a:t>
            </a:r>
            <a:r>
              <a:rPr sz="1050" spc="-80" dirty="0">
                <a:latin typeface="Arial"/>
                <a:cs typeface="Arial"/>
              </a:rPr>
              <a:t>are  </a:t>
            </a:r>
            <a:r>
              <a:rPr sz="1050" b="1" spc="-20" dirty="0">
                <a:latin typeface="Arial"/>
                <a:cs typeface="Arial"/>
              </a:rPr>
              <a:t>not </a:t>
            </a:r>
            <a:r>
              <a:rPr sz="1050" spc="-85" dirty="0">
                <a:latin typeface="Arial"/>
                <a:cs typeface="Arial"/>
              </a:rPr>
              <a:t>keys  </a:t>
            </a:r>
            <a:r>
              <a:rPr sz="1050" spc="-35" dirty="0">
                <a:latin typeface="Arial"/>
                <a:cs typeface="Arial"/>
              </a:rPr>
              <a:t>like </a:t>
            </a:r>
            <a:r>
              <a:rPr sz="1050" spc="-20" dirty="0">
                <a:latin typeface="Arial"/>
                <a:cs typeface="Arial"/>
              </a:rPr>
              <a:t>in</a:t>
            </a:r>
            <a:r>
              <a:rPr sz="1050" spc="245" dirty="0">
                <a:latin typeface="Arial"/>
                <a:cs typeface="Arial"/>
              </a:rPr>
              <a:t> </a:t>
            </a:r>
            <a:r>
              <a:rPr sz="1050" spc="-75" dirty="0">
                <a:latin typeface="Arial"/>
                <a:cs typeface="Arial"/>
              </a:rPr>
              <a:t>databases</a:t>
            </a:r>
            <a:endParaRPr sz="1050" dirty="0">
              <a:latin typeface="Arial"/>
              <a:cs typeface="Arial"/>
            </a:endParaRPr>
          </a:p>
          <a:p>
            <a:pPr marL="461010" marR="5080" indent="-171450">
              <a:lnSpc>
                <a:spcPct val="100000"/>
              </a:lnSpc>
              <a:spcBef>
                <a:spcPts val="175"/>
              </a:spcBef>
              <a:buFont typeface="Arial"/>
              <a:buChar char="•"/>
            </a:pPr>
            <a:r>
              <a:rPr sz="1000" spc="-30" dirty="0">
                <a:latin typeface="Arial"/>
                <a:cs typeface="Arial"/>
              </a:rPr>
              <a:t>Alike </a:t>
            </a:r>
            <a:r>
              <a:rPr sz="1000" spc="-60" dirty="0">
                <a:latin typeface="Arial"/>
                <a:cs typeface="Arial"/>
              </a:rPr>
              <a:t>inverse </a:t>
            </a:r>
            <a:r>
              <a:rPr sz="1000" spc="-20" dirty="0">
                <a:latin typeface="Arial"/>
                <a:cs typeface="Arial"/>
              </a:rPr>
              <a:t>functional </a:t>
            </a:r>
            <a:r>
              <a:rPr sz="1000" spc="-35" dirty="0">
                <a:latin typeface="Arial"/>
                <a:cs typeface="Arial"/>
              </a:rPr>
              <a:t>only </a:t>
            </a:r>
            <a:r>
              <a:rPr sz="1000" spc="-10" dirty="0">
                <a:latin typeface="Arial"/>
                <a:cs typeface="Arial"/>
              </a:rPr>
              <a:t>(i.e., </a:t>
            </a:r>
            <a:r>
              <a:rPr sz="1000" spc="-50" dirty="0">
                <a:latin typeface="Arial"/>
                <a:cs typeface="Arial"/>
              </a:rPr>
              <a:t>merely </a:t>
            </a:r>
            <a:r>
              <a:rPr sz="1000" spc="-35" dirty="0">
                <a:latin typeface="Arial"/>
                <a:cs typeface="Arial"/>
              </a:rPr>
              <a:t>1:n </a:t>
            </a:r>
            <a:r>
              <a:rPr sz="1000" spc="-45" dirty="0">
                <a:latin typeface="Arial"/>
                <a:cs typeface="Arial"/>
              </a:rPr>
              <a:t>instead </a:t>
            </a:r>
            <a:r>
              <a:rPr sz="1000" spc="-20" dirty="0">
                <a:latin typeface="Arial"/>
                <a:cs typeface="Arial"/>
              </a:rPr>
              <a:t>of 1:1)  </a:t>
            </a:r>
            <a:r>
              <a:rPr sz="1000" spc="-5" dirty="0">
                <a:latin typeface="Arial"/>
                <a:cs typeface="Arial"/>
              </a:rPr>
              <a:t>but </a:t>
            </a:r>
            <a:r>
              <a:rPr sz="1000" spc="-45" dirty="0">
                <a:latin typeface="Arial"/>
                <a:cs typeface="Arial"/>
              </a:rPr>
              <a:t>applicable </a:t>
            </a:r>
            <a:r>
              <a:rPr sz="1000" spc="-35" dirty="0">
                <a:latin typeface="Arial"/>
                <a:cs typeface="Arial"/>
              </a:rPr>
              <a:t>only </a:t>
            </a:r>
            <a:r>
              <a:rPr sz="1000" spc="10" dirty="0">
                <a:latin typeface="Arial"/>
                <a:cs typeface="Arial"/>
              </a:rPr>
              <a:t>to </a:t>
            </a:r>
            <a:r>
              <a:rPr sz="1000" spc="-35" dirty="0">
                <a:latin typeface="Arial"/>
                <a:cs typeface="Arial"/>
              </a:rPr>
              <a:t>individuals </a:t>
            </a:r>
            <a:r>
              <a:rPr sz="1000" spc="10" dirty="0">
                <a:latin typeface="Arial"/>
                <a:cs typeface="Arial"/>
              </a:rPr>
              <a:t>that </a:t>
            </a:r>
            <a:r>
              <a:rPr sz="1000" spc="-75" dirty="0">
                <a:latin typeface="Arial"/>
                <a:cs typeface="Arial"/>
              </a:rPr>
              <a:t>are </a:t>
            </a:r>
            <a:r>
              <a:rPr sz="1000" spc="-20" dirty="0">
                <a:latin typeface="Arial"/>
                <a:cs typeface="Arial"/>
              </a:rPr>
              <a:t>explicitly </a:t>
            </a:r>
            <a:r>
              <a:rPr sz="1000" spc="-65" dirty="0">
                <a:latin typeface="Arial"/>
                <a:cs typeface="Arial"/>
              </a:rPr>
              <a:t>named </a:t>
            </a:r>
            <a:r>
              <a:rPr sz="1000" spc="-15" dirty="0">
                <a:latin typeface="Arial"/>
                <a:cs typeface="Arial"/>
              </a:rPr>
              <a:t>in  </a:t>
            </a:r>
            <a:r>
              <a:rPr sz="1000" spc="-60" dirty="0">
                <a:latin typeface="Arial"/>
                <a:cs typeface="Arial"/>
              </a:rPr>
              <a:t>an</a:t>
            </a:r>
            <a:r>
              <a:rPr sz="1000" spc="-30" dirty="0">
                <a:latin typeface="Arial"/>
                <a:cs typeface="Arial"/>
              </a:rPr>
              <a:t> ontology</a:t>
            </a:r>
            <a:endParaRPr sz="1000" dirty="0">
              <a:latin typeface="Arial"/>
              <a:cs typeface="Arial"/>
            </a:endParaRPr>
          </a:p>
          <a:p>
            <a:pPr marL="461010" marR="120650" indent="-171450">
              <a:lnSpc>
                <a:spcPts val="1200"/>
              </a:lnSpc>
              <a:spcBef>
                <a:spcPts val="35"/>
              </a:spcBef>
              <a:buFont typeface="Arial"/>
              <a:buChar char="•"/>
            </a:pPr>
            <a:r>
              <a:rPr sz="1000" spc="-40" dirty="0">
                <a:latin typeface="Arial"/>
                <a:cs typeface="Arial"/>
              </a:rPr>
              <a:t>No </a:t>
            </a:r>
            <a:r>
              <a:rPr sz="1000" spc="-45" dirty="0">
                <a:latin typeface="Arial"/>
                <a:cs typeface="Arial"/>
              </a:rPr>
              <a:t>unique </a:t>
            </a:r>
            <a:r>
              <a:rPr sz="1000" spc="-70" dirty="0">
                <a:latin typeface="Arial"/>
                <a:cs typeface="Arial"/>
              </a:rPr>
              <a:t>name </a:t>
            </a:r>
            <a:r>
              <a:rPr sz="1000" spc="-45" dirty="0">
                <a:latin typeface="Arial"/>
                <a:cs typeface="Arial"/>
              </a:rPr>
              <a:t>assumption, </a:t>
            </a:r>
            <a:r>
              <a:rPr sz="1000" spc="-75" dirty="0">
                <a:latin typeface="Arial"/>
                <a:cs typeface="Arial"/>
              </a:rPr>
              <a:t>hence </a:t>
            </a:r>
            <a:r>
              <a:rPr sz="1000" spc="-60" dirty="0">
                <a:latin typeface="Arial"/>
                <a:cs typeface="Arial"/>
              </a:rPr>
              <a:t>inferences </a:t>
            </a:r>
            <a:r>
              <a:rPr sz="1000" spc="-75" dirty="0">
                <a:latin typeface="Arial"/>
                <a:cs typeface="Arial"/>
              </a:rPr>
              <a:t>are </a:t>
            </a:r>
            <a:r>
              <a:rPr sz="1000" spc="-25" dirty="0">
                <a:latin typeface="Arial"/>
                <a:cs typeface="Arial"/>
              </a:rPr>
              <a:t>different  </a:t>
            </a:r>
            <a:r>
              <a:rPr sz="1000" spc="-20" dirty="0">
                <a:latin typeface="Arial"/>
                <a:cs typeface="Arial"/>
              </a:rPr>
              <a:t>from </a:t>
            </a:r>
            <a:r>
              <a:rPr sz="1000" spc="10" dirty="0">
                <a:latin typeface="Arial"/>
                <a:cs typeface="Arial"/>
              </a:rPr>
              <a:t>that </a:t>
            </a:r>
            <a:r>
              <a:rPr sz="1000" spc="-55" dirty="0">
                <a:latin typeface="Arial"/>
                <a:cs typeface="Arial"/>
              </a:rPr>
              <a:t>expected </a:t>
            </a:r>
            <a:r>
              <a:rPr sz="1000" spc="-20" dirty="0">
                <a:latin typeface="Arial"/>
                <a:cs typeface="Arial"/>
              </a:rPr>
              <a:t>of </a:t>
            </a:r>
            <a:r>
              <a:rPr sz="1000" spc="-80" dirty="0">
                <a:latin typeface="Arial"/>
                <a:cs typeface="Arial"/>
              </a:rPr>
              <a:t>keys  </a:t>
            </a:r>
            <a:r>
              <a:rPr sz="1000" spc="-15" dirty="0">
                <a:latin typeface="Arial"/>
                <a:cs typeface="Arial"/>
              </a:rPr>
              <a:t>in 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70" dirty="0">
                <a:latin typeface="Arial"/>
                <a:cs typeface="Arial"/>
              </a:rPr>
              <a:t>databases</a:t>
            </a:r>
            <a:endParaRPr sz="1000" dirty="0">
              <a:latin typeface="Arial"/>
              <a:cs typeface="Arial"/>
            </a:endParaRPr>
          </a:p>
          <a:p>
            <a:pPr marL="461010" indent="-171450">
              <a:lnSpc>
                <a:spcPts val="1155"/>
              </a:lnSpc>
              <a:buFont typeface="Arial"/>
              <a:buChar char="•"/>
            </a:pPr>
            <a:r>
              <a:rPr sz="1000" spc="-15" dirty="0">
                <a:latin typeface="Arial"/>
                <a:cs typeface="Arial"/>
              </a:rPr>
              <a:t>“relevant </a:t>
            </a:r>
            <a:r>
              <a:rPr sz="1000" spc="-30" dirty="0">
                <a:latin typeface="Arial"/>
                <a:cs typeface="Arial"/>
              </a:rPr>
              <a:t>mainly </a:t>
            </a:r>
            <a:r>
              <a:rPr sz="1000" spc="-20" dirty="0">
                <a:latin typeface="Arial"/>
                <a:cs typeface="Arial"/>
              </a:rPr>
              <a:t>for </a:t>
            </a:r>
            <a:r>
              <a:rPr sz="1000" spc="-50" dirty="0">
                <a:latin typeface="Arial"/>
                <a:cs typeface="Arial"/>
              </a:rPr>
              <a:t>query </a:t>
            </a:r>
            <a:r>
              <a:rPr sz="1000" spc="-35" dirty="0">
                <a:latin typeface="Arial"/>
                <a:cs typeface="Arial"/>
              </a:rPr>
              <a:t>answering” </a:t>
            </a:r>
            <a:r>
              <a:rPr sz="1000" spc="-60" dirty="0">
                <a:latin typeface="Arial"/>
                <a:cs typeface="Arial"/>
              </a:rPr>
              <a:t>[Cuenca  </a:t>
            </a:r>
            <a:r>
              <a:rPr sz="1000" spc="-65" dirty="0">
                <a:latin typeface="Arial"/>
                <a:cs typeface="Arial"/>
              </a:rPr>
              <a:t>Grau  </a:t>
            </a:r>
            <a:r>
              <a:rPr sz="1000" spc="-20" dirty="0">
                <a:latin typeface="Arial"/>
                <a:cs typeface="Arial"/>
              </a:rPr>
              <a:t>et 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al</a:t>
            </a:r>
            <a:r>
              <a:rPr sz="1000" spc="-25" dirty="0" smtClean="0">
                <a:latin typeface="Arial"/>
                <a:cs typeface="Arial"/>
              </a:rPr>
              <a:t>,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sz="1000" spc="-50" dirty="0" smtClean="0">
                <a:latin typeface="Arial"/>
                <a:cs typeface="Arial"/>
              </a:rPr>
              <a:t>2008</a:t>
            </a:r>
            <a:r>
              <a:rPr sz="1000" spc="-50" dirty="0">
                <a:latin typeface="Arial"/>
                <a:cs typeface="Arial"/>
              </a:rPr>
              <a:t>, </a:t>
            </a:r>
            <a:r>
              <a:rPr sz="1000" spc="-35" dirty="0">
                <a:latin typeface="Arial"/>
                <a:cs typeface="Arial"/>
              </a:rPr>
              <a:t>p316], which </a:t>
            </a:r>
            <a:r>
              <a:rPr sz="1000" spc="-80" dirty="0">
                <a:latin typeface="Arial"/>
                <a:cs typeface="Arial"/>
              </a:rPr>
              <a:t>does </a:t>
            </a:r>
            <a:r>
              <a:rPr sz="1000" spc="-10" dirty="0">
                <a:latin typeface="Arial"/>
                <a:cs typeface="Arial"/>
              </a:rPr>
              <a:t>not </a:t>
            </a:r>
            <a:r>
              <a:rPr sz="1000" spc="-60" dirty="0">
                <a:latin typeface="Arial"/>
                <a:cs typeface="Arial"/>
              </a:rPr>
              <a:t>go </a:t>
            </a:r>
            <a:r>
              <a:rPr sz="1000" spc="-40" dirty="0">
                <a:latin typeface="Arial"/>
                <a:cs typeface="Arial"/>
              </a:rPr>
              <a:t>well </a:t>
            </a:r>
            <a:r>
              <a:rPr sz="1000" dirty="0">
                <a:latin typeface="Arial"/>
                <a:cs typeface="Arial"/>
              </a:rPr>
              <a:t>with </a:t>
            </a:r>
            <a:r>
              <a:rPr sz="1000" spc="-35" dirty="0">
                <a:latin typeface="Arial"/>
                <a:cs typeface="Arial"/>
              </a:rPr>
              <a:t>OWL </a:t>
            </a:r>
            <a:r>
              <a:rPr sz="1000" spc="-60" dirty="0">
                <a:latin typeface="Arial"/>
                <a:cs typeface="Arial"/>
              </a:rPr>
              <a:t>2 </a:t>
            </a:r>
            <a:r>
              <a:rPr sz="1000" spc="-10" dirty="0">
                <a:latin typeface="Arial"/>
                <a:cs typeface="Arial"/>
              </a:rPr>
              <a:t>DL </a:t>
            </a:r>
            <a:r>
              <a:rPr sz="1000" spc="-15" dirty="0">
                <a:latin typeface="Arial"/>
                <a:cs typeface="Arial"/>
              </a:rPr>
              <a:t>in  </a:t>
            </a:r>
            <a:r>
              <a:rPr sz="1000" spc="-30" dirty="0">
                <a:latin typeface="Arial"/>
                <a:cs typeface="Arial"/>
              </a:rPr>
              <a:t>non-toy </a:t>
            </a:r>
            <a:r>
              <a:rPr sz="1000" spc="-35" dirty="0">
                <a:latin typeface="Arial"/>
                <a:cs typeface="Arial"/>
              </a:rPr>
              <a:t>applications</a:t>
            </a:r>
            <a:r>
              <a:rPr sz="1000" spc="85" dirty="0">
                <a:latin typeface="Arial"/>
                <a:cs typeface="Arial"/>
              </a:rPr>
              <a:t> </a:t>
            </a:r>
            <a:r>
              <a:rPr sz="1000" spc="-65" dirty="0">
                <a:latin typeface="Arial"/>
                <a:cs typeface="Arial"/>
              </a:rPr>
              <a:t>anyway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4322698" y="3365112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32/64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3014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301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805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09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01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805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309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81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317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82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325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904798" y="37668"/>
            <a:ext cx="2063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O</a:t>
            </a:r>
            <a:r>
              <a:rPr sz="600" b="1" spc="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WL</a:t>
            </a:r>
            <a:endParaRPr sz="6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62723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6272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776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7280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784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8288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792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9296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6272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6776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7280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784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7784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288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8792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601889" y="37668"/>
            <a:ext cx="27622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OWL</a:t>
            </a:r>
            <a:r>
              <a:rPr sz="600" b="1" spc="-45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b="1" spc="-5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27393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32434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273935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3243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3747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4251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4755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273935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24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3747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425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4755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273935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3243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3747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4251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4755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2248585" y="37668"/>
            <a:ext cx="5492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OWL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2</a:t>
            </a:r>
            <a:r>
              <a:rPr sz="600" b="1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profiles</a:t>
            </a:r>
            <a:endParaRPr sz="60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31793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2973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801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3053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3153981" y="37668"/>
            <a:ext cx="56134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Beyond 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OWL</a:t>
            </a:r>
            <a:r>
              <a:rPr sz="600" b="1" spc="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409680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1471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97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2479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2984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3487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3992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4495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5000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4071454" y="37668"/>
            <a:ext cx="44339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Reasoning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502551" y="983780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02551" y="1173568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792327" y="1363370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792327" y="1818868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792327" y="2122525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02551" y="2623540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 txBox="1"/>
          <p:nvPr/>
        </p:nvSpPr>
        <p:spPr>
          <a:xfrm>
            <a:off x="624395" y="491591"/>
            <a:ext cx="3578225" cy="27174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11809">
              <a:lnSpc>
                <a:spcPct val="100000"/>
              </a:lnSpc>
            </a:pPr>
            <a:r>
              <a:rPr sz="1400" spc="-40" dirty="0">
                <a:solidFill>
                  <a:srgbClr val="46AA78"/>
                </a:solidFill>
                <a:latin typeface="Arial"/>
                <a:cs typeface="Arial"/>
              </a:rPr>
              <a:t>The </a:t>
            </a:r>
            <a:r>
              <a:rPr sz="1400" spc="-70" dirty="0">
                <a:solidFill>
                  <a:srgbClr val="46AA78"/>
                </a:solidFill>
                <a:latin typeface="Arial"/>
                <a:cs typeface="Arial"/>
              </a:rPr>
              <a:t>language:  </a:t>
            </a:r>
            <a:r>
              <a:rPr sz="1400" spc="-35" dirty="0">
                <a:solidFill>
                  <a:srgbClr val="46AA78"/>
                </a:solidFill>
                <a:latin typeface="Arial"/>
                <a:cs typeface="Arial"/>
              </a:rPr>
              <a:t>other</a:t>
            </a:r>
            <a:r>
              <a:rPr sz="1400" spc="100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75" dirty="0">
                <a:solidFill>
                  <a:srgbClr val="46AA78"/>
                </a:solidFill>
                <a:latin typeface="Arial"/>
                <a:cs typeface="Arial"/>
              </a:rPr>
              <a:t>extensions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184150" indent="-171450"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r>
              <a:rPr sz="1050" spc="-35" dirty="0">
                <a:latin typeface="Arial"/>
                <a:cs typeface="Arial"/>
              </a:rPr>
              <a:t>Qualified </a:t>
            </a:r>
            <a:r>
              <a:rPr sz="1050" spc="-30" dirty="0">
                <a:latin typeface="Arial"/>
                <a:cs typeface="Arial"/>
              </a:rPr>
              <a:t>cardinality</a:t>
            </a:r>
            <a:r>
              <a:rPr sz="1050" spc="160" dirty="0">
                <a:latin typeface="Arial"/>
                <a:cs typeface="Arial"/>
              </a:rPr>
              <a:t> </a:t>
            </a:r>
            <a:r>
              <a:rPr sz="1050" spc="-30" dirty="0">
                <a:latin typeface="Arial"/>
                <a:cs typeface="Arial"/>
              </a:rPr>
              <a:t>restrictions</a:t>
            </a:r>
            <a:endParaRPr sz="1050" dirty="0">
              <a:latin typeface="Arial"/>
              <a:cs typeface="Arial"/>
            </a:endParaRPr>
          </a:p>
          <a:p>
            <a:pPr marL="184150" indent="-171450">
              <a:lnSpc>
                <a:spcPct val="100000"/>
              </a:lnSpc>
              <a:spcBef>
                <a:spcPts val="175"/>
              </a:spcBef>
              <a:buFont typeface="Arial"/>
              <a:buChar char="•"/>
            </a:pPr>
            <a:r>
              <a:rPr sz="1050" spc="-35" dirty="0">
                <a:latin typeface="Arial"/>
                <a:cs typeface="Arial"/>
              </a:rPr>
              <a:t>The </a:t>
            </a:r>
            <a:r>
              <a:rPr sz="1050" spc="-85" dirty="0">
                <a:latin typeface="Monaco"/>
                <a:cs typeface="Monaco"/>
              </a:rPr>
              <a:t>Haskey </a:t>
            </a:r>
            <a:r>
              <a:rPr sz="1050" spc="-25" dirty="0">
                <a:latin typeface="Arial"/>
                <a:cs typeface="Arial"/>
              </a:rPr>
              <a:t>‘key’ </a:t>
            </a:r>
            <a:r>
              <a:rPr sz="1050" spc="5" dirty="0">
                <a:latin typeface="Arial"/>
                <a:cs typeface="Arial"/>
              </a:rPr>
              <a:t>that </a:t>
            </a:r>
            <a:r>
              <a:rPr sz="1050" spc="-80" dirty="0">
                <a:latin typeface="Arial"/>
                <a:cs typeface="Arial"/>
              </a:rPr>
              <a:t>are  </a:t>
            </a:r>
            <a:r>
              <a:rPr sz="1050" b="1" spc="-20" dirty="0">
                <a:latin typeface="Arial"/>
                <a:cs typeface="Arial"/>
              </a:rPr>
              <a:t>not </a:t>
            </a:r>
            <a:r>
              <a:rPr sz="1050" spc="-85" dirty="0">
                <a:latin typeface="Arial"/>
                <a:cs typeface="Arial"/>
              </a:rPr>
              <a:t>keys  </a:t>
            </a:r>
            <a:r>
              <a:rPr sz="1050" spc="-35" dirty="0">
                <a:latin typeface="Arial"/>
                <a:cs typeface="Arial"/>
              </a:rPr>
              <a:t>like </a:t>
            </a:r>
            <a:r>
              <a:rPr sz="1050" spc="-20" dirty="0">
                <a:latin typeface="Arial"/>
                <a:cs typeface="Arial"/>
              </a:rPr>
              <a:t>in</a:t>
            </a:r>
            <a:r>
              <a:rPr sz="1050" spc="245" dirty="0">
                <a:latin typeface="Arial"/>
                <a:cs typeface="Arial"/>
              </a:rPr>
              <a:t> </a:t>
            </a:r>
            <a:r>
              <a:rPr sz="1050" spc="-75" dirty="0">
                <a:latin typeface="Arial"/>
                <a:cs typeface="Arial"/>
              </a:rPr>
              <a:t>databases</a:t>
            </a:r>
            <a:endParaRPr sz="1050" dirty="0">
              <a:latin typeface="Arial"/>
              <a:cs typeface="Arial"/>
            </a:endParaRPr>
          </a:p>
          <a:p>
            <a:pPr marL="461010" marR="48260" indent="-171450">
              <a:lnSpc>
                <a:spcPct val="100000"/>
              </a:lnSpc>
              <a:spcBef>
                <a:spcPts val="175"/>
              </a:spcBef>
              <a:buFont typeface="Arial"/>
              <a:buChar char="•"/>
            </a:pPr>
            <a:r>
              <a:rPr sz="1000" spc="-30" dirty="0">
                <a:latin typeface="Arial"/>
                <a:cs typeface="Arial"/>
              </a:rPr>
              <a:t>Alike </a:t>
            </a:r>
            <a:r>
              <a:rPr sz="1000" spc="-60" dirty="0">
                <a:latin typeface="Arial"/>
                <a:cs typeface="Arial"/>
              </a:rPr>
              <a:t>inverse </a:t>
            </a:r>
            <a:r>
              <a:rPr sz="1000" spc="-20" dirty="0">
                <a:latin typeface="Arial"/>
                <a:cs typeface="Arial"/>
              </a:rPr>
              <a:t>functional </a:t>
            </a:r>
            <a:r>
              <a:rPr sz="1000" spc="-35" dirty="0">
                <a:latin typeface="Arial"/>
                <a:cs typeface="Arial"/>
              </a:rPr>
              <a:t>only </a:t>
            </a:r>
            <a:r>
              <a:rPr sz="1000" spc="-10" dirty="0">
                <a:latin typeface="Arial"/>
                <a:cs typeface="Arial"/>
              </a:rPr>
              <a:t>(i.e., </a:t>
            </a:r>
            <a:r>
              <a:rPr sz="1000" spc="-50" dirty="0">
                <a:latin typeface="Arial"/>
                <a:cs typeface="Arial"/>
              </a:rPr>
              <a:t>merely </a:t>
            </a:r>
            <a:r>
              <a:rPr sz="1000" spc="-35" dirty="0">
                <a:latin typeface="Arial"/>
                <a:cs typeface="Arial"/>
              </a:rPr>
              <a:t>1:n </a:t>
            </a:r>
            <a:r>
              <a:rPr sz="1000" spc="-45" dirty="0">
                <a:latin typeface="Arial"/>
                <a:cs typeface="Arial"/>
              </a:rPr>
              <a:t>instead </a:t>
            </a:r>
            <a:r>
              <a:rPr sz="1000" spc="-20" dirty="0">
                <a:latin typeface="Arial"/>
                <a:cs typeface="Arial"/>
              </a:rPr>
              <a:t>of 1:1)  </a:t>
            </a:r>
            <a:r>
              <a:rPr sz="1000" spc="-5" dirty="0">
                <a:latin typeface="Arial"/>
                <a:cs typeface="Arial"/>
              </a:rPr>
              <a:t>but </a:t>
            </a:r>
            <a:r>
              <a:rPr sz="1000" spc="-45" dirty="0">
                <a:latin typeface="Arial"/>
                <a:cs typeface="Arial"/>
              </a:rPr>
              <a:t>applicable </a:t>
            </a:r>
            <a:r>
              <a:rPr sz="1000" spc="-35" dirty="0">
                <a:latin typeface="Arial"/>
                <a:cs typeface="Arial"/>
              </a:rPr>
              <a:t>only </a:t>
            </a:r>
            <a:r>
              <a:rPr sz="1000" spc="10" dirty="0">
                <a:latin typeface="Arial"/>
                <a:cs typeface="Arial"/>
              </a:rPr>
              <a:t>to </a:t>
            </a:r>
            <a:r>
              <a:rPr sz="1000" spc="-35" dirty="0">
                <a:latin typeface="Arial"/>
                <a:cs typeface="Arial"/>
              </a:rPr>
              <a:t>individuals </a:t>
            </a:r>
            <a:r>
              <a:rPr sz="1000" spc="10" dirty="0">
                <a:latin typeface="Arial"/>
                <a:cs typeface="Arial"/>
              </a:rPr>
              <a:t>that </a:t>
            </a:r>
            <a:r>
              <a:rPr sz="1000" spc="-75" dirty="0">
                <a:latin typeface="Arial"/>
                <a:cs typeface="Arial"/>
              </a:rPr>
              <a:t>are </a:t>
            </a:r>
            <a:r>
              <a:rPr sz="1000" spc="-20" dirty="0">
                <a:latin typeface="Arial"/>
                <a:cs typeface="Arial"/>
              </a:rPr>
              <a:t>explicitly </a:t>
            </a:r>
            <a:r>
              <a:rPr sz="1000" spc="-65" dirty="0">
                <a:latin typeface="Arial"/>
                <a:cs typeface="Arial"/>
              </a:rPr>
              <a:t>named </a:t>
            </a:r>
            <a:r>
              <a:rPr sz="1000" spc="-15" dirty="0">
                <a:latin typeface="Arial"/>
                <a:cs typeface="Arial"/>
              </a:rPr>
              <a:t>in  </a:t>
            </a:r>
            <a:r>
              <a:rPr sz="1000" spc="-60" dirty="0">
                <a:latin typeface="Arial"/>
                <a:cs typeface="Arial"/>
              </a:rPr>
              <a:t>an</a:t>
            </a:r>
            <a:r>
              <a:rPr sz="1000" spc="-30" dirty="0">
                <a:latin typeface="Arial"/>
                <a:cs typeface="Arial"/>
              </a:rPr>
              <a:t> ontology</a:t>
            </a:r>
            <a:endParaRPr sz="1000" dirty="0">
              <a:latin typeface="Arial"/>
              <a:cs typeface="Arial"/>
            </a:endParaRPr>
          </a:p>
          <a:p>
            <a:pPr marL="461010" marR="163830" indent="-171450">
              <a:lnSpc>
                <a:spcPts val="1200"/>
              </a:lnSpc>
              <a:spcBef>
                <a:spcPts val="35"/>
              </a:spcBef>
              <a:buFont typeface="Arial"/>
              <a:buChar char="•"/>
            </a:pPr>
            <a:r>
              <a:rPr sz="1000" spc="-40" dirty="0">
                <a:latin typeface="Arial"/>
                <a:cs typeface="Arial"/>
              </a:rPr>
              <a:t>No </a:t>
            </a:r>
            <a:r>
              <a:rPr sz="1000" spc="-45" dirty="0">
                <a:latin typeface="Arial"/>
                <a:cs typeface="Arial"/>
              </a:rPr>
              <a:t>unique </a:t>
            </a:r>
            <a:r>
              <a:rPr sz="1000" spc="-70" dirty="0">
                <a:latin typeface="Arial"/>
                <a:cs typeface="Arial"/>
              </a:rPr>
              <a:t>name </a:t>
            </a:r>
            <a:r>
              <a:rPr sz="1000" spc="-45" dirty="0">
                <a:latin typeface="Arial"/>
                <a:cs typeface="Arial"/>
              </a:rPr>
              <a:t>assumption, </a:t>
            </a:r>
            <a:r>
              <a:rPr sz="1000" spc="-75" dirty="0">
                <a:latin typeface="Arial"/>
                <a:cs typeface="Arial"/>
              </a:rPr>
              <a:t>hence </a:t>
            </a:r>
            <a:r>
              <a:rPr sz="1000" spc="-60" dirty="0">
                <a:latin typeface="Arial"/>
                <a:cs typeface="Arial"/>
              </a:rPr>
              <a:t>inferences </a:t>
            </a:r>
            <a:r>
              <a:rPr sz="1000" spc="-75" dirty="0">
                <a:latin typeface="Arial"/>
                <a:cs typeface="Arial"/>
              </a:rPr>
              <a:t>are </a:t>
            </a:r>
            <a:r>
              <a:rPr sz="1000" spc="-25" dirty="0">
                <a:latin typeface="Arial"/>
                <a:cs typeface="Arial"/>
              </a:rPr>
              <a:t>different  </a:t>
            </a:r>
            <a:r>
              <a:rPr sz="1000" spc="-20" dirty="0">
                <a:latin typeface="Arial"/>
                <a:cs typeface="Arial"/>
              </a:rPr>
              <a:t>from </a:t>
            </a:r>
            <a:r>
              <a:rPr sz="1000" spc="10" dirty="0">
                <a:latin typeface="Arial"/>
                <a:cs typeface="Arial"/>
              </a:rPr>
              <a:t>that </a:t>
            </a:r>
            <a:r>
              <a:rPr sz="1000" spc="-55" dirty="0">
                <a:latin typeface="Arial"/>
                <a:cs typeface="Arial"/>
              </a:rPr>
              <a:t>expected </a:t>
            </a:r>
            <a:r>
              <a:rPr sz="1000" spc="-20" dirty="0">
                <a:latin typeface="Arial"/>
                <a:cs typeface="Arial"/>
              </a:rPr>
              <a:t>of </a:t>
            </a:r>
            <a:r>
              <a:rPr sz="1000" spc="-80" dirty="0">
                <a:latin typeface="Arial"/>
                <a:cs typeface="Arial"/>
              </a:rPr>
              <a:t>keys  </a:t>
            </a:r>
            <a:r>
              <a:rPr sz="1000" spc="-15" dirty="0">
                <a:latin typeface="Arial"/>
                <a:cs typeface="Arial"/>
              </a:rPr>
              <a:t>in 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70" dirty="0">
                <a:latin typeface="Arial"/>
                <a:cs typeface="Arial"/>
              </a:rPr>
              <a:t>databases</a:t>
            </a:r>
            <a:endParaRPr sz="1000" dirty="0">
              <a:latin typeface="Arial"/>
              <a:cs typeface="Arial"/>
            </a:endParaRPr>
          </a:p>
          <a:p>
            <a:pPr marL="461010" indent="-171450">
              <a:lnSpc>
                <a:spcPts val="1155"/>
              </a:lnSpc>
              <a:buFont typeface="Arial"/>
              <a:buChar char="•"/>
            </a:pPr>
            <a:r>
              <a:rPr sz="1000" spc="-15" dirty="0">
                <a:latin typeface="Arial"/>
                <a:cs typeface="Arial"/>
              </a:rPr>
              <a:t>“relevant </a:t>
            </a:r>
            <a:r>
              <a:rPr sz="1000" spc="-30" dirty="0">
                <a:latin typeface="Arial"/>
                <a:cs typeface="Arial"/>
              </a:rPr>
              <a:t>mainly </a:t>
            </a:r>
            <a:r>
              <a:rPr sz="1000" spc="-20" dirty="0">
                <a:latin typeface="Arial"/>
                <a:cs typeface="Arial"/>
              </a:rPr>
              <a:t>for </a:t>
            </a:r>
            <a:r>
              <a:rPr sz="1000" spc="-50" dirty="0">
                <a:latin typeface="Arial"/>
                <a:cs typeface="Arial"/>
              </a:rPr>
              <a:t>query </a:t>
            </a:r>
            <a:r>
              <a:rPr sz="1000" spc="-35" dirty="0">
                <a:latin typeface="Arial"/>
                <a:cs typeface="Arial"/>
              </a:rPr>
              <a:t>answering” </a:t>
            </a:r>
            <a:r>
              <a:rPr sz="1000" spc="-60" dirty="0">
                <a:latin typeface="Arial"/>
                <a:cs typeface="Arial"/>
              </a:rPr>
              <a:t>[Cuenca  </a:t>
            </a:r>
            <a:r>
              <a:rPr sz="1000" spc="-65" dirty="0">
                <a:latin typeface="Arial"/>
                <a:cs typeface="Arial"/>
              </a:rPr>
              <a:t>Grau  </a:t>
            </a:r>
            <a:r>
              <a:rPr sz="1000" spc="-20" dirty="0">
                <a:latin typeface="Arial"/>
                <a:cs typeface="Arial"/>
              </a:rPr>
              <a:t>et 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al</a:t>
            </a:r>
            <a:r>
              <a:rPr sz="1000" spc="-25" dirty="0" smtClean="0">
                <a:latin typeface="Arial"/>
                <a:cs typeface="Arial"/>
              </a:rPr>
              <a:t>,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sz="1000" spc="-50" dirty="0" smtClean="0">
                <a:latin typeface="Arial"/>
                <a:cs typeface="Arial"/>
              </a:rPr>
              <a:t>2008</a:t>
            </a:r>
            <a:r>
              <a:rPr sz="1000" spc="-50" dirty="0">
                <a:latin typeface="Arial"/>
                <a:cs typeface="Arial"/>
              </a:rPr>
              <a:t>, </a:t>
            </a:r>
            <a:r>
              <a:rPr sz="1000" spc="-35" dirty="0">
                <a:latin typeface="Arial"/>
                <a:cs typeface="Arial"/>
              </a:rPr>
              <a:t>p316], which </a:t>
            </a:r>
            <a:r>
              <a:rPr sz="1000" spc="-80" dirty="0">
                <a:latin typeface="Arial"/>
                <a:cs typeface="Arial"/>
              </a:rPr>
              <a:t>does </a:t>
            </a:r>
            <a:r>
              <a:rPr sz="1000" spc="-10" dirty="0">
                <a:latin typeface="Arial"/>
                <a:cs typeface="Arial"/>
              </a:rPr>
              <a:t>not </a:t>
            </a:r>
            <a:r>
              <a:rPr sz="1000" spc="-60" dirty="0">
                <a:latin typeface="Arial"/>
                <a:cs typeface="Arial"/>
              </a:rPr>
              <a:t>go </a:t>
            </a:r>
            <a:r>
              <a:rPr sz="1000" spc="-40" dirty="0">
                <a:latin typeface="Arial"/>
                <a:cs typeface="Arial"/>
              </a:rPr>
              <a:t>well </a:t>
            </a:r>
            <a:r>
              <a:rPr sz="1000" dirty="0">
                <a:latin typeface="Arial"/>
                <a:cs typeface="Arial"/>
              </a:rPr>
              <a:t>with </a:t>
            </a:r>
            <a:r>
              <a:rPr sz="1000" spc="-35" dirty="0">
                <a:latin typeface="Arial"/>
                <a:cs typeface="Arial"/>
              </a:rPr>
              <a:t>OWL </a:t>
            </a:r>
            <a:r>
              <a:rPr sz="1000" spc="-60" dirty="0">
                <a:latin typeface="Arial"/>
                <a:cs typeface="Arial"/>
              </a:rPr>
              <a:t>2 </a:t>
            </a:r>
            <a:r>
              <a:rPr sz="1000" spc="-10" dirty="0">
                <a:latin typeface="Arial"/>
                <a:cs typeface="Arial"/>
              </a:rPr>
              <a:t>DL </a:t>
            </a:r>
            <a:r>
              <a:rPr sz="1000" spc="-15" dirty="0">
                <a:latin typeface="Arial"/>
                <a:cs typeface="Arial"/>
              </a:rPr>
              <a:t>in  </a:t>
            </a:r>
            <a:r>
              <a:rPr sz="1000" spc="-30" dirty="0">
                <a:latin typeface="Arial"/>
                <a:cs typeface="Arial"/>
              </a:rPr>
              <a:t>non-toy </a:t>
            </a:r>
            <a:r>
              <a:rPr sz="1000" spc="-35" dirty="0">
                <a:latin typeface="Arial"/>
                <a:cs typeface="Arial"/>
              </a:rPr>
              <a:t>applications</a:t>
            </a:r>
            <a:r>
              <a:rPr sz="1000" spc="85" dirty="0">
                <a:latin typeface="Arial"/>
                <a:cs typeface="Arial"/>
              </a:rPr>
              <a:t> </a:t>
            </a:r>
            <a:r>
              <a:rPr sz="1000" spc="-65" dirty="0">
                <a:latin typeface="Arial"/>
                <a:cs typeface="Arial"/>
              </a:rPr>
              <a:t>anyway</a:t>
            </a:r>
            <a:endParaRPr sz="1000" dirty="0">
              <a:latin typeface="Arial"/>
              <a:cs typeface="Arial"/>
            </a:endParaRPr>
          </a:p>
          <a:p>
            <a:pPr marL="184150" marR="5080" indent="-171450">
              <a:lnSpc>
                <a:spcPct val="102600"/>
              </a:lnSpc>
              <a:spcBef>
                <a:spcPts val="275"/>
              </a:spcBef>
              <a:buFont typeface="Arial"/>
              <a:buChar char="•"/>
            </a:pPr>
            <a:r>
              <a:rPr sz="1050" spc="-50" dirty="0">
                <a:latin typeface="Arial"/>
                <a:cs typeface="Arial"/>
              </a:rPr>
              <a:t>Richer </a:t>
            </a:r>
            <a:r>
              <a:rPr sz="1050" spc="-40" dirty="0">
                <a:latin typeface="Arial"/>
                <a:cs typeface="Arial"/>
              </a:rPr>
              <a:t>datatypes, </a:t>
            </a:r>
            <a:r>
              <a:rPr sz="1050" spc="-35" dirty="0">
                <a:latin typeface="Arial"/>
                <a:cs typeface="Arial"/>
              </a:rPr>
              <a:t>data </a:t>
            </a:r>
            <a:r>
              <a:rPr sz="1050" spc="-65" dirty="0">
                <a:latin typeface="Arial"/>
                <a:cs typeface="Arial"/>
              </a:rPr>
              <a:t>ranges; </a:t>
            </a:r>
            <a:r>
              <a:rPr sz="1050" spc="-40" dirty="0">
                <a:latin typeface="Arial"/>
                <a:cs typeface="Arial"/>
              </a:rPr>
              <a:t>e.g., </a:t>
            </a:r>
            <a:r>
              <a:rPr sz="1050" spc="-85" dirty="0">
                <a:latin typeface="Monaco"/>
                <a:cs typeface="Monaco"/>
              </a:rPr>
              <a:t>DatatypeRestriction</a:t>
            </a:r>
            <a:r>
              <a:rPr sz="1050" spc="-85" dirty="0" smtClean="0">
                <a:latin typeface="Monaco"/>
                <a:cs typeface="Monaco"/>
              </a:rPr>
              <a:t>(xsd:integer </a:t>
            </a:r>
            <a:r>
              <a:rPr sz="1050" spc="-85" dirty="0">
                <a:latin typeface="Monaco"/>
                <a:cs typeface="Monaco"/>
              </a:rPr>
              <a:t>xsd:minInclusive </a:t>
            </a:r>
            <a:r>
              <a:rPr sz="1050" spc="-50" dirty="0">
                <a:latin typeface="Monaco"/>
                <a:cs typeface="Monaco"/>
              </a:rPr>
              <a:t>"5"</a:t>
            </a:r>
            <a:r>
              <a:rPr sz="1050" spc="-50" dirty="0">
                <a:latin typeface="Arial"/>
                <a:cs typeface="Arial"/>
              </a:rPr>
              <a:t>ˆˆ</a:t>
            </a:r>
            <a:r>
              <a:rPr sz="1050" spc="-50" dirty="0">
                <a:latin typeface="Monaco"/>
                <a:cs typeface="Monaco"/>
              </a:rPr>
              <a:t>xsd:integer  </a:t>
            </a:r>
            <a:r>
              <a:rPr sz="1050" spc="-85" dirty="0">
                <a:latin typeface="Monaco"/>
                <a:cs typeface="Monaco"/>
              </a:rPr>
              <a:t>xsd:maxExclusive</a:t>
            </a:r>
            <a:r>
              <a:rPr sz="1050" spc="-95" dirty="0">
                <a:latin typeface="Monaco"/>
                <a:cs typeface="Monaco"/>
              </a:rPr>
              <a:t> </a:t>
            </a:r>
            <a:r>
              <a:rPr sz="1050" spc="-55" dirty="0">
                <a:latin typeface="Monaco"/>
                <a:cs typeface="Monaco"/>
              </a:rPr>
              <a:t>"10"</a:t>
            </a:r>
            <a:r>
              <a:rPr sz="1050" spc="-55" dirty="0">
                <a:latin typeface="Arial"/>
                <a:cs typeface="Arial"/>
              </a:rPr>
              <a:t>ˆˆ</a:t>
            </a:r>
            <a:r>
              <a:rPr sz="1050" spc="-55" dirty="0">
                <a:latin typeface="Monaco"/>
                <a:cs typeface="Monaco"/>
              </a:rPr>
              <a:t>xsd:integer)</a:t>
            </a:r>
            <a:endParaRPr sz="1050" dirty="0">
              <a:latin typeface="Monaco"/>
              <a:cs typeface="Monaco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4322698" y="3365112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32/64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3014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301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805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09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01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805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309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81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317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82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325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904798" y="37668"/>
            <a:ext cx="2063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O</a:t>
            </a:r>
            <a:r>
              <a:rPr sz="600" b="1" spc="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WL</a:t>
            </a:r>
            <a:endParaRPr sz="6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62723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6272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776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7280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784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8288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792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9296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6272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6776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7280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784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8288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288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8792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601889" y="37668"/>
            <a:ext cx="27622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OWL</a:t>
            </a:r>
            <a:r>
              <a:rPr sz="600" b="1" spc="-45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b="1" spc="-5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27393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32434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273935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3243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3747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4251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4755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273935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24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3747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425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4755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273935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3243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3747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4251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4755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2248585" y="37668"/>
            <a:ext cx="5492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OWL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2</a:t>
            </a:r>
            <a:r>
              <a:rPr sz="600" b="1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profiles</a:t>
            </a:r>
            <a:endParaRPr sz="60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31793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2973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801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3053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3153981" y="37668"/>
            <a:ext cx="56134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Beyond 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OWL</a:t>
            </a:r>
            <a:r>
              <a:rPr sz="600" b="1" spc="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409680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1471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97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2479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2984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3487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3992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4495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5000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4071454" y="37668"/>
            <a:ext cx="44339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Reasoning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441210" y="491591"/>
            <a:ext cx="3725545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40" dirty="0">
                <a:solidFill>
                  <a:srgbClr val="46AA78"/>
                </a:solidFill>
                <a:latin typeface="Arial"/>
                <a:cs typeface="Arial"/>
              </a:rPr>
              <a:t>OWL </a:t>
            </a:r>
            <a:r>
              <a:rPr sz="1400" spc="-80" dirty="0">
                <a:solidFill>
                  <a:srgbClr val="46AA78"/>
                </a:solidFill>
                <a:latin typeface="Arial"/>
                <a:cs typeface="Arial"/>
              </a:rPr>
              <a:t>2  </a:t>
            </a:r>
            <a:r>
              <a:rPr sz="1400" spc="-15" dirty="0">
                <a:solidFill>
                  <a:srgbClr val="46AA78"/>
                </a:solidFill>
                <a:latin typeface="Arial"/>
                <a:cs typeface="Arial"/>
              </a:rPr>
              <a:t>DL </a:t>
            </a:r>
            <a:r>
              <a:rPr sz="1400" spc="-75" dirty="0">
                <a:solidFill>
                  <a:srgbClr val="46AA78"/>
                </a:solidFill>
                <a:latin typeface="Arial"/>
                <a:cs typeface="Arial"/>
              </a:rPr>
              <a:t>and </a:t>
            </a:r>
            <a:r>
              <a:rPr sz="1400" spc="-65" dirty="0">
                <a:solidFill>
                  <a:srgbClr val="46AA78"/>
                </a:solidFill>
                <a:latin typeface="Arial"/>
                <a:cs typeface="Arial"/>
              </a:rPr>
              <a:t>DLs—semantics </a:t>
            </a:r>
            <a:r>
              <a:rPr sz="1400" spc="-20" dirty="0">
                <a:solidFill>
                  <a:srgbClr val="46AA78"/>
                </a:solidFill>
                <a:latin typeface="Arial"/>
                <a:cs typeface="Arial"/>
              </a:rPr>
              <a:t>of </a:t>
            </a:r>
            <a:r>
              <a:rPr sz="1400" spc="-70" dirty="0">
                <a:solidFill>
                  <a:srgbClr val="46AA78"/>
                </a:solidFill>
                <a:latin typeface="Arial"/>
                <a:cs typeface="Arial"/>
              </a:rPr>
              <a:t>those </a:t>
            </a:r>
            <a:r>
              <a:rPr sz="1400" spc="170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60" dirty="0">
                <a:solidFill>
                  <a:srgbClr val="46AA78"/>
                </a:solidFill>
                <a:latin typeface="Arial"/>
                <a:cs typeface="Arial"/>
              </a:rPr>
              <a:t>features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502551" y="810361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02551" y="972235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624395" y="900341"/>
            <a:ext cx="3738055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buFont typeface="Arial"/>
              <a:buChar char="•"/>
            </a:pPr>
            <a:r>
              <a:rPr sz="1050" spc="-35" dirty="0">
                <a:latin typeface="Arial"/>
                <a:cs typeface="Arial"/>
              </a:rPr>
              <a:t>qualified </a:t>
            </a:r>
            <a:r>
              <a:rPr sz="1050" spc="-30" dirty="0">
                <a:latin typeface="Arial"/>
                <a:cs typeface="Arial"/>
              </a:rPr>
              <a:t>cardinality restrictions, </a:t>
            </a:r>
            <a:r>
              <a:rPr sz="1050" spc="195" dirty="0">
                <a:latin typeface="Arial Unicode MS"/>
                <a:cs typeface="Arial Unicode MS"/>
              </a:rPr>
              <a:t>≥ </a:t>
            </a:r>
            <a:r>
              <a:rPr sz="1050" i="1" spc="-35" dirty="0">
                <a:latin typeface="Arial"/>
                <a:cs typeface="Arial"/>
              </a:rPr>
              <a:t>nR.C  </a:t>
            </a:r>
            <a:r>
              <a:rPr sz="1050" spc="-60" dirty="0">
                <a:latin typeface="Arial"/>
                <a:cs typeface="Arial"/>
              </a:rPr>
              <a:t>and </a:t>
            </a:r>
            <a:r>
              <a:rPr sz="1050" spc="195" dirty="0">
                <a:latin typeface="Arial Unicode MS"/>
                <a:cs typeface="Arial Unicode MS"/>
              </a:rPr>
              <a:t>≤ </a:t>
            </a:r>
            <a:r>
              <a:rPr sz="1050" i="1" spc="-35" dirty="0">
                <a:latin typeface="Arial"/>
                <a:cs typeface="Arial"/>
              </a:rPr>
              <a:t>nR.C</a:t>
            </a:r>
            <a:r>
              <a:rPr sz="1050" i="1" spc="-105" dirty="0">
                <a:latin typeface="Arial"/>
                <a:cs typeface="Arial"/>
              </a:rPr>
              <a:t> </a:t>
            </a:r>
            <a:r>
              <a:rPr sz="1050" spc="-5" dirty="0">
                <a:latin typeface="Arial"/>
                <a:cs typeface="Arial"/>
              </a:rPr>
              <a:t>,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624394" y="1052170"/>
            <a:ext cx="994855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55" dirty="0">
                <a:latin typeface="Arial"/>
                <a:cs typeface="Arial"/>
              </a:rPr>
              <a:t>semantics: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792327" y="1295273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901484" y="1223391"/>
            <a:ext cx="284480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buFont typeface="Arial"/>
              <a:buChar char="•"/>
            </a:pPr>
            <a:r>
              <a:rPr sz="1000" spc="120" dirty="0">
                <a:latin typeface="Arial"/>
                <a:cs typeface="Arial"/>
              </a:rPr>
              <a:t>(</a:t>
            </a:r>
            <a:r>
              <a:rPr sz="1000" spc="120" dirty="0">
                <a:latin typeface="Arial Unicode MS"/>
                <a:cs typeface="Arial Unicode MS"/>
              </a:rPr>
              <a:t>≥</a:t>
            </a:r>
            <a:r>
              <a:rPr sz="1000" spc="-10" dirty="0">
                <a:latin typeface="Arial Unicode MS"/>
                <a:cs typeface="Arial Unicode MS"/>
              </a:rPr>
              <a:t> </a:t>
            </a:r>
            <a:r>
              <a:rPr sz="1000" i="1" spc="-45" dirty="0">
                <a:latin typeface="Arial"/>
                <a:cs typeface="Arial"/>
              </a:rPr>
              <a:t>n</a:t>
            </a:r>
            <a:r>
              <a:rPr sz="1000" i="1" spc="-95" dirty="0">
                <a:latin typeface="Arial"/>
                <a:cs typeface="Arial"/>
              </a:rPr>
              <a:t> </a:t>
            </a:r>
            <a:r>
              <a:rPr sz="1000" i="1" spc="-30" dirty="0">
                <a:latin typeface="Arial"/>
                <a:cs typeface="Arial"/>
              </a:rPr>
              <a:t>R.C</a:t>
            </a:r>
            <a:r>
              <a:rPr sz="1000" i="1" spc="-160" dirty="0">
                <a:latin typeface="Arial"/>
                <a:cs typeface="Arial"/>
              </a:rPr>
              <a:t> </a:t>
            </a:r>
            <a:r>
              <a:rPr sz="1000" spc="150" dirty="0">
                <a:latin typeface="Arial"/>
                <a:cs typeface="Arial"/>
              </a:rPr>
              <a:t>)</a:t>
            </a:r>
            <a:r>
              <a:rPr sz="1050" i="1" spc="225" baseline="27777" dirty="0">
                <a:latin typeface="Arial"/>
                <a:cs typeface="Arial"/>
              </a:rPr>
              <a:t>I</a:t>
            </a:r>
            <a:r>
              <a:rPr sz="1050" i="1" spc="254" baseline="27777" dirty="0">
                <a:latin typeface="Arial"/>
                <a:cs typeface="Arial"/>
              </a:rPr>
              <a:t> </a:t>
            </a:r>
            <a:r>
              <a:rPr sz="1000" spc="190" dirty="0">
                <a:latin typeface="Arial"/>
                <a:cs typeface="Arial"/>
              </a:rPr>
              <a:t>=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60" dirty="0">
                <a:latin typeface="Arial Unicode MS"/>
                <a:cs typeface="Arial Unicode MS"/>
              </a:rPr>
              <a:t>{</a:t>
            </a:r>
            <a:r>
              <a:rPr sz="1000" i="1" spc="60" dirty="0">
                <a:latin typeface="Arial"/>
                <a:cs typeface="Arial"/>
              </a:rPr>
              <a:t>x</a:t>
            </a:r>
            <a:r>
              <a:rPr sz="1000" i="1" spc="85" dirty="0">
                <a:latin typeface="Arial"/>
                <a:cs typeface="Arial"/>
              </a:rPr>
              <a:t> </a:t>
            </a:r>
            <a:r>
              <a:rPr sz="1000" spc="15" dirty="0">
                <a:latin typeface="Arial Unicode MS"/>
                <a:cs typeface="Arial Unicode MS"/>
              </a:rPr>
              <a:t>|</a:t>
            </a:r>
            <a:r>
              <a:rPr sz="1000" spc="-10" dirty="0">
                <a:latin typeface="Arial Unicode MS"/>
                <a:cs typeface="Arial Unicode MS"/>
              </a:rPr>
              <a:t> </a:t>
            </a:r>
            <a:r>
              <a:rPr lang="en-US" sz="1000" i="1" spc="-125" dirty="0">
                <a:latin typeface="Arial"/>
                <a:cs typeface="Arial"/>
              </a:rPr>
              <a:t>#</a:t>
            </a:r>
            <a:r>
              <a:rPr sz="1000" spc="-125" dirty="0" smtClean="0">
                <a:latin typeface="Arial Unicode MS"/>
                <a:cs typeface="Arial Unicode MS"/>
              </a:rPr>
              <a:t>{</a:t>
            </a:r>
            <a:r>
              <a:rPr sz="1000" i="1" spc="-125" dirty="0">
                <a:latin typeface="Arial"/>
                <a:cs typeface="Arial"/>
              </a:rPr>
              <a:t>y </a:t>
            </a:r>
            <a:r>
              <a:rPr sz="1000" i="1" spc="-50" dirty="0">
                <a:latin typeface="Arial"/>
                <a:cs typeface="Arial"/>
              </a:rPr>
              <a:t> </a:t>
            </a:r>
            <a:r>
              <a:rPr sz="1000" spc="15" dirty="0">
                <a:latin typeface="Arial Unicode MS"/>
                <a:cs typeface="Arial Unicode MS"/>
              </a:rPr>
              <a:t>|</a:t>
            </a:r>
            <a:r>
              <a:rPr sz="1000" spc="-10" dirty="0">
                <a:latin typeface="Arial Unicode MS"/>
                <a:cs typeface="Arial Unicode MS"/>
              </a:rPr>
              <a:t> </a:t>
            </a:r>
            <a:r>
              <a:rPr sz="1000" spc="30" dirty="0">
                <a:latin typeface="Arial"/>
                <a:cs typeface="Arial"/>
              </a:rPr>
              <a:t>(</a:t>
            </a:r>
            <a:r>
              <a:rPr sz="1000" i="1" spc="30" dirty="0">
                <a:latin typeface="Arial"/>
                <a:cs typeface="Arial"/>
              </a:rPr>
              <a:t>x,</a:t>
            </a:r>
            <a:r>
              <a:rPr sz="1000" i="1" spc="-114" dirty="0">
                <a:latin typeface="Arial"/>
                <a:cs typeface="Arial"/>
              </a:rPr>
              <a:t> </a:t>
            </a:r>
            <a:r>
              <a:rPr sz="1000" i="1" spc="-45" dirty="0">
                <a:latin typeface="Arial"/>
                <a:cs typeface="Arial"/>
              </a:rPr>
              <a:t>y</a:t>
            </a:r>
            <a:r>
              <a:rPr sz="1000" i="1" spc="-170" dirty="0">
                <a:latin typeface="Arial"/>
                <a:cs typeface="Arial"/>
              </a:rPr>
              <a:t> </a:t>
            </a:r>
            <a:r>
              <a:rPr sz="1000" spc="50" dirty="0">
                <a:latin typeface="Arial"/>
                <a:cs typeface="Arial"/>
              </a:rPr>
              <a:t>)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110" dirty="0">
                <a:latin typeface="Arial Unicode MS"/>
                <a:cs typeface="Arial Unicode MS"/>
              </a:rPr>
              <a:t>∈</a:t>
            </a:r>
            <a:r>
              <a:rPr sz="1000" spc="-10" dirty="0">
                <a:latin typeface="Arial Unicode MS"/>
                <a:cs typeface="Arial Unicode MS"/>
              </a:rPr>
              <a:t> </a:t>
            </a:r>
            <a:r>
              <a:rPr sz="1000" i="1" spc="125" dirty="0">
                <a:latin typeface="Arial"/>
                <a:cs typeface="Arial"/>
              </a:rPr>
              <a:t>R</a:t>
            </a:r>
            <a:r>
              <a:rPr sz="1050" i="1" spc="187" baseline="27777" dirty="0">
                <a:latin typeface="Arial"/>
                <a:cs typeface="Arial"/>
              </a:rPr>
              <a:t>I</a:t>
            </a:r>
            <a:r>
              <a:rPr sz="1050" i="1" spc="172" baseline="27777" dirty="0">
                <a:latin typeface="Arial"/>
                <a:cs typeface="Arial"/>
              </a:rPr>
              <a:t> </a:t>
            </a:r>
            <a:r>
              <a:rPr sz="1000" spc="100" dirty="0">
                <a:latin typeface="Arial Unicode MS"/>
                <a:cs typeface="Arial Unicode MS"/>
              </a:rPr>
              <a:t>∩</a:t>
            </a:r>
            <a:r>
              <a:rPr sz="1000" spc="-65" dirty="0">
                <a:latin typeface="Arial Unicode MS"/>
                <a:cs typeface="Arial Unicode MS"/>
              </a:rPr>
              <a:t> </a:t>
            </a:r>
            <a:r>
              <a:rPr sz="1000" i="1" spc="-45" dirty="0">
                <a:latin typeface="Arial"/>
                <a:cs typeface="Arial"/>
              </a:rPr>
              <a:t>y</a:t>
            </a:r>
            <a:r>
              <a:rPr sz="1000" i="1" spc="100" dirty="0">
                <a:latin typeface="Arial"/>
                <a:cs typeface="Arial"/>
              </a:rPr>
              <a:t> </a:t>
            </a:r>
            <a:r>
              <a:rPr sz="1000" spc="110" dirty="0">
                <a:latin typeface="Arial Unicode MS"/>
                <a:cs typeface="Arial Unicode MS"/>
              </a:rPr>
              <a:t>∈</a:t>
            </a:r>
            <a:r>
              <a:rPr sz="1000" spc="-10" dirty="0">
                <a:latin typeface="Arial Unicode MS"/>
                <a:cs typeface="Arial Unicode MS"/>
              </a:rPr>
              <a:t> </a:t>
            </a:r>
            <a:r>
              <a:rPr sz="1000" i="1" spc="140" dirty="0">
                <a:latin typeface="Arial"/>
                <a:cs typeface="Arial"/>
              </a:rPr>
              <a:t>C</a:t>
            </a:r>
            <a:r>
              <a:rPr sz="1050" i="1" spc="209" baseline="27777" dirty="0">
                <a:latin typeface="Arial"/>
                <a:cs typeface="Arial"/>
              </a:rPr>
              <a:t>I</a:t>
            </a:r>
            <a:r>
              <a:rPr sz="1050" i="1" spc="-150" baseline="27777" dirty="0">
                <a:latin typeface="Arial"/>
                <a:cs typeface="Arial"/>
              </a:rPr>
              <a:t> </a:t>
            </a:r>
            <a:r>
              <a:rPr sz="1000" spc="160" dirty="0">
                <a:latin typeface="Arial Unicode MS"/>
                <a:cs typeface="Arial Unicode MS"/>
              </a:rPr>
              <a:t>}</a:t>
            </a:r>
            <a:r>
              <a:rPr sz="1000" spc="-10" dirty="0">
                <a:latin typeface="Arial Unicode MS"/>
                <a:cs typeface="Arial Unicode MS"/>
              </a:rPr>
              <a:t> </a:t>
            </a:r>
            <a:r>
              <a:rPr sz="1000" spc="190" dirty="0">
                <a:latin typeface="Arial Unicode MS"/>
                <a:cs typeface="Arial Unicode MS"/>
              </a:rPr>
              <a:t>≥</a:t>
            </a:r>
            <a:r>
              <a:rPr sz="1000" spc="-10" dirty="0">
                <a:latin typeface="Arial Unicode MS"/>
                <a:cs typeface="Arial Unicode MS"/>
              </a:rPr>
              <a:t> </a:t>
            </a:r>
            <a:r>
              <a:rPr sz="1000" i="1" spc="65" dirty="0">
                <a:latin typeface="Arial"/>
                <a:cs typeface="Arial"/>
              </a:rPr>
              <a:t>n</a:t>
            </a:r>
            <a:r>
              <a:rPr sz="1000" spc="65" dirty="0">
                <a:latin typeface="Arial Unicode MS"/>
                <a:cs typeface="Arial Unicode MS"/>
              </a:rPr>
              <a:t>}</a:t>
            </a:r>
            <a:endParaRPr sz="1000" dirty="0">
              <a:latin typeface="Arial Unicode MS"/>
              <a:cs typeface="Arial Unicode MS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792327" y="1447101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901484" y="1375232"/>
            <a:ext cx="284480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buFont typeface="Arial"/>
              <a:buChar char="•"/>
            </a:pPr>
            <a:r>
              <a:rPr sz="1000" spc="120" dirty="0">
                <a:latin typeface="Arial"/>
                <a:cs typeface="Arial"/>
              </a:rPr>
              <a:t>(</a:t>
            </a:r>
            <a:r>
              <a:rPr sz="1000" spc="120" dirty="0">
                <a:latin typeface="Arial Unicode MS"/>
                <a:cs typeface="Arial Unicode MS"/>
              </a:rPr>
              <a:t>≤</a:t>
            </a:r>
            <a:r>
              <a:rPr sz="1000" spc="-10" dirty="0">
                <a:latin typeface="Arial Unicode MS"/>
                <a:cs typeface="Arial Unicode MS"/>
              </a:rPr>
              <a:t> </a:t>
            </a:r>
            <a:r>
              <a:rPr sz="1000" i="1" spc="-45" dirty="0">
                <a:latin typeface="Arial"/>
                <a:cs typeface="Arial"/>
              </a:rPr>
              <a:t>n</a:t>
            </a:r>
            <a:r>
              <a:rPr sz="1000" i="1" spc="-95" dirty="0">
                <a:latin typeface="Arial"/>
                <a:cs typeface="Arial"/>
              </a:rPr>
              <a:t> </a:t>
            </a:r>
            <a:r>
              <a:rPr sz="1000" i="1" spc="-30" dirty="0">
                <a:latin typeface="Arial"/>
                <a:cs typeface="Arial"/>
              </a:rPr>
              <a:t>R.C</a:t>
            </a:r>
            <a:r>
              <a:rPr sz="1000" i="1" spc="-160" dirty="0">
                <a:latin typeface="Arial"/>
                <a:cs typeface="Arial"/>
              </a:rPr>
              <a:t> </a:t>
            </a:r>
            <a:r>
              <a:rPr sz="1000" spc="150" dirty="0">
                <a:latin typeface="Arial"/>
                <a:cs typeface="Arial"/>
              </a:rPr>
              <a:t>)</a:t>
            </a:r>
            <a:r>
              <a:rPr sz="1050" i="1" spc="225" baseline="27777" dirty="0">
                <a:latin typeface="Arial"/>
                <a:cs typeface="Arial"/>
              </a:rPr>
              <a:t>I</a:t>
            </a:r>
            <a:r>
              <a:rPr sz="1050" i="1" spc="254" baseline="27777" dirty="0">
                <a:latin typeface="Arial"/>
                <a:cs typeface="Arial"/>
              </a:rPr>
              <a:t> </a:t>
            </a:r>
            <a:r>
              <a:rPr sz="1000" spc="190" dirty="0">
                <a:latin typeface="Arial"/>
                <a:cs typeface="Arial"/>
              </a:rPr>
              <a:t>=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60" dirty="0">
                <a:latin typeface="Arial Unicode MS"/>
                <a:cs typeface="Arial Unicode MS"/>
              </a:rPr>
              <a:t>{</a:t>
            </a:r>
            <a:r>
              <a:rPr sz="1000" i="1" spc="60" dirty="0">
                <a:latin typeface="Arial"/>
                <a:cs typeface="Arial"/>
              </a:rPr>
              <a:t>x</a:t>
            </a:r>
            <a:r>
              <a:rPr sz="1000" i="1" spc="85" dirty="0">
                <a:latin typeface="Arial"/>
                <a:cs typeface="Arial"/>
              </a:rPr>
              <a:t> </a:t>
            </a:r>
            <a:r>
              <a:rPr sz="1000" spc="15" dirty="0">
                <a:latin typeface="Arial Unicode MS"/>
                <a:cs typeface="Arial Unicode MS"/>
              </a:rPr>
              <a:t>|</a:t>
            </a:r>
            <a:r>
              <a:rPr sz="1000" spc="-10" dirty="0">
                <a:latin typeface="Arial Unicode MS"/>
                <a:cs typeface="Arial Unicode MS"/>
              </a:rPr>
              <a:t> </a:t>
            </a:r>
            <a:r>
              <a:rPr lang="en-US" sz="1000" i="1" spc="-125" dirty="0">
                <a:latin typeface="Arial"/>
                <a:cs typeface="Arial"/>
              </a:rPr>
              <a:t>#</a:t>
            </a:r>
            <a:r>
              <a:rPr sz="1000" spc="-125" dirty="0" smtClean="0">
                <a:latin typeface="Arial Unicode MS"/>
                <a:cs typeface="Arial Unicode MS"/>
              </a:rPr>
              <a:t>{</a:t>
            </a:r>
            <a:r>
              <a:rPr sz="1000" i="1" spc="-125" dirty="0">
                <a:latin typeface="Arial"/>
                <a:cs typeface="Arial"/>
              </a:rPr>
              <a:t>y </a:t>
            </a:r>
            <a:r>
              <a:rPr sz="1000" i="1" spc="-50" dirty="0">
                <a:latin typeface="Arial"/>
                <a:cs typeface="Arial"/>
              </a:rPr>
              <a:t> </a:t>
            </a:r>
            <a:r>
              <a:rPr sz="1000" spc="15" dirty="0">
                <a:latin typeface="Arial Unicode MS"/>
                <a:cs typeface="Arial Unicode MS"/>
              </a:rPr>
              <a:t>|</a:t>
            </a:r>
            <a:r>
              <a:rPr sz="1000" spc="-10" dirty="0">
                <a:latin typeface="Arial Unicode MS"/>
                <a:cs typeface="Arial Unicode MS"/>
              </a:rPr>
              <a:t> </a:t>
            </a:r>
            <a:r>
              <a:rPr sz="1000" spc="30" dirty="0">
                <a:latin typeface="Arial"/>
                <a:cs typeface="Arial"/>
              </a:rPr>
              <a:t>(</a:t>
            </a:r>
            <a:r>
              <a:rPr sz="1000" i="1" spc="30" dirty="0">
                <a:latin typeface="Arial"/>
                <a:cs typeface="Arial"/>
              </a:rPr>
              <a:t>x,</a:t>
            </a:r>
            <a:r>
              <a:rPr sz="1000" i="1" spc="-114" dirty="0">
                <a:latin typeface="Arial"/>
                <a:cs typeface="Arial"/>
              </a:rPr>
              <a:t> </a:t>
            </a:r>
            <a:r>
              <a:rPr sz="1000" i="1" spc="-45" dirty="0">
                <a:latin typeface="Arial"/>
                <a:cs typeface="Arial"/>
              </a:rPr>
              <a:t>y</a:t>
            </a:r>
            <a:r>
              <a:rPr sz="1000" i="1" spc="-170" dirty="0">
                <a:latin typeface="Arial"/>
                <a:cs typeface="Arial"/>
              </a:rPr>
              <a:t> </a:t>
            </a:r>
            <a:r>
              <a:rPr sz="1000" spc="50" dirty="0">
                <a:latin typeface="Arial"/>
                <a:cs typeface="Arial"/>
              </a:rPr>
              <a:t>)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110" dirty="0">
                <a:latin typeface="Arial Unicode MS"/>
                <a:cs typeface="Arial Unicode MS"/>
              </a:rPr>
              <a:t>∈</a:t>
            </a:r>
            <a:r>
              <a:rPr sz="1000" spc="-10" dirty="0">
                <a:latin typeface="Arial Unicode MS"/>
                <a:cs typeface="Arial Unicode MS"/>
              </a:rPr>
              <a:t> </a:t>
            </a:r>
            <a:r>
              <a:rPr sz="1000" i="1" spc="125" dirty="0">
                <a:latin typeface="Arial"/>
                <a:cs typeface="Arial"/>
              </a:rPr>
              <a:t>R</a:t>
            </a:r>
            <a:r>
              <a:rPr sz="1050" i="1" spc="187" baseline="27777" dirty="0">
                <a:latin typeface="Arial"/>
                <a:cs typeface="Arial"/>
              </a:rPr>
              <a:t>I</a:t>
            </a:r>
            <a:r>
              <a:rPr sz="1050" i="1" spc="172" baseline="27777" dirty="0">
                <a:latin typeface="Arial"/>
                <a:cs typeface="Arial"/>
              </a:rPr>
              <a:t> </a:t>
            </a:r>
            <a:r>
              <a:rPr sz="1000" spc="100" dirty="0">
                <a:latin typeface="Arial Unicode MS"/>
                <a:cs typeface="Arial Unicode MS"/>
              </a:rPr>
              <a:t>∩</a:t>
            </a:r>
            <a:r>
              <a:rPr sz="1000" spc="-65" dirty="0">
                <a:latin typeface="Arial Unicode MS"/>
                <a:cs typeface="Arial Unicode MS"/>
              </a:rPr>
              <a:t> </a:t>
            </a:r>
            <a:r>
              <a:rPr sz="1000" i="1" spc="-45" dirty="0">
                <a:latin typeface="Arial"/>
                <a:cs typeface="Arial"/>
              </a:rPr>
              <a:t>y</a:t>
            </a:r>
            <a:r>
              <a:rPr sz="1000" i="1" spc="100" dirty="0">
                <a:latin typeface="Arial"/>
                <a:cs typeface="Arial"/>
              </a:rPr>
              <a:t> </a:t>
            </a:r>
            <a:r>
              <a:rPr sz="1000" spc="110" dirty="0">
                <a:latin typeface="Arial Unicode MS"/>
                <a:cs typeface="Arial Unicode MS"/>
              </a:rPr>
              <a:t>∈</a:t>
            </a:r>
            <a:r>
              <a:rPr sz="1000" spc="-10" dirty="0">
                <a:latin typeface="Arial Unicode MS"/>
                <a:cs typeface="Arial Unicode MS"/>
              </a:rPr>
              <a:t> </a:t>
            </a:r>
            <a:r>
              <a:rPr sz="1000" i="1" spc="140" dirty="0">
                <a:latin typeface="Arial"/>
                <a:cs typeface="Arial"/>
              </a:rPr>
              <a:t>C</a:t>
            </a:r>
            <a:r>
              <a:rPr sz="1050" i="1" spc="209" baseline="27777" dirty="0">
                <a:latin typeface="Arial"/>
                <a:cs typeface="Arial"/>
              </a:rPr>
              <a:t>I</a:t>
            </a:r>
            <a:r>
              <a:rPr sz="1050" i="1" spc="-150" baseline="27777" dirty="0">
                <a:latin typeface="Arial"/>
                <a:cs typeface="Arial"/>
              </a:rPr>
              <a:t> </a:t>
            </a:r>
            <a:r>
              <a:rPr sz="1000" spc="160" dirty="0">
                <a:latin typeface="Arial Unicode MS"/>
                <a:cs typeface="Arial Unicode MS"/>
              </a:rPr>
              <a:t>}</a:t>
            </a:r>
            <a:r>
              <a:rPr sz="1000" spc="-10" dirty="0">
                <a:latin typeface="Arial Unicode MS"/>
                <a:cs typeface="Arial Unicode MS"/>
              </a:rPr>
              <a:t> </a:t>
            </a:r>
            <a:r>
              <a:rPr sz="1000" spc="190" dirty="0">
                <a:latin typeface="Arial Unicode MS"/>
                <a:cs typeface="Arial Unicode MS"/>
              </a:rPr>
              <a:t>≤</a:t>
            </a:r>
            <a:r>
              <a:rPr sz="1000" spc="-10" dirty="0">
                <a:latin typeface="Arial Unicode MS"/>
                <a:cs typeface="Arial Unicode MS"/>
              </a:rPr>
              <a:t> </a:t>
            </a:r>
            <a:r>
              <a:rPr sz="1000" i="1" spc="65" dirty="0">
                <a:latin typeface="Arial"/>
                <a:cs typeface="Arial"/>
              </a:rPr>
              <a:t>n</a:t>
            </a:r>
            <a:r>
              <a:rPr sz="1000" spc="65" dirty="0">
                <a:latin typeface="Arial Unicode MS"/>
                <a:cs typeface="Arial Unicode MS"/>
              </a:rPr>
              <a:t>}</a:t>
            </a:r>
            <a:endParaRPr sz="1000" dirty="0">
              <a:latin typeface="Arial Unicode MS"/>
              <a:cs typeface="Arial Unicode MS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4322698" y="3365112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33/64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3014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301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805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09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01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805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309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81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317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82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325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904798" y="37668"/>
            <a:ext cx="2063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O</a:t>
            </a:r>
            <a:r>
              <a:rPr sz="600" b="1" spc="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WL</a:t>
            </a:r>
            <a:endParaRPr sz="6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62723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6272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776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7280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784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8288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792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9296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6272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6776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7280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784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8288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288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8792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601889" y="37668"/>
            <a:ext cx="27622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OWL</a:t>
            </a:r>
            <a:r>
              <a:rPr sz="600" b="1" spc="-45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b="1" spc="-5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27393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32434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273935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3243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3747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4251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4755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273935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24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3747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425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4755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273935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3243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3747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4251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4755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2248585" y="37668"/>
            <a:ext cx="5492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OWL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2</a:t>
            </a:r>
            <a:r>
              <a:rPr sz="600" b="1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profiles</a:t>
            </a:r>
            <a:endParaRPr sz="60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31793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2973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801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3053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3153981" y="37668"/>
            <a:ext cx="56134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Beyond 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OWL</a:t>
            </a:r>
            <a:r>
              <a:rPr sz="600" b="1" spc="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409680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1471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97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2479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2984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3487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3992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4495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5000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4071454" y="37668"/>
            <a:ext cx="443396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Reasoning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441210" y="491591"/>
            <a:ext cx="3725545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40" dirty="0">
                <a:solidFill>
                  <a:srgbClr val="46AA78"/>
                </a:solidFill>
                <a:latin typeface="Arial"/>
                <a:cs typeface="Arial"/>
              </a:rPr>
              <a:t>OWL </a:t>
            </a:r>
            <a:r>
              <a:rPr sz="1400" spc="-80" dirty="0">
                <a:solidFill>
                  <a:srgbClr val="46AA78"/>
                </a:solidFill>
                <a:latin typeface="Arial"/>
                <a:cs typeface="Arial"/>
              </a:rPr>
              <a:t>2  </a:t>
            </a:r>
            <a:r>
              <a:rPr sz="1400" spc="-15" dirty="0">
                <a:solidFill>
                  <a:srgbClr val="46AA78"/>
                </a:solidFill>
                <a:latin typeface="Arial"/>
                <a:cs typeface="Arial"/>
              </a:rPr>
              <a:t>DL </a:t>
            </a:r>
            <a:r>
              <a:rPr sz="1400" spc="-75" dirty="0">
                <a:solidFill>
                  <a:srgbClr val="46AA78"/>
                </a:solidFill>
                <a:latin typeface="Arial"/>
                <a:cs typeface="Arial"/>
              </a:rPr>
              <a:t>and </a:t>
            </a:r>
            <a:r>
              <a:rPr sz="1400" spc="-65" dirty="0">
                <a:solidFill>
                  <a:srgbClr val="46AA78"/>
                </a:solidFill>
                <a:latin typeface="Arial"/>
                <a:cs typeface="Arial"/>
              </a:rPr>
              <a:t>DLs—semantics </a:t>
            </a:r>
            <a:r>
              <a:rPr sz="1400" spc="-20" dirty="0">
                <a:solidFill>
                  <a:srgbClr val="46AA78"/>
                </a:solidFill>
                <a:latin typeface="Arial"/>
                <a:cs typeface="Arial"/>
              </a:rPr>
              <a:t>of </a:t>
            </a:r>
            <a:r>
              <a:rPr sz="1400" spc="-70" dirty="0">
                <a:solidFill>
                  <a:srgbClr val="46AA78"/>
                </a:solidFill>
                <a:latin typeface="Arial"/>
                <a:cs typeface="Arial"/>
              </a:rPr>
              <a:t>those </a:t>
            </a:r>
            <a:r>
              <a:rPr sz="1400" spc="170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60" dirty="0">
                <a:solidFill>
                  <a:srgbClr val="46AA78"/>
                </a:solidFill>
                <a:latin typeface="Arial"/>
                <a:cs typeface="Arial"/>
              </a:rPr>
              <a:t>features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502551" y="810361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02551" y="972235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624395" y="900341"/>
            <a:ext cx="3585655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buFont typeface="Arial"/>
              <a:buChar char="•"/>
            </a:pPr>
            <a:r>
              <a:rPr sz="1050" spc="-35" dirty="0">
                <a:latin typeface="Arial"/>
                <a:cs typeface="Arial"/>
              </a:rPr>
              <a:t>qualified </a:t>
            </a:r>
            <a:r>
              <a:rPr sz="1050" spc="-30" dirty="0">
                <a:latin typeface="Arial"/>
                <a:cs typeface="Arial"/>
              </a:rPr>
              <a:t>cardinality restrictions, </a:t>
            </a:r>
            <a:r>
              <a:rPr sz="1050" spc="195" dirty="0">
                <a:latin typeface="Arial Unicode MS"/>
                <a:cs typeface="Arial Unicode MS"/>
              </a:rPr>
              <a:t>≥ </a:t>
            </a:r>
            <a:r>
              <a:rPr sz="1050" i="1" spc="-35" dirty="0">
                <a:latin typeface="Arial"/>
                <a:cs typeface="Arial"/>
              </a:rPr>
              <a:t>nR.C  </a:t>
            </a:r>
            <a:r>
              <a:rPr sz="1050" spc="-60" dirty="0">
                <a:latin typeface="Arial"/>
                <a:cs typeface="Arial"/>
              </a:rPr>
              <a:t>and </a:t>
            </a:r>
            <a:r>
              <a:rPr sz="1050" spc="195" dirty="0">
                <a:latin typeface="Arial Unicode MS"/>
                <a:cs typeface="Arial Unicode MS"/>
              </a:rPr>
              <a:t>≤ </a:t>
            </a:r>
            <a:r>
              <a:rPr sz="1050" i="1" spc="-35" dirty="0">
                <a:latin typeface="Arial"/>
                <a:cs typeface="Arial"/>
              </a:rPr>
              <a:t>nR.C</a:t>
            </a:r>
            <a:r>
              <a:rPr sz="1050" i="1" spc="-105" dirty="0">
                <a:latin typeface="Arial"/>
                <a:cs typeface="Arial"/>
              </a:rPr>
              <a:t> </a:t>
            </a:r>
            <a:r>
              <a:rPr sz="1050" spc="-5" dirty="0">
                <a:latin typeface="Arial"/>
                <a:cs typeface="Arial"/>
              </a:rPr>
              <a:t>,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624394" y="1052170"/>
            <a:ext cx="918655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55" dirty="0">
                <a:latin typeface="Arial"/>
                <a:cs typeface="Arial"/>
              </a:rPr>
              <a:t>semantics: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792327" y="1295273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901484" y="1223391"/>
            <a:ext cx="284480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buFont typeface="Arial"/>
              <a:buChar char="•"/>
            </a:pPr>
            <a:r>
              <a:rPr sz="1000" spc="120" dirty="0">
                <a:latin typeface="Arial"/>
                <a:cs typeface="Arial"/>
              </a:rPr>
              <a:t>(</a:t>
            </a:r>
            <a:r>
              <a:rPr sz="1000" spc="120" dirty="0">
                <a:latin typeface="Arial Unicode MS"/>
                <a:cs typeface="Arial Unicode MS"/>
              </a:rPr>
              <a:t>≥</a:t>
            </a:r>
            <a:r>
              <a:rPr sz="1000" spc="-10" dirty="0">
                <a:latin typeface="Arial Unicode MS"/>
                <a:cs typeface="Arial Unicode MS"/>
              </a:rPr>
              <a:t> </a:t>
            </a:r>
            <a:r>
              <a:rPr sz="1000" i="1" spc="-45" dirty="0">
                <a:latin typeface="Arial"/>
                <a:cs typeface="Arial"/>
              </a:rPr>
              <a:t>n</a:t>
            </a:r>
            <a:r>
              <a:rPr sz="1000" i="1" spc="-95" dirty="0">
                <a:latin typeface="Arial"/>
                <a:cs typeface="Arial"/>
              </a:rPr>
              <a:t> </a:t>
            </a:r>
            <a:r>
              <a:rPr sz="1000" i="1" spc="-30" dirty="0">
                <a:latin typeface="Arial"/>
                <a:cs typeface="Arial"/>
              </a:rPr>
              <a:t>R.C</a:t>
            </a:r>
            <a:r>
              <a:rPr sz="1000" i="1" spc="-160" dirty="0">
                <a:latin typeface="Arial"/>
                <a:cs typeface="Arial"/>
              </a:rPr>
              <a:t> </a:t>
            </a:r>
            <a:r>
              <a:rPr sz="1000" spc="150" dirty="0">
                <a:latin typeface="Arial"/>
                <a:cs typeface="Arial"/>
              </a:rPr>
              <a:t>)</a:t>
            </a:r>
            <a:r>
              <a:rPr sz="1050" i="1" spc="225" baseline="27777" dirty="0">
                <a:latin typeface="Arial"/>
                <a:cs typeface="Arial"/>
              </a:rPr>
              <a:t>I</a:t>
            </a:r>
            <a:r>
              <a:rPr sz="1050" i="1" spc="254" baseline="27777" dirty="0">
                <a:latin typeface="Arial"/>
                <a:cs typeface="Arial"/>
              </a:rPr>
              <a:t> </a:t>
            </a:r>
            <a:r>
              <a:rPr sz="1000" spc="190" dirty="0">
                <a:latin typeface="Arial"/>
                <a:cs typeface="Arial"/>
              </a:rPr>
              <a:t>=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60" dirty="0">
                <a:latin typeface="Arial Unicode MS"/>
                <a:cs typeface="Arial Unicode MS"/>
              </a:rPr>
              <a:t>{</a:t>
            </a:r>
            <a:r>
              <a:rPr sz="1000" i="1" spc="60" dirty="0">
                <a:latin typeface="Arial"/>
                <a:cs typeface="Arial"/>
              </a:rPr>
              <a:t>x</a:t>
            </a:r>
            <a:r>
              <a:rPr sz="1000" i="1" spc="85" dirty="0">
                <a:latin typeface="Arial"/>
                <a:cs typeface="Arial"/>
              </a:rPr>
              <a:t> </a:t>
            </a:r>
            <a:r>
              <a:rPr sz="1000" spc="15" dirty="0">
                <a:latin typeface="Arial Unicode MS"/>
                <a:cs typeface="Arial Unicode MS"/>
              </a:rPr>
              <a:t>|</a:t>
            </a:r>
            <a:r>
              <a:rPr sz="1000" spc="-10" dirty="0">
                <a:latin typeface="Arial Unicode MS"/>
                <a:cs typeface="Arial Unicode MS"/>
              </a:rPr>
              <a:t> </a:t>
            </a:r>
            <a:r>
              <a:rPr lang="en-US" sz="1000" i="1" spc="-125" dirty="0">
                <a:latin typeface="Arial"/>
                <a:cs typeface="Arial"/>
              </a:rPr>
              <a:t>#</a:t>
            </a:r>
            <a:r>
              <a:rPr sz="1000" spc="-125" dirty="0" smtClean="0">
                <a:latin typeface="Arial Unicode MS"/>
                <a:cs typeface="Arial Unicode MS"/>
              </a:rPr>
              <a:t>{</a:t>
            </a:r>
            <a:r>
              <a:rPr sz="1000" i="1" spc="-125" dirty="0">
                <a:latin typeface="Arial"/>
                <a:cs typeface="Arial"/>
              </a:rPr>
              <a:t>y </a:t>
            </a:r>
            <a:r>
              <a:rPr sz="1000" i="1" spc="-50" dirty="0">
                <a:latin typeface="Arial"/>
                <a:cs typeface="Arial"/>
              </a:rPr>
              <a:t> </a:t>
            </a:r>
            <a:r>
              <a:rPr sz="1000" spc="15" dirty="0">
                <a:latin typeface="Arial Unicode MS"/>
                <a:cs typeface="Arial Unicode MS"/>
              </a:rPr>
              <a:t>|</a:t>
            </a:r>
            <a:r>
              <a:rPr sz="1000" spc="-10" dirty="0">
                <a:latin typeface="Arial Unicode MS"/>
                <a:cs typeface="Arial Unicode MS"/>
              </a:rPr>
              <a:t> </a:t>
            </a:r>
            <a:r>
              <a:rPr sz="1000" spc="30" dirty="0">
                <a:latin typeface="Arial"/>
                <a:cs typeface="Arial"/>
              </a:rPr>
              <a:t>(</a:t>
            </a:r>
            <a:r>
              <a:rPr sz="1000" i="1" spc="30" dirty="0">
                <a:latin typeface="Arial"/>
                <a:cs typeface="Arial"/>
              </a:rPr>
              <a:t>x,</a:t>
            </a:r>
            <a:r>
              <a:rPr sz="1000" i="1" spc="-114" dirty="0">
                <a:latin typeface="Arial"/>
                <a:cs typeface="Arial"/>
              </a:rPr>
              <a:t> </a:t>
            </a:r>
            <a:r>
              <a:rPr sz="1000" i="1" spc="-45" dirty="0">
                <a:latin typeface="Arial"/>
                <a:cs typeface="Arial"/>
              </a:rPr>
              <a:t>y</a:t>
            </a:r>
            <a:r>
              <a:rPr sz="1000" i="1" spc="-170" dirty="0">
                <a:latin typeface="Arial"/>
                <a:cs typeface="Arial"/>
              </a:rPr>
              <a:t> </a:t>
            </a:r>
            <a:r>
              <a:rPr sz="1000" spc="50" dirty="0">
                <a:latin typeface="Arial"/>
                <a:cs typeface="Arial"/>
              </a:rPr>
              <a:t>)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110" dirty="0">
                <a:latin typeface="Arial Unicode MS"/>
                <a:cs typeface="Arial Unicode MS"/>
              </a:rPr>
              <a:t>∈</a:t>
            </a:r>
            <a:r>
              <a:rPr sz="1000" spc="-10" dirty="0">
                <a:latin typeface="Arial Unicode MS"/>
                <a:cs typeface="Arial Unicode MS"/>
              </a:rPr>
              <a:t> </a:t>
            </a:r>
            <a:r>
              <a:rPr sz="1000" i="1" spc="125" dirty="0">
                <a:latin typeface="Arial"/>
                <a:cs typeface="Arial"/>
              </a:rPr>
              <a:t>R</a:t>
            </a:r>
            <a:r>
              <a:rPr sz="1050" i="1" spc="187" baseline="27777" dirty="0">
                <a:latin typeface="Arial"/>
                <a:cs typeface="Arial"/>
              </a:rPr>
              <a:t>I</a:t>
            </a:r>
            <a:r>
              <a:rPr sz="1050" i="1" spc="172" baseline="27777" dirty="0">
                <a:latin typeface="Arial"/>
                <a:cs typeface="Arial"/>
              </a:rPr>
              <a:t> </a:t>
            </a:r>
            <a:r>
              <a:rPr sz="1000" spc="100" dirty="0">
                <a:latin typeface="Arial Unicode MS"/>
                <a:cs typeface="Arial Unicode MS"/>
              </a:rPr>
              <a:t>∩</a:t>
            </a:r>
            <a:r>
              <a:rPr sz="1000" spc="-65" dirty="0">
                <a:latin typeface="Arial Unicode MS"/>
                <a:cs typeface="Arial Unicode MS"/>
              </a:rPr>
              <a:t> </a:t>
            </a:r>
            <a:r>
              <a:rPr sz="1000" i="1" spc="-45" dirty="0">
                <a:latin typeface="Arial"/>
                <a:cs typeface="Arial"/>
              </a:rPr>
              <a:t>y</a:t>
            </a:r>
            <a:r>
              <a:rPr sz="1000" i="1" spc="100" dirty="0">
                <a:latin typeface="Arial"/>
                <a:cs typeface="Arial"/>
              </a:rPr>
              <a:t> </a:t>
            </a:r>
            <a:r>
              <a:rPr sz="1000" spc="110" dirty="0">
                <a:latin typeface="Arial Unicode MS"/>
                <a:cs typeface="Arial Unicode MS"/>
              </a:rPr>
              <a:t>∈</a:t>
            </a:r>
            <a:r>
              <a:rPr sz="1000" spc="-10" dirty="0">
                <a:latin typeface="Arial Unicode MS"/>
                <a:cs typeface="Arial Unicode MS"/>
              </a:rPr>
              <a:t> </a:t>
            </a:r>
            <a:r>
              <a:rPr sz="1000" i="1" spc="140" dirty="0">
                <a:latin typeface="Arial"/>
                <a:cs typeface="Arial"/>
              </a:rPr>
              <a:t>C</a:t>
            </a:r>
            <a:r>
              <a:rPr sz="1050" i="1" spc="209" baseline="27777" dirty="0">
                <a:latin typeface="Arial"/>
                <a:cs typeface="Arial"/>
              </a:rPr>
              <a:t>I</a:t>
            </a:r>
            <a:r>
              <a:rPr sz="1050" i="1" spc="-150" baseline="27777" dirty="0">
                <a:latin typeface="Arial"/>
                <a:cs typeface="Arial"/>
              </a:rPr>
              <a:t> </a:t>
            </a:r>
            <a:r>
              <a:rPr sz="1000" spc="160" dirty="0">
                <a:latin typeface="Arial Unicode MS"/>
                <a:cs typeface="Arial Unicode MS"/>
              </a:rPr>
              <a:t>}</a:t>
            </a:r>
            <a:r>
              <a:rPr sz="1000" spc="-10" dirty="0">
                <a:latin typeface="Arial Unicode MS"/>
                <a:cs typeface="Arial Unicode MS"/>
              </a:rPr>
              <a:t> </a:t>
            </a:r>
            <a:r>
              <a:rPr sz="1000" spc="190" dirty="0">
                <a:latin typeface="Arial Unicode MS"/>
                <a:cs typeface="Arial Unicode MS"/>
              </a:rPr>
              <a:t>≥</a:t>
            </a:r>
            <a:r>
              <a:rPr sz="1000" spc="-10" dirty="0">
                <a:latin typeface="Arial Unicode MS"/>
                <a:cs typeface="Arial Unicode MS"/>
              </a:rPr>
              <a:t> </a:t>
            </a:r>
            <a:r>
              <a:rPr sz="1000" i="1" spc="65" dirty="0">
                <a:latin typeface="Arial"/>
                <a:cs typeface="Arial"/>
              </a:rPr>
              <a:t>n</a:t>
            </a:r>
            <a:r>
              <a:rPr sz="1000" spc="65" dirty="0">
                <a:latin typeface="Arial Unicode MS"/>
                <a:cs typeface="Arial Unicode MS"/>
              </a:rPr>
              <a:t>}</a:t>
            </a:r>
            <a:endParaRPr sz="1000" dirty="0">
              <a:latin typeface="Arial Unicode MS"/>
              <a:cs typeface="Arial Unicode MS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792327" y="1447101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901484" y="1375232"/>
            <a:ext cx="284480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buFont typeface="Arial"/>
              <a:buChar char="•"/>
            </a:pPr>
            <a:r>
              <a:rPr sz="1000" spc="120" dirty="0">
                <a:latin typeface="Arial"/>
                <a:cs typeface="Arial"/>
              </a:rPr>
              <a:t>(</a:t>
            </a:r>
            <a:r>
              <a:rPr sz="1000" spc="120" dirty="0">
                <a:latin typeface="Arial Unicode MS"/>
                <a:cs typeface="Arial Unicode MS"/>
              </a:rPr>
              <a:t>≤</a:t>
            </a:r>
            <a:r>
              <a:rPr sz="1000" spc="-10" dirty="0">
                <a:latin typeface="Arial Unicode MS"/>
                <a:cs typeface="Arial Unicode MS"/>
              </a:rPr>
              <a:t> </a:t>
            </a:r>
            <a:r>
              <a:rPr sz="1000" i="1" spc="-45" dirty="0">
                <a:latin typeface="Arial"/>
                <a:cs typeface="Arial"/>
              </a:rPr>
              <a:t>n</a:t>
            </a:r>
            <a:r>
              <a:rPr sz="1000" i="1" spc="-95" dirty="0">
                <a:latin typeface="Arial"/>
                <a:cs typeface="Arial"/>
              </a:rPr>
              <a:t> </a:t>
            </a:r>
            <a:r>
              <a:rPr sz="1000" i="1" spc="-30" dirty="0">
                <a:latin typeface="Arial"/>
                <a:cs typeface="Arial"/>
              </a:rPr>
              <a:t>R.C</a:t>
            </a:r>
            <a:r>
              <a:rPr sz="1000" i="1" spc="-160" dirty="0">
                <a:latin typeface="Arial"/>
                <a:cs typeface="Arial"/>
              </a:rPr>
              <a:t> </a:t>
            </a:r>
            <a:r>
              <a:rPr sz="1000" spc="150" dirty="0">
                <a:latin typeface="Arial"/>
                <a:cs typeface="Arial"/>
              </a:rPr>
              <a:t>)</a:t>
            </a:r>
            <a:r>
              <a:rPr sz="1050" i="1" spc="225" baseline="27777" dirty="0">
                <a:latin typeface="Arial"/>
                <a:cs typeface="Arial"/>
              </a:rPr>
              <a:t>I</a:t>
            </a:r>
            <a:r>
              <a:rPr sz="1050" i="1" spc="254" baseline="27777" dirty="0">
                <a:latin typeface="Arial"/>
                <a:cs typeface="Arial"/>
              </a:rPr>
              <a:t> </a:t>
            </a:r>
            <a:r>
              <a:rPr sz="1000" spc="190" dirty="0">
                <a:latin typeface="Arial"/>
                <a:cs typeface="Arial"/>
              </a:rPr>
              <a:t>=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60" dirty="0">
                <a:latin typeface="Arial Unicode MS"/>
                <a:cs typeface="Arial Unicode MS"/>
              </a:rPr>
              <a:t>{</a:t>
            </a:r>
            <a:r>
              <a:rPr sz="1000" i="1" spc="60" dirty="0">
                <a:latin typeface="Arial"/>
                <a:cs typeface="Arial"/>
              </a:rPr>
              <a:t>x</a:t>
            </a:r>
            <a:r>
              <a:rPr sz="1000" i="1" spc="85" dirty="0">
                <a:latin typeface="Arial"/>
                <a:cs typeface="Arial"/>
              </a:rPr>
              <a:t> </a:t>
            </a:r>
            <a:r>
              <a:rPr sz="1000" spc="15" dirty="0">
                <a:latin typeface="Arial Unicode MS"/>
                <a:cs typeface="Arial Unicode MS"/>
              </a:rPr>
              <a:t>|</a:t>
            </a:r>
            <a:r>
              <a:rPr sz="1000" spc="-10" dirty="0">
                <a:latin typeface="Arial Unicode MS"/>
                <a:cs typeface="Arial Unicode MS"/>
              </a:rPr>
              <a:t> </a:t>
            </a:r>
            <a:r>
              <a:rPr lang="en-US" sz="1000" i="1" spc="-125" dirty="0">
                <a:latin typeface="Arial"/>
                <a:cs typeface="Arial"/>
              </a:rPr>
              <a:t>#</a:t>
            </a:r>
            <a:r>
              <a:rPr sz="1000" spc="-125" dirty="0" smtClean="0">
                <a:latin typeface="Arial Unicode MS"/>
                <a:cs typeface="Arial Unicode MS"/>
              </a:rPr>
              <a:t>{</a:t>
            </a:r>
            <a:r>
              <a:rPr sz="1000" i="1" spc="-125" dirty="0">
                <a:latin typeface="Arial"/>
                <a:cs typeface="Arial"/>
              </a:rPr>
              <a:t>y </a:t>
            </a:r>
            <a:r>
              <a:rPr sz="1000" i="1" spc="-50" dirty="0">
                <a:latin typeface="Arial"/>
                <a:cs typeface="Arial"/>
              </a:rPr>
              <a:t> </a:t>
            </a:r>
            <a:r>
              <a:rPr sz="1000" spc="15" dirty="0">
                <a:latin typeface="Arial Unicode MS"/>
                <a:cs typeface="Arial Unicode MS"/>
              </a:rPr>
              <a:t>|</a:t>
            </a:r>
            <a:r>
              <a:rPr sz="1000" spc="-10" dirty="0">
                <a:latin typeface="Arial Unicode MS"/>
                <a:cs typeface="Arial Unicode MS"/>
              </a:rPr>
              <a:t> </a:t>
            </a:r>
            <a:r>
              <a:rPr sz="1000" spc="30" dirty="0">
                <a:latin typeface="Arial"/>
                <a:cs typeface="Arial"/>
              </a:rPr>
              <a:t>(</a:t>
            </a:r>
            <a:r>
              <a:rPr sz="1000" i="1" spc="30" dirty="0">
                <a:latin typeface="Arial"/>
                <a:cs typeface="Arial"/>
              </a:rPr>
              <a:t>x,</a:t>
            </a:r>
            <a:r>
              <a:rPr sz="1000" i="1" spc="-114" dirty="0">
                <a:latin typeface="Arial"/>
                <a:cs typeface="Arial"/>
              </a:rPr>
              <a:t> </a:t>
            </a:r>
            <a:r>
              <a:rPr sz="1000" i="1" spc="-45" dirty="0">
                <a:latin typeface="Arial"/>
                <a:cs typeface="Arial"/>
              </a:rPr>
              <a:t>y</a:t>
            </a:r>
            <a:r>
              <a:rPr sz="1000" i="1" spc="-170" dirty="0">
                <a:latin typeface="Arial"/>
                <a:cs typeface="Arial"/>
              </a:rPr>
              <a:t> </a:t>
            </a:r>
            <a:r>
              <a:rPr sz="1000" spc="50" dirty="0">
                <a:latin typeface="Arial"/>
                <a:cs typeface="Arial"/>
              </a:rPr>
              <a:t>)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110" dirty="0">
                <a:latin typeface="Arial Unicode MS"/>
                <a:cs typeface="Arial Unicode MS"/>
              </a:rPr>
              <a:t>∈</a:t>
            </a:r>
            <a:r>
              <a:rPr sz="1000" spc="-10" dirty="0">
                <a:latin typeface="Arial Unicode MS"/>
                <a:cs typeface="Arial Unicode MS"/>
              </a:rPr>
              <a:t> </a:t>
            </a:r>
            <a:r>
              <a:rPr sz="1000" i="1" spc="125" dirty="0">
                <a:latin typeface="Arial"/>
                <a:cs typeface="Arial"/>
              </a:rPr>
              <a:t>R</a:t>
            </a:r>
            <a:r>
              <a:rPr sz="1050" i="1" spc="187" baseline="27777" dirty="0">
                <a:latin typeface="Arial"/>
                <a:cs typeface="Arial"/>
              </a:rPr>
              <a:t>I</a:t>
            </a:r>
            <a:r>
              <a:rPr sz="1050" i="1" spc="172" baseline="27777" dirty="0">
                <a:latin typeface="Arial"/>
                <a:cs typeface="Arial"/>
              </a:rPr>
              <a:t> </a:t>
            </a:r>
            <a:r>
              <a:rPr sz="1000" spc="100" dirty="0">
                <a:latin typeface="Arial Unicode MS"/>
                <a:cs typeface="Arial Unicode MS"/>
              </a:rPr>
              <a:t>∩</a:t>
            </a:r>
            <a:r>
              <a:rPr sz="1000" spc="-65" dirty="0">
                <a:latin typeface="Arial Unicode MS"/>
                <a:cs typeface="Arial Unicode MS"/>
              </a:rPr>
              <a:t> </a:t>
            </a:r>
            <a:r>
              <a:rPr sz="1000" i="1" spc="-45" dirty="0">
                <a:latin typeface="Arial"/>
                <a:cs typeface="Arial"/>
              </a:rPr>
              <a:t>y</a:t>
            </a:r>
            <a:r>
              <a:rPr sz="1000" i="1" spc="100" dirty="0">
                <a:latin typeface="Arial"/>
                <a:cs typeface="Arial"/>
              </a:rPr>
              <a:t> </a:t>
            </a:r>
            <a:r>
              <a:rPr sz="1000" spc="110" dirty="0">
                <a:latin typeface="Arial Unicode MS"/>
                <a:cs typeface="Arial Unicode MS"/>
              </a:rPr>
              <a:t>∈</a:t>
            </a:r>
            <a:r>
              <a:rPr sz="1000" spc="-10" dirty="0">
                <a:latin typeface="Arial Unicode MS"/>
                <a:cs typeface="Arial Unicode MS"/>
              </a:rPr>
              <a:t> </a:t>
            </a:r>
            <a:r>
              <a:rPr sz="1000" i="1" spc="140" dirty="0">
                <a:latin typeface="Arial"/>
                <a:cs typeface="Arial"/>
              </a:rPr>
              <a:t>C</a:t>
            </a:r>
            <a:r>
              <a:rPr sz="1050" i="1" spc="209" baseline="27777" dirty="0">
                <a:latin typeface="Arial"/>
                <a:cs typeface="Arial"/>
              </a:rPr>
              <a:t>I</a:t>
            </a:r>
            <a:r>
              <a:rPr sz="1050" i="1" spc="-150" baseline="27777" dirty="0">
                <a:latin typeface="Arial"/>
                <a:cs typeface="Arial"/>
              </a:rPr>
              <a:t> </a:t>
            </a:r>
            <a:r>
              <a:rPr sz="1000" spc="160" dirty="0">
                <a:latin typeface="Arial Unicode MS"/>
                <a:cs typeface="Arial Unicode MS"/>
              </a:rPr>
              <a:t>}</a:t>
            </a:r>
            <a:r>
              <a:rPr sz="1000" spc="-10" dirty="0">
                <a:latin typeface="Arial Unicode MS"/>
                <a:cs typeface="Arial Unicode MS"/>
              </a:rPr>
              <a:t> </a:t>
            </a:r>
            <a:r>
              <a:rPr sz="1000" spc="190" dirty="0">
                <a:latin typeface="Arial Unicode MS"/>
                <a:cs typeface="Arial Unicode MS"/>
              </a:rPr>
              <a:t>≤</a:t>
            </a:r>
            <a:r>
              <a:rPr sz="1000" spc="-10" dirty="0">
                <a:latin typeface="Arial Unicode MS"/>
                <a:cs typeface="Arial Unicode MS"/>
              </a:rPr>
              <a:t> </a:t>
            </a:r>
            <a:r>
              <a:rPr sz="1000" i="1" spc="65" dirty="0">
                <a:latin typeface="Arial"/>
                <a:cs typeface="Arial"/>
              </a:rPr>
              <a:t>n</a:t>
            </a:r>
            <a:r>
              <a:rPr sz="1000" spc="65" dirty="0">
                <a:latin typeface="Arial Unicode MS"/>
                <a:cs typeface="Arial Unicode MS"/>
              </a:rPr>
              <a:t>}</a:t>
            </a:r>
            <a:endParaRPr sz="1000" dirty="0">
              <a:latin typeface="Arial Unicode MS"/>
              <a:cs typeface="Arial Unicode MS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502551" y="1596313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 txBox="1"/>
          <p:nvPr/>
        </p:nvSpPr>
        <p:spPr>
          <a:xfrm>
            <a:off x="624394" y="1524406"/>
            <a:ext cx="1909255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buFont typeface="Arial"/>
              <a:buChar char="•"/>
            </a:pPr>
            <a:r>
              <a:rPr sz="1050" spc="-40" dirty="0">
                <a:latin typeface="Arial"/>
                <a:cs typeface="Arial"/>
              </a:rPr>
              <a:t>Properties </a:t>
            </a:r>
            <a:r>
              <a:rPr sz="1050" spc="-20" dirty="0">
                <a:latin typeface="Arial"/>
                <a:cs typeface="Arial"/>
              </a:rPr>
              <a:t>of</a:t>
            </a:r>
            <a:r>
              <a:rPr sz="1050" spc="110" dirty="0">
                <a:latin typeface="Arial"/>
                <a:cs typeface="Arial"/>
              </a:rPr>
              <a:t> </a:t>
            </a:r>
            <a:r>
              <a:rPr sz="1050" spc="-50" dirty="0">
                <a:latin typeface="Arial"/>
                <a:cs typeface="Arial"/>
              </a:rPr>
              <a:t>roles: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792327" y="1767509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 txBox="1"/>
          <p:nvPr/>
        </p:nvSpPr>
        <p:spPr>
          <a:xfrm>
            <a:off x="901484" y="1695640"/>
            <a:ext cx="269896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buFont typeface="Arial"/>
              <a:buChar char="•"/>
            </a:pPr>
            <a:r>
              <a:rPr sz="1000" spc="-50" dirty="0">
                <a:latin typeface="Arial"/>
                <a:cs typeface="Arial"/>
              </a:rPr>
              <a:t>Reflexive:  </a:t>
            </a:r>
            <a:r>
              <a:rPr sz="1000" i="1" spc="-60" dirty="0">
                <a:latin typeface="Arial"/>
                <a:cs typeface="Arial"/>
              </a:rPr>
              <a:t>Ref </a:t>
            </a:r>
            <a:r>
              <a:rPr sz="1000" spc="-15" dirty="0">
                <a:latin typeface="Arial"/>
                <a:cs typeface="Arial"/>
              </a:rPr>
              <a:t>(</a:t>
            </a:r>
            <a:r>
              <a:rPr sz="1000" i="1" spc="-15" dirty="0">
                <a:latin typeface="Arial"/>
                <a:cs typeface="Arial"/>
              </a:rPr>
              <a:t>R </a:t>
            </a:r>
            <a:r>
              <a:rPr sz="1000" spc="25" dirty="0">
                <a:latin typeface="Arial"/>
                <a:cs typeface="Arial"/>
              </a:rPr>
              <a:t>), </a:t>
            </a:r>
            <a:r>
              <a:rPr sz="1000" dirty="0">
                <a:latin typeface="Arial"/>
                <a:cs typeface="Arial"/>
              </a:rPr>
              <a:t>with</a:t>
            </a:r>
            <a:r>
              <a:rPr sz="1000" spc="-120" dirty="0">
                <a:latin typeface="Arial"/>
                <a:cs typeface="Arial"/>
              </a:rPr>
              <a:t> </a:t>
            </a:r>
            <a:r>
              <a:rPr sz="1000" spc="-50" dirty="0">
                <a:latin typeface="Arial"/>
                <a:cs typeface="Arial"/>
              </a:rPr>
              <a:t>semantics: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901484" y="1847469"/>
            <a:ext cx="231796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000" spc="-45" dirty="0" smtClean="0">
                <a:latin typeface="Arial Unicode MS"/>
                <a:cs typeface="Arial Unicode MS"/>
              </a:rPr>
              <a:t>     </a:t>
            </a:r>
            <a:r>
              <a:rPr sz="1000" spc="-45" dirty="0" smtClean="0">
                <a:latin typeface="Arial Unicode MS"/>
                <a:cs typeface="Arial Unicode MS"/>
              </a:rPr>
              <a:t>∀</a:t>
            </a:r>
            <a:r>
              <a:rPr sz="1000" i="1" spc="-45" dirty="0">
                <a:latin typeface="Arial"/>
                <a:cs typeface="Arial"/>
              </a:rPr>
              <a:t>x</a:t>
            </a:r>
            <a:r>
              <a:rPr sz="1000" i="1" spc="8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: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i="1" spc="-45" dirty="0">
                <a:latin typeface="Arial"/>
                <a:cs typeface="Arial"/>
              </a:rPr>
              <a:t>x</a:t>
            </a:r>
            <a:r>
              <a:rPr sz="1000" i="1" spc="85" dirty="0">
                <a:latin typeface="Arial"/>
                <a:cs typeface="Arial"/>
              </a:rPr>
              <a:t> </a:t>
            </a:r>
            <a:r>
              <a:rPr sz="1000" spc="110" dirty="0">
                <a:latin typeface="Arial Unicode MS"/>
                <a:cs typeface="Arial Unicode MS"/>
              </a:rPr>
              <a:t>∈</a:t>
            </a:r>
            <a:r>
              <a:rPr sz="1000" spc="-10" dirty="0">
                <a:latin typeface="Arial Unicode MS"/>
                <a:cs typeface="Arial Unicode MS"/>
              </a:rPr>
              <a:t> </a:t>
            </a:r>
            <a:r>
              <a:rPr sz="1000" spc="235" dirty="0">
                <a:latin typeface="Arial"/>
                <a:cs typeface="Arial"/>
              </a:rPr>
              <a:t>∆</a:t>
            </a:r>
            <a:r>
              <a:rPr sz="1050" i="1" spc="352" baseline="27777" dirty="0">
                <a:latin typeface="Arial"/>
                <a:cs typeface="Arial"/>
              </a:rPr>
              <a:t>I</a:t>
            </a:r>
            <a:r>
              <a:rPr sz="1050" i="1" spc="330" baseline="27777" dirty="0">
                <a:latin typeface="Arial"/>
                <a:cs typeface="Arial"/>
              </a:rPr>
              <a:t> </a:t>
            </a:r>
            <a:r>
              <a:rPr sz="1000" spc="-40" dirty="0">
                <a:latin typeface="Arial"/>
                <a:cs typeface="Arial"/>
              </a:rPr>
              <a:t>implies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30" dirty="0">
                <a:latin typeface="Arial"/>
                <a:cs typeface="Arial"/>
              </a:rPr>
              <a:t>(</a:t>
            </a:r>
            <a:r>
              <a:rPr sz="1000" i="1" spc="30" dirty="0">
                <a:latin typeface="Arial"/>
                <a:cs typeface="Arial"/>
              </a:rPr>
              <a:t>x,</a:t>
            </a:r>
            <a:r>
              <a:rPr sz="1000" i="1" spc="-120" dirty="0">
                <a:latin typeface="Arial"/>
                <a:cs typeface="Arial"/>
              </a:rPr>
              <a:t> </a:t>
            </a:r>
            <a:r>
              <a:rPr sz="1000" i="1" spc="-45" dirty="0">
                <a:latin typeface="Arial"/>
                <a:cs typeface="Arial"/>
              </a:rPr>
              <a:t>x</a:t>
            </a:r>
            <a:r>
              <a:rPr sz="1000" i="1" spc="-195" dirty="0">
                <a:latin typeface="Arial"/>
                <a:cs typeface="Arial"/>
              </a:rPr>
              <a:t> </a:t>
            </a:r>
            <a:r>
              <a:rPr sz="1000" spc="50" dirty="0">
                <a:latin typeface="Arial"/>
                <a:cs typeface="Arial"/>
              </a:rPr>
              <a:t>)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110" dirty="0">
                <a:latin typeface="Arial Unicode MS"/>
                <a:cs typeface="Arial Unicode MS"/>
              </a:rPr>
              <a:t>∈</a:t>
            </a:r>
            <a:r>
              <a:rPr sz="1000" spc="-10" dirty="0">
                <a:latin typeface="Arial Unicode MS"/>
                <a:cs typeface="Arial Unicode MS"/>
              </a:rPr>
              <a:t> </a:t>
            </a:r>
            <a:r>
              <a:rPr sz="1000" spc="-15" dirty="0">
                <a:latin typeface="Arial"/>
                <a:cs typeface="Arial"/>
              </a:rPr>
              <a:t>(</a:t>
            </a:r>
            <a:r>
              <a:rPr sz="1000" i="1" spc="-15" dirty="0">
                <a:latin typeface="Arial"/>
                <a:cs typeface="Arial"/>
              </a:rPr>
              <a:t>R</a:t>
            </a:r>
            <a:r>
              <a:rPr sz="1000" i="1" spc="-200" dirty="0">
                <a:latin typeface="Arial"/>
                <a:cs typeface="Arial"/>
              </a:rPr>
              <a:t> </a:t>
            </a:r>
            <a:r>
              <a:rPr sz="1000" spc="150" dirty="0">
                <a:latin typeface="Arial"/>
                <a:cs typeface="Arial"/>
              </a:rPr>
              <a:t>)</a:t>
            </a:r>
            <a:r>
              <a:rPr sz="1050" i="1" spc="225" baseline="27777" dirty="0">
                <a:latin typeface="Arial"/>
                <a:cs typeface="Arial"/>
              </a:rPr>
              <a:t>I</a:t>
            </a:r>
            <a:endParaRPr sz="1050" baseline="27777" dirty="0">
              <a:latin typeface="Arial"/>
              <a:cs typeface="Arial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792327" y="2071179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 txBox="1"/>
          <p:nvPr/>
        </p:nvSpPr>
        <p:spPr>
          <a:xfrm>
            <a:off x="901484" y="1999297"/>
            <a:ext cx="262276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buFont typeface="Arial"/>
              <a:buChar char="•"/>
            </a:pPr>
            <a:r>
              <a:rPr sz="1000" spc="-35" dirty="0">
                <a:latin typeface="Arial"/>
                <a:cs typeface="Arial"/>
              </a:rPr>
              <a:t>Irreflexive: </a:t>
            </a:r>
            <a:r>
              <a:rPr sz="1000" i="1" dirty="0">
                <a:latin typeface="Arial"/>
                <a:cs typeface="Arial"/>
              </a:rPr>
              <a:t>Irr </a:t>
            </a:r>
            <a:r>
              <a:rPr sz="1000" spc="-15" dirty="0">
                <a:latin typeface="Arial"/>
                <a:cs typeface="Arial"/>
              </a:rPr>
              <a:t>(</a:t>
            </a:r>
            <a:r>
              <a:rPr sz="1000" i="1" spc="-15" dirty="0">
                <a:latin typeface="Arial"/>
                <a:cs typeface="Arial"/>
              </a:rPr>
              <a:t>R </a:t>
            </a:r>
            <a:r>
              <a:rPr sz="1000" spc="25" dirty="0">
                <a:latin typeface="Arial"/>
                <a:cs typeface="Arial"/>
              </a:rPr>
              <a:t>), </a:t>
            </a:r>
            <a:r>
              <a:rPr sz="1000" dirty="0">
                <a:latin typeface="Arial"/>
                <a:cs typeface="Arial"/>
              </a:rPr>
              <a:t>with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50" dirty="0">
                <a:latin typeface="Arial"/>
                <a:cs typeface="Arial"/>
              </a:rPr>
              <a:t>semantics: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901484" y="2151126"/>
            <a:ext cx="239416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000" spc="-45" dirty="0" smtClean="0">
                <a:latin typeface="Arial Unicode MS"/>
                <a:cs typeface="Arial Unicode MS"/>
              </a:rPr>
              <a:t>     </a:t>
            </a:r>
            <a:r>
              <a:rPr sz="1000" spc="-45" dirty="0" smtClean="0">
                <a:latin typeface="Arial Unicode MS"/>
                <a:cs typeface="Arial Unicode MS"/>
              </a:rPr>
              <a:t>∀</a:t>
            </a:r>
            <a:r>
              <a:rPr sz="1000" i="1" spc="-45" dirty="0">
                <a:latin typeface="Arial"/>
                <a:cs typeface="Arial"/>
              </a:rPr>
              <a:t>x </a:t>
            </a:r>
            <a:r>
              <a:rPr sz="1000" spc="-5" dirty="0">
                <a:latin typeface="Arial"/>
                <a:cs typeface="Arial"/>
              </a:rPr>
              <a:t>: </a:t>
            </a:r>
            <a:r>
              <a:rPr sz="1000" i="1" spc="-45" dirty="0">
                <a:latin typeface="Arial"/>
                <a:cs typeface="Arial"/>
              </a:rPr>
              <a:t>x </a:t>
            </a:r>
            <a:r>
              <a:rPr sz="1000" spc="110" dirty="0">
                <a:latin typeface="Arial Unicode MS"/>
                <a:cs typeface="Arial Unicode MS"/>
              </a:rPr>
              <a:t>∈ </a:t>
            </a:r>
            <a:r>
              <a:rPr sz="1000" spc="235" dirty="0">
                <a:latin typeface="Arial"/>
                <a:cs typeface="Arial"/>
              </a:rPr>
              <a:t>∆</a:t>
            </a:r>
            <a:r>
              <a:rPr sz="1050" i="1" spc="352" baseline="27777" dirty="0">
                <a:latin typeface="Arial"/>
                <a:cs typeface="Arial"/>
              </a:rPr>
              <a:t>I </a:t>
            </a:r>
            <a:r>
              <a:rPr sz="1000" spc="-40" dirty="0">
                <a:latin typeface="Arial"/>
                <a:cs typeface="Arial"/>
              </a:rPr>
              <a:t>implies </a:t>
            </a:r>
            <a:r>
              <a:rPr sz="1000" spc="30" dirty="0">
                <a:latin typeface="Arial"/>
                <a:cs typeface="Arial"/>
              </a:rPr>
              <a:t>(</a:t>
            </a:r>
            <a:r>
              <a:rPr sz="1000" i="1" spc="30" dirty="0">
                <a:latin typeface="Arial"/>
                <a:cs typeface="Arial"/>
              </a:rPr>
              <a:t>x, </a:t>
            </a:r>
            <a:r>
              <a:rPr sz="1000" i="1" spc="-45" dirty="0">
                <a:latin typeface="Arial"/>
                <a:cs typeface="Arial"/>
              </a:rPr>
              <a:t>x </a:t>
            </a:r>
            <a:r>
              <a:rPr sz="1000" spc="50" dirty="0">
                <a:latin typeface="Arial"/>
                <a:cs typeface="Arial"/>
              </a:rPr>
              <a:t>) </a:t>
            </a:r>
            <a:r>
              <a:rPr lang="en-US" sz="1000" spc="-110" dirty="0">
                <a:latin typeface="Arial Unicode MS"/>
                <a:cs typeface="Arial Unicode MS"/>
              </a:rPr>
              <a:t> </a:t>
            </a:r>
            <a:r>
              <a:rPr lang="en-US" sz="1000" spc="-110" dirty="0" smtClean="0">
                <a:latin typeface="Arial Unicode MS"/>
                <a:cs typeface="Arial Unicode MS"/>
              </a:rPr>
              <a:t> </a:t>
            </a:r>
            <a:r>
              <a:rPr sz="1000" i="1" spc="-110" dirty="0" smtClean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(</a:t>
            </a:r>
            <a:r>
              <a:rPr sz="1000" i="1" spc="-15" dirty="0">
                <a:latin typeface="Arial"/>
                <a:cs typeface="Arial"/>
              </a:rPr>
              <a:t>R</a:t>
            </a:r>
            <a:r>
              <a:rPr sz="1000" i="1" spc="-185" dirty="0">
                <a:latin typeface="Arial"/>
                <a:cs typeface="Arial"/>
              </a:rPr>
              <a:t> </a:t>
            </a:r>
            <a:r>
              <a:rPr sz="1000" spc="150" dirty="0">
                <a:latin typeface="Arial"/>
                <a:cs typeface="Arial"/>
              </a:rPr>
              <a:t>)</a:t>
            </a:r>
            <a:r>
              <a:rPr sz="1050" i="1" spc="225" baseline="27777" dirty="0">
                <a:latin typeface="Arial"/>
                <a:cs typeface="Arial"/>
              </a:rPr>
              <a:t>I</a:t>
            </a:r>
            <a:endParaRPr sz="1050" baseline="27777" dirty="0">
              <a:latin typeface="Arial"/>
              <a:cs typeface="Arial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792327" y="2374836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 txBox="1"/>
          <p:nvPr/>
        </p:nvSpPr>
        <p:spPr>
          <a:xfrm>
            <a:off x="901484" y="2302954"/>
            <a:ext cx="3003766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lnSpc>
                <a:spcPts val="1200"/>
              </a:lnSpc>
              <a:buFont typeface="Arial"/>
              <a:buChar char="•"/>
            </a:pPr>
            <a:r>
              <a:rPr sz="1000" spc="-30" dirty="0">
                <a:latin typeface="Arial"/>
                <a:cs typeface="Arial"/>
              </a:rPr>
              <a:t>Asymmetric:  </a:t>
            </a:r>
            <a:r>
              <a:rPr sz="1000" spc="-25" dirty="0">
                <a:latin typeface="Arial"/>
                <a:cs typeface="Arial"/>
              </a:rPr>
              <a:t>Asym(R), </a:t>
            </a:r>
            <a:r>
              <a:rPr sz="1000" dirty="0">
                <a:latin typeface="Arial"/>
                <a:cs typeface="Arial"/>
              </a:rPr>
              <a:t>with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50" dirty="0">
                <a:latin typeface="Arial"/>
                <a:cs typeface="Arial"/>
              </a:rPr>
              <a:t>semantics: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ts val="1200"/>
              </a:lnSpc>
            </a:pPr>
            <a:r>
              <a:rPr lang="en-US" sz="1000" dirty="0" smtClean="0">
                <a:latin typeface="Arial Unicode MS"/>
                <a:cs typeface="Arial Unicode MS"/>
              </a:rPr>
              <a:t>     </a:t>
            </a:r>
            <a:r>
              <a:rPr sz="1000" dirty="0" smtClean="0">
                <a:latin typeface="Arial Unicode MS"/>
                <a:cs typeface="Arial Unicode MS"/>
              </a:rPr>
              <a:t>∀</a:t>
            </a:r>
            <a:r>
              <a:rPr sz="1000" i="1" dirty="0">
                <a:latin typeface="Arial"/>
                <a:cs typeface="Arial"/>
              </a:rPr>
              <a:t>x,</a:t>
            </a:r>
            <a:r>
              <a:rPr sz="1000" i="1" spc="-120" dirty="0">
                <a:latin typeface="Arial"/>
                <a:cs typeface="Arial"/>
              </a:rPr>
              <a:t> </a:t>
            </a:r>
            <a:r>
              <a:rPr sz="1000" i="1" spc="-45" dirty="0">
                <a:latin typeface="Arial"/>
                <a:cs typeface="Arial"/>
              </a:rPr>
              <a:t>y</a:t>
            </a:r>
            <a:r>
              <a:rPr sz="1000" i="1" spc="1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: </a:t>
            </a:r>
            <a:r>
              <a:rPr sz="1000" spc="30" dirty="0">
                <a:latin typeface="Arial"/>
                <a:cs typeface="Arial"/>
              </a:rPr>
              <a:t>(</a:t>
            </a:r>
            <a:r>
              <a:rPr sz="1000" i="1" spc="30" dirty="0">
                <a:latin typeface="Arial"/>
                <a:cs typeface="Arial"/>
              </a:rPr>
              <a:t>x,</a:t>
            </a:r>
            <a:r>
              <a:rPr sz="1000" i="1" spc="-120" dirty="0">
                <a:latin typeface="Arial"/>
                <a:cs typeface="Arial"/>
              </a:rPr>
              <a:t> </a:t>
            </a:r>
            <a:r>
              <a:rPr sz="1000" i="1" spc="-45" dirty="0">
                <a:latin typeface="Arial"/>
                <a:cs typeface="Arial"/>
              </a:rPr>
              <a:t>y</a:t>
            </a:r>
            <a:r>
              <a:rPr sz="1000" i="1" spc="-175" dirty="0">
                <a:latin typeface="Arial"/>
                <a:cs typeface="Arial"/>
              </a:rPr>
              <a:t> </a:t>
            </a:r>
            <a:r>
              <a:rPr sz="1000" spc="50" dirty="0">
                <a:latin typeface="Arial"/>
                <a:cs typeface="Arial"/>
              </a:rPr>
              <a:t>)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110" dirty="0">
                <a:latin typeface="Arial Unicode MS"/>
                <a:cs typeface="Arial Unicode MS"/>
              </a:rPr>
              <a:t>∈</a:t>
            </a:r>
            <a:r>
              <a:rPr sz="1000" spc="-10" dirty="0">
                <a:latin typeface="Arial Unicode MS"/>
                <a:cs typeface="Arial Unicode MS"/>
              </a:rPr>
              <a:t> </a:t>
            </a:r>
            <a:r>
              <a:rPr sz="1000" spc="-15" dirty="0">
                <a:latin typeface="Arial"/>
                <a:cs typeface="Arial"/>
              </a:rPr>
              <a:t>(</a:t>
            </a:r>
            <a:r>
              <a:rPr sz="1000" i="1" spc="-15" dirty="0">
                <a:latin typeface="Arial"/>
                <a:cs typeface="Arial"/>
              </a:rPr>
              <a:t>R</a:t>
            </a:r>
            <a:r>
              <a:rPr sz="1000" i="1" spc="-200" dirty="0">
                <a:latin typeface="Arial"/>
                <a:cs typeface="Arial"/>
              </a:rPr>
              <a:t> </a:t>
            </a:r>
            <a:r>
              <a:rPr sz="1000" spc="150" dirty="0">
                <a:latin typeface="Arial"/>
                <a:cs typeface="Arial"/>
              </a:rPr>
              <a:t>)</a:t>
            </a:r>
            <a:r>
              <a:rPr sz="1050" i="1" spc="225" baseline="27777" dirty="0">
                <a:latin typeface="Arial"/>
                <a:cs typeface="Arial"/>
              </a:rPr>
              <a:t>I</a:t>
            </a:r>
            <a:r>
              <a:rPr sz="1050" i="1" spc="337" baseline="27777" dirty="0">
                <a:latin typeface="Arial"/>
                <a:cs typeface="Arial"/>
              </a:rPr>
              <a:t> </a:t>
            </a:r>
            <a:r>
              <a:rPr sz="1000" spc="-40" dirty="0">
                <a:latin typeface="Arial"/>
                <a:cs typeface="Arial"/>
              </a:rPr>
              <a:t>implies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(</a:t>
            </a:r>
            <a:r>
              <a:rPr sz="1000" i="1" spc="5" dirty="0">
                <a:latin typeface="Arial"/>
                <a:cs typeface="Arial"/>
              </a:rPr>
              <a:t>y</a:t>
            </a:r>
            <a:r>
              <a:rPr sz="1000" i="1" spc="-175" dirty="0">
                <a:latin typeface="Arial"/>
                <a:cs typeface="Arial"/>
              </a:rPr>
              <a:t> </a:t>
            </a:r>
            <a:r>
              <a:rPr sz="1000" i="1" spc="-5" dirty="0">
                <a:latin typeface="Arial"/>
                <a:cs typeface="Arial"/>
              </a:rPr>
              <a:t>,</a:t>
            </a:r>
            <a:r>
              <a:rPr sz="1000" i="1" spc="-120" dirty="0">
                <a:latin typeface="Arial"/>
                <a:cs typeface="Arial"/>
              </a:rPr>
              <a:t> </a:t>
            </a:r>
            <a:r>
              <a:rPr sz="1000" i="1" spc="-45" dirty="0">
                <a:latin typeface="Arial"/>
                <a:cs typeface="Arial"/>
              </a:rPr>
              <a:t>x</a:t>
            </a:r>
            <a:r>
              <a:rPr sz="1000" i="1" spc="-195" dirty="0">
                <a:latin typeface="Arial"/>
                <a:cs typeface="Arial"/>
              </a:rPr>
              <a:t> </a:t>
            </a:r>
            <a:r>
              <a:rPr sz="1000" spc="50" dirty="0">
                <a:latin typeface="Arial"/>
                <a:cs typeface="Arial"/>
              </a:rPr>
              <a:t>)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lang="en-US" sz="1000" spc="-110" dirty="0">
                <a:latin typeface="Arial Unicode MS"/>
                <a:cs typeface="Arial Unicode MS"/>
              </a:rPr>
              <a:t> </a:t>
            </a:r>
            <a:r>
              <a:rPr lang="en-US" sz="1000" spc="-110" dirty="0" smtClean="0">
                <a:latin typeface="Arial Unicode MS"/>
                <a:cs typeface="Arial Unicode MS"/>
              </a:rPr>
              <a:t> </a:t>
            </a:r>
            <a:r>
              <a:rPr sz="1000" i="1" spc="45" dirty="0" smtClean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(</a:t>
            </a:r>
            <a:r>
              <a:rPr sz="1000" i="1" spc="-15" dirty="0">
                <a:latin typeface="Arial"/>
                <a:cs typeface="Arial"/>
              </a:rPr>
              <a:t>R</a:t>
            </a:r>
            <a:r>
              <a:rPr sz="1000" i="1" spc="-200" dirty="0">
                <a:latin typeface="Arial"/>
                <a:cs typeface="Arial"/>
              </a:rPr>
              <a:t> </a:t>
            </a:r>
            <a:r>
              <a:rPr sz="1000" spc="150" dirty="0">
                <a:latin typeface="Arial"/>
                <a:cs typeface="Arial"/>
              </a:rPr>
              <a:t>)</a:t>
            </a:r>
            <a:r>
              <a:rPr sz="1050" i="1" spc="225" baseline="27777" dirty="0">
                <a:latin typeface="Arial"/>
                <a:cs typeface="Arial"/>
              </a:rPr>
              <a:t>I</a:t>
            </a:r>
            <a:endParaRPr sz="1050" baseline="27777" dirty="0">
              <a:latin typeface="Arial"/>
              <a:cs typeface="Arial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4322698" y="3365112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33/64</a:t>
            </a:r>
            <a:endParaRPr sz="600">
              <a:latin typeface="Arial"/>
              <a:cs typeface="Arial"/>
            </a:endParaRPr>
          </a:p>
        </p:txBody>
      </p:sp>
      <p:pic>
        <p:nvPicPr>
          <p:cNvPr id="90" name="Picture 8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432868" y="2160539"/>
            <a:ext cx="120650" cy="174272"/>
          </a:xfrm>
          <a:prstGeom prst="rect">
            <a:avLst/>
          </a:prstGeom>
        </p:spPr>
      </p:pic>
      <p:pic>
        <p:nvPicPr>
          <p:cNvPr id="92" name="Picture 9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990850" y="2451405"/>
            <a:ext cx="120650" cy="174272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>
    <p:cut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3014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301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805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09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01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805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309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81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317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82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325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904798" y="37668"/>
            <a:ext cx="2063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O</a:t>
            </a:r>
            <a:r>
              <a:rPr sz="600" b="1" spc="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WL</a:t>
            </a:r>
            <a:endParaRPr sz="6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62723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6272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776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7280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784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8288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792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9296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6272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6776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7280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784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8288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288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8792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601889" y="37668"/>
            <a:ext cx="27622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OWL</a:t>
            </a:r>
            <a:r>
              <a:rPr sz="600" b="1" spc="-45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b="1" spc="-5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27393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32434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273935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3243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3747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4251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4755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273935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24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3747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425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4755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273935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3243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3747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4251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4755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2248585" y="37668"/>
            <a:ext cx="5492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OWL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2</a:t>
            </a:r>
            <a:r>
              <a:rPr sz="600" b="1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profiles</a:t>
            </a:r>
            <a:endParaRPr sz="60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31793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2973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801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3053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3153981" y="37668"/>
            <a:ext cx="56134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Beyond 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OWL</a:t>
            </a:r>
            <a:r>
              <a:rPr sz="600" b="1" spc="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409680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1471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97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2479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2984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3487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3992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4495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5000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4071454" y="37668"/>
            <a:ext cx="44339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Reasoning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441210" y="491591"/>
            <a:ext cx="3725545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40" dirty="0">
                <a:solidFill>
                  <a:srgbClr val="46AA78"/>
                </a:solidFill>
                <a:latin typeface="Arial"/>
                <a:cs typeface="Arial"/>
              </a:rPr>
              <a:t>OWL </a:t>
            </a:r>
            <a:r>
              <a:rPr sz="1400" spc="-80" dirty="0">
                <a:solidFill>
                  <a:srgbClr val="46AA78"/>
                </a:solidFill>
                <a:latin typeface="Arial"/>
                <a:cs typeface="Arial"/>
              </a:rPr>
              <a:t>2  </a:t>
            </a:r>
            <a:r>
              <a:rPr sz="1400" spc="-15" dirty="0">
                <a:solidFill>
                  <a:srgbClr val="46AA78"/>
                </a:solidFill>
                <a:latin typeface="Arial"/>
                <a:cs typeface="Arial"/>
              </a:rPr>
              <a:t>DL </a:t>
            </a:r>
            <a:r>
              <a:rPr sz="1400" spc="-75" dirty="0">
                <a:solidFill>
                  <a:srgbClr val="46AA78"/>
                </a:solidFill>
                <a:latin typeface="Arial"/>
                <a:cs typeface="Arial"/>
              </a:rPr>
              <a:t>and </a:t>
            </a:r>
            <a:r>
              <a:rPr sz="1400" spc="-65" dirty="0">
                <a:solidFill>
                  <a:srgbClr val="46AA78"/>
                </a:solidFill>
                <a:latin typeface="Arial"/>
                <a:cs typeface="Arial"/>
              </a:rPr>
              <a:t>DLs—semantics </a:t>
            </a:r>
            <a:r>
              <a:rPr sz="1400" spc="-20" dirty="0">
                <a:solidFill>
                  <a:srgbClr val="46AA78"/>
                </a:solidFill>
                <a:latin typeface="Arial"/>
                <a:cs typeface="Arial"/>
              </a:rPr>
              <a:t>of </a:t>
            </a:r>
            <a:r>
              <a:rPr sz="1400" spc="-70" dirty="0">
                <a:solidFill>
                  <a:srgbClr val="46AA78"/>
                </a:solidFill>
                <a:latin typeface="Arial"/>
                <a:cs typeface="Arial"/>
              </a:rPr>
              <a:t>those </a:t>
            </a:r>
            <a:r>
              <a:rPr sz="1400" spc="170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60" dirty="0">
                <a:solidFill>
                  <a:srgbClr val="46AA78"/>
                </a:solidFill>
                <a:latin typeface="Arial"/>
                <a:cs typeface="Arial"/>
              </a:rPr>
              <a:t>features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502551" y="810361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02551" y="972235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624395" y="900341"/>
            <a:ext cx="3814255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buFont typeface="Arial"/>
              <a:buChar char="•"/>
            </a:pPr>
            <a:r>
              <a:rPr sz="1050" spc="-35" dirty="0">
                <a:latin typeface="Arial"/>
                <a:cs typeface="Arial"/>
              </a:rPr>
              <a:t>qualified </a:t>
            </a:r>
            <a:r>
              <a:rPr sz="1050" spc="-30" dirty="0">
                <a:latin typeface="Arial"/>
                <a:cs typeface="Arial"/>
              </a:rPr>
              <a:t>cardinality restrictions, </a:t>
            </a:r>
            <a:r>
              <a:rPr sz="1050" spc="195" dirty="0">
                <a:latin typeface="Arial Unicode MS"/>
                <a:cs typeface="Arial Unicode MS"/>
              </a:rPr>
              <a:t>≥ </a:t>
            </a:r>
            <a:r>
              <a:rPr sz="1050" i="1" spc="-35" dirty="0">
                <a:latin typeface="Arial"/>
                <a:cs typeface="Arial"/>
              </a:rPr>
              <a:t>nR.C  </a:t>
            </a:r>
            <a:r>
              <a:rPr sz="1050" spc="-60" dirty="0">
                <a:latin typeface="Arial"/>
                <a:cs typeface="Arial"/>
              </a:rPr>
              <a:t>and </a:t>
            </a:r>
            <a:r>
              <a:rPr sz="1050" spc="195" dirty="0">
                <a:latin typeface="Arial Unicode MS"/>
                <a:cs typeface="Arial Unicode MS"/>
              </a:rPr>
              <a:t>≤ </a:t>
            </a:r>
            <a:r>
              <a:rPr sz="1050" i="1" spc="-35" dirty="0">
                <a:latin typeface="Arial"/>
                <a:cs typeface="Arial"/>
              </a:rPr>
              <a:t>nR.C</a:t>
            </a:r>
            <a:r>
              <a:rPr sz="1050" i="1" spc="-105" dirty="0">
                <a:latin typeface="Arial"/>
                <a:cs typeface="Arial"/>
              </a:rPr>
              <a:t> </a:t>
            </a:r>
            <a:r>
              <a:rPr sz="1050" spc="-5" dirty="0">
                <a:latin typeface="Arial"/>
                <a:cs typeface="Arial"/>
              </a:rPr>
              <a:t>,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624394" y="1052170"/>
            <a:ext cx="918655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55" dirty="0">
                <a:latin typeface="Arial"/>
                <a:cs typeface="Arial"/>
              </a:rPr>
              <a:t>semantics: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792327" y="1295273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901484" y="1223391"/>
            <a:ext cx="284480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buFont typeface="Arial"/>
              <a:buChar char="•"/>
            </a:pPr>
            <a:r>
              <a:rPr sz="1000" spc="120" dirty="0">
                <a:latin typeface="Arial"/>
                <a:cs typeface="Arial"/>
              </a:rPr>
              <a:t>(</a:t>
            </a:r>
            <a:r>
              <a:rPr sz="1000" spc="120" dirty="0">
                <a:latin typeface="Arial Unicode MS"/>
                <a:cs typeface="Arial Unicode MS"/>
              </a:rPr>
              <a:t>≥</a:t>
            </a:r>
            <a:r>
              <a:rPr sz="1000" spc="-10" dirty="0">
                <a:latin typeface="Arial Unicode MS"/>
                <a:cs typeface="Arial Unicode MS"/>
              </a:rPr>
              <a:t> </a:t>
            </a:r>
            <a:r>
              <a:rPr sz="1000" i="1" spc="-45" dirty="0">
                <a:latin typeface="Arial"/>
                <a:cs typeface="Arial"/>
              </a:rPr>
              <a:t>n</a:t>
            </a:r>
            <a:r>
              <a:rPr sz="1000" i="1" spc="-95" dirty="0">
                <a:latin typeface="Arial"/>
                <a:cs typeface="Arial"/>
              </a:rPr>
              <a:t> </a:t>
            </a:r>
            <a:r>
              <a:rPr sz="1000" i="1" spc="-30" dirty="0">
                <a:latin typeface="Arial"/>
                <a:cs typeface="Arial"/>
              </a:rPr>
              <a:t>R.C</a:t>
            </a:r>
            <a:r>
              <a:rPr sz="1000" i="1" spc="-160" dirty="0">
                <a:latin typeface="Arial"/>
                <a:cs typeface="Arial"/>
              </a:rPr>
              <a:t> </a:t>
            </a:r>
            <a:r>
              <a:rPr sz="1000" spc="150" dirty="0">
                <a:latin typeface="Arial"/>
                <a:cs typeface="Arial"/>
              </a:rPr>
              <a:t>)</a:t>
            </a:r>
            <a:r>
              <a:rPr sz="1050" i="1" spc="225" baseline="27777" dirty="0">
                <a:latin typeface="Arial"/>
                <a:cs typeface="Arial"/>
              </a:rPr>
              <a:t>I</a:t>
            </a:r>
            <a:r>
              <a:rPr sz="1050" i="1" spc="254" baseline="27777" dirty="0">
                <a:latin typeface="Arial"/>
                <a:cs typeface="Arial"/>
              </a:rPr>
              <a:t> </a:t>
            </a:r>
            <a:r>
              <a:rPr sz="1000" spc="190" dirty="0">
                <a:latin typeface="Arial"/>
                <a:cs typeface="Arial"/>
              </a:rPr>
              <a:t>=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60" dirty="0">
                <a:latin typeface="Arial Unicode MS"/>
                <a:cs typeface="Arial Unicode MS"/>
              </a:rPr>
              <a:t>{</a:t>
            </a:r>
            <a:r>
              <a:rPr sz="1000" i="1" spc="60" dirty="0">
                <a:latin typeface="Arial"/>
                <a:cs typeface="Arial"/>
              </a:rPr>
              <a:t>x</a:t>
            </a:r>
            <a:r>
              <a:rPr sz="1000" i="1" spc="85" dirty="0">
                <a:latin typeface="Arial"/>
                <a:cs typeface="Arial"/>
              </a:rPr>
              <a:t> </a:t>
            </a:r>
            <a:r>
              <a:rPr sz="1000" spc="15" dirty="0">
                <a:latin typeface="Arial Unicode MS"/>
                <a:cs typeface="Arial Unicode MS"/>
              </a:rPr>
              <a:t>|</a:t>
            </a:r>
            <a:r>
              <a:rPr sz="1000" spc="-10" dirty="0">
                <a:latin typeface="Arial Unicode MS"/>
                <a:cs typeface="Arial Unicode MS"/>
              </a:rPr>
              <a:t> </a:t>
            </a:r>
            <a:r>
              <a:rPr lang="en-US" sz="1000" i="1" spc="-125" dirty="0">
                <a:latin typeface="Arial"/>
                <a:cs typeface="Arial"/>
              </a:rPr>
              <a:t>#</a:t>
            </a:r>
            <a:r>
              <a:rPr sz="1000" spc="-125" dirty="0" smtClean="0">
                <a:latin typeface="Arial Unicode MS"/>
                <a:cs typeface="Arial Unicode MS"/>
              </a:rPr>
              <a:t>{</a:t>
            </a:r>
            <a:r>
              <a:rPr sz="1000" i="1" spc="-125" dirty="0">
                <a:latin typeface="Arial"/>
                <a:cs typeface="Arial"/>
              </a:rPr>
              <a:t>y </a:t>
            </a:r>
            <a:r>
              <a:rPr sz="1000" i="1" spc="-50" dirty="0">
                <a:latin typeface="Arial"/>
                <a:cs typeface="Arial"/>
              </a:rPr>
              <a:t> </a:t>
            </a:r>
            <a:r>
              <a:rPr sz="1000" spc="15" dirty="0">
                <a:latin typeface="Arial Unicode MS"/>
                <a:cs typeface="Arial Unicode MS"/>
              </a:rPr>
              <a:t>|</a:t>
            </a:r>
            <a:r>
              <a:rPr sz="1000" spc="-10" dirty="0">
                <a:latin typeface="Arial Unicode MS"/>
                <a:cs typeface="Arial Unicode MS"/>
              </a:rPr>
              <a:t> </a:t>
            </a:r>
            <a:r>
              <a:rPr sz="1000" spc="30" dirty="0">
                <a:latin typeface="Arial"/>
                <a:cs typeface="Arial"/>
              </a:rPr>
              <a:t>(</a:t>
            </a:r>
            <a:r>
              <a:rPr sz="1000" i="1" spc="30" dirty="0">
                <a:latin typeface="Arial"/>
                <a:cs typeface="Arial"/>
              </a:rPr>
              <a:t>x,</a:t>
            </a:r>
            <a:r>
              <a:rPr sz="1000" i="1" spc="-114" dirty="0">
                <a:latin typeface="Arial"/>
                <a:cs typeface="Arial"/>
              </a:rPr>
              <a:t> </a:t>
            </a:r>
            <a:r>
              <a:rPr sz="1000" i="1" spc="-45" dirty="0">
                <a:latin typeface="Arial"/>
                <a:cs typeface="Arial"/>
              </a:rPr>
              <a:t>y</a:t>
            </a:r>
            <a:r>
              <a:rPr sz="1000" i="1" spc="-170" dirty="0">
                <a:latin typeface="Arial"/>
                <a:cs typeface="Arial"/>
              </a:rPr>
              <a:t> </a:t>
            </a:r>
            <a:r>
              <a:rPr sz="1000" spc="50" dirty="0">
                <a:latin typeface="Arial"/>
                <a:cs typeface="Arial"/>
              </a:rPr>
              <a:t>)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110" dirty="0">
                <a:latin typeface="Arial Unicode MS"/>
                <a:cs typeface="Arial Unicode MS"/>
              </a:rPr>
              <a:t>∈</a:t>
            </a:r>
            <a:r>
              <a:rPr sz="1000" spc="-10" dirty="0">
                <a:latin typeface="Arial Unicode MS"/>
                <a:cs typeface="Arial Unicode MS"/>
              </a:rPr>
              <a:t> </a:t>
            </a:r>
            <a:r>
              <a:rPr sz="1000" i="1" spc="125" dirty="0">
                <a:latin typeface="Arial"/>
                <a:cs typeface="Arial"/>
              </a:rPr>
              <a:t>R</a:t>
            </a:r>
            <a:r>
              <a:rPr sz="1050" i="1" spc="187" baseline="27777" dirty="0">
                <a:latin typeface="Arial"/>
                <a:cs typeface="Arial"/>
              </a:rPr>
              <a:t>I</a:t>
            </a:r>
            <a:r>
              <a:rPr sz="1050" i="1" spc="172" baseline="27777" dirty="0">
                <a:latin typeface="Arial"/>
                <a:cs typeface="Arial"/>
              </a:rPr>
              <a:t> </a:t>
            </a:r>
            <a:r>
              <a:rPr sz="1000" spc="100" dirty="0">
                <a:latin typeface="Arial Unicode MS"/>
                <a:cs typeface="Arial Unicode MS"/>
              </a:rPr>
              <a:t>∩</a:t>
            </a:r>
            <a:r>
              <a:rPr sz="1000" spc="-65" dirty="0">
                <a:latin typeface="Arial Unicode MS"/>
                <a:cs typeface="Arial Unicode MS"/>
              </a:rPr>
              <a:t> </a:t>
            </a:r>
            <a:r>
              <a:rPr sz="1000" i="1" spc="-45" dirty="0">
                <a:latin typeface="Arial"/>
                <a:cs typeface="Arial"/>
              </a:rPr>
              <a:t>y</a:t>
            </a:r>
            <a:r>
              <a:rPr sz="1000" i="1" spc="100" dirty="0">
                <a:latin typeface="Arial"/>
                <a:cs typeface="Arial"/>
              </a:rPr>
              <a:t> </a:t>
            </a:r>
            <a:r>
              <a:rPr sz="1000" spc="110" dirty="0">
                <a:latin typeface="Arial Unicode MS"/>
                <a:cs typeface="Arial Unicode MS"/>
              </a:rPr>
              <a:t>∈</a:t>
            </a:r>
            <a:r>
              <a:rPr sz="1000" spc="-10" dirty="0">
                <a:latin typeface="Arial Unicode MS"/>
                <a:cs typeface="Arial Unicode MS"/>
              </a:rPr>
              <a:t> </a:t>
            </a:r>
            <a:r>
              <a:rPr sz="1000" i="1" spc="140" dirty="0">
                <a:latin typeface="Arial"/>
                <a:cs typeface="Arial"/>
              </a:rPr>
              <a:t>C</a:t>
            </a:r>
            <a:r>
              <a:rPr sz="1050" i="1" spc="209" baseline="27777" dirty="0">
                <a:latin typeface="Arial"/>
                <a:cs typeface="Arial"/>
              </a:rPr>
              <a:t>I</a:t>
            </a:r>
            <a:r>
              <a:rPr sz="1050" i="1" spc="-150" baseline="27777" dirty="0">
                <a:latin typeface="Arial"/>
                <a:cs typeface="Arial"/>
              </a:rPr>
              <a:t> </a:t>
            </a:r>
            <a:r>
              <a:rPr sz="1000" spc="160" dirty="0">
                <a:latin typeface="Arial Unicode MS"/>
                <a:cs typeface="Arial Unicode MS"/>
              </a:rPr>
              <a:t>}</a:t>
            </a:r>
            <a:r>
              <a:rPr sz="1000" spc="-10" dirty="0">
                <a:latin typeface="Arial Unicode MS"/>
                <a:cs typeface="Arial Unicode MS"/>
              </a:rPr>
              <a:t> </a:t>
            </a:r>
            <a:r>
              <a:rPr sz="1000" spc="190" dirty="0">
                <a:latin typeface="Arial Unicode MS"/>
                <a:cs typeface="Arial Unicode MS"/>
              </a:rPr>
              <a:t>≥</a:t>
            </a:r>
            <a:r>
              <a:rPr sz="1000" spc="-10" dirty="0">
                <a:latin typeface="Arial Unicode MS"/>
                <a:cs typeface="Arial Unicode MS"/>
              </a:rPr>
              <a:t> </a:t>
            </a:r>
            <a:r>
              <a:rPr sz="1000" i="1" spc="65" dirty="0">
                <a:latin typeface="Arial"/>
                <a:cs typeface="Arial"/>
              </a:rPr>
              <a:t>n</a:t>
            </a:r>
            <a:r>
              <a:rPr sz="1000" spc="65" dirty="0">
                <a:latin typeface="Arial Unicode MS"/>
                <a:cs typeface="Arial Unicode MS"/>
              </a:rPr>
              <a:t>}</a:t>
            </a:r>
            <a:endParaRPr sz="1000" dirty="0">
              <a:latin typeface="Arial Unicode MS"/>
              <a:cs typeface="Arial Unicode MS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792327" y="1447101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901484" y="1375232"/>
            <a:ext cx="284480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buFont typeface="Arial"/>
              <a:buChar char="•"/>
            </a:pPr>
            <a:r>
              <a:rPr sz="1000" spc="120" dirty="0">
                <a:latin typeface="Arial"/>
                <a:cs typeface="Arial"/>
              </a:rPr>
              <a:t>(</a:t>
            </a:r>
            <a:r>
              <a:rPr sz="1000" spc="120" dirty="0">
                <a:latin typeface="Arial Unicode MS"/>
                <a:cs typeface="Arial Unicode MS"/>
              </a:rPr>
              <a:t>≤</a:t>
            </a:r>
            <a:r>
              <a:rPr sz="1000" spc="-10" dirty="0">
                <a:latin typeface="Arial Unicode MS"/>
                <a:cs typeface="Arial Unicode MS"/>
              </a:rPr>
              <a:t> </a:t>
            </a:r>
            <a:r>
              <a:rPr sz="1000" i="1" spc="-45" dirty="0">
                <a:latin typeface="Arial"/>
                <a:cs typeface="Arial"/>
              </a:rPr>
              <a:t>n</a:t>
            </a:r>
            <a:r>
              <a:rPr sz="1000" i="1" spc="-95" dirty="0">
                <a:latin typeface="Arial"/>
                <a:cs typeface="Arial"/>
              </a:rPr>
              <a:t> </a:t>
            </a:r>
            <a:r>
              <a:rPr sz="1000" i="1" spc="-30" dirty="0">
                <a:latin typeface="Arial"/>
                <a:cs typeface="Arial"/>
              </a:rPr>
              <a:t>R.C</a:t>
            </a:r>
            <a:r>
              <a:rPr sz="1000" i="1" spc="-160" dirty="0">
                <a:latin typeface="Arial"/>
                <a:cs typeface="Arial"/>
              </a:rPr>
              <a:t> </a:t>
            </a:r>
            <a:r>
              <a:rPr sz="1000" spc="150" dirty="0">
                <a:latin typeface="Arial"/>
                <a:cs typeface="Arial"/>
              </a:rPr>
              <a:t>)</a:t>
            </a:r>
            <a:r>
              <a:rPr sz="1050" i="1" spc="225" baseline="27777" dirty="0">
                <a:latin typeface="Arial"/>
                <a:cs typeface="Arial"/>
              </a:rPr>
              <a:t>I</a:t>
            </a:r>
            <a:r>
              <a:rPr sz="1050" i="1" spc="254" baseline="27777" dirty="0">
                <a:latin typeface="Arial"/>
                <a:cs typeface="Arial"/>
              </a:rPr>
              <a:t> </a:t>
            </a:r>
            <a:r>
              <a:rPr sz="1000" spc="190" dirty="0">
                <a:latin typeface="Arial"/>
                <a:cs typeface="Arial"/>
              </a:rPr>
              <a:t>=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60" dirty="0">
                <a:latin typeface="Arial Unicode MS"/>
                <a:cs typeface="Arial Unicode MS"/>
              </a:rPr>
              <a:t>{</a:t>
            </a:r>
            <a:r>
              <a:rPr sz="1000" i="1" spc="60" dirty="0">
                <a:latin typeface="Arial"/>
                <a:cs typeface="Arial"/>
              </a:rPr>
              <a:t>x</a:t>
            </a:r>
            <a:r>
              <a:rPr sz="1000" i="1" spc="85" dirty="0">
                <a:latin typeface="Arial"/>
                <a:cs typeface="Arial"/>
              </a:rPr>
              <a:t> </a:t>
            </a:r>
            <a:r>
              <a:rPr sz="1000" spc="15" dirty="0">
                <a:latin typeface="Arial Unicode MS"/>
                <a:cs typeface="Arial Unicode MS"/>
              </a:rPr>
              <a:t>|</a:t>
            </a:r>
            <a:r>
              <a:rPr sz="1000" spc="-10" dirty="0">
                <a:latin typeface="Arial Unicode MS"/>
                <a:cs typeface="Arial Unicode MS"/>
              </a:rPr>
              <a:t> </a:t>
            </a:r>
            <a:r>
              <a:rPr lang="en-US" sz="1000" i="1" spc="-125" dirty="0">
                <a:latin typeface="Arial"/>
                <a:cs typeface="Arial"/>
              </a:rPr>
              <a:t>#</a:t>
            </a:r>
            <a:r>
              <a:rPr sz="1000" spc="-125" dirty="0" smtClean="0">
                <a:latin typeface="Arial Unicode MS"/>
                <a:cs typeface="Arial Unicode MS"/>
              </a:rPr>
              <a:t>{</a:t>
            </a:r>
            <a:r>
              <a:rPr sz="1000" i="1" spc="-125" dirty="0">
                <a:latin typeface="Arial"/>
                <a:cs typeface="Arial"/>
              </a:rPr>
              <a:t>y </a:t>
            </a:r>
            <a:r>
              <a:rPr sz="1000" i="1" spc="-50" dirty="0">
                <a:latin typeface="Arial"/>
                <a:cs typeface="Arial"/>
              </a:rPr>
              <a:t> </a:t>
            </a:r>
            <a:r>
              <a:rPr sz="1000" spc="15" dirty="0">
                <a:latin typeface="Arial Unicode MS"/>
                <a:cs typeface="Arial Unicode MS"/>
              </a:rPr>
              <a:t>|</a:t>
            </a:r>
            <a:r>
              <a:rPr sz="1000" spc="-10" dirty="0">
                <a:latin typeface="Arial Unicode MS"/>
                <a:cs typeface="Arial Unicode MS"/>
              </a:rPr>
              <a:t> </a:t>
            </a:r>
            <a:r>
              <a:rPr sz="1000" spc="30" dirty="0">
                <a:latin typeface="Arial"/>
                <a:cs typeface="Arial"/>
              </a:rPr>
              <a:t>(</a:t>
            </a:r>
            <a:r>
              <a:rPr sz="1000" i="1" spc="30" dirty="0">
                <a:latin typeface="Arial"/>
                <a:cs typeface="Arial"/>
              </a:rPr>
              <a:t>x,</a:t>
            </a:r>
            <a:r>
              <a:rPr sz="1000" i="1" spc="-114" dirty="0">
                <a:latin typeface="Arial"/>
                <a:cs typeface="Arial"/>
              </a:rPr>
              <a:t> </a:t>
            </a:r>
            <a:r>
              <a:rPr sz="1000" i="1" spc="-45" dirty="0">
                <a:latin typeface="Arial"/>
                <a:cs typeface="Arial"/>
              </a:rPr>
              <a:t>y</a:t>
            </a:r>
            <a:r>
              <a:rPr sz="1000" i="1" spc="-170" dirty="0">
                <a:latin typeface="Arial"/>
                <a:cs typeface="Arial"/>
              </a:rPr>
              <a:t> </a:t>
            </a:r>
            <a:r>
              <a:rPr sz="1000" spc="50" dirty="0">
                <a:latin typeface="Arial"/>
                <a:cs typeface="Arial"/>
              </a:rPr>
              <a:t>)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110" dirty="0">
                <a:latin typeface="Arial Unicode MS"/>
                <a:cs typeface="Arial Unicode MS"/>
              </a:rPr>
              <a:t>∈</a:t>
            </a:r>
            <a:r>
              <a:rPr sz="1000" spc="-10" dirty="0">
                <a:latin typeface="Arial Unicode MS"/>
                <a:cs typeface="Arial Unicode MS"/>
              </a:rPr>
              <a:t> </a:t>
            </a:r>
            <a:r>
              <a:rPr sz="1000" i="1" spc="125" dirty="0">
                <a:latin typeface="Arial"/>
                <a:cs typeface="Arial"/>
              </a:rPr>
              <a:t>R</a:t>
            </a:r>
            <a:r>
              <a:rPr sz="1050" i="1" spc="187" baseline="27777" dirty="0">
                <a:latin typeface="Arial"/>
                <a:cs typeface="Arial"/>
              </a:rPr>
              <a:t>I</a:t>
            </a:r>
            <a:r>
              <a:rPr sz="1050" i="1" spc="172" baseline="27777" dirty="0">
                <a:latin typeface="Arial"/>
                <a:cs typeface="Arial"/>
              </a:rPr>
              <a:t> </a:t>
            </a:r>
            <a:r>
              <a:rPr sz="1000" spc="100" dirty="0">
                <a:latin typeface="Arial Unicode MS"/>
                <a:cs typeface="Arial Unicode MS"/>
              </a:rPr>
              <a:t>∩</a:t>
            </a:r>
            <a:r>
              <a:rPr sz="1000" spc="-65" dirty="0">
                <a:latin typeface="Arial Unicode MS"/>
                <a:cs typeface="Arial Unicode MS"/>
              </a:rPr>
              <a:t> </a:t>
            </a:r>
            <a:r>
              <a:rPr sz="1000" i="1" spc="-45" dirty="0">
                <a:latin typeface="Arial"/>
                <a:cs typeface="Arial"/>
              </a:rPr>
              <a:t>y</a:t>
            </a:r>
            <a:r>
              <a:rPr sz="1000" i="1" spc="100" dirty="0">
                <a:latin typeface="Arial"/>
                <a:cs typeface="Arial"/>
              </a:rPr>
              <a:t> </a:t>
            </a:r>
            <a:r>
              <a:rPr sz="1000" spc="110" dirty="0">
                <a:latin typeface="Arial Unicode MS"/>
                <a:cs typeface="Arial Unicode MS"/>
              </a:rPr>
              <a:t>∈</a:t>
            </a:r>
            <a:r>
              <a:rPr sz="1000" spc="-10" dirty="0">
                <a:latin typeface="Arial Unicode MS"/>
                <a:cs typeface="Arial Unicode MS"/>
              </a:rPr>
              <a:t> </a:t>
            </a:r>
            <a:r>
              <a:rPr sz="1000" i="1" spc="140" dirty="0">
                <a:latin typeface="Arial"/>
                <a:cs typeface="Arial"/>
              </a:rPr>
              <a:t>C</a:t>
            </a:r>
            <a:r>
              <a:rPr sz="1050" i="1" spc="209" baseline="27777" dirty="0">
                <a:latin typeface="Arial"/>
                <a:cs typeface="Arial"/>
              </a:rPr>
              <a:t>I</a:t>
            </a:r>
            <a:r>
              <a:rPr sz="1050" i="1" spc="-150" baseline="27777" dirty="0">
                <a:latin typeface="Arial"/>
                <a:cs typeface="Arial"/>
              </a:rPr>
              <a:t> </a:t>
            </a:r>
            <a:r>
              <a:rPr sz="1000" spc="160" dirty="0">
                <a:latin typeface="Arial Unicode MS"/>
                <a:cs typeface="Arial Unicode MS"/>
              </a:rPr>
              <a:t>}</a:t>
            </a:r>
            <a:r>
              <a:rPr sz="1000" spc="-10" dirty="0">
                <a:latin typeface="Arial Unicode MS"/>
                <a:cs typeface="Arial Unicode MS"/>
              </a:rPr>
              <a:t> </a:t>
            </a:r>
            <a:r>
              <a:rPr sz="1000" spc="190" dirty="0">
                <a:latin typeface="Arial Unicode MS"/>
                <a:cs typeface="Arial Unicode MS"/>
              </a:rPr>
              <a:t>≤</a:t>
            </a:r>
            <a:r>
              <a:rPr sz="1000" spc="-10" dirty="0">
                <a:latin typeface="Arial Unicode MS"/>
                <a:cs typeface="Arial Unicode MS"/>
              </a:rPr>
              <a:t> </a:t>
            </a:r>
            <a:r>
              <a:rPr sz="1000" i="1" spc="65" dirty="0">
                <a:latin typeface="Arial"/>
                <a:cs typeface="Arial"/>
              </a:rPr>
              <a:t>n</a:t>
            </a:r>
            <a:r>
              <a:rPr sz="1000" spc="65" dirty="0">
                <a:latin typeface="Arial Unicode MS"/>
                <a:cs typeface="Arial Unicode MS"/>
              </a:rPr>
              <a:t>}</a:t>
            </a:r>
            <a:endParaRPr sz="1000" dirty="0">
              <a:latin typeface="Arial Unicode MS"/>
              <a:cs typeface="Arial Unicode MS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502551" y="1596313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 txBox="1"/>
          <p:nvPr/>
        </p:nvSpPr>
        <p:spPr>
          <a:xfrm>
            <a:off x="624394" y="1524406"/>
            <a:ext cx="1909255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buFont typeface="Arial"/>
              <a:buChar char="•"/>
            </a:pPr>
            <a:r>
              <a:rPr sz="1050" spc="-40" dirty="0">
                <a:latin typeface="Arial"/>
                <a:cs typeface="Arial"/>
              </a:rPr>
              <a:t>Properties </a:t>
            </a:r>
            <a:r>
              <a:rPr sz="1050" spc="-20" dirty="0">
                <a:latin typeface="Arial"/>
                <a:cs typeface="Arial"/>
              </a:rPr>
              <a:t>of</a:t>
            </a:r>
            <a:r>
              <a:rPr sz="1050" spc="110" dirty="0">
                <a:latin typeface="Arial"/>
                <a:cs typeface="Arial"/>
              </a:rPr>
              <a:t> </a:t>
            </a:r>
            <a:r>
              <a:rPr sz="1050" spc="-50" dirty="0">
                <a:latin typeface="Arial"/>
                <a:cs typeface="Arial"/>
              </a:rPr>
              <a:t>roles: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792327" y="1767509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 txBox="1"/>
          <p:nvPr/>
        </p:nvSpPr>
        <p:spPr>
          <a:xfrm>
            <a:off x="901484" y="1695640"/>
            <a:ext cx="269896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buFont typeface="Arial"/>
              <a:buChar char="•"/>
            </a:pPr>
            <a:r>
              <a:rPr sz="1000" spc="-50" dirty="0">
                <a:latin typeface="Arial"/>
                <a:cs typeface="Arial"/>
              </a:rPr>
              <a:t>Reflexive:  </a:t>
            </a:r>
            <a:r>
              <a:rPr sz="1000" i="1" spc="-60" dirty="0">
                <a:latin typeface="Arial"/>
                <a:cs typeface="Arial"/>
              </a:rPr>
              <a:t>Ref </a:t>
            </a:r>
            <a:r>
              <a:rPr sz="1000" spc="-15" dirty="0">
                <a:latin typeface="Arial"/>
                <a:cs typeface="Arial"/>
              </a:rPr>
              <a:t>(</a:t>
            </a:r>
            <a:r>
              <a:rPr sz="1000" i="1" spc="-15" dirty="0">
                <a:latin typeface="Arial"/>
                <a:cs typeface="Arial"/>
              </a:rPr>
              <a:t>R </a:t>
            </a:r>
            <a:r>
              <a:rPr sz="1000" spc="25" dirty="0">
                <a:latin typeface="Arial"/>
                <a:cs typeface="Arial"/>
              </a:rPr>
              <a:t>), </a:t>
            </a:r>
            <a:r>
              <a:rPr sz="1000" dirty="0">
                <a:latin typeface="Arial"/>
                <a:cs typeface="Arial"/>
              </a:rPr>
              <a:t>with</a:t>
            </a:r>
            <a:r>
              <a:rPr sz="1000" spc="-120" dirty="0">
                <a:latin typeface="Arial"/>
                <a:cs typeface="Arial"/>
              </a:rPr>
              <a:t> </a:t>
            </a:r>
            <a:r>
              <a:rPr sz="1000" spc="-50" dirty="0">
                <a:latin typeface="Arial"/>
                <a:cs typeface="Arial"/>
              </a:rPr>
              <a:t>semantics: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901484" y="1847469"/>
            <a:ext cx="247036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000" spc="-45" dirty="0" smtClean="0">
                <a:latin typeface="Arial Unicode MS"/>
                <a:cs typeface="Arial Unicode MS"/>
              </a:rPr>
              <a:t>     </a:t>
            </a:r>
            <a:r>
              <a:rPr sz="1000" spc="-45" dirty="0" smtClean="0">
                <a:latin typeface="Arial Unicode MS"/>
                <a:cs typeface="Arial Unicode MS"/>
              </a:rPr>
              <a:t>∀</a:t>
            </a:r>
            <a:r>
              <a:rPr sz="1000" i="1" spc="-45" dirty="0">
                <a:latin typeface="Arial"/>
                <a:cs typeface="Arial"/>
              </a:rPr>
              <a:t>x</a:t>
            </a:r>
            <a:r>
              <a:rPr sz="1000" i="1" spc="8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: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i="1" spc="-45" dirty="0">
                <a:latin typeface="Arial"/>
                <a:cs typeface="Arial"/>
              </a:rPr>
              <a:t>x</a:t>
            </a:r>
            <a:r>
              <a:rPr sz="1000" i="1" spc="85" dirty="0">
                <a:latin typeface="Arial"/>
                <a:cs typeface="Arial"/>
              </a:rPr>
              <a:t> </a:t>
            </a:r>
            <a:r>
              <a:rPr sz="1000" spc="110" dirty="0">
                <a:latin typeface="Arial Unicode MS"/>
                <a:cs typeface="Arial Unicode MS"/>
              </a:rPr>
              <a:t>∈</a:t>
            </a:r>
            <a:r>
              <a:rPr sz="1000" spc="-10" dirty="0">
                <a:latin typeface="Arial Unicode MS"/>
                <a:cs typeface="Arial Unicode MS"/>
              </a:rPr>
              <a:t> </a:t>
            </a:r>
            <a:r>
              <a:rPr sz="1000" spc="235" dirty="0">
                <a:latin typeface="Arial"/>
                <a:cs typeface="Arial"/>
              </a:rPr>
              <a:t>∆</a:t>
            </a:r>
            <a:r>
              <a:rPr sz="1050" i="1" spc="352" baseline="27777" dirty="0">
                <a:latin typeface="Arial"/>
                <a:cs typeface="Arial"/>
              </a:rPr>
              <a:t>I</a:t>
            </a:r>
            <a:r>
              <a:rPr sz="1050" i="1" spc="330" baseline="27777" dirty="0">
                <a:latin typeface="Arial"/>
                <a:cs typeface="Arial"/>
              </a:rPr>
              <a:t> </a:t>
            </a:r>
            <a:r>
              <a:rPr sz="1000" spc="-40" dirty="0">
                <a:latin typeface="Arial"/>
                <a:cs typeface="Arial"/>
              </a:rPr>
              <a:t>implies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30" dirty="0">
                <a:latin typeface="Arial"/>
                <a:cs typeface="Arial"/>
              </a:rPr>
              <a:t>(</a:t>
            </a:r>
            <a:r>
              <a:rPr sz="1000" i="1" spc="30" dirty="0">
                <a:latin typeface="Arial"/>
                <a:cs typeface="Arial"/>
              </a:rPr>
              <a:t>x,</a:t>
            </a:r>
            <a:r>
              <a:rPr sz="1000" i="1" spc="-120" dirty="0">
                <a:latin typeface="Arial"/>
                <a:cs typeface="Arial"/>
              </a:rPr>
              <a:t> </a:t>
            </a:r>
            <a:r>
              <a:rPr sz="1000" i="1" spc="-45" dirty="0">
                <a:latin typeface="Arial"/>
                <a:cs typeface="Arial"/>
              </a:rPr>
              <a:t>x</a:t>
            </a:r>
            <a:r>
              <a:rPr sz="1000" i="1" spc="-195" dirty="0">
                <a:latin typeface="Arial"/>
                <a:cs typeface="Arial"/>
              </a:rPr>
              <a:t> </a:t>
            </a:r>
            <a:r>
              <a:rPr sz="1000" spc="50" dirty="0">
                <a:latin typeface="Arial"/>
                <a:cs typeface="Arial"/>
              </a:rPr>
              <a:t>)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110" dirty="0">
                <a:latin typeface="Arial Unicode MS"/>
                <a:cs typeface="Arial Unicode MS"/>
              </a:rPr>
              <a:t>∈</a:t>
            </a:r>
            <a:r>
              <a:rPr sz="1000" spc="-10" dirty="0">
                <a:latin typeface="Arial Unicode MS"/>
                <a:cs typeface="Arial Unicode MS"/>
              </a:rPr>
              <a:t> </a:t>
            </a:r>
            <a:r>
              <a:rPr sz="1000" spc="-15" dirty="0">
                <a:latin typeface="Arial"/>
                <a:cs typeface="Arial"/>
              </a:rPr>
              <a:t>(</a:t>
            </a:r>
            <a:r>
              <a:rPr sz="1000" i="1" spc="-15" dirty="0">
                <a:latin typeface="Arial"/>
                <a:cs typeface="Arial"/>
              </a:rPr>
              <a:t>R</a:t>
            </a:r>
            <a:r>
              <a:rPr sz="1000" i="1" spc="-200" dirty="0">
                <a:latin typeface="Arial"/>
                <a:cs typeface="Arial"/>
              </a:rPr>
              <a:t> </a:t>
            </a:r>
            <a:r>
              <a:rPr sz="1000" spc="150" dirty="0">
                <a:latin typeface="Arial"/>
                <a:cs typeface="Arial"/>
              </a:rPr>
              <a:t>)</a:t>
            </a:r>
            <a:r>
              <a:rPr sz="1050" i="1" spc="225" baseline="27777" dirty="0">
                <a:latin typeface="Arial"/>
                <a:cs typeface="Arial"/>
              </a:rPr>
              <a:t>I</a:t>
            </a:r>
            <a:endParaRPr sz="1050" baseline="27777" dirty="0">
              <a:latin typeface="Arial"/>
              <a:cs typeface="Arial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792327" y="2071179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 txBox="1"/>
          <p:nvPr/>
        </p:nvSpPr>
        <p:spPr>
          <a:xfrm>
            <a:off x="901484" y="1999297"/>
            <a:ext cx="285136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buFont typeface="Arial"/>
              <a:buChar char="•"/>
            </a:pPr>
            <a:r>
              <a:rPr sz="1000" spc="-35" dirty="0">
                <a:latin typeface="Arial"/>
                <a:cs typeface="Arial"/>
              </a:rPr>
              <a:t>Irreflexive: </a:t>
            </a:r>
            <a:r>
              <a:rPr sz="1000" i="1" dirty="0">
                <a:latin typeface="Arial"/>
                <a:cs typeface="Arial"/>
              </a:rPr>
              <a:t>Irr </a:t>
            </a:r>
            <a:r>
              <a:rPr sz="1000" spc="-15" dirty="0">
                <a:latin typeface="Arial"/>
                <a:cs typeface="Arial"/>
              </a:rPr>
              <a:t>(</a:t>
            </a:r>
            <a:r>
              <a:rPr sz="1000" i="1" spc="-15" dirty="0">
                <a:latin typeface="Arial"/>
                <a:cs typeface="Arial"/>
              </a:rPr>
              <a:t>R </a:t>
            </a:r>
            <a:r>
              <a:rPr sz="1000" spc="25" dirty="0">
                <a:latin typeface="Arial"/>
                <a:cs typeface="Arial"/>
              </a:rPr>
              <a:t>), </a:t>
            </a:r>
            <a:r>
              <a:rPr sz="1000" dirty="0">
                <a:latin typeface="Arial"/>
                <a:cs typeface="Arial"/>
              </a:rPr>
              <a:t>with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50" dirty="0">
                <a:latin typeface="Arial"/>
                <a:cs typeface="Arial"/>
              </a:rPr>
              <a:t>semantics: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901484" y="2151126"/>
            <a:ext cx="239416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000" spc="-45" dirty="0" smtClean="0">
                <a:latin typeface="Arial Unicode MS"/>
                <a:cs typeface="Arial Unicode MS"/>
              </a:rPr>
              <a:t>     </a:t>
            </a:r>
            <a:r>
              <a:rPr sz="1000" spc="-45" dirty="0" smtClean="0">
                <a:latin typeface="Arial Unicode MS"/>
                <a:cs typeface="Arial Unicode MS"/>
              </a:rPr>
              <a:t>∀</a:t>
            </a:r>
            <a:r>
              <a:rPr sz="1000" i="1" spc="-45" dirty="0">
                <a:latin typeface="Arial"/>
                <a:cs typeface="Arial"/>
              </a:rPr>
              <a:t>x </a:t>
            </a:r>
            <a:r>
              <a:rPr sz="1000" spc="-5" dirty="0">
                <a:latin typeface="Arial"/>
                <a:cs typeface="Arial"/>
              </a:rPr>
              <a:t>: </a:t>
            </a:r>
            <a:r>
              <a:rPr sz="1000" i="1" spc="-45" dirty="0">
                <a:latin typeface="Arial"/>
                <a:cs typeface="Arial"/>
              </a:rPr>
              <a:t>x </a:t>
            </a:r>
            <a:r>
              <a:rPr sz="1000" spc="110" dirty="0">
                <a:latin typeface="Arial Unicode MS"/>
                <a:cs typeface="Arial Unicode MS"/>
              </a:rPr>
              <a:t>∈ </a:t>
            </a:r>
            <a:r>
              <a:rPr sz="1000" spc="235" dirty="0">
                <a:latin typeface="Arial"/>
                <a:cs typeface="Arial"/>
              </a:rPr>
              <a:t>∆</a:t>
            </a:r>
            <a:r>
              <a:rPr sz="1050" i="1" spc="352" baseline="27777" dirty="0">
                <a:latin typeface="Arial"/>
                <a:cs typeface="Arial"/>
              </a:rPr>
              <a:t>I </a:t>
            </a:r>
            <a:r>
              <a:rPr sz="1000" spc="-40" dirty="0">
                <a:latin typeface="Arial"/>
                <a:cs typeface="Arial"/>
              </a:rPr>
              <a:t>implies </a:t>
            </a:r>
            <a:r>
              <a:rPr sz="1000" spc="30" dirty="0">
                <a:latin typeface="Arial"/>
                <a:cs typeface="Arial"/>
              </a:rPr>
              <a:t>(</a:t>
            </a:r>
            <a:r>
              <a:rPr sz="1000" i="1" spc="30" dirty="0">
                <a:latin typeface="Arial"/>
                <a:cs typeface="Arial"/>
              </a:rPr>
              <a:t>x, </a:t>
            </a:r>
            <a:r>
              <a:rPr sz="1000" i="1" spc="-45" dirty="0">
                <a:latin typeface="Arial"/>
                <a:cs typeface="Arial"/>
              </a:rPr>
              <a:t>x </a:t>
            </a:r>
            <a:r>
              <a:rPr sz="1000" spc="50" dirty="0">
                <a:latin typeface="Arial"/>
                <a:cs typeface="Arial"/>
              </a:rPr>
              <a:t>) </a:t>
            </a:r>
            <a:r>
              <a:rPr lang="en-US" sz="1000" spc="-110" dirty="0">
                <a:latin typeface="Arial Unicode MS"/>
                <a:cs typeface="Arial Unicode MS"/>
              </a:rPr>
              <a:t> </a:t>
            </a:r>
            <a:r>
              <a:rPr lang="en-US" sz="1000" spc="-110" dirty="0" smtClean="0">
                <a:latin typeface="Arial Unicode MS"/>
                <a:cs typeface="Arial Unicode MS"/>
              </a:rPr>
              <a:t> </a:t>
            </a:r>
            <a:r>
              <a:rPr sz="1000" i="1" spc="-110" dirty="0" smtClean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(</a:t>
            </a:r>
            <a:r>
              <a:rPr sz="1000" i="1" spc="-15" dirty="0">
                <a:latin typeface="Arial"/>
                <a:cs typeface="Arial"/>
              </a:rPr>
              <a:t>R</a:t>
            </a:r>
            <a:r>
              <a:rPr sz="1000" i="1" spc="-185" dirty="0">
                <a:latin typeface="Arial"/>
                <a:cs typeface="Arial"/>
              </a:rPr>
              <a:t> </a:t>
            </a:r>
            <a:r>
              <a:rPr sz="1000" spc="150" dirty="0">
                <a:latin typeface="Arial"/>
                <a:cs typeface="Arial"/>
              </a:rPr>
              <a:t>)</a:t>
            </a:r>
            <a:r>
              <a:rPr sz="1050" i="1" spc="225" baseline="27777" dirty="0">
                <a:latin typeface="Arial"/>
                <a:cs typeface="Arial"/>
              </a:rPr>
              <a:t>I</a:t>
            </a:r>
            <a:endParaRPr sz="1050" baseline="27777" dirty="0">
              <a:latin typeface="Arial"/>
              <a:cs typeface="Arial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792327" y="2374836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 txBox="1"/>
          <p:nvPr/>
        </p:nvSpPr>
        <p:spPr>
          <a:xfrm>
            <a:off x="901484" y="2302954"/>
            <a:ext cx="307996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buFont typeface="Arial"/>
              <a:buChar char="•"/>
            </a:pPr>
            <a:r>
              <a:rPr sz="1000" spc="-30" dirty="0">
                <a:latin typeface="Arial"/>
                <a:cs typeface="Arial"/>
              </a:rPr>
              <a:t>Asymmetric:  </a:t>
            </a:r>
            <a:r>
              <a:rPr sz="1000" spc="-25" dirty="0">
                <a:latin typeface="Arial"/>
                <a:cs typeface="Arial"/>
              </a:rPr>
              <a:t>Asym(R), </a:t>
            </a:r>
            <a:r>
              <a:rPr sz="1000" dirty="0">
                <a:latin typeface="Arial"/>
                <a:cs typeface="Arial"/>
              </a:rPr>
              <a:t>with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50" dirty="0">
                <a:latin typeface="Arial"/>
                <a:cs typeface="Arial"/>
              </a:rPr>
              <a:t>semantics: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901484" y="2454783"/>
            <a:ext cx="315616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000" dirty="0" smtClean="0">
                <a:latin typeface="Arial Unicode MS"/>
                <a:cs typeface="Arial Unicode MS"/>
              </a:rPr>
              <a:t>     </a:t>
            </a:r>
            <a:r>
              <a:rPr sz="1000" dirty="0" smtClean="0">
                <a:latin typeface="Arial Unicode MS"/>
                <a:cs typeface="Arial Unicode MS"/>
              </a:rPr>
              <a:t>∀</a:t>
            </a:r>
            <a:r>
              <a:rPr sz="1000" i="1" dirty="0">
                <a:latin typeface="Arial"/>
                <a:cs typeface="Arial"/>
              </a:rPr>
              <a:t>x,</a:t>
            </a:r>
            <a:r>
              <a:rPr sz="1000" i="1" spc="-120" dirty="0">
                <a:latin typeface="Arial"/>
                <a:cs typeface="Arial"/>
              </a:rPr>
              <a:t> </a:t>
            </a:r>
            <a:r>
              <a:rPr sz="1000" i="1" spc="-45" dirty="0">
                <a:latin typeface="Arial"/>
                <a:cs typeface="Arial"/>
              </a:rPr>
              <a:t>y</a:t>
            </a:r>
            <a:r>
              <a:rPr sz="1000" i="1" spc="1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: </a:t>
            </a:r>
            <a:r>
              <a:rPr sz="1000" spc="30" dirty="0">
                <a:latin typeface="Arial"/>
                <a:cs typeface="Arial"/>
              </a:rPr>
              <a:t>(</a:t>
            </a:r>
            <a:r>
              <a:rPr sz="1000" i="1" spc="30" dirty="0">
                <a:latin typeface="Arial"/>
                <a:cs typeface="Arial"/>
              </a:rPr>
              <a:t>x,</a:t>
            </a:r>
            <a:r>
              <a:rPr sz="1000" i="1" spc="-120" dirty="0">
                <a:latin typeface="Arial"/>
                <a:cs typeface="Arial"/>
              </a:rPr>
              <a:t> </a:t>
            </a:r>
            <a:r>
              <a:rPr sz="1000" i="1" spc="-45" dirty="0">
                <a:latin typeface="Arial"/>
                <a:cs typeface="Arial"/>
              </a:rPr>
              <a:t>y</a:t>
            </a:r>
            <a:r>
              <a:rPr sz="1000" i="1" spc="-175" dirty="0">
                <a:latin typeface="Arial"/>
                <a:cs typeface="Arial"/>
              </a:rPr>
              <a:t> </a:t>
            </a:r>
            <a:r>
              <a:rPr sz="1000" spc="50" dirty="0">
                <a:latin typeface="Arial"/>
                <a:cs typeface="Arial"/>
              </a:rPr>
              <a:t>)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110" dirty="0">
                <a:latin typeface="Arial Unicode MS"/>
                <a:cs typeface="Arial Unicode MS"/>
              </a:rPr>
              <a:t>∈</a:t>
            </a:r>
            <a:r>
              <a:rPr sz="1000" spc="-10" dirty="0">
                <a:latin typeface="Arial Unicode MS"/>
                <a:cs typeface="Arial Unicode MS"/>
              </a:rPr>
              <a:t> </a:t>
            </a:r>
            <a:r>
              <a:rPr sz="1000" spc="-15" dirty="0">
                <a:latin typeface="Arial"/>
                <a:cs typeface="Arial"/>
              </a:rPr>
              <a:t>(</a:t>
            </a:r>
            <a:r>
              <a:rPr sz="1000" i="1" spc="-15" dirty="0">
                <a:latin typeface="Arial"/>
                <a:cs typeface="Arial"/>
              </a:rPr>
              <a:t>R</a:t>
            </a:r>
            <a:r>
              <a:rPr sz="1000" i="1" spc="-200" dirty="0">
                <a:latin typeface="Arial"/>
                <a:cs typeface="Arial"/>
              </a:rPr>
              <a:t> </a:t>
            </a:r>
            <a:r>
              <a:rPr sz="1000" spc="150" dirty="0">
                <a:latin typeface="Arial"/>
                <a:cs typeface="Arial"/>
              </a:rPr>
              <a:t>)</a:t>
            </a:r>
            <a:r>
              <a:rPr sz="1050" i="1" spc="225" baseline="27777" dirty="0">
                <a:latin typeface="Arial"/>
                <a:cs typeface="Arial"/>
              </a:rPr>
              <a:t>I</a:t>
            </a:r>
            <a:r>
              <a:rPr sz="1050" i="1" spc="337" baseline="27777" dirty="0">
                <a:latin typeface="Arial"/>
                <a:cs typeface="Arial"/>
              </a:rPr>
              <a:t> </a:t>
            </a:r>
            <a:r>
              <a:rPr sz="1000" spc="-40" dirty="0">
                <a:latin typeface="Arial"/>
                <a:cs typeface="Arial"/>
              </a:rPr>
              <a:t>implies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(</a:t>
            </a:r>
            <a:r>
              <a:rPr sz="1000" i="1" spc="5" dirty="0">
                <a:latin typeface="Arial"/>
                <a:cs typeface="Arial"/>
              </a:rPr>
              <a:t>y</a:t>
            </a:r>
            <a:r>
              <a:rPr sz="1000" i="1" spc="-175" dirty="0">
                <a:latin typeface="Arial"/>
                <a:cs typeface="Arial"/>
              </a:rPr>
              <a:t> </a:t>
            </a:r>
            <a:r>
              <a:rPr sz="1000" i="1" spc="-5" dirty="0">
                <a:latin typeface="Arial"/>
                <a:cs typeface="Arial"/>
              </a:rPr>
              <a:t>,</a:t>
            </a:r>
            <a:r>
              <a:rPr sz="1000" i="1" spc="-120" dirty="0">
                <a:latin typeface="Arial"/>
                <a:cs typeface="Arial"/>
              </a:rPr>
              <a:t> </a:t>
            </a:r>
            <a:r>
              <a:rPr sz="1000" i="1" spc="-45" dirty="0">
                <a:latin typeface="Arial"/>
                <a:cs typeface="Arial"/>
              </a:rPr>
              <a:t>x</a:t>
            </a:r>
            <a:r>
              <a:rPr sz="1000" i="1" spc="-195" dirty="0">
                <a:latin typeface="Arial"/>
                <a:cs typeface="Arial"/>
              </a:rPr>
              <a:t> </a:t>
            </a:r>
            <a:r>
              <a:rPr sz="1000" spc="50" dirty="0">
                <a:latin typeface="Arial"/>
                <a:cs typeface="Arial"/>
              </a:rPr>
              <a:t>)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lang="en-US" sz="1000" spc="-110" dirty="0">
                <a:latin typeface="Arial Unicode MS"/>
                <a:cs typeface="Arial Unicode MS"/>
              </a:rPr>
              <a:t> </a:t>
            </a:r>
            <a:r>
              <a:rPr sz="1000" i="1" spc="45" dirty="0" smtClean="0">
                <a:latin typeface="Arial"/>
                <a:cs typeface="Arial"/>
              </a:rPr>
              <a:t> </a:t>
            </a:r>
            <a:r>
              <a:rPr lang="en-US" sz="1000" i="1" spc="45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(</a:t>
            </a:r>
            <a:r>
              <a:rPr sz="1000" i="1" spc="-15" dirty="0">
                <a:latin typeface="Arial"/>
                <a:cs typeface="Arial"/>
              </a:rPr>
              <a:t>R</a:t>
            </a:r>
            <a:r>
              <a:rPr sz="1000" i="1" spc="-200" dirty="0">
                <a:latin typeface="Arial"/>
                <a:cs typeface="Arial"/>
              </a:rPr>
              <a:t> </a:t>
            </a:r>
            <a:r>
              <a:rPr sz="1000" spc="150" dirty="0">
                <a:latin typeface="Arial"/>
                <a:cs typeface="Arial"/>
              </a:rPr>
              <a:t>)</a:t>
            </a:r>
            <a:r>
              <a:rPr sz="1050" i="1" spc="225" baseline="27777" dirty="0">
                <a:latin typeface="Arial"/>
                <a:cs typeface="Arial"/>
              </a:rPr>
              <a:t>I</a:t>
            </a:r>
            <a:endParaRPr sz="1050" baseline="27777" dirty="0">
              <a:latin typeface="Arial"/>
              <a:cs typeface="Arial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502551" y="2696121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 txBox="1"/>
          <p:nvPr/>
        </p:nvSpPr>
        <p:spPr>
          <a:xfrm>
            <a:off x="624394" y="2624213"/>
            <a:ext cx="3814255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buFont typeface="Arial"/>
              <a:buChar char="•"/>
            </a:pPr>
            <a:r>
              <a:rPr sz="1050" i="1" spc="-20" dirty="0">
                <a:latin typeface="Arial"/>
                <a:cs typeface="Arial"/>
              </a:rPr>
              <a:t>Limited </a:t>
            </a:r>
            <a:r>
              <a:rPr sz="1050" spc="-45" dirty="0">
                <a:latin typeface="Arial"/>
                <a:cs typeface="Arial"/>
              </a:rPr>
              <a:t>role </a:t>
            </a:r>
            <a:r>
              <a:rPr sz="1050" spc="-40" dirty="0">
                <a:latin typeface="Arial"/>
                <a:cs typeface="Arial"/>
              </a:rPr>
              <a:t>chaining:  </a:t>
            </a:r>
            <a:r>
              <a:rPr sz="1050" i="1" spc="-90" dirty="0">
                <a:latin typeface="Arial"/>
                <a:cs typeface="Arial"/>
              </a:rPr>
              <a:t>R  </a:t>
            </a:r>
            <a:r>
              <a:rPr sz="1050" spc="-110" dirty="0">
                <a:latin typeface="Arial Unicode MS"/>
                <a:cs typeface="Arial Unicode MS"/>
              </a:rPr>
              <a:t>◦ </a:t>
            </a:r>
            <a:r>
              <a:rPr sz="1050" i="1" spc="-125" dirty="0">
                <a:latin typeface="Arial"/>
                <a:cs typeface="Arial"/>
              </a:rPr>
              <a:t>S  </a:t>
            </a:r>
            <a:r>
              <a:rPr sz="1050" spc="-245" dirty="0" smtClean="0">
                <a:latin typeface="Arial Unicode MS"/>
                <a:cs typeface="Arial Unicode MS"/>
              </a:rPr>
              <a:t>    </a:t>
            </a:r>
            <a:r>
              <a:rPr sz="1050" i="1" spc="-90" dirty="0">
                <a:latin typeface="Arial"/>
                <a:cs typeface="Arial"/>
              </a:rPr>
              <a:t>R </a:t>
            </a:r>
            <a:r>
              <a:rPr sz="1050" spc="-5" dirty="0">
                <a:latin typeface="Arial"/>
                <a:cs typeface="Arial"/>
              </a:rPr>
              <a:t>, </a:t>
            </a:r>
            <a:r>
              <a:rPr sz="1050" dirty="0">
                <a:latin typeface="Arial"/>
                <a:cs typeface="Arial"/>
              </a:rPr>
              <a:t>with </a:t>
            </a:r>
            <a:r>
              <a:rPr sz="1050" spc="15" dirty="0">
                <a:latin typeface="Arial"/>
                <a:cs typeface="Arial"/>
              </a:rPr>
              <a:t> </a:t>
            </a:r>
            <a:r>
              <a:rPr sz="1050" spc="-55" dirty="0">
                <a:latin typeface="Arial"/>
                <a:cs typeface="Arial"/>
              </a:rPr>
              <a:t>semantics: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4322698" y="3365112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33/64</a:t>
            </a:r>
            <a:endParaRPr sz="600">
              <a:latin typeface="Arial"/>
              <a:cs typeface="Arial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624394" y="2796286"/>
            <a:ext cx="3890455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20" dirty="0">
                <a:latin typeface="Arial Unicode MS"/>
                <a:cs typeface="Arial Unicode MS"/>
              </a:rPr>
              <a:t>∀</a:t>
            </a:r>
            <a:r>
              <a:rPr sz="1050" i="1" spc="-20" dirty="0">
                <a:latin typeface="Arial"/>
                <a:cs typeface="Arial"/>
              </a:rPr>
              <a:t>y</a:t>
            </a:r>
            <a:r>
              <a:rPr sz="1200" spc="-30" baseline="-10416" dirty="0">
                <a:latin typeface="Arial"/>
                <a:cs typeface="Arial"/>
              </a:rPr>
              <a:t>1</a:t>
            </a:r>
            <a:r>
              <a:rPr sz="1050" i="1" spc="-20" dirty="0">
                <a:latin typeface="Arial"/>
                <a:cs typeface="Arial"/>
              </a:rPr>
              <a:t>,</a:t>
            </a:r>
            <a:r>
              <a:rPr sz="1050" i="1" spc="-110" dirty="0">
                <a:latin typeface="Arial"/>
                <a:cs typeface="Arial"/>
              </a:rPr>
              <a:t> </a:t>
            </a:r>
            <a:r>
              <a:rPr sz="1050" i="1" spc="-5" dirty="0">
                <a:latin typeface="Arial"/>
                <a:cs typeface="Arial"/>
              </a:rPr>
              <a:t>.</a:t>
            </a:r>
            <a:r>
              <a:rPr sz="1050" i="1" spc="-110" dirty="0">
                <a:latin typeface="Arial"/>
                <a:cs typeface="Arial"/>
              </a:rPr>
              <a:t> </a:t>
            </a:r>
            <a:r>
              <a:rPr sz="1050" i="1" spc="-5" dirty="0">
                <a:latin typeface="Arial"/>
                <a:cs typeface="Arial"/>
              </a:rPr>
              <a:t>.</a:t>
            </a:r>
            <a:r>
              <a:rPr sz="1050" i="1" spc="-110" dirty="0">
                <a:latin typeface="Arial"/>
                <a:cs typeface="Arial"/>
              </a:rPr>
              <a:t> </a:t>
            </a:r>
            <a:r>
              <a:rPr sz="1050" i="1" spc="-5" dirty="0">
                <a:latin typeface="Arial"/>
                <a:cs typeface="Arial"/>
              </a:rPr>
              <a:t>.</a:t>
            </a:r>
            <a:r>
              <a:rPr sz="1050" i="1" spc="-110" dirty="0">
                <a:latin typeface="Arial"/>
                <a:cs typeface="Arial"/>
              </a:rPr>
              <a:t> </a:t>
            </a:r>
            <a:r>
              <a:rPr sz="1050" i="1" spc="-5" dirty="0">
                <a:latin typeface="Arial"/>
                <a:cs typeface="Arial"/>
              </a:rPr>
              <a:t>,</a:t>
            </a:r>
            <a:r>
              <a:rPr sz="1050" i="1" spc="-110" dirty="0">
                <a:latin typeface="Arial"/>
                <a:cs typeface="Arial"/>
              </a:rPr>
              <a:t> </a:t>
            </a:r>
            <a:r>
              <a:rPr sz="1050" i="1" spc="-35" dirty="0">
                <a:latin typeface="Arial"/>
                <a:cs typeface="Arial"/>
              </a:rPr>
              <a:t>y</a:t>
            </a:r>
            <a:r>
              <a:rPr sz="1200" spc="-52" baseline="-10416" dirty="0">
                <a:latin typeface="Arial"/>
                <a:cs typeface="Arial"/>
              </a:rPr>
              <a:t>4</a:t>
            </a:r>
            <a:r>
              <a:rPr sz="1200" spc="187" baseline="-10416" dirty="0">
                <a:latin typeface="Arial"/>
                <a:cs typeface="Arial"/>
              </a:rPr>
              <a:t> </a:t>
            </a:r>
            <a:r>
              <a:rPr sz="1050" spc="-5" dirty="0">
                <a:latin typeface="Arial"/>
                <a:cs typeface="Arial"/>
              </a:rPr>
              <a:t>:</a:t>
            </a:r>
            <a:r>
              <a:rPr sz="1050" spc="10" dirty="0">
                <a:latin typeface="Arial"/>
                <a:cs typeface="Arial"/>
              </a:rPr>
              <a:t> </a:t>
            </a:r>
            <a:r>
              <a:rPr sz="1050" spc="5" dirty="0">
                <a:latin typeface="Arial"/>
                <a:cs typeface="Arial"/>
              </a:rPr>
              <a:t>(</a:t>
            </a:r>
            <a:r>
              <a:rPr sz="1050" i="1" spc="5" dirty="0">
                <a:latin typeface="Arial"/>
                <a:cs typeface="Arial"/>
              </a:rPr>
              <a:t>y</a:t>
            </a:r>
            <a:r>
              <a:rPr sz="1200" spc="7" baseline="-10416" dirty="0">
                <a:latin typeface="Arial"/>
                <a:cs typeface="Arial"/>
              </a:rPr>
              <a:t>1</a:t>
            </a:r>
            <a:r>
              <a:rPr sz="1050" i="1" spc="5" dirty="0">
                <a:latin typeface="Arial"/>
                <a:cs typeface="Arial"/>
              </a:rPr>
              <a:t>,</a:t>
            </a:r>
            <a:r>
              <a:rPr sz="1050" i="1" spc="-110" dirty="0">
                <a:latin typeface="Arial"/>
                <a:cs typeface="Arial"/>
              </a:rPr>
              <a:t> </a:t>
            </a:r>
            <a:r>
              <a:rPr sz="1050" i="1" spc="10" dirty="0">
                <a:latin typeface="Arial"/>
                <a:cs typeface="Arial"/>
              </a:rPr>
              <a:t>y</a:t>
            </a:r>
            <a:r>
              <a:rPr sz="1200" spc="15" baseline="-10416" dirty="0">
                <a:latin typeface="Arial"/>
                <a:cs typeface="Arial"/>
              </a:rPr>
              <a:t>2</a:t>
            </a:r>
            <a:r>
              <a:rPr sz="1050" spc="10" dirty="0">
                <a:latin typeface="Arial"/>
                <a:cs typeface="Arial"/>
              </a:rPr>
              <a:t>) </a:t>
            </a:r>
            <a:r>
              <a:rPr sz="1050" spc="114" dirty="0">
                <a:latin typeface="Arial Unicode MS"/>
                <a:cs typeface="Arial Unicode MS"/>
              </a:rPr>
              <a:t>∈</a:t>
            </a:r>
            <a:r>
              <a:rPr sz="1050" spc="10" dirty="0">
                <a:latin typeface="Arial Unicode MS"/>
                <a:cs typeface="Arial Unicode MS"/>
              </a:rPr>
              <a:t> </a:t>
            </a:r>
            <a:r>
              <a:rPr sz="1050" spc="-20" dirty="0">
                <a:latin typeface="Arial"/>
                <a:cs typeface="Arial"/>
              </a:rPr>
              <a:t>(</a:t>
            </a:r>
            <a:r>
              <a:rPr sz="1050" i="1" spc="-20" dirty="0">
                <a:latin typeface="Arial"/>
                <a:cs typeface="Arial"/>
              </a:rPr>
              <a:t>R</a:t>
            </a:r>
            <a:r>
              <a:rPr sz="1050" i="1" spc="-204" dirty="0">
                <a:latin typeface="Arial"/>
                <a:cs typeface="Arial"/>
              </a:rPr>
              <a:t> </a:t>
            </a:r>
            <a:r>
              <a:rPr sz="1050" spc="145" dirty="0">
                <a:latin typeface="Arial"/>
                <a:cs typeface="Arial"/>
              </a:rPr>
              <a:t>)</a:t>
            </a:r>
            <a:r>
              <a:rPr sz="1200" i="1" spc="217" baseline="27777" dirty="0">
                <a:latin typeface="Arial"/>
                <a:cs typeface="Arial"/>
              </a:rPr>
              <a:t>I</a:t>
            </a:r>
            <a:r>
              <a:rPr sz="1200" i="1" spc="359" baseline="27777" dirty="0">
                <a:latin typeface="Arial"/>
                <a:cs typeface="Arial"/>
              </a:rPr>
              <a:t> </a:t>
            </a:r>
            <a:r>
              <a:rPr sz="1050" spc="-60" dirty="0">
                <a:latin typeface="Arial"/>
                <a:cs typeface="Arial"/>
              </a:rPr>
              <a:t>and</a:t>
            </a:r>
            <a:r>
              <a:rPr sz="1050" spc="70" dirty="0">
                <a:latin typeface="Arial"/>
                <a:cs typeface="Arial"/>
              </a:rPr>
              <a:t> </a:t>
            </a:r>
            <a:r>
              <a:rPr sz="1050" spc="5" dirty="0">
                <a:latin typeface="Arial"/>
                <a:cs typeface="Arial"/>
              </a:rPr>
              <a:t>(</a:t>
            </a:r>
            <a:r>
              <a:rPr sz="1050" i="1" spc="5" dirty="0">
                <a:latin typeface="Arial"/>
                <a:cs typeface="Arial"/>
              </a:rPr>
              <a:t>y</a:t>
            </a:r>
            <a:r>
              <a:rPr sz="1200" spc="7" baseline="-10416" dirty="0">
                <a:latin typeface="Arial"/>
                <a:cs typeface="Arial"/>
              </a:rPr>
              <a:t>3</a:t>
            </a:r>
            <a:r>
              <a:rPr sz="1050" i="1" spc="5" dirty="0">
                <a:latin typeface="Arial"/>
                <a:cs typeface="Arial"/>
              </a:rPr>
              <a:t>,</a:t>
            </a:r>
            <a:r>
              <a:rPr sz="1050" i="1" spc="-110" dirty="0">
                <a:latin typeface="Arial"/>
                <a:cs typeface="Arial"/>
              </a:rPr>
              <a:t> </a:t>
            </a:r>
            <a:r>
              <a:rPr sz="1050" i="1" spc="10" dirty="0">
                <a:latin typeface="Arial"/>
                <a:cs typeface="Arial"/>
              </a:rPr>
              <a:t>y</a:t>
            </a:r>
            <a:r>
              <a:rPr sz="1200" spc="15" baseline="-10416" dirty="0">
                <a:latin typeface="Arial"/>
                <a:cs typeface="Arial"/>
              </a:rPr>
              <a:t>4</a:t>
            </a:r>
            <a:r>
              <a:rPr sz="1050" spc="10" dirty="0">
                <a:latin typeface="Arial"/>
                <a:cs typeface="Arial"/>
              </a:rPr>
              <a:t>) </a:t>
            </a:r>
            <a:r>
              <a:rPr sz="1050" spc="114" dirty="0">
                <a:latin typeface="Arial Unicode MS"/>
                <a:cs typeface="Arial Unicode MS"/>
              </a:rPr>
              <a:t>∈</a:t>
            </a:r>
            <a:r>
              <a:rPr sz="1050" spc="10" dirty="0">
                <a:latin typeface="Arial Unicode MS"/>
                <a:cs typeface="Arial Unicode MS"/>
              </a:rPr>
              <a:t> </a:t>
            </a:r>
            <a:r>
              <a:rPr sz="1050" spc="-35" dirty="0">
                <a:latin typeface="Arial"/>
                <a:cs typeface="Arial"/>
              </a:rPr>
              <a:t>(</a:t>
            </a:r>
            <a:r>
              <a:rPr sz="1050" i="1" spc="-35" dirty="0">
                <a:latin typeface="Arial"/>
                <a:cs typeface="Arial"/>
              </a:rPr>
              <a:t>S</a:t>
            </a:r>
            <a:r>
              <a:rPr sz="1050" i="1" spc="-195" dirty="0">
                <a:latin typeface="Arial"/>
                <a:cs typeface="Arial"/>
              </a:rPr>
              <a:t> </a:t>
            </a:r>
            <a:r>
              <a:rPr sz="1050" spc="145" dirty="0">
                <a:latin typeface="Arial"/>
                <a:cs typeface="Arial"/>
              </a:rPr>
              <a:t>)</a:t>
            </a:r>
            <a:r>
              <a:rPr sz="1200" i="1" spc="217" baseline="27777" dirty="0">
                <a:latin typeface="Arial"/>
                <a:cs typeface="Arial"/>
              </a:rPr>
              <a:t>I</a:t>
            </a:r>
            <a:r>
              <a:rPr sz="1200" i="1" spc="359" baseline="27777" dirty="0">
                <a:latin typeface="Arial"/>
                <a:cs typeface="Arial"/>
              </a:rPr>
              <a:t> </a:t>
            </a:r>
            <a:r>
              <a:rPr sz="1050" spc="-25" dirty="0">
                <a:latin typeface="Arial"/>
                <a:cs typeface="Arial"/>
              </a:rPr>
              <a:t>imply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624395" y="2968358"/>
            <a:ext cx="3636645" cy="285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5" dirty="0">
                <a:latin typeface="Arial"/>
                <a:cs typeface="Arial"/>
              </a:rPr>
              <a:t>(</a:t>
            </a:r>
            <a:r>
              <a:rPr sz="1050" i="1" spc="5" dirty="0">
                <a:latin typeface="Arial"/>
                <a:cs typeface="Arial"/>
              </a:rPr>
              <a:t>y</a:t>
            </a:r>
            <a:r>
              <a:rPr sz="1200" spc="7" baseline="-10416" dirty="0">
                <a:latin typeface="Arial"/>
                <a:cs typeface="Arial"/>
              </a:rPr>
              <a:t>1</a:t>
            </a:r>
            <a:r>
              <a:rPr sz="1050" i="1" spc="5" dirty="0">
                <a:latin typeface="Arial"/>
                <a:cs typeface="Arial"/>
              </a:rPr>
              <a:t>, </a:t>
            </a:r>
            <a:r>
              <a:rPr sz="1050" i="1" spc="10" dirty="0">
                <a:latin typeface="Arial"/>
                <a:cs typeface="Arial"/>
              </a:rPr>
              <a:t>y</a:t>
            </a:r>
            <a:r>
              <a:rPr sz="1200" spc="15" baseline="-10416" dirty="0">
                <a:latin typeface="Arial"/>
                <a:cs typeface="Arial"/>
              </a:rPr>
              <a:t>4</a:t>
            </a:r>
            <a:r>
              <a:rPr sz="1050" spc="10" dirty="0">
                <a:latin typeface="Arial"/>
                <a:cs typeface="Arial"/>
              </a:rPr>
              <a:t>) </a:t>
            </a:r>
            <a:r>
              <a:rPr sz="1050" spc="114" dirty="0">
                <a:latin typeface="Arial Unicode MS"/>
                <a:cs typeface="Arial Unicode MS"/>
              </a:rPr>
              <a:t>∈ </a:t>
            </a:r>
            <a:r>
              <a:rPr sz="1050" spc="-20" dirty="0">
                <a:latin typeface="Arial"/>
                <a:cs typeface="Arial"/>
              </a:rPr>
              <a:t>(</a:t>
            </a:r>
            <a:r>
              <a:rPr sz="1050" i="1" spc="-20" dirty="0">
                <a:latin typeface="Arial"/>
                <a:cs typeface="Arial"/>
              </a:rPr>
              <a:t>R </a:t>
            </a:r>
            <a:r>
              <a:rPr sz="1050" spc="145" dirty="0">
                <a:latin typeface="Arial"/>
                <a:cs typeface="Arial"/>
              </a:rPr>
              <a:t>)</a:t>
            </a:r>
            <a:r>
              <a:rPr sz="1200" i="1" spc="217" baseline="27777" dirty="0">
                <a:latin typeface="Arial"/>
                <a:cs typeface="Arial"/>
              </a:rPr>
              <a:t>I </a:t>
            </a:r>
            <a:r>
              <a:rPr sz="1050" spc="-5" dirty="0">
                <a:latin typeface="Arial"/>
                <a:cs typeface="Arial"/>
              </a:rPr>
              <a:t>, </a:t>
            </a:r>
            <a:r>
              <a:rPr sz="1050" spc="-60" dirty="0">
                <a:latin typeface="Arial"/>
                <a:cs typeface="Arial"/>
              </a:rPr>
              <a:t>and </a:t>
            </a:r>
            <a:r>
              <a:rPr sz="1050" spc="-35" dirty="0">
                <a:latin typeface="Arial"/>
                <a:cs typeface="Arial"/>
              </a:rPr>
              <a:t>regularity </a:t>
            </a:r>
            <a:r>
              <a:rPr sz="1050" spc="-20" dirty="0">
                <a:latin typeface="Arial"/>
                <a:cs typeface="Arial"/>
              </a:rPr>
              <a:t>restriction </a:t>
            </a:r>
            <a:r>
              <a:rPr sz="1050" spc="5" dirty="0">
                <a:latin typeface="Arial"/>
                <a:cs typeface="Arial"/>
              </a:rPr>
              <a:t>(strict </a:t>
            </a:r>
            <a:r>
              <a:rPr sz="1050" spc="-45" dirty="0">
                <a:latin typeface="Arial"/>
                <a:cs typeface="Arial"/>
              </a:rPr>
              <a:t>linear </a:t>
            </a:r>
            <a:r>
              <a:rPr sz="1050" spc="-55" dirty="0">
                <a:latin typeface="Arial"/>
                <a:cs typeface="Arial"/>
              </a:rPr>
              <a:t>order</a:t>
            </a:r>
            <a:r>
              <a:rPr sz="1050" spc="10" dirty="0">
                <a:latin typeface="Arial"/>
                <a:cs typeface="Arial"/>
              </a:rPr>
              <a:t> </a:t>
            </a:r>
            <a:r>
              <a:rPr sz="1050" i="1" spc="195" dirty="0">
                <a:latin typeface="Arial"/>
                <a:cs typeface="Arial"/>
              </a:rPr>
              <a:t>&lt;</a:t>
            </a:r>
            <a:endParaRPr sz="1050">
              <a:latin typeface="Arial"/>
              <a:cs typeface="Arial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624395" y="3140430"/>
            <a:ext cx="1062355" cy="187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55" dirty="0">
                <a:latin typeface="Arial"/>
                <a:cs typeface="Arial"/>
              </a:rPr>
              <a:t>on </a:t>
            </a:r>
            <a:r>
              <a:rPr sz="1050" spc="-30" dirty="0">
                <a:latin typeface="Arial"/>
                <a:cs typeface="Arial"/>
              </a:rPr>
              <a:t>the</a:t>
            </a:r>
            <a:r>
              <a:rPr sz="1050" spc="120" dirty="0">
                <a:latin typeface="Arial"/>
                <a:cs typeface="Arial"/>
              </a:rPr>
              <a:t> </a:t>
            </a:r>
            <a:r>
              <a:rPr sz="1050" spc="-35" dirty="0">
                <a:latin typeface="Arial"/>
                <a:cs typeface="Arial"/>
              </a:rPr>
              <a:t>properties)</a:t>
            </a:r>
            <a:endParaRPr sz="1050">
              <a:latin typeface="Arial"/>
              <a:cs typeface="Arial"/>
            </a:endParaRPr>
          </a:p>
        </p:txBody>
      </p:sp>
      <p:pic>
        <p:nvPicPr>
          <p:cNvPr id="96" name="Picture 9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432868" y="2160539"/>
            <a:ext cx="120650" cy="174272"/>
          </a:xfrm>
          <a:prstGeom prst="rect">
            <a:avLst/>
          </a:prstGeom>
        </p:spPr>
      </p:pic>
      <p:pic>
        <p:nvPicPr>
          <p:cNvPr id="97" name="Picture 9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990850" y="2451405"/>
            <a:ext cx="120650" cy="174272"/>
          </a:xfrm>
          <a:prstGeom prst="rect">
            <a:avLst/>
          </a:prstGeom>
        </p:spPr>
      </p:pic>
      <p:pic>
        <p:nvPicPr>
          <p:cNvPr id="98" name="Picture 9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558232" y="2644775"/>
            <a:ext cx="133350" cy="15875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>
    <p:cut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3014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301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805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09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01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805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309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81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317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82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325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904798" y="37668"/>
            <a:ext cx="2063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O</a:t>
            </a:r>
            <a:r>
              <a:rPr sz="600" b="1" spc="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WL</a:t>
            </a:r>
            <a:endParaRPr sz="6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62723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6272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776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7280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784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8288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792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9296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6272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6776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7280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784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8288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792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8792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601889" y="37668"/>
            <a:ext cx="27622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OWL</a:t>
            </a:r>
            <a:r>
              <a:rPr sz="600" b="1" spc="-45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b="1" spc="-5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27393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32434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273935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3243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3747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4251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4755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273935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24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3747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425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4755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273935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3243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3747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4251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4755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2248585" y="37668"/>
            <a:ext cx="5492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OWL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2</a:t>
            </a:r>
            <a:r>
              <a:rPr sz="600" b="1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profiles</a:t>
            </a:r>
            <a:endParaRPr sz="60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31793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2973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801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3053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3153981" y="37668"/>
            <a:ext cx="56134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Beyond 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OWL</a:t>
            </a:r>
            <a:r>
              <a:rPr sz="600" b="1" spc="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409680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1471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97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2479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2984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3487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3992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4495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5000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4071454" y="37667"/>
            <a:ext cx="538646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Reasoning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347294" y="477507"/>
            <a:ext cx="3913504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30" dirty="0">
                <a:solidFill>
                  <a:srgbClr val="46AA78"/>
                </a:solidFill>
                <a:latin typeface="Arial"/>
                <a:cs typeface="Arial"/>
              </a:rPr>
              <a:t>Definition </a:t>
            </a:r>
            <a:r>
              <a:rPr sz="1200" spc="-40" dirty="0">
                <a:solidFill>
                  <a:srgbClr val="46AA78"/>
                </a:solidFill>
                <a:latin typeface="Arial"/>
                <a:cs typeface="Arial"/>
              </a:rPr>
              <a:t>((Regular) </a:t>
            </a:r>
            <a:r>
              <a:rPr sz="1200" spc="-85" dirty="0">
                <a:solidFill>
                  <a:srgbClr val="46AA78"/>
                </a:solidFill>
                <a:latin typeface="Arial"/>
                <a:cs typeface="Arial"/>
              </a:rPr>
              <a:t>Role  </a:t>
            </a:r>
            <a:r>
              <a:rPr sz="1200" spc="-60" dirty="0">
                <a:solidFill>
                  <a:srgbClr val="46AA78"/>
                </a:solidFill>
                <a:latin typeface="Arial"/>
                <a:cs typeface="Arial"/>
              </a:rPr>
              <a:t>Inclusion </a:t>
            </a:r>
            <a:r>
              <a:rPr sz="1200" spc="-70" dirty="0">
                <a:solidFill>
                  <a:srgbClr val="46AA78"/>
                </a:solidFill>
                <a:latin typeface="Arial"/>
                <a:cs typeface="Arial"/>
              </a:rPr>
              <a:t>Axioms </a:t>
            </a:r>
            <a:r>
              <a:rPr sz="1200" spc="2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200" spc="-35" dirty="0">
                <a:solidFill>
                  <a:srgbClr val="46AA78"/>
                </a:solidFill>
                <a:latin typeface="Arial"/>
                <a:cs typeface="Arial"/>
              </a:rPr>
              <a:t>(HorrocksEtAl06))</a:t>
            </a:r>
            <a:endParaRPr sz="1200">
              <a:latin typeface="Arial"/>
              <a:cs typeface="Arial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309194" y="680516"/>
            <a:ext cx="3989651" cy="5060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09193" y="724775"/>
            <a:ext cx="3989704" cy="2733675"/>
          </a:xfrm>
          <a:custGeom>
            <a:avLst/>
            <a:gdLst/>
            <a:ahLst/>
            <a:cxnLst/>
            <a:rect l="l" t="t" r="r" b="b"/>
            <a:pathLst>
              <a:path w="3989704" h="2733675">
                <a:moveTo>
                  <a:pt x="3989652" y="0"/>
                </a:moveTo>
                <a:lnTo>
                  <a:pt x="0" y="0"/>
                </a:lnTo>
                <a:lnTo>
                  <a:pt x="0" y="2682698"/>
                </a:lnTo>
                <a:lnTo>
                  <a:pt x="4008" y="2702423"/>
                </a:lnTo>
                <a:lnTo>
                  <a:pt x="14922" y="2718576"/>
                </a:lnTo>
                <a:lnTo>
                  <a:pt x="31075" y="2729490"/>
                </a:lnTo>
                <a:lnTo>
                  <a:pt x="50800" y="2733498"/>
                </a:lnTo>
                <a:lnTo>
                  <a:pt x="3938852" y="2733498"/>
                </a:lnTo>
                <a:lnTo>
                  <a:pt x="3958576" y="2729490"/>
                </a:lnTo>
                <a:lnTo>
                  <a:pt x="3974729" y="2718576"/>
                </a:lnTo>
                <a:lnTo>
                  <a:pt x="3985644" y="2702423"/>
                </a:lnTo>
                <a:lnTo>
                  <a:pt x="3989652" y="2682698"/>
                </a:lnTo>
                <a:lnTo>
                  <a:pt x="39896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02551" y="2096871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02551" y="2306904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02551" y="2516936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02551" y="2726969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02551" y="2937002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 txBox="1"/>
          <p:nvPr/>
        </p:nvSpPr>
        <p:spPr>
          <a:xfrm>
            <a:off x="347294" y="775525"/>
            <a:ext cx="4167556" cy="2603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3655">
              <a:lnSpc>
                <a:spcPct val="112900"/>
              </a:lnSpc>
            </a:pPr>
            <a:r>
              <a:rPr sz="1000" spc="-20" dirty="0">
                <a:latin typeface="Arial"/>
                <a:cs typeface="Arial"/>
              </a:rPr>
              <a:t>Let </a:t>
            </a:r>
            <a:r>
              <a:rPr sz="1000" spc="190" dirty="0">
                <a:latin typeface="Arial Unicode MS"/>
                <a:cs typeface="Arial Unicode MS"/>
              </a:rPr>
              <a:t>≺ </a:t>
            </a:r>
            <a:r>
              <a:rPr sz="1000" spc="-70" dirty="0">
                <a:latin typeface="Arial"/>
                <a:cs typeface="Arial"/>
              </a:rPr>
              <a:t>be </a:t>
            </a:r>
            <a:r>
              <a:rPr sz="1000" spc="-80" dirty="0">
                <a:latin typeface="Arial"/>
                <a:cs typeface="Arial"/>
              </a:rPr>
              <a:t>a </a:t>
            </a:r>
            <a:r>
              <a:rPr sz="1000" spc="-45" dirty="0">
                <a:latin typeface="Arial"/>
                <a:cs typeface="Arial"/>
              </a:rPr>
              <a:t>regular </a:t>
            </a:r>
            <a:r>
              <a:rPr sz="1000" spc="-50" dirty="0">
                <a:latin typeface="Arial"/>
                <a:cs typeface="Arial"/>
              </a:rPr>
              <a:t>order on </a:t>
            </a:r>
            <a:r>
              <a:rPr sz="1000" spc="-45" dirty="0">
                <a:latin typeface="Arial"/>
                <a:cs typeface="Arial"/>
              </a:rPr>
              <a:t>roles. </a:t>
            </a:r>
            <a:r>
              <a:rPr sz="1000" spc="-5" dirty="0">
                <a:latin typeface="Arial"/>
                <a:cs typeface="Arial"/>
              </a:rPr>
              <a:t>A </a:t>
            </a:r>
            <a:r>
              <a:rPr sz="1000" b="1" spc="-40" dirty="0">
                <a:latin typeface="Arial"/>
                <a:cs typeface="Arial"/>
              </a:rPr>
              <a:t>role </a:t>
            </a:r>
            <a:r>
              <a:rPr sz="1000" b="1" spc="-60" dirty="0">
                <a:latin typeface="Arial"/>
                <a:cs typeface="Arial"/>
              </a:rPr>
              <a:t>inclusion </a:t>
            </a:r>
            <a:r>
              <a:rPr sz="1000" b="1" spc="-45" dirty="0">
                <a:latin typeface="Arial"/>
                <a:cs typeface="Arial"/>
              </a:rPr>
              <a:t>axiom </a:t>
            </a:r>
            <a:r>
              <a:rPr sz="1000" spc="-10" dirty="0">
                <a:latin typeface="Arial"/>
                <a:cs typeface="Arial"/>
              </a:rPr>
              <a:t>(RIA </a:t>
            </a:r>
            <a:r>
              <a:rPr sz="1000" spc="-20" dirty="0">
                <a:latin typeface="Arial"/>
                <a:cs typeface="Arial"/>
              </a:rPr>
              <a:t>for  short) </a:t>
            </a:r>
            <a:r>
              <a:rPr sz="1000" spc="-55" dirty="0">
                <a:latin typeface="Arial"/>
                <a:cs typeface="Arial"/>
              </a:rPr>
              <a:t>is </a:t>
            </a:r>
            <a:r>
              <a:rPr sz="1000" spc="-60" dirty="0">
                <a:latin typeface="Arial"/>
                <a:cs typeface="Arial"/>
              </a:rPr>
              <a:t>an </a:t>
            </a:r>
            <a:r>
              <a:rPr sz="1000" spc="-70" dirty="0">
                <a:latin typeface="Arial"/>
                <a:cs typeface="Arial"/>
              </a:rPr>
              <a:t>expression </a:t>
            </a:r>
            <a:r>
              <a:rPr sz="1000" spc="-20" dirty="0">
                <a:latin typeface="Arial"/>
                <a:cs typeface="Arial"/>
              </a:rPr>
              <a:t>of </a:t>
            </a:r>
            <a:r>
              <a:rPr sz="1000" spc="-25" dirty="0">
                <a:latin typeface="Arial"/>
                <a:cs typeface="Arial"/>
              </a:rPr>
              <a:t>the form </a:t>
            </a:r>
            <a:r>
              <a:rPr sz="1000" i="1" spc="-45" dirty="0">
                <a:latin typeface="Arial"/>
                <a:cs typeface="Arial"/>
              </a:rPr>
              <a:t>w </a:t>
            </a:r>
            <a:r>
              <a:rPr lang="en-US" sz="1000" spc="-229" dirty="0">
                <a:latin typeface="Arial Unicode MS"/>
                <a:cs typeface="Arial Unicode MS"/>
              </a:rPr>
              <a:t> </a:t>
            </a:r>
            <a:r>
              <a:rPr lang="en-US" sz="1000" spc="-229" dirty="0" smtClean="0">
                <a:latin typeface="Arial Unicode MS"/>
                <a:cs typeface="Arial Unicode MS"/>
              </a:rPr>
              <a:t> </a:t>
            </a:r>
            <a:r>
              <a:rPr sz="1000" spc="-229" dirty="0" smtClean="0">
                <a:latin typeface="Arial Unicode MS"/>
                <a:cs typeface="Arial Unicode MS"/>
              </a:rPr>
              <a:t> </a:t>
            </a:r>
            <a:r>
              <a:rPr lang="en-US" sz="1000" spc="-229" dirty="0" smtClean="0">
                <a:latin typeface="Arial Unicode MS"/>
                <a:cs typeface="Arial Unicode MS"/>
              </a:rPr>
              <a:t> </a:t>
            </a:r>
            <a:r>
              <a:rPr sz="1000" i="1" spc="-80" dirty="0" smtClean="0">
                <a:latin typeface="Arial"/>
                <a:cs typeface="Arial"/>
              </a:rPr>
              <a:t>R</a:t>
            </a:r>
            <a:r>
              <a:rPr sz="1000" spc="-5" dirty="0" smtClean="0">
                <a:latin typeface="Arial"/>
                <a:cs typeface="Arial"/>
              </a:rPr>
              <a:t>, </a:t>
            </a:r>
            <a:r>
              <a:rPr sz="1000" spc="-65" dirty="0">
                <a:latin typeface="Arial"/>
                <a:cs typeface="Arial"/>
              </a:rPr>
              <a:t>where </a:t>
            </a:r>
            <a:r>
              <a:rPr sz="1000" i="1" spc="-45" dirty="0">
                <a:latin typeface="Arial"/>
                <a:cs typeface="Arial"/>
              </a:rPr>
              <a:t>w </a:t>
            </a:r>
            <a:r>
              <a:rPr sz="1000" spc="-55" dirty="0">
                <a:latin typeface="Arial"/>
                <a:cs typeface="Arial"/>
              </a:rPr>
              <a:t>is </a:t>
            </a:r>
            <a:r>
              <a:rPr sz="1000" spc="-80" dirty="0">
                <a:latin typeface="Arial"/>
                <a:cs typeface="Arial"/>
              </a:rPr>
              <a:t>a </a:t>
            </a:r>
            <a:r>
              <a:rPr sz="1000" spc="-5" dirty="0">
                <a:latin typeface="Arial"/>
                <a:cs typeface="Arial"/>
              </a:rPr>
              <a:t>finite </a:t>
            </a:r>
            <a:r>
              <a:rPr sz="1000" spc="-20" dirty="0">
                <a:latin typeface="Arial"/>
                <a:cs typeface="Arial"/>
              </a:rPr>
              <a:t>string of  </a:t>
            </a:r>
            <a:r>
              <a:rPr sz="1000" spc="-55" dirty="0">
                <a:latin typeface="Arial"/>
                <a:cs typeface="Arial"/>
              </a:rPr>
              <a:t>roles </a:t>
            </a:r>
            <a:r>
              <a:rPr sz="1000" spc="-10" dirty="0">
                <a:latin typeface="Arial"/>
                <a:cs typeface="Arial"/>
              </a:rPr>
              <a:t>not </a:t>
            </a:r>
            <a:r>
              <a:rPr sz="1000" spc="-30" dirty="0">
                <a:latin typeface="Arial"/>
                <a:cs typeface="Arial"/>
              </a:rPr>
              <a:t>including </a:t>
            </a:r>
            <a:r>
              <a:rPr sz="1000" spc="-25" dirty="0">
                <a:latin typeface="Arial"/>
                <a:cs typeface="Arial"/>
              </a:rPr>
              <a:t>the </a:t>
            </a:r>
            <a:r>
              <a:rPr sz="1000" spc="-45" dirty="0">
                <a:latin typeface="Arial"/>
                <a:cs typeface="Arial"/>
              </a:rPr>
              <a:t>universal </a:t>
            </a:r>
            <a:r>
              <a:rPr sz="1000" spc="-40" dirty="0">
                <a:latin typeface="Arial"/>
                <a:cs typeface="Arial"/>
              </a:rPr>
              <a:t>role </a:t>
            </a:r>
            <a:r>
              <a:rPr sz="1000" i="1" spc="-40" dirty="0">
                <a:latin typeface="Arial"/>
                <a:cs typeface="Arial"/>
              </a:rPr>
              <a:t>U </a:t>
            </a:r>
            <a:r>
              <a:rPr sz="1000" spc="-5" dirty="0">
                <a:latin typeface="Arial"/>
                <a:cs typeface="Arial"/>
              </a:rPr>
              <a:t>, </a:t>
            </a:r>
            <a:r>
              <a:rPr sz="1000" spc="-55" dirty="0">
                <a:latin typeface="Arial"/>
                <a:cs typeface="Arial"/>
              </a:rPr>
              <a:t>and </a:t>
            </a:r>
            <a:r>
              <a:rPr sz="1000" i="1" spc="-80" dirty="0">
                <a:latin typeface="Arial"/>
                <a:cs typeface="Arial"/>
              </a:rPr>
              <a:t>R </a:t>
            </a:r>
            <a:r>
              <a:rPr lang="en-US" sz="1000" spc="90" dirty="0">
                <a:latin typeface="Arial Unicode MS"/>
                <a:cs typeface="Arial Unicode MS"/>
              </a:rPr>
              <a:t> </a:t>
            </a:r>
            <a:r>
              <a:rPr lang="en-US" sz="1000" spc="90" dirty="0" smtClean="0">
                <a:latin typeface="Arial Unicode MS"/>
                <a:cs typeface="Arial Unicode MS"/>
              </a:rPr>
              <a:t> </a:t>
            </a:r>
            <a:r>
              <a:rPr sz="1000" spc="90" dirty="0" smtClean="0">
                <a:latin typeface="Arial"/>
                <a:cs typeface="Arial"/>
              </a:rPr>
              <a:t> </a:t>
            </a:r>
            <a:r>
              <a:rPr sz="1000" i="1" spc="-40" dirty="0">
                <a:latin typeface="Arial"/>
                <a:cs typeface="Arial"/>
              </a:rPr>
              <a:t>U </a:t>
            </a:r>
            <a:r>
              <a:rPr sz="1000" spc="-55" dirty="0">
                <a:latin typeface="Arial"/>
                <a:cs typeface="Arial"/>
              </a:rPr>
              <a:t>is </a:t>
            </a:r>
            <a:r>
              <a:rPr sz="1000" spc="-80" dirty="0">
                <a:latin typeface="Arial"/>
                <a:cs typeface="Arial"/>
              </a:rPr>
              <a:t>a </a:t>
            </a:r>
            <a:r>
              <a:rPr sz="1000" spc="-40" dirty="0">
                <a:latin typeface="Arial"/>
                <a:cs typeface="Arial"/>
              </a:rPr>
              <a:t>role </a:t>
            </a:r>
            <a:r>
              <a:rPr sz="1000" spc="-60" dirty="0">
                <a:latin typeface="Arial"/>
                <a:cs typeface="Arial"/>
              </a:rPr>
              <a:t>name. </a:t>
            </a:r>
            <a:r>
              <a:rPr sz="1000" spc="-5" dirty="0">
                <a:latin typeface="Arial"/>
                <a:cs typeface="Arial"/>
              </a:rPr>
              <a:t>A  </a:t>
            </a:r>
            <a:r>
              <a:rPr sz="1000" b="1" spc="-40" dirty="0">
                <a:latin typeface="Arial"/>
                <a:cs typeface="Arial"/>
              </a:rPr>
              <a:t>role </a:t>
            </a:r>
            <a:r>
              <a:rPr sz="1000" b="1" spc="-50" dirty="0">
                <a:latin typeface="Arial"/>
                <a:cs typeface="Arial"/>
              </a:rPr>
              <a:t>hierarchy </a:t>
            </a:r>
            <a:r>
              <a:rPr sz="1000" spc="55" dirty="0">
                <a:latin typeface="Arial Unicode MS"/>
                <a:cs typeface="Arial Unicode MS"/>
              </a:rPr>
              <a:t>R</a:t>
            </a:r>
            <a:r>
              <a:rPr sz="1050" i="1" spc="82" baseline="-11904" dirty="0">
                <a:latin typeface="Arial"/>
                <a:cs typeface="Arial"/>
              </a:rPr>
              <a:t>h </a:t>
            </a:r>
            <a:r>
              <a:rPr sz="1000" spc="-55" dirty="0">
                <a:latin typeface="Arial"/>
                <a:cs typeface="Arial"/>
              </a:rPr>
              <a:t>is </a:t>
            </a:r>
            <a:r>
              <a:rPr sz="1000" spc="-80" dirty="0">
                <a:latin typeface="Arial"/>
                <a:cs typeface="Arial"/>
              </a:rPr>
              <a:t>a </a:t>
            </a:r>
            <a:r>
              <a:rPr sz="1000" spc="-5" dirty="0">
                <a:latin typeface="Arial"/>
                <a:cs typeface="Arial"/>
              </a:rPr>
              <a:t>finite </a:t>
            </a:r>
            <a:r>
              <a:rPr sz="1000" spc="-55" dirty="0">
                <a:latin typeface="Arial"/>
                <a:cs typeface="Arial"/>
              </a:rPr>
              <a:t>set </a:t>
            </a:r>
            <a:r>
              <a:rPr sz="1000" spc="-20" dirty="0">
                <a:latin typeface="Arial"/>
                <a:cs typeface="Arial"/>
              </a:rPr>
              <a:t>of </a:t>
            </a:r>
            <a:r>
              <a:rPr sz="1000" spc="-45" dirty="0">
                <a:latin typeface="Arial"/>
                <a:cs typeface="Arial"/>
              </a:rPr>
              <a:t>RIAs. </a:t>
            </a:r>
            <a:r>
              <a:rPr sz="1000" spc="-25" dirty="0">
                <a:latin typeface="Arial"/>
                <a:cs typeface="Arial"/>
              </a:rPr>
              <a:t>An </a:t>
            </a:r>
            <a:r>
              <a:rPr sz="1000" spc="-20" dirty="0">
                <a:latin typeface="Arial"/>
                <a:cs typeface="Arial"/>
              </a:rPr>
              <a:t>interpretation </a:t>
            </a:r>
            <a:r>
              <a:rPr sz="1000" spc="260" dirty="0">
                <a:latin typeface="Arial Unicode MS"/>
                <a:cs typeface="Arial Unicode MS"/>
              </a:rPr>
              <a:t>I </a:t>
            </a:r>
            <a:r>
              <a:rPr sz="1000" b="1" spc="-55" dirty="0">
                <a:latin typeface="Arial"/>
                <a:cs typeface="Arial"/>
              </a:rPr>
              <a:t>satisfies </a:t>
            </a:r>
            <a:r>
              <a:rPr sz="1000" spc="-80" dirty="0">
                <a:latin typeface="Arial"/>
                <a:cs typeface="Arial"/>
              </a:rPr>
              <a:t>a  </a:t>
            </a:r>
            <a:r>
              <a:rPr sz="1000" spc="-40" dirty="0">
                <a:latin typeface="Arial"/>
                <a:cs typeface="Arial"/>
              </a:rPr>
              <a:t>role </a:t>
            </a:r>
            <a:r>
              <a:rPr sz="1000" spc="-35" dirty="0">
                <a:latin typeface="Arial"/>
                <a:cs typeface="Arial"/>
              </a:rPr>
              <a:t>inclusion </a:t>
            </a:r>
            <a:r>
              <a:rPr sz="1000" spc="-45" dirty="0">
                <a:latin typeface="Arial"/>
                <a:cs typeface="Arial"/>
              </a:rPr>
              <a:t>axiom </a:t>
            </a:r>
            <a:r>
              <a:rPr sz="1000" i="1" spc="-45" dirty="0">
                <a:latin typeface="Arial"/>
                <a:cs typeface="Arial"/>
              </a:rPr>
              <a:t>w </a:t>
            </a:r>
            <a:r>
              <a:rPr lang="en-US" sz="1000" spc="-229" dirty="0">
                <a:latin typeface="Arial Unicode MS"/>
                <a:cs typeface="Arial Unicode MS"/>
              </a:rPr>
              <a:t> </a:t>
            </a:r>
            <a:r>
              <a:rPr lang="en-US" sz="1000" spc="-229" dirty="0" smtClean="0">
                <a:latin typeface="Arial Unicode MS"/>
                <a:cs typeface="Arial Unicode MS"/>
              </a:rPr>
              <a:t>  </a:t>
            </a:r>
            <a:r>
              <a:rPr sz="1000" spc="-229" dirty="0" smtClean="0">
                <a:latin typeface="Arial Unicode MS"/>
                <a:cs typeface="Arial Unicode MS"/>
              </a:rPr>
              <a:t> </a:t>
            </a:r>
            <a:r>
              <a:rPr sz="1000" i="1" spc="-80" dirty="0">
                <a:latin typeface="Arial"/>
                <a:cs typeface="Arial"/>
              </a:rPr>
              <a:t>R </a:t>
            </a:r>
            <a:r>
              <a:rPr sz="1000" spc="-5" dirty="0">
                <a:latin typeface="Arial"/>
                <a:cs typeface="Arial"/>
              </a:rPr>
              <a:t>, written </a:t>
            </a:r>
            <a:r>
              <a:rPr sz="1000" i="1" spc="260" dirty="0">
                <a:latin typeface="Arial Unicode MS"/>
                <a:cs typeface="Arial Unicode MS"/>
              </a:rPr>
              <a:t>I</a:t>
            </a:r>
            <a:r>
              <a:rPr sz="1000" spc="260" dirty="0">
                <a:latin typeface="Arial Unicode MS"/>
                <a:cs typeface="Arial Unicode MS"/>
              </a:rPr>
              <a:t> </a:t>
            </a:r>
            <a:r>
              <a:rPr sz="1000" spc="15" dirty="0">
                <a:latin typeface="Arial Unicode MS"/>
                <a:cs typeface="Arial Unicode MS"/>
              </a:rPr>
              <a:t>|</a:t>
            </a:r>
            <a:r>
              <a:rPr sz="1000" spc="15" dirty="0">
                <a:latin typeface="Arial"/>
                <a:cs typeface="Arial"/>
              </a:rPr>
              <a:t>= </a:t>
            </a:r>
            <a:r>
              <a:rPr sz="1000" i="1" spc="-45" dirty="0">
                <a:latin typeface="Arial"/>
                <a:cs typeface="Arial"/>
              </a:rPr>
              <a:t>w </a:t>
            </a:r>
            <a:r>
              <a:rPr lang="en-US" sz="1000" spc="-229" dirty="0">
                <a:latin typeface="Arial Unicode MS"/>
                <a:cs typeface="Arial Unicode MS"/>
              </a:rPr>
              <a:t> </a:t>
            </a:r>
            <a:r>
              <a:rPr lang="en-US" sz="1000" spc="-229" dirty="0" smtClean="0">
                <a:latin typeface="Arial Unicode MS"/>
                <a:cs typeface="Arial Unicode MS"/>
              </a:rPr>
              <a:t> </a:t>
            </a:r>
            <a:r>
              <a:rPr sz="1000" spc="-229" dirty="0" smtClean="0">
                <a:latin typeface="Arial Unicode MS"/>
                <a:cs typeface="Arial Unicode MS"/>
              </a:rPr>
              <a:t> </a:t>
            </a:r>
            <a:r>
              <a:rPr lang="en-US" sz="1000" spc="-229" dirty="0" smtClean="0">
                <a:latin typeface="Arial Unicode MS"/>
                <a:cs typeface="Arial Unicode MS"/>
              </a:rPr>
              <a:t> </a:t>
            </a:r>
            <a:r>
              <a:rPr sz="1000" i="1" spc="-80" dirty="0" smtClean="0">
                <a:latin typeface="Arial"/>
                <a:cs typeface="Arial"/>
              </a:rPr>
              <a:t>R </a:t>
            </a:r>
            <a:r>
              <a:rPr sz="1000" spc="-5" dirty="0">
                <a:latin typeface="Arial"/>
                <a:cs typeface="Arial"/>
              </a:rPr>
              <a:t>, </a:t>
            </a:r>
            <a:r>
              <a:rPr sz="1000" spc="20" dirty="0">
                <a:latin typeface="Arial"/>
                <a:cs typeface="Arial"/>
              </a:rPr>
              <a:t>if </a:t>
            </a:r>
            <a:r>
              <a:rPr sz="1000" i="1" spc="-45" dirty="0">
                <a:latin typeface="Arial"/>
                <a:cs typeface="Arial"/>
              </a:rPr>
              <a:t>w </a:t>
            </a:r>
            <a:r>
              <a:rPr sz="1050" i="1" spc="382" baseline="27777" dirty="0">
                <a:latin typeface="Arial"/>
                <a:cs typeface="Arial"/>
              </a:rPr>
              <a:t>I </a:t>
            </a:r>
            <a:r>
              <a:rPr sz="1000" spc="95" dirty="0">
                <a:latin typeface="Arial Unicode MS"/>
                <a:cs typeface="Arial Unicode MS"/>
              </a:rPr>
              <a:t>⊆ </a:t>
            </a:r>
            <a:r>
              <a:rPr sz="1000" i="1" spc="125" dirty="0">
                <a:latin typeface="Arial"/>
                <a:cs typeface="Arial"/>
              </a:rPr>
              <a:t>R</a:t>
            </a:r>
            <a:r>
              <a:rPr sz="1050" i="1" spc="187" baseline="27777" dirty="0">
                <a:latin typeface="Arial"/>
                <a:cs typeface="Arial"/>
              </a:rPr>
              <a:t>I </a:t>
            </a:r>
            <a:r>
              <a:rPr sz="1000" spc="-5" dirty="0">
                <a:latin typeface="Arial"/>
                <a:cs typeface="Arial"/>
              </a:rPr>
              <a:t>. </a:t>
            </a:r>
            <a:r>
              <a:rPr sz="1000" spc="-25" dirty="0">
                <a:latin typeface="Arial"/>
                <a:cs typeface="Arial"/>
              </a:rPr>
              <a:t>An  </a:t>
            </a:r>
            <a:r>
              <a:rPr sz="1000" spc="-20" dirty="0">
                <a:latin typeface="Arial"/>
                <a:cs typeface="Arial"/>
              </a:rPr>
              <a:t>interpretation </a:t>
            </a:r>
            <a:r>
              <a:rPr sz="1000" spc="-55" dirty="0">
                <a:latin typeface="Arial"/>
                <a:cs typeface="Arial"/>
              </a:rPr>
              <a:t>is </a:t>
            </a:r>
            <a:r>
              <a:rPr sz="1000" spc="-80" dirty="0">
                <a:latin typeface="Arial"/>
                <a:cs typeface="Arial"/>
              </a:rPr>
              <a:t>a </a:t>
            </a:r>
            <a:r>
              <a:rPr sz="1000" b="1" spc="-40" dirty="0">
                <a:latin typeface="Arial"/>
                <a:cs typeface="Arial"/>
              </a:rPr>
              <a:t>model </a:t>
            </a:r>
            <a:r>
              <a:rPr sz="1000" spc="-20" dirty="0">
                <a:latin typeface="Arial"/>
                <a:cs typeface="Arial"/>
              </a:rPr>
              <a:t>of </a:t>
            </a:r>
            <a:r>
              <a:rPr sz="1000" spc="-80" dirty="0">
                <a:latin typeface="Arial"/>
                <a:cs typeface="Arial"/>
              </a:rPr>
              <a:t>a </a:t>
            </a:r>
            <a:r>
              <a:rPr sz="1000" spc="-40" dirty="0">
                <a:latin typeface="Arial"/>
                <a:cs typeface="Arial"/>
              </a:rPr>
              <a:t>role </a:t>
            </a:r>
            <a:r>
              <a:rPr sz="1000" spc="-45" dirty="0">
                <a:latin typeface="Arial"/>
                <a:cs typeface="Arial"/>
              </a:rPr>
              <a:t>hierarchy </a:t>
            </a:r>
            <a:r>
              <a:rPr sz="1000" spc="55" dirty="0">
                <a:latin typeface="Arial Unicode MS"/>
                <a:cs typeface="Arial Unicode MS"/>
              </a:rPr>
              <a:t>R</a:t>
            </a:r>
            <a:r>
              <a:rPr sz="1050" i="1" spc="82" baseline="-11904" dirty="0">
                <a:latin typeface="Arial"/>
                <a:cs typeface="Arial"/>
              </a:rPr>
              <a:t>h </a:t>
            </a:r>
            <a:r>
              <a:rPr sz="1000" spc="20" dirty="0">
                <a:latin typeface="Arial"/>
                <a:cs typeface="Arial"/>
              </a:rPr>
              <a:t>if </a:t>
            </a:r>
            <a:r>
              <a:rPr sz="1000" spc="45" dirty="0">
                <a:latin typeface="Arial"/>
                <a:cs typeface="Arial"/>
              </a:rPr>
              <a:t>it </a:t>
            </a:r>
            <a:r>
              <a:rPr sz="1000" spc="-50" dirty="0">
                <a:latin typeface="Arial"/>
                <a:cs typeface="Arial"/>
              </a:rPr>
              <a:t>satisfies </a:t>
            </a:r>
            <a:r>
              <a:rPr sz="1000" spc="-20" dirty="0">
                <a:latin typeface="Arial"/>
                <a:cs typeface="Arial"/>
              </a:rPr>
              <a:t>all </a:t>
            </a:r>
            <a:r>
              <a:rPr sz="1000" spc="-55" dirty="0">
                <a:latin typeface="Arial"/>
                <a:cs typeface="Arial"/>
              </a:rPr>
              <a:t>RIAs </a:t>
            </a:r>
            <a:r>
              <a:rPr sz="1000" spc="-15" dirty="0">
                <a:latin typeface="Arial"/>
                <a:cs typeface="Arial"/>
              </a:rPr>
              <a:t>in  </a:t>
            </a:r>
            <a:r>
              <a:rPr sz="1000" spc="55" dirty="0">
                <a:latin typeface="Arial Unicode MS"/>
                <a:cs typeface="Arial Unicode MS"/>
              </a:rPr>
              <a:t>R</a:t>
            </a:r>
            <a:r>
              <a:rPr sz="1050" i="1" spc="82" baseline="-11904" dirty="0">
                <a:latin typeface="Arial"/>
                <a:cs typeface="Arial"/>
              </a:rPr>
              <a:t>h </a:t>
            </a:r>
            <a:r>
              <a:rPr sz="1000" spc="-5" dirty="0">
                <a:latin typeface="Arial"/>
                <a:cs typeface="Arial"/>
              </a:rPr>
              <a:t>, written </a:t>
            </a:r>
            <a:r>
              <a:rPr sz="1000" i="1" spc="260" dirty="0">
                <a:latin typeface="Arial Unicode MS"/>
                <a:cs typeface="Arial Unicode MS"/>
              </a:rPr>
              <a:t>I</a:t>
            </a:r>
            <a:r>
              <a:rPr sz="1000" spc="260" dirty="0">
                <a:latin typeface="Arial Unicode MS"/>
                <a:cs typeface="Arial Unicode MS"/>
              </a:rPr>
              <a:t> </a:t>
            </a:r>
            <a:r>
              <a:rPr sz="1000" spc="15" dirty="0">
                <a:latin typeface="Arial Unicode MS"/>
                <a:cs typeface="Arial Unicode MS"/>
              </a:rPr>
              <a:t>|</a:t>
            </a:r>
            <a:r>
              <a:rPr sz="1000" spc="15" dirty="0">
                <a:latin typeface="Arial"/>
                <a:cs typeface="Arial"/>
              </a:rPr>
              <a:t>= </a:t>
            </a:r>
            <a:r>
              <a:rPr sz="1000" spc="55" dirty="0">
                <a:latin typeface="Arial Unicode MS"/>
                <a:cs typeface="Arial Unicode MS"/>
              </a:rPr>
              <a:t>R</a:t>
            </a:r>
            <a:r>
              <a:rPr sz="1050" i="1" spc="82" baseline="-11904" dirty="0">
                <a:latin typeface="Arial"/>
                <a:cs typeface="Arial"/>
              </a:rPr>
              <a:t>h </a:t>
            </a:r>
            <a:r>
              <a:rPr sz="1000" spc="-5" dirty="0">
                <a:latin typeface="Arial"/>
                <a:cs typeface="Arial"/>
              </a:rPr>
              <a:t>. A </a:t>
            </a:r>
            <a:r>
              <a:rPr sz="1000" spc="-30" dirty="0">
                <a:latin typeface="Arial"/>
                <a:cs typeface="Arial"/>
              </a:rPr>
              <a:t>RIA </a:t>
            </a:r>
            <a:r>
              <a:rPr sz="1000" i="1" spc="-45" dirty="0">
                <a:latin typeface="Arial"/>
                <a:cs typeface="Arial"/>
              </a:rPr>
              <a:t>w  </a:t>
            </a:r>
            <a:r>
              <a:rPr sz="1000" spc="-229" dirty="0" smtClean="0">
                <a:latin typeface="Arial Unicode MS"/>
                <a:cs typeface="Arial Unicode MS"/>
              </a:rPr>
              <a:t>   </a:t>
            </a:r>
            <a:r>
              <a:rPr sz="1000" i="1" spc="-80" dirty="0">
                <a:latin typeface="Arial"/>
                <a:cs typeface="Arial"/>
              </a:rPr>
              <a:t>R  </a:t>
            </a:r>
            <a:r>
              <a:rPr sz="1000" spc="-55" dirty="0">
                <a:latin typeface="Arial"/>
                <a:cs typeface="Arial"/>
              </a:rPr>
              <a:t>is </a:t>
            </a:r>
            <a:r>
              <a:rPr sz="1000" spc="-10" dirty="0">
                <a:latin typeface="Arial Unicode MS"/>
                <a:cs typeface="Arial Unicode MS"/>
              </a:rPr>
              <a:t>≺</a:t>
            </a:r>
            <a:r>
              <a:rPr sz="1000" b="1" spc="-10" dirty="0">
                <a:latin typeface="Arial"/>
                <a:cs typeface="Arial"/>
              </a:rPr>
              <a:t>-regular </a:t>
            </a:r>
            <a:r>
              <a:rPr sz="1000" spc="20" dirty="0">
                <a:latin typeface="Arial"/>
                <a:cs typeface="Arial"/>
              </a:rPr>
              <a:t>if </a:t>
            </a:r>
            <a:r>
              <a:rPr sz="1000" i="1" spc="-80" dirty="0">
                <a:latin typeface="Arial"/>
                <a:cs typeface="Arial"/>
              </a:rPr>
              <a:t>R  </a:t>
            </a:r>
            <a:r>
              <a:rPr sz="1000" spc="-55" dirty="0">
                <a:latin typeface="Arial"/>
                <a:cs typeface="Arial"/>
              </a:rPr>
              <a:t>is </a:t>
            </a:r>
            <a:r>
              <a:rPr sz="1000" spc="-80" dirty="0">
                <a:latin typeface="Arial"/>
                <a:cs typeface="Arial"/>
              </a:rPr>
              <a:t>a </a:t>
            </a:r>
            <a:r>
              <a:rPr sz="1000" spc="-40" dirty="0">
                <a:latin typeface="Arial"/>
                <a:cs typeface="Arial"/>
              </a:rPr>
              <a:t>role </a:t>
            </a:r>
            <a:r>
              <a:rPr sz="1000" spc="-60" dirty="0">
                <a:latin typeface="Arial"/>
                <a:cs typeface="Arial"/>
              </a:rPr>
              <a:t>name,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55" dirty="0">
                <a:latin typeface="Arial"/>
                <a:cs typeface="Arial"/>
              </a:rPr>
              <a:t>and</a:t>
            </a:r>
            <a:endParaRPr sz="1000" dirty="0">
              <a:latin typeface="Arial"/>
              <a:cs typeface="Arial"/>
            </a:endParaRPr>
          </a:p>
          <a:p>
            <a:pPr marL="289560">
              <a:lnSpc>
                <a:spcPct val="100000"/>
              </a:lnSpc>
              <a:spcBef>
                <a:spcPts val="350"/>
              </a:spcBef>
            </a:pPr>
            <a:r>
              <a:rPr sz="1050" i="1" spc="-50" dirty="0">
                <a:latin typeface="Arial"/>
                <a:cs typeface="Arial"/>
              </a:rPr>
              <a:t>w </a:t>
            </a:r>
            <a:r>
              <a:rPr sz="1050" spc="195" dirty="0">
                <a:latin typeface="Arial"/>
                <a:cs typeface="Arial"/>
              </a:rPr>
              <a:t>= </a:t>
            </a:r>
            <a:r>
              <a:rPr sz="1050" i="1" spc="-90" dirty="0">
                <a:latin typeface="Arial"/>
                <a:cs typeface="Arial"/>
              </a:rPr>
              <a:t>RR </a:t>
            </a:r>
            <a:r>
              <a:rPr sz="1050" spc="-5" dirty="0">
                <a:latin typeface="Arial"/>
                <a:cs typeface="Arial"/>
              </a:rPr>
              <a:t>,</a:t>
            </a:r>
            <a:r>
              <a:rPr sz="1050" spc="-145" dirty="0">
                <a:latin typeface="Arial"/>
                <a:cs typeface="Arial"/>
              </a:rPr>
              <a:t> </a:t>
            </a:r>
            <a:r>
              <a:rPr sz="1050" spc="-45" dirty="0">
                <a:latin typeface="Arial"/>
                <a:cs typeface="Arial"/>
              </a:rPr>
              <a:t>or</a:t>
            </a:r>
            <a:endParaRPr sz="1050" dirty="0">
              <a:latin typeface="Arial"/>
              <a:cs typeface="Arial"/>
            </a:endParaRPr>
          </a:p>
          <a:p>
            <a:pPr marL="289560">
              <a:lnSpc>
                <a:spcPct val="100000"/>
              </a:lnSpc>
              <a:spcBef>
                <a:spcPts val="330"/>
              </a:spcBef>
            </a:pPr>
            <a:r>
              <a:rPr sz="1050" i="1" spc="-50" dirty="0">
                <a:latin typeface="Arial"/>
                <a:cs typeface="Arial"/>
              </a:rPr>
              <a:t>w </a:t>
            </a:r>
            <a:r>
              <a:rPr sz="1050" spc="195" dirty="0">
                <a:latin typeface="Arial"/>
                <a:cs typeface="Arial"/>
              </a:rPr>
              <a:t>= </a:t>
            </a:r>
            <a:r>
              <a:rPr sz="1050" i="1" spc="80" dirty="0">
                <a:latin typeface="Arial"/>
                <a:cs typeface="Arial"/>
              </a:rPr>
              <a:t>R</a:t>
            </a:r>
            <a:r>
              <a:rPr sz="1200" i="1" spc="120" baseline="27777" dirty="0">
                <a:latin typeface="Arial"/>
                <a:cs typeface="Arial"/>
              </a:rPr>
              <a:t>−</a:t>
            </a:r>
            <a:r>
              <a:rPr sz="1050" spc="80" dirty="0">
                <a:latin typeface="Arial"/>
                <a:cs typeface="Arial"/>
              </a:rPr>
              <a:t>,</a:t>
            </a:r>
            <a:r>
              <a:rPr sz="1050" spc="-35" dirty="0">
                <a:latin typeface="Arial"/>
                <a:cs typeface="Arial"/>
              </a:rPr>
              <a:t> </a:t>
            </a:r>
            <a:r>
              <a:rPr sz="1050" spc="-45" dirty="0">
                <a:latin typeface="Arial"/>
                <a:cs typeface="Arial"/>
              </a:rPr>
              <a:t>or</a:t>
            </a:r>
            <a:endParaRPr sz="1050" dirty="0">
              <a:latin typeface="Arial"/>
              <a:cs typeface="Arial"/>
            </a:endParaRPr>
          </a:p>
          <a:p>
            <a:pPr marL="289560" marR="902969">
              <a:lnSpc>
                <a:spcPct val="125299"/>
              </a:lnSpc>
            </a:pPr>
            <a:r>
              <a:rPr sz="1050" i="1" spc="-50" dirty="0">
                <a:latin typeface="Arial"/>
                <a:cs typeface="Arial"/>
              </a:rPr>
              <a:t>w </a:t>
            </a:r>
            <a:r>
              <a:rPr sz="1050" spc="195" dirty="0">
                <a:latin typeface="Arial"/>
                <a:cs typeface="Arial"/>
              </a:rPr>
              <a:t>= </a:t>
            </a:r>
            <a:r>
              <a:rPr sz="1050" i="1" spc="-35" dirty="0">
                <a:latin typeface="Arial"/>
                <a:cs typeface="Arial"/>
              </a:rPr>
              <a:t>S</a:t>
            </a:r>
            <a:r>
              <a:rPr sz="1200" spc="-52" baseline="-10416" dirty="0">
                <a:latin typeface="Arial"/>
                <a:cs typeface="Arial"/>
              </a:rPr>
              <a:t>1</a:t>
            </a:r>
            <a:r>
              <a:rPr sz="1050" i="1" spc="-35" dirty="0">
                <a:latin typeface="Arial"/>
                <a:cs typeface="Arial"/>
              </a:rPr>
              <a:t>...S</a:t>
            </a:r>
            <a:r>
              <a:rPr sz="1200" i="1" spc="-52" baseline="-10416" dirty="0">
                <a:latin typeface="Arial"/>
                <a:cs typeface="Arial"/>
              </a:rPr>
              <a:t>n </a:t>
            </a:r>
            <a:r>
              <a:rPr lang="en-US" sz="1200" i="1" spc="-52" baseline="-10416" dirty="0" smtClean="0">
                <a:latin typeface="Arial"/>
                <a:cs typeface="Arial"/>
              </a:rPr>
              <a:t> </a:t>
            </a:r>
            <a:r>
              <a:rPr sz="1050" spc="-60" dirty="0" smtClean="0">
                <a:latin typeface="Arial"/>
                <a:cs typeface="Arial"/>
              </a:rPr>
              <a:t>and </a:t>
            </a:r>
            <a:r>
              <a:rPr sz="1050" i="1" spc="-50" dirty="0">
                <a:latin typeface="Arial"/>
                <a:cs typeface="Arial"/>
              </a:rPr>
              <a:t>S</a:t>
            </a:r>
            <a:r>
              <a:rPr sz="1200" i="1" spc="-75" baseline="-10416" dirty="0">
                <a:latin typeface="Arial"/>
                <a:cs typeface="Arial"/>
              </a:rPr>
              <a:t>i </a:t>
            </a:r>
            <a:r>
              <a:rPr sz="1050" spc="195" dirty="0">
                <a:latin typeface="Arial Unicode MS"/>
                <a:cs typeface="Arial Unicode MS"/>
              </a:rPr>
              <a:t>≺ </a:t>
            </a:r>
            <a:r>
              <a:rPr sz="1050" i="1" spc="-90" dirty="0">
                <a:latin typeface="Arial"/>
                <a:cs typeface="Arial"/>
              </a:rPr>
              <a:t>R </a:t>
            </a:r>
            <a:r>
              <a:rPr sz="1050" spc="-5" dirty="0">
                <a:latin typeface="Arial"/>
                <a:cs typeface="Arial"/>
              </a:rPr>
              <a:t>, </a:t>
            </a:r>
            <a:r>
              <a:rPr sz="1050" spc="-25" dirty="0">
                <a:latin typeface="Arial"/>
                <a:cs typeface="Arial"/>
              </a:rPr>
              <a:t>for </a:t>
            </a:r>
            <a:r>
              <a:rPr sz="1050" spc="-20" dirty="0">
                <a:latin typeface="Arial"/>
                <a:cs typeface="Arial"/>
              </a:rPr>
              <a:t>all </a:t>
            </a:r>
            <a:r>
              <a:rPr sz="1050" spc="-65" dirty="0">
                <a:latin typeface="Arial"/>
                <a:cs typeface="Arial"/>
              </a:rPr>
              <a:t>1 </a:t>
            </a:r>
            <a:r>
              <a:rPr sz="1050" spc="195" dirty="0">
                <a:latin typeface="Arial Unicode MS"/>
                <a:cs typeface="Arial Unicode MS"/>
              </a:rPr>
              <a:t>≥ </a:t>
            </a:r>
            <a:r>
              <a:rPr sz="1050" i="1" spc="10" dirty="0">
                <a:latin typeface="Arial"/>
                <a:cs typeface="Arial"/>
              </a:rPr>
              <a:t>i </a:t>
            </a:r>
            <a:r>
              <a:rPr sz="1050" spc="195" dirty="0">
                <a:latin typeface="Arial Unicode MS"/>
                <a:cs typeface="Arial Unicode MS"/>
              </a:rPr>
              <a:t>≥ </a:t>
            </a:r>
            <a:r>
              <a:rPr sz="1050" i="1" spc="-15" dirty="0">
                <a:latin typeface="Arial"/>
                <a:cs typeface="Arial"/>
              </a:rPr>
              <a:t>n</a:t>
            </a:r>
            <a:r>
              <a:rPr sz="1050" spc="-15" dirty="0">
                <a:latin typeface="Arial"/>
                <a:cs typeface="Arial"/>
              </a:rPr>
              <a:t>, </a:t>
            </a:r>
            <a:r>
              <a:rPr sz="1050" spc="-45" dirty="0">
                <a:latin typeface="Arial"/>
                <a:cs typeface="Arial"/>
              </a:rPr>
              <a:t>or </a:t>
            </a:r>
            <a:endParaRPr lang="en-US" sz="1050" spc="-45" dirty="0" smtClean="0">
              <a:latin typeface="Arial"/>
              <a:cs typeface="Arial"/>
            </a:endParaRPr>
          </a:p>
          <a:p>
            <a:pPr marL="289560" marR="902969">
              <a:lnSpc>
                <a:spcPct val="125299"/>
              </a:lnSpc>
            </a:pPr>
            <a:r>
              <a:rPr sz="1050" i="1" spc="-50" dirty="0" smtClean="0">
                <a:latin typeface="Arial"/>
                <a:cs typeface="Arial"/>
              </a:rPr>
              <a:t>w </a:t>
            </a:r>
            <a:r>
              <a:rPr sz="1050" spc="195" dirty="0">
                <a:latin typeface="Arial"/>
                <a:cs typeface="Arial"/>
              </a:rPr>
              <a:t>= </a:t>
            </a:r>
            <a:r>
              <a:rPr sz="1050" i="1" spc="-45" dirty="0">
                <a:latin typeface="Arial"/>
                <a:cs typeface="Arial"/>
              </a:rPr>
              <a:t>RS</a:t>
            </a:r>
            <a:r>
              <a:rPr sz="1200" spc="-67" baseline="-10416" dirty="0">
                <a:latin typeface="Arial"/>
                <a:cs typeface="Arial"/>
              </a:rPr>
              <a:t>1</a:t>
            </a:r>
            <a:r>
              <a:rPr sz="1050" i="1" spc="-45" dirty="0">
                <a:latin typeface="Arial"/>
                <a:cs typeface="Arial"/>
              </a:rPr>
              <a:t>...S</a:t>
            </a:r>
            <a:r>
              <a:rPr sz="1200" i="1" spc="-67" baseline="-10416" dirty="0">
                <a:latin typeface="Arial"/>
                <a:cs typeface="Arial"/>
              </a:rPr>
              <a:t>n </a:t>
            </a:r>
            <a:r>
              <a:rPr lang="en-US" sz="1200" i="1" spc="-67" baseline="-10416" dirty="0" smtClean="0">
                <a:latin typeface="Arial"/>
                <a:cs typeface="Arial"/>
              </a:rPr>
              <a:t> </a:t>
            </a:r>
            <a:r>
              <a:rPr sz="1050" spc="-60" dirty="0" smtClean="0">
                <a:latin typeface="Arial"/>
                <a:cs typeface="Arial"/>
              </a:rPr>
              <a:t>and </a:t>
            </a:r>
            <a:r>
              <a:rPr sz="1050" i="1" spc="-50" dirty="0">
                <a:latin typeface="Arial"/>
                <a:cs typeface="Arial"/>
              </a:rPr>
              <a:t>S</a:t>
            </a:r>
            <a:r>
              <a:rPr sz="1200" i="1" spc="-75" baseline="-10416" dirty="0">
                <a:latin typeface="Arial"/>
                <a:cs typeface="Arial"/>
              </a:rPr>
              <a:t>i </a:t>
            </a:r>
            <a:r>
              <a:rPr sz="1050" spc="195" dirty="0">
                <a:latin typeface="Arial Unicode MS"/>
                <a:cs typeface="Arial Unicode MS"/>
              </a:rPr>
              <a:t>≺ </a:t>
            </a:r>
            <a:r>
              <a:rPr sz="1050" i="1" spc="-90" dirty="0">
                <a:latin typeface="Arial"/>
                <a:cs typeface="Arial"/>
              </a:rPr>
              <a:t>R </a:t>
            </a:r>
            <a:r>
              <a:rPr sz="1050" spc="-5" dirty="0">
                <a:latin typeface="Arial"/>
                <a:cs typeface="Arial"/>
              </a:rPr>
              <a:t>, </a:t>
            </a:r>
            <a:r>
              <a:rPr sz="1050" spc="-25" dirty="0">
                <a:latin typeface="Arial"/>
                <a:cs typeface="Arial"/>
              </a:rPr>
              <a:t>for </a:t>
            </a:r>
            <a:r>
              <a:rPr sz="1050" spc="-20" dirty="0">
                <a:latin typeface="Arial"/>
                <a:cs typeface="Arial"/>
              </a:rPr>
              <a:t>all </a:t>
            </a:r>
            <a:r>
              <a:rPr sz="1050" spc="-65" dirty="0">
                <a:latin typeface="Arial"/>
                <a:cs typeface="Arial"/>
              </a:rPr>
              <a:t>1 </a:t>
            </a:r>
            <a:r>
              <a:rPr sz="1050" spc="195" dirty="0">
                <a:latin typeface="Arial Unicode MS"/>
                <a:cs typeface="Arial Unicode MS"/>
              </a:rPr>
              <a:t>≥ </a:t>
            </a:r>
            <a:r>
              <a:rPr sz="1050" i="1" spc="10" dirty="0">
                <a:latin typeface="Arial"/>
                <a:cs typeface="Arial"/>
              </a:rPr>
              <a:t>i </a:t>
            </a:r>
            <a:r>
              <a:rPr sz="1050" spc="195" dirty="0">
                <a:latin typeface="Arial Unicode MS"/>
                <a:cs typeface="Arial Unicode MS"/>
              </a:rPr>
              <a:t>≥ </a:t>
            </a:r>
            <a:r>
              <a:rPr sz="1050" i="1" spc="-15" dirty="0">
                <a:latin typeface="Arial"/>
                <a:cs typeface="Arial"/>
              </a:rPr>
              <a:t>n</a:t>
            </a:r>
            <a:r>
              <a:rPr sz="1050" spc="-15" dirty="0">
                <a:latin typeface="Arial"/>
                <a:cs typeface="Arial"/>
              </a:rPr>
              <a:t>, </a:t>
            </a:r>
            <a:r>
              <a:rPr sz="1050" spc="-45" dirty="0">
                <a:latin typeface="Arial"/>
                <a:cs typeface="Arial"/>
              </a:rPr>
              <a:t>or  </a:t>
            </a:r>
            <a:endParaRPr lang="en-US" sz="1050" spc="-45" dirty="0" smtClean="0">
              <a:latin typeface="Arial"/>
              <a:cs typeface="Arial"/>
            </a:endParaRPr>
          </a:p>
          <a:p>
            <a:pPr marL="289560" marR="902969">
              <a:lnSpc>
                <a:spcPct val="125299"/>
              </a:lnSpc>
            </a:pPr>
            <a:r>
              <a:rPr sz="1050" i="1" spc="-50" dirty="0" smtClean="0">
                <a:latin typeface="Arial"/>
                <a:cs typeface="Arial"/>
              </a:rPr>
              <a:t>w  </a:t>
            </a:r>
            <a:r>
              <a:rPr sz="1050" spc="195" dirty="0">
                <a:latin typeface="Arial"/>
                <a:cs typeface="Arial"/>
              </a:rPr>
              <a:t>= </a:t>
            </a:r>
            <a:r>
              <a:rPr sz="1050" i="1" spc="-35" dirty="0">
                <a:latin typeface="Arial"/>
                <a:cs typeface="Arial"/>
              </a:rPr>
              <a:t>S</a:t>
            </a:r>
            <a:r>
              <a:rPr sz="1200" spc="-52" baseline="-10416" dirty="0">
                <a:latin typeface="Arial"/>
                <a:cs typeface="Arial"/>
              </a:rPr>
              <a:t>1</a:t>
            </a:r>
            <a:r>
              <a:rPr sz="1050" i="1" spc="-35" dirty="0">
                <a:latin typeface="Arial"/>
                <a:cs typeface="Arial"/>
              </a:rPr>
              <a:t>...S</a:t>
            </a:r>
            <a:r>
              <a:rPr sz="1200" i="1" spc="-52" baseline="-10416" dirty="0">
                <a:latin typeface="Arial"/>
                <a:cs typeface="Arial"/>
              </a:rPr>
              <a:t>n</a:t>
            </a:r>
            <a:r>
              <a:rPr sz="1050" i="1" spc="-35" dirty="0">
                <a:latin typeface="Arial"/>
                <a:cs typeface="Arial"/>
              </a:rPr>
              <a:t>R  </a:t>
            </a:r>
            <a:r>
              <a:rPr sz="1050" spc="-60" dirty="0">
                <a:latin typeface="Arial"/>
                <a:cs typeface="Arial"/>
              </a:rPr>
              <a:t>and </a:t>
            </a:r>
            <a:r>
              <a:rPr sz="1050" i="1" spc="-50" dirty="0">
                <a:latin typeface="Arial"/>
                <a:cs typeface="Arial"/>
              </a:rPr>
              <a:t>S</a:t>
            </a:r>
            <a:r>
              <a:rPr sz="1200" i="1" spc="-75" baseline="-10416" dirty="0">
                <a:latin typeface="Arial"/>
                <a:cs typeface="Arial"/>
              </a:rPr>
              <a:t>i  </a:t>
            </a:r>
            <a:r>
              <a:rPr sz="1050" spc="195" dirty="0">
                <a:latin typeface="Arial Unicode MS"/>
                <a:cs typeface="Arial Unicode MS"/>
              </a:rPr>
              <a:t>≺ </a:t>
            </a:r>
            <a:r>
              <a:rPr sz="1050" i="1" spc="-90" dirty="0">
                <a:latin typeface="Arial"/>
                <a:cs typeface="Arial"/>
              </a:rPr>
              <a:t>R </a:t>
            </a:r>
            <a:r>
              <a:rPr sz="1050" spc="-5" dirty="0">
                <a:latin typeface="Arial"/>
                <a:cs typeface="Arial"/>
              </a:rPr>
              <a:t>, </a:t>
            </a:r>
            <a:r>
              <a:rPr sz="1050" spc="-25" dirty="0">
                <a:latin typeface="Arial"/>
                <a:cs typeface="Arial"/>
              </a:rPr>
              <a:t>for </a:t>
            </a:r>
            <a:r>
              <a:rPr sz="1050" spc="-20" dirty="0">
                <a:latin typeface="Arial"/>
                <a:cs typeface="Arial"/>
              </a:rPr>
              <a:t>all </a:t>
            </a:r>
            <a:r>
              <a:rPr sz="1050" spc="-65" dirty="0">
                <a:latin typeface="Arial"/>
                <a:cs typeface="Arial"/>
              </a:rPr>
              <a:t>1 </a:t>
            </a:r>
            <a:r>
              <a:rPr sz="1050" spc="195" dirty="0">
                <a:latin typeface="Arial Unicode MS"/>
                <a:cs typeface="Arial Unicode MS"/>
              </a:rPr>
              <a:t>≥ </a:t>
            </a:r>
            <a:r>
              <a:rPr sz="1050" i="1" spc="10" dirty="0">
                <a:latin typeface="Arial"/>
                <a:cs typeface="Arial"/>
              </a:rPr>
              <a:t>i </a:t>
            </a:r>
            <a:r>
              <a:rPr sz="1050" spc="195" dirty="0">
                <a:latin typeface="Arial Unicode MS"/>
                <a:cs typeface="Arial Unicode MS"/>
              </a:rPr>
              <a:t>≥</a:t>
            </a:r>
            <a:r>
              <a:rPr sz="1050" spc="-114" dirty="0">
                <a:latin typeface="Arial Unicode MS"/>
                <a:cs typeface="Arial Unicode MS"/>
              </a:rPr>
              <a:t> </a:t>
            </a:r>
            <a:r>
              <a:rPr sz="1050" i="1" spc="-15" dirty="0">
                <a:latin typeface="Arial"/>
                <a:cs typeface="Arial"/>
              </a:rPr>
              <a:t>n</a:t>
            </a:r>
            <a:r>
              <a:rPr sz="1050" spc="-15" dirty="0">
                <a:latin typeface="Arial"/>
                <a:cs typeface="Arial"/>
              </a:rPr>
              <a:t>.</a:t>
            </a:r>
            <a:endParaRPr sz="10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sz="1050" spc="-35" dirty="0">
                <a:latin typeface="Arial"/>
                <a:cs typeface="Arial"/>
              </a:rPr>
              <a:t>Finally, </a:t>
            </a:r>
            <a:r>
              <a:rPr sz="1050" spc="-85" dirty="0">
                <a:latin typeface="Arial"/>
                <a:cs typeface="Arial"/>
              </a:rPr>
              <a:t>a  </a:t>
            </a:r>
            <a:r>
              <a:rPr sz="1050" spc="-45" dirty="0">
                <a:latin typeface="Arial"/>
                <a:cs typeface="Arial"/>
              </a:rPr>
              <a:t>role </a:t>
            </a:r>
            <a:r>
              <a:rPr sz="1050" spc="-50" dirty="0">
                <a:latin typeface="Arial"/>
                <a:cs typeface="Arial"/>
              </a:rPr>
              <a:t>hierarchy </a:t>
            </a:r>
            <a:r>
              <a:rPr sz="1050" spc="55" dirty="0">
                <a:latin typeface="Arial Unicode MS"/>
                <a:cs typeface="Arial Unicode MS"/>
              </a:rPr>
              <a:t>R</a:t>
            </a:r>
            <a:r>
              <a:rPr sz="1200" i="1" spc="82" baseline="-13888" dirty="0">
                <a:latin typeface="Arial"/>
                <a:cs typeface="Arial"/>
              </a:rPr>
              <a:t>h  </a:t>
            </a:r>
            <a:r>
              <a:rPr sz="1050" spc="-60" dirty="0">
                <a:latin typeface="Arial"/>
                <a:cs typeface="Arial"/>
              </a:rPr>
              <a:t>is  </a:t>
            </a:r>
            <a:r>
              <a:rPr sz="1050" b="1" spc="-50" dirty="0">
                <a:latin typeface="Arial"/>
                <a:cs typeface="Arial"/>
              </a:rPr>
              <a:t>regular  </a:t>
            </a:r>
            <a:r>
              <a:rPr sz="1050" spc="20" dirty="0">
                <a:latin typeface="Arial"/>
                <a:cs typeface="Arial"/>
              </a:rPr>
              <a:t>if </a:t>
            </a:r>
            <a:r>
              <a:rPr sz="1050" spc="-40" dirty="0">
                <a:latin typeface="Arial"/>
                <a:cs typeface="Arial"/>
              </a:rPr>
              <a:t>there </a:t>
            </a:r>
            <a:r>
              <a:rPr sz="1050" spc="-55" dirty="0">
                <a:latin typeface="Arial"/>
                <a:cs typeface="Arial"/>
              </a:rPr>
              <a:t>exists  </a:t>
            </a:r>
            <a:r>
              <a:rPr sz="1050" spc="-85" dirty="0">
                <a:latin typeface="Arial"/>
                <a:cs typeface="Arial"/>
              </a:rPr>
              <a:t>a  </a:t>
            </a:r>
            <a:r>
              <a:rPr sz="1050" spc="-50" dirty="0">
                <a:latin typeface="Arial"/>
                <a:cs typeface="Arial"/>
              </a:rPr>
              <a:t>regular</a:t>
            </a:r>
            <a:r>
              <a:rPr sz="1050" spc="15" dirty="0">
                <a:latin typeface="Arial"/>
                <a:cs typeface="Arial"/>
              </a:rPr>
              <a:t> </a:t>
            </a:r>
            <a:r>
              <a:rPr sz="1050" spc="-55" dirty="0">
                <a:latin typeface="Arial"/>
                <a:cs typeface="Arial"/>
              </a:rPr>
              <a:t>order</a:t>
            </a:r>
            <a:endParaRPr sz="10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050" spc="195" dirty="0">
                <a:latin typeface="Arial Unicode MS"/>
                <a:cs typeface="Arial Unicode MS"/>
              </a:rPr>
              <a:t>≺ </a:t>
            </a:r>
            <a:r>
              <a:rPr sz="1050" spc="-75" dirty="0">
                <a:latin typeface="Arial"/>
                <a:cs typeface="Arial"/>
              </a:rPr>
              <a:t>such  </a:t>
            </a:r>
            <a:r>
              <a:rPr sz="1050" spc="5" dirty="0">
                <a:latin typeface="Arial"/>
                <a:cs typeface="Arial"/>
              </a:rPr>
              <a:t>that </a:t>
            </a:r>
            <a:r>
              <a:rPr sz="1050" spc="-80" dirty="0">
                <a:latin typeface="Arial"/>
                <a:cs typeface="Arial"/>
              </a:rPr>
              <a:t>each  </a:t>
            </a:r>
            <a:r>
              <a:rPr sz="1050" spc="-35" dirty="0">
                <a:latin typeface="Arial"/>
                <a:cs typeface="Arial"/>
              </a:rPr>
              <a:t>RIA </a:t>
            </a:r>
            <a:r>
              <a:rPr sz="1050" spc="-20" dirty="0">
                <a:latin typeface="Arial"/>
                <a:cs typeface="Arial"/>
              </a:rPr>
              <a:t>in </a:t>
            </a:r>
            <a:r>
              <a:rPr sz="1050" spc="55" dirty="0">
                <a:latin typeface="Arial Unicode MS"/>
                <a:cs typeface="Arial Unicode MS"/>
              </a:rPr>
              <a:t>R</a:t>
            </a:r>
            <a:r>
              <a:rPr sz="1200" i="1" spc="82" baseline="-13888" dirty="0">
                <a:latin typeface="Arial"/>
                <a:cs typeface="Arial"/>
              </a:rPr>
              <a:t>h  </a:t>
            </a:r>
            <a:r>
              <a:rPr sz="1050" spc="-60" dirty="0">
                <a:latin typeface="Arial"/>
                <a:cs typeface="Arial"/>
              </a:rPr>
              <a:t>is</a:t>
            </a:r>
            <a:r>
              <a:rPr sz="1050" spc="-70" dirty="0">
                <a:latin typeface="Arial"/>
                <a:cs typeface="Arial"/>
              </a:rPr>
              <a:t> </a:t>
            </a:r>
            <a:r>
              <a:rPr sz="1050" spc="-15" dirty="0">
                <a:latin typeface="Arial Unicode MS"/>
                <a:cs typeface="Arial Unicode MS"/>
              </a:rPr>
              <a:t>≺</a:t>
            </a:r>
            <a:r>
              <a:rPr sz="1050" spc="-15" dirty="0">
                <a:latin typeface="Arial"/>
                <a:cs typeface="Arial"/>
              </a:rPr>
              <a:t>-regular.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4322698" y="3360826"/>
            <a:ext cx="23431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25" dirty="0">
                <a:latin typeface="Arial"/>
                <a:cs typeface="Arial"/>
              </a:rPr>
              <a:t>34/64</a:t>
            </a:r>
            <a:endParaRPr sz="600">
              <a:latin typeface="Arial"/>
              <a:cs typeface="Arial"/>
            </a:endParaRPr>
          </a:p>
        </p:txBody>
      </p:sp>
      <p:pic>
        <p:nvPicPr>
          <p:cNvPr id="79" name="Picture 7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068256" y="980867"/>
            <a:ext cx="133350" cy="158750"/>
          </a:xfrm>
          <a:prstGeom prst="rect">
            <a:avLst/>
          </a:prstGeom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374262" y="1501775"/>
            <a:ext cx="133350" cy="158750"/>
          </a:xfrm>
          <a:prstGeom prst="rect">
            <a:avLst/>
          </a:prstGeom>
        </p:spPr>
      </p:pic>
      <p:pic>
        <p:nvPicPr>
          <p:cNvPr id="81" name="Picture 8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61268" y="1841805"/>
            <a:ext cx="133350" cy="158750"/>
          </a:xfrm>
          <a:prstGeom prst="rect">
            <a:avLst/>
          </a:prstGeom>
        </p:spPr>
      </p:pic>
      <p:pic>
        <p:nvPicPr>
          <p:cNvPr id="82" name="Picture 8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457450" y="1501775"/>
            <a:ext cx="133350" cy="158750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457450" y="1139617"/>
            <a:ext cx="128518" cy="155575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>
    <p:cut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3014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301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805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09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01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805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309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81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317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82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325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904798" y="37668"/>
            <a:ext cx="2063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O</a:t>
            </a:r>
            <a:r>
              <a:rPr sz="600" b="1" spc="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WL</a:t>
            </a:r>
            <a:endParaRPr sz="6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62723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6272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776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7280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784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8288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792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9296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6272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6776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7280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784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8288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792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1601889" y="37668"/>
            <a:ext cx="27622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OWL</a:t>
            </a:r>
            <a:r>
              <a:rPr sz="600" b="1" spc="-4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27393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27393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32434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273935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3243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3747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4251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4755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273935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24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3747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425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4755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273935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3243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3747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4251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4755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2248585" y="37668"/>
            <a:ext cx="5492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OWL </a:t>
            </a:r>
            <a:r>
              <a:rPr sz="600" b="1" spc="-5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2</a:t>
            </a:r>
            <a:r>
              <a:rPr sz="600" b="1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30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profiles</a:t>
            </a:r>
            <a:endParaRPr sz="60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31793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2973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801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3053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3153981" y="37668"/>
            <a:ext cx="56134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Beyond 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OWL</a:t>
            </a:r>
            <a:r>
              <a:rPr sz="600" b="1" spc="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409680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1471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97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2479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2984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3487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3992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4495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5000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4071454" y="37668"/>
            <a:ext cx="44339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Reasoning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310743" y="764387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10743" y="983145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41032" y="1206944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41032" y="1379016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10743" y="1546047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41032" y="1769846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41032" y="1941931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350253" y="491591"/>
            <a:ext cx="2237740" cy="15690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400" spc="-25" dirty="0">
                <a:solidFill>
                  <a:srgbClr val="46AA78"/>
                </a:solidFill>
                <a:latin typeface="Arial"/>
                <a:cs typeface="Arial"/>
              </a:rPr>
              <a:t>Outline</a:t>
            </a:r>
            <a:endParaRPr sz="1400">
              <a:latin typeface="Arial"/>
              <a:cs typeface="Arial"/>
            </a:endParaRPr>
          </a:p>
          <a:p>
            <a:pPr marL="179070" indent="-166370">
              <a:lnSpc>
                <a:spcPct val="100000"/>
              </a:lnSpc>
              <a:spcBef>
                <a:spcPts val="335"/>
              </a:spcBef>
              <a:buClr>
                <a:srgbClr val="FBFDFC"/>
              </a:buClr>
              <a:buSzPct val="76190"/>
              <a:buFont typeface="Arial"/>
              <a:buAutoNum type="arabicPlain"/>
              <a:tabLst>
                <a:tab pos="179705" algn="l"/>
              </a:tabLst>
            </a:pPr>
            <a:r>
              <a:rPr sz="1050" spc="-15" dirty="0">
                <a:solidFill>
                  <a:srgbClr val="D9EDE4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endParaRPr sz="1050">
              <a:latin typeface="Arial"/>
              <a:cs typeface="Arial"/>
            </a:endParaRPr>
          </a:p>
          <a:p>
            <a:pPr marL="179070" indent="-166370">
              <a:lnSpc>
                <a:spcPct val="100000"/>
              </a:lnSpc>
              <a:spcBef>
                <a:spcPts val="400"/>
              </a:spcBef>
              <a:buClr>
                <a:srgbClr val="FBFDFC"/>
              </a:buClr>
              <a:buSzPct val="76190"/>
              <a:buFont typeface="Arial"/>
              <a:buAutoNum type="arabicPlain"/>
              <a:tabLst>
                <a:tab pos="179705" algn="l"/>
              </a:tabLst>
            </a:pPr>
            <a:r>
              <a:rPr sz="1050" spc="-40" dirty="0">
                <a:solidFill>
                  <a:srgbClr val="D9EDE4"/>
                </a:solidFill>
                <a:latin typeface="Arial"/>
                <a:cs typeface="Arial"/>
                <a:hlinkClick r:id="rId3" action="ppaction://hlinksldjump"/>
              </a:rPr>
              <a:t>OWL</a:t>
            </a:r>
            <a:endParaRPr sz="1050">
              <a:latin typeface="Arial"/>
              <a:cs typeface="Arial"/>
            </a:endParaRPr>
          </a:p>
          <a:p>
            <a:pPr marL="317500">
              <a:lnSpc>
                <a:spcPct val="100000"/>
              </a:lnSpc>
              <a:spcBef>
                <a:spcPts val="35"/>
              </a:spcBef>
            </a:pPr>
            <a:r>
              <a:rPr sz="1050" spc="-60" dirty="0">
                <a:solidFill>
                  <a:srgbClr val="CCCCCC"/>
                </a:solidFill>
                <a:latin typeface="Arial"/>
                <a:cs typeface="Arial"/>
                <a:hlinkClick r:id="rId10" action="ppaction://hlinksldjump"/>
              </a:rPr>
              <a:t>Design </a:t>
            </a:r>
            <a:r>
              <a:rPr sz="1050" spc="-20" dirty="0">
                <a:solidFill>
                  <a:srgbClr val="CCCCCC"/>
                </a:solidFill>
                <a:latin typeface="Arial"/>
                <a:cs typeface="Arial"/>
                <a:hlinkClick r:id="rId10" action="ppaction://hlinksldjump"/>
              </a:rPr>
              <a:t>of</a:t>
            </a:r>
            <a:r>
              <a:rPr sz="1050" spc="114" dirty="0">
                <a:solidFill>
                  <a:srgbClr val="CCCCCC"/>
                </a:solidFill>
                <a:latin typeface="Arial"/>
                <a:cs typeface="Arial"/>
                <a:hlinkClick r:id="rId10" action="ppaction://hlinksldjump"/>
              </a:rPr>
              <a:t> </a:t>
            </a:r>
            <a:r>
              <a:rPr sz="1050" spc="-40" dirty="0">
                <a:solidFill>
                  <a:srgbClr val="CCCCCC"/>
                </a:solidFill>
                <a:latin typeface="Arial"/>
                <a:cs typeface="Arial"/>
                <a:hlinkClick r:id="rId10" action="ppaction://hlinksldjump"/>
              </a:rPr>
              <a:t>OWL</a:t>
            </a:r>
            <a:endParaRPr sz="1050">
              <a:latin typeface="Arial"/>
              <a:cs typeface="Arial"/>
            </a:endParaRPr>
          </a:p>
          <a:p>
            <a:pPr marL="317500">
              <a:lnSpc>
                <a:spcPct val="100000"/>
              </a:lnSpc>
              <a:spcBef>
                <a:spcPts val="35"/>
              </a:spcBef>
            </a:pPr>
            <a:r>
              <a:rPr sz="1050" spc="-40" dirty="0">
                <a:solidFill>
                  <a:srgbClr val="CCCCCC"/>
                </a:solidFill>
                <a:latin typeface="Arial"/>
                <a:cs typeface="Arial"/>
                <a:hlinkClick r:id="rId11" action="ppaction://hlinksldjump"/>
              </a:rPr>
              <a:t>OWL </a:t>
            </a:r>
            <a:r>
              <a:rPr sz="1050" spc="-25" dirty="0">
                <a:solidFill>
                  <a:srgbClr val="CCCCCC"/>
                </a:solidFill>
                <a:latin typeface="Arial"/>
                <a:cs typeface="Arial"/>
                <a:hlinkClick r:id="rId11" action="ppaction://hlinksldjump"/>
              </a:rPr>
              <a:t>family </a:t>
            </a:r>
            <a:r>
              <a:rPr sz="1050" spc="-20" dirty="0">
                <a:solidFill>
                  <a:srgbClr val="CCCCCC"/>
                </a:solidFill>
                <a:latin typeface="Arial"/>
                <a:cs typeface="Arial"/>
                <a:hlinkClick r:id="rId11" action="ppaction://hlinksldjump"/>
              </a:rPr>
              <a:t>of</a:t>
            </a:r>
            <a:r>
              <a:rPr sz="1050" spc="215" dirty="0">
                <a:solidFill>
                  <a:srgbClr val="CCCCCC"/>
                </a:solidFill>
                <a:latin typeface="Arial"/>
                <a:cs typeface="Arial"/>
                <a:hlinkClick r:id="rId11" action="ppaction://hlinksldjump"/>
              </a:rPr>
              <a:t> </a:t>
            </a:r>
            <a:r>
              <a:rPr sz="1050" spc="-70" dirty="0">
                <a:solidFill>
                  <a:srgbClr val="CCCCCC"/>
                </a:solidFill>
                <a:latin typeface="Arial"/>
                <a:cs typeface="Arial"/>
                <a:hlinkClick r:id="rId11" action="ppaction://hlinksldjump"/>
              </a:rPr>
              <a:t>languages</a:t>
            </a:r>
            <a:endParaRPr sz="1050">
              <a:latin typeface="Arial"/>
              <a:cs typeface="Arial"/>
            </a:endParaRPr>
          </a:p>
          <a:p>
            <a:pPr marL="179070" indent="-166370">
              <a:lnSpc>
                <a:spcPct val="100000"/>
              </a:lnSpc>
              <a:spcBef>
                <a:spcPts val="400"/>
              </a:spcBef>
              <a:buClr>
                <a:srgbClr val="FBFDFC"/>
              </a:buClr>
              <a:buSzPct val="76190"/>
              <a:buFont typeface="Arial"/>
              <a:buAutoNum type="arabicPlain" startAt="3"/>
              <a:tabLst>
                <a:tab pos="179705" algn="l"/>
              </a:tabLst>
            </a:pPr>
            <a:r>
              <a:rPr sz="1050" spc="-40" dirty="0">
                <a:solidFill>
                  <a:srgbClr val="D9EDE4"/>
                </a:solidFill>
                <a:latin typeface="Arial"/>
                <a:cs typeface="Arial"/>
                <a:hlinkClick r:id="rId4" action="ppaction://hlinksldjump"/>
              </a:rPr>
              <a:t>OWL</a:t>
            </a:r>
            <a:r>
              <a:rPr sz="1050" spc="-25" dirty="0">
                <a:solidFill>
                  <a:srgbClr val="D9EDE4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1050" spc="-65" dirty="0">
                <a:solidFill>
                  <a:srgbClr val="D9EDE4"/>
                </a:solidFill>
                <a:latin typeface="Arial"/>
                <a:cs typeface="Arial"/>
                <a:hlinkClick r:id="rId4" action="ppaction://hlinksldjump"/>
              </a:rPr>
              <a:t>2</a:t>
            </a:r>
            <a:endParaRPr sz="1050">
              <a:latin typeface="Arial"/>
              <a:cs typeface="Arial"/>
            </a:endParaRPr>
          </a:p>
          <a:p>
            <a:pPr marL="317500" marR="405765">
              <a:lnSpc>
                <a:spcPct val="102600"/>
              </a:lnSpc>
            </a:pPr>
            <a:r>
              <a:rPr sz="1050" spc="-15" dirty="0">
                <a:solidFill>
                  <a:srgbClr val="CCCCCC"/>
                </a:solidFill>
                <a:latin typeface="Arial"/>
                <a:cs typeface="Arial"/>
                <a:hlinkClick r:id="rId12" action="ppaction://hlinksldjump"/>
              </a:rPr>
              <a:t>Introduction </a:t>
            </a:r>
            <a:r>
              <a:rPr sz="1050" spc="-60" dirty="0">
                <a:solidFill>
                  <a:srgbClr val="CCCCCC"/>
                </a:solidFill>
                <a:latin typeface="Arial"/>
                <a:cs typeface="Arial"/>
                <a:hlinkClick r:id="rId12" action="ppaction://hlinksldjump"/>
              </a:rPr>
              <a:t>and </a:t>
            </a:r>
            <a:r>
              <a:rPr sz="1050" spc="-55" dirty="0">
                <a:solidFill>
                  <a:srgbClr val="CCCCCC"/>
                </a:solidFill>
                <a:latin typeface="Arial"/>
                <a:cs typeface="Arial"/>
                <a:hlinkClick r:id="rId12" action="ppaction://hlinksldjump"/>
              </a:rPr>
              <a:t>overview </a:t>
            </a:r>
            <a:r>
              <a:rPr sz="1050" spc="-55" dirty="0">
                <a:solidFill>
                  <a:srgbClr val="CCCCCC"/>
                </a:solidFill>
                <a:latin typeface="Arial"/>
                <a:cs typeface="Arial"/>
              </a:rPr>
              <a:t> </a:t>
            </a:r>
            <a:r>
              <a:rPr sz="1050" spc="-40" dirty="0">
                <a:solidFill>
                  <a:srgbClr val="CCCCCC"/>
                </a:solidFill>
                <a:latin typeface="Arial"/>
                <a:cs typeface="Arial"/>
                <a:hlinkClick r:id="rId13" action="ppaction://hlinksldjump"/>
              </a:rPr>
              <a:t>OWL </a:t>
            </a:r>
            <a:r>
              <a:rPr sz="1050" spc="-65" dirty="0">
                <a:solidFill>
                  <a:srgbClr val="CCCCCC"/>
                </a:solidFill>
                <a:latin typeface="Arial"/>
                <a:cs typeface="Arial"/>
                <a:hlinkClick r:id="rId13" action="ppaction://hlinksldjump"/>
              </a:rPr>
              <a:t>2</a:t>
            </a:r>
            <a:r>
              <a:rPr sz="1050" spc="90" dirty="0">
                <a:solidFill>
                  <a:srgbClr val="CCCCCC"/>
                </a:solidFill>
                <a:latin typeface="Arial"/>
                <a:cs typeface="Arial"/>
                <a:hlinkClick r:id="rId13" action="ppaction://hlinksldjump"/>
              </a:rPr>
              <a:t> </a:t>
            </a:r>
            <a:r>
              <a:rPr sz="1050" spc="-15" dirty="0">
                <a:solidFill>
                  <a:srgbClr val="CCCCCC"/>
                </a:solidFill>
                <a:latin typeface="Arial"/>
                <a:cs typeface="Arial"/>
                <a:hlinkClick r:id="rId13" action="ppaction://hlinksldjump"/>
              </a:rPr>
              <a:t>DL</a:t>
            </a:r>
            <a:endParaRPr sz="1050">
              <a:latin typeface="Arial"/>
              <a:cs typeface="Arial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310743" y="2108949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41032" y="2332748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41032" y="2504833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41032" y="2676906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10743" y="2843936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 txBox="1"/>
          <p:nvPr/>
        </p:nvSpPr>
        <p:spPr>
          <a:xfrm>
            <a:off x="350253" y="2857525"/>
            <a:ext cx="8128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10" dirty="0">
                <a:solidFill>
                  <a:srgbClr val="FBFDFC"/>
                </a:solidFill>
                <a:latin typeface="Arial"/>
                <a:cs typeface="Arial"/>
              </a:rPr>
              <a:t>5</a:t>
            </a:r>
            <a:endParaRPr sz="800">
              <a:latin typeface="Arial"/>
              <a:cs typeface="Arial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310743" y="3062681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 txBox="1"/>
          <p:nvPr/>
        </p:nvSpPr>
        <p:spPr>
          <a:xfrm>
            <a:off x="350253" y="2088042"/>
            <a:ext cx="1083945" cy="1145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7500" marR="24765" indent="-305435">
              <a:lnSpc>
                <a:spcPct val="102600"/>
              </a:lnSpc>
            </a:pPr>
            <a:r>
              <a:rPr sz="1200" b="1" spc="-15" baseline="3472" dirty="0">
                <a:solidFill>
                  <a:srgbClr val="ECF6F1"/>
                </a:solidFill>
                <a:latin typeface="Arial"/>
                <a:cs typeface="Arial"/>
              </a:rPr>
              <a:t>4 </a:t>
            </a:r>
            <a:r>
              <a:rPr sz="1050" spc="-40" dirty="0">
                <a:solidFill>
                  <a:srgbClr val="46AA78"/>
                </a:solidFill>
                <a:latin typeface="Arial"/>
                <a:cs typeface="Arial"/>
                <a:hlinkClick r:id="rId5" action="ppaction://hlinksldjump"/>
              </a:rPr>
              <a:t>OWL </a:t>
            </a:r>
            <a:r>
              <a:rPr sz="1050" spc="-65" dirty="0">
                <a:solidFill>
                  <a:srgbClr val="46AA78"/>
                </a:solidFill>
                <a:latin typeface="Arial"/>
                <a:cs typeface="Arial"/>
                <a:hlinkClick r:id="rId5" action="ppaction://hlinksldjump"/>
              </a:rPr>
              <a:t>2 </a:t>
            </a:r>
            <a:r>
              <a:rPr sz="1050" spc="-45" dirty="0">
                <a:solidFill>
                  <a:srgbClr val="46AA78"/>
                </a:solidFill>
                <a:latin typeface="Arial"/>
                <a:cs typeface="Arial"/>
                <a:hlinkClick r:id="rId5" action="ppaction://hlinksldjump"/>
              </a:rPr>
              <a:t>profiles </a:t>
            </a:r>
            <a:r>
              <a:rPr sz="1050" spc="-4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050" spc="-40" dirty="0">
                <a:latin typeface="Arial"/>
                <a:cs typeface="Arial"/>
                <a:hlinkClick r:id="rId14" action="ppaction://hlinksldjump"/>
              </a:rPr>
              <a:t>OWL </a:t>
            </a:r>
            <a:r>
              <a:rPr sz="1050" spc="-65" dirty="0">
                <a:latin typeface="Arial"/>
                <a:cs typeface="Arial"/>
                <a:hlinkClick r:id="rId14" action="ppaction://hlinksldjump"/>
              </a:rPr>
              <a:t>2 </a:t>
            </a:r>
            <a:r>
              <a:rPr sz="1050" spc="-50" dirty="0">
                <a:latin typeface="Arial"/>
                <a:cs typeface="Arial"/>
                <a:hlinkClick r:id="rId14" action="ppaction://hlinksldjump"/>
              </a:rPr>
              <a:t>EL </a:t>
            </a:r>
            <a:r>
              <a:rPr sz="1050" spc="-50" dirty="0">
                <a:latin typeface="Arial"/>
                <a:cs typeface="Arial"/>
              </a:rPr>
              <a:t> </a:t>
            </a:r>
            <a:r>
              <a:rPr sz="1050" spc="-40" dirty="0">
                <a:latin typeface="Arial"/>
                <a:cs typeface="Arial"/>
                <a:hlinkClick r:id="rId15" action="ppaction://hlinksldjump"/>
              </a:rPr>
              <a:t>OWL </a:t>
            </a:r>
            <a:r>
              <a:rPr sz="1050" spc="-65" dirty="0">
                <a:latin typeface="Arial"/>
                <a:cs typeface="Arial"/>
                <a:hlinkClick r:id="rId15" action="ppaction://hlinksldjump"/>
              </a:rPr>
              <a:t>2 </a:t>
            </a:r>
            <a:r>
              <a:rPr sz="1050" spc="-40" dirty="0">
                <a:latin typeface="Arial"/>
                <a:cs typeface="Arial"/>
                <a:hlinkClick r:id="rId15" action="ppaction://hlinksldjump"/>
              </a:rPr>
              <a:t>QL </a:t>
            </a:r>
            <a:r>
              <a:rPr sz="1050" spc="-40" dirty="0">
                <a:latin typeface="Arial"/>
                <a:cs typeface="Arial"/>
              </a:rPr>
              <a:t> </a:t>
            </a:r>
            <a:r>
              <a:rPr sz="1050" spc="-40" dirty="0">
                <a:latin typeface="Arial"/>
                <a:cs typeface="Arial"/>
                <a:hlinkClick r:id="rId16" action="ppaction://hlinksldjump"/>
              </a:rPr>
              <a:t>OWL </a:t>
            </a:r>
            <a:r>
              <a:rPr sz="1050" spc="-65" dirty="0">
                <a:latin typeface="Arial"/>
                <a:cs typeface="Arial"/>
                <a:hlinkClick r:id="rId16" action="ppaction://hlinksldjump"/>
              </a:rPr>
              <a:t>2</a:t>
            </a:r>
            <a:r>
              <a:rPr sz="1050" spc="90" dirty="0">
                <a:latin typeface="Arial"/>
                <a:cs typeface="Arial"/>
                <a:hlinkClick r:id="rId16" action="ppaction://hlinksldjump"/>
              </a:rPr>
              <a:t> </a:t>
            </a:r>
            <a:r>
              <a:rPr sz="1050" spc="-55" dirty="0">
                <a:latin typeface="Arial"/>
                <a:cs typeface="Arial"/>
                <a:hlinkClick r:id="rId16" action="ppaction://hlinksldjump"/>
              </a:rPr>
              <a:t>RL</a:t>
            </a:r>
            <a:endParaRPr sz="1050">
              <a:latin typeface="Arial"/>
              <a:cs typeface="Arial"/>
            </a:endParaRPr>
          </a:p>
          <a:p>
            <a:pPr marL="179070">
              <a:lnSpc>
                <a:spcPct val="100000"/>
              </a:lnSpc>
              <a:spcBef>
                <a:spcPts val="400"/>
              </a:spcBef>
            </a:pPr>
            <a:r>
              <a:rPr sz="1050" spc="-65" dirty="0">
                <a:solidFill>
                  <a:srgbClr val="D9EDE4"/>
                </a:solidFill>
                <a:latin typeface="Arial"/>
                <a:cs typeface="Arial"/>
                <a:hlinkClick r:id="rId6" action="ppaction://hlinksldjump"/>
              </a:rPr>
              <a:t>Beyond </a:t>
            </a:r>
            <a:r>
              <a:rPr sz="1050" spc="-40" dirty="0">
                <a:solidFill>
                  <a:srgbClr val="D9EDE4"/>
                </a:solidFill>
                <a:latin typeface="Arial"/>
                <a:cs typeface="Arial"/>
                <a:hlinkClick r:id="rId6" action="ppaction://hlinksldjump"/>
              </a:rPr>
              <a:t>OWL</a:t>
            </a:r>
            <a:r>
              <a:rPr sz="1050" spc="135" dirty="0">
                <a:solidFill>
                  <a:srgbClr val="D9EDE4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1050" spc="-65" dirty="0">
                <a:solidFill>
                  <a:srgbClr val="D9EDE4"/>
                </a:solidFill>
                <a:latin typeface="Arial"/>
                <a:cs typeface="Arial"/>
                <a:hlinkClick r:id="rId6" action="ppaction://hlinksldjump"/>
              </a:rPr>
              <a:t>2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1200" b="1" spc="-15" baseline="3472" dirty="0">
                <a:solidFill>
                  <a:srgbClr val="FBFDFC"/>
                </a:solidFill>
                <a:latin typeface="Arial"/>
                <a:cs typeface="Arial"/>
              </a:rPr>
              <a:t>6  </a:t>
            </a:r>
            <a:r>
              <a:rPr sz="1200" b="1" spc="195" baseline="3472" dirty="0">
                <a:solidFill>
                  <a:srgbClr val="FBFDFC"/>
                </a:solidFill>
                <a:latin typeface="Arial"/>
                <a:cs typeface="Arial"/>
              </a:rPr>
              <a:t> </a:t>
            </a:r>
            <a:r>
              <a:rPr sz="1050" spc="-70" dirty="0">
                <a:solidFill>
                  <a:srgbClr val="D9EDE4"/>
                </a:solidFill>
                <a:latin typeface="Arial"/>
                <a:cs typeface="Arial"/>
                <a:hlinkClick r:id="rId7" action="ppaction://hlinksldjump"/>
              </a:rPr>
              <a:t>Reasoning</a:t>
            </a:r>
            <a:endParaRPr sz="1050">
              <a:latin typeface="Arial"/>
              <a:cs typeface="Arial"/>
            </a:endParaRPr>
          </a:p>
        </p:txBody>
      </p:sp>
      <p:sp>
        <p:nvSpPr>
          <p:cNvPr id="85" name="object 8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pc="-5" dirty="0"/>
              <a:t>35</a:t>
            </a:r>
            <a:r>
              <a:rPr spc="50" dirty="0"/>
              <a:t>/64</a:t>
            </a: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3014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301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805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09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01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805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309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81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317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82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325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904798" y="37668"/>
            <a:ext cx="2063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O</a:t>
            </a:r>
            <a:r>
              <a:rPr sz="600" b="1" spc="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WL</a:t>
            </a:r>
            <a:endParaRPr sz="6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62723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6272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776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7280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784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8288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792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9296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6272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6776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7280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784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8288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792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1601889" y="37668"/>
            <a:ext cx="27622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OWL</a:t>
            </a:r>
            <a:r>
              <a:rPr sz="600" b="1" spc="-4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27393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2434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32434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273935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3243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3747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4251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4755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273935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24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3747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425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4755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273935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3243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3747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4251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4755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2248585" y="37668"/>
            <a:ext cx="5492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OWL </a:t>
            </a:r>
            <a:r>
              <a:rPr sz="600" b="1" spc="-5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2</a:t>
            </a:r>
            <a:r>
              <a:rPr sz="600" b="1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30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profiles</a:t>
            </a:r>
            <a:endParaRPr sz="60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31793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2973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801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3053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3153981" y="37668"/>
            <a:ext cx="56134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Beyond 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OWL</a:t>
            </a:r>
            <a:r>
              <a:rPr sz="600" b="1" spc="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409680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1471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97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2479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2984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3487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3992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4495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5000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4071454" y="37668"/>
            <a:ext cx="44339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Reasoning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944306" y="491591"/>
            <a:ext cx="719455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5" dirty="0">
                <a:solidFill>
                  <a:srgbClr val="46AA78"/>
                </a:solidFill>
                <a:latin typeface="Arial"/>
                <a:cs typeface="Arial"/>
              </a:rPr>
              <a:t>Rationale</a:t>
            </a:r>
            <a:endParaRPr sz="1400">
              <a:latin typeface="Arial"/>
              <a:cs typeface="Arial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502551" y="1467129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792327" y="1656931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02551" y="2006117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02551" y="2216150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624395" y="1395222"/>
            <a:ext cx="3410585" cy="10975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buFont typeface="Arial"/>
              <a:buChar char="•"/>
            </a:pPr>
            <a:r>
              <a:rPr sz="1050" spc="-35" dirty="0">
                <a:latin typeface="Arial"/>
                <a:cs typeface="Arial"/>
              </a:rPr>
              <a:t>Computational</a:t>
            </a:r>
            <a:r>
              <a:rPr sz="1050" spc="20" dirty="0">
                <a:latin typeface="Arial"/>
                <a:cs typeface="Arial"/>
              </a:rPr>
              <a:t> </a:t>
            </a:r>
            <a:r>
              <a:rPr sz="1050" spc="-50" dirty="0">
                <a:latin typeface="Arial"/>
                <a:cs typeface="Arial"/>
              </a:rPr>
              <a:t>considerations</a:t>
            </a:r>
            <a:endParaRPr sz="1050" dirty="0">
              <a:latin typeface="Arial"/>
              <a:cs typeface="Arial"/>
            </a:endParaRPr>
          </a:p>
          <a:p>
            <a:pPr marL="461010" marR="36195" indent="-171450">
              <a:lnSpc>
                <a:spcPct val="100000"/>
              </a:lnSpc>
              <a:spcBef>
                <a:spcPts val="175"/>
              </a:spcBef>
              <a:buFont typeface="Arial"/>
              <a:buChar char="•"/>
            </a:pPr>
            <a:r>
              <a:rPr sz="1000" spc="-40" dirty="0">
                <a:latin typeface="Arial"/>
                <a:cs typeface="Arial"/>
              </a:rPr>
              <a:t>Consult </a:t>
            </a:r>
            <a:r>
              <a:rPr sz="1000" spc="15" dirty="0">
                <a:latin typeface="Arial"/>
                <a:cs typeface="Arial"/>
              </a:rPr>
              <a:t>“OWL </a:t>
            </a:r>
            <a:r>
              <a:rPr sz="1000" spc="-20" dirty="0">
                <a:latin typeface="Arial"/>
                <a:cs typeface="Arial"/>
              </a:rPr>
              <a:t>profiles” </a:t>
            </a:r>
            <a:r>
              <a:rPr sz="1000" spc="-75" dirty="0">
                <a:latin typeface="Arial"/>
                <a:cs typeface="Arial"/>
              </a:rPr>
              <a:t>page </a:t>
            </a:r>
            <a:r>
              <a:rPr sz="1000" i="1" spc="-50" dirty="0">
                <a:latin typeface="Arial"/>
                <a:cs typeface="Arial"/>
              </a:rPr>
              <a:t>Table </a:t>
            </a:r>
            <a:r>
              <a:rPr sz="1000" i="1" spc="-40" dirty="0">
                <a:latin typeface="Arial"/>
                <a:cs typeface="Arial"/>
              </a:rPr>
              <a:t>10. </a:t>
            </a:r>
            <a:r>
              <a:rPr sz="1000" i="1" spc="-35" dirty="0">
                <a:latin typeface="Arial"/>
                <a:cs typeface="Arial"/>
              </a:rPr>
              <a:t>Complexity </a:t>
            </a:r>
            <a:r>
              <a:rPr sz="1000" i="1" spc="-20" dirty="0">
                <a:latin typeface="Arial"/>
                <a:cs typeface="Arial"/>
              </a:rPr>
              <a:t>of </a:t>
            </a:r>
            <a:r>
              <a:rPr sz="1000" i="1" spc="-25" dirty="0">
                <a:latin typeface="Arial"/>
                <a:cs typeface="Arial"/>
              </a:rPr>
              <a:t>the  </a:t>
            </a:r>
            <a:r>
              <a:rPr sz="1000" i="1" spc="-35" dirty="0">
                <a:latin typeface="Arial"/>
                <a:cs typeface="Arial"/>
              </a:rPr>
              <a:t>Profiles</a:t>
            </a:r>
            <a:endParaRPr sz="1000" dirty="0">
              <a:latin typeface="Arial"/>
              <a:cs typeface="Arial"/>
            </a:endParaRPr>
          </a:p>
          <a:p>
            <a:pPr marL="184150" marR="5080" indent="-171450">
              <a:lnSpc>
                <a:spcPct val="125299"/>
              </a:lnSpc>
              <a:spcBef>
                <a:spcPts val="20"/>
              </a:spcBef>
              <a:buFont typeface="Arial"/>
              <a:buChar char="•"/>
            </a:pPr>
            <a:r>
              <a:rPr sz="1050" spc="-75" dirty="0">
                <a:latin typeface="Arial"/>
                <a:cs typeface="Arial"/>
              </a:rPr>
              <a:t>Robustness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40" dirty="0">
                <a:latin typeface="Arial"/>
                <a:cs typeface="Arial"/>
              </a:rPr>
              <a:t>implementations </a:t>
            </a:r>
            <a:r>
              <a:rPr sz="1050" spc="5" dirty="0">
                <a:latin typeface="Arial"/>
                <a:cs typeface="Arial"/>
              </a:rPr>
              <a:t>w.r.t. </a:t>
            </a:r>
            <a:r>
              <a:rPr sz="1050" i="1" spc="-65" dirty="0">
                <a:latin typeface="Arial"/>
                <a:cs typeface="Arial"/>
              </a:rPr>
              <a:t>scalable </a:t>
            </a:r>
            <a:r>
              <a:rPr sz="1050" spc="-40" dirty="0">
                <a:latin typeface="Arial"/>
                <a:cs typeface="Arial"/>
              </a:rPr>
              <a:t>applications  </a:t>
            </a:r>
            <a:endParaRPr lang="en-US" sz="1050" spc="-40" dirty="0" smtClean="0">
              <a:latin typeface="Arial"/>
              <a:cs typeface="Arial"/>
            </a:endParaRPr>
          </a:p>
          <a:p>
            <a:pPr marL="184150" marR="5080" indent="-171450">
              <a:lnSpc>
                <a:spcPct val="125299"/>
              </a:lnSpc>
              <a:spcBef>
                <a:spcPts val="20"/>
              </a:spcBef>
              <a:buFont typeface="Arial"/>
              <a:buChar char="•"/>
            </a:pPr>
            <a:r>
              <a:rPr sz="1050" spc="-45" dirty="0" smtClean="0">
                <a:latin typeface="Arial"/>
                <a:cs typeface="Arial"/>
              </a:rPr>
              <a:t>Already </a:t>
            </a:r>
            <a:r>
              <a:rPr sz="1050" spc="-55" dirty="0">
                <a:latin typeface="Arial"/>
                <a:cs typeface="Arial"/>
              </a:rPr>
              <a:t>enjoy </a:t>
            </a:r>
            <a:r>
              <a:rPr sz="1050" spc="-85" dirty="0">
                <a:latin typeface="Arial"/>
                <a:cs typeface="Arial"/>
              </a:rPr>
              <a:t>a  </a:t>
            </a:r>
            <a:r>
              <a:rPr sz="1050" spc="-75" dirty="0">
                <a:latin typeface="Arial"/>
                <a:cs typeface="Arial"/>
              </a:rPr>
              <a:t>user </a:t>
            </a:r>
            <a:r>
              <a:rPr sz="1050" spc="-5" dirty="0">
                <a:latin typeface="Arial"/>
                <a:cs typeface="Arial"/>
              </a:rPr>
              <a:t> </a:t>
            </a:r>
            <a:r>
              <a:rPr sz="1050" spc="-95" dirty="0">
                <a:latin typeface="Arial"/>
                <a:cs typeface="Arial"/>
              </a:rPr>
              <a:t>base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75" name="object 7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pc="-5" dirty="0"/>
              <a:t>36</a:t>
            </a:r>
            <a:r>
              <a:rPr spc="50" dirty="0"/>
              <a:t>/64</a:t>
            </a: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3014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301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805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09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01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805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309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81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317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82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325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904798" y="37668"/>
            <a:ext cx="2063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O</a:t>
            </a:r>
            <a:r>
              <a:rPr sz="600" b="1" spc="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WL</a:t>
            </a:r>
            <a:endParaRPr sz="6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62723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6272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776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7280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784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8288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792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9296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6272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6776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7280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784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8288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792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1601889" y="37668"/>
            <a:ext cx="27622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OWL</a:t>
            </a:r>
            <a:r>
              <a:rPr sz="600" b="1" spc="-4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27393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2434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273935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273935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3243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3747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4251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4755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273935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24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3747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425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4755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273935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3243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3747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4251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4755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2248585" y="37668"/>
            <a:ext cx="5492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OWL </a:t>
            </a:r>
            <a:r>
              <a:rPr sz="600" b="1" spc="-5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2</a:t>
            </a:r>
            <a:r>
              <a:rPr sz="600" b="1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30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profiles</a:t>
            </a:r>
            <a:endParaRPr sz="60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31793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2973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801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3053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3153981" y="37668"/>
            <a:ext cx="56134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Beyond 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OWL</a:t>
            </a:r>
            <a:r>
              <a:rPr sz="600" b="1" spc="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409680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1471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97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2479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2984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3487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3992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4495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5000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4071454" y="37668"/>
            <a:ext cx="44339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Reasoning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310743" y="764387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10743" y="983145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41032" y="1206944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41032" y="1379016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10743" y="1546047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41032" y="1769846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41032" y="1941931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350253" y="491591"/>
            <a:ext cx="2237740" cy="15690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400" spc="-25" dirty="0">
                <a:solidFill>
                  <a:srgbClr val="46AA78"/>
                </a:solidFill>
                <a:latin typeface="Arial"/>
                <a:cs typeface="Arial"/>
              </a:rPr>
              <a:t>Outline</a:t>
            </a:r>
            <a:endParaRPr sz="1400">
              <a:latin typeface="Arial"/>
              <a:cs typeface="Arial"/>
            </a:endParaRPr>
          </a:p>
          <a:p>
            <a:pPr marL="179070" indent="-166370">
              <a:lnSpc>
                <a:spcPct val="100000"/>
              </a:lnSpc>
              <a:spcBef>
                <a:spcPts val="335"/>
              </a:spcBef>
              <a:buClr>
                <a:srgbClr val="FBFDFC"/>
              </a:buClr>
              <a:buSzPct val="76190"/>
              <a:buFont typeface="Arial"/>
              <a:buAutoNum type="arabicPlain"/>
              <a:tabLst>
                <a:tab pos="179705" algn="l"/>
              </a:tabLst>
            </a:pPr>
            <a:r>
              <a:rPr sz="1050" spc="-15" dirty="0">
                <a:solidFill>
                  <a:srgbClr val="D9EDE4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endParaRPr sz="1050">
              <a:latin typeface="Arial"/>
              <a:cs typeface="Arial"/>
            </a:endParaRPr>
          </a:p>
          <a:p>
            <a:pPr marL="179070" indent="-166370">
              <a:lnSpc>
                <a:spcPct val="100000"/>
              </a:lnSpc>
              <a:spcBef>
                <a:spcPts val="400"/>
              </a:spcBef>
              <a:buClr>
                <a:srgbClr val="FBFDFC"/>
              </a:buClr>
              <a:buSzPct val="76190"/>
              <a:buFont typeface="Arial"/>
              <a:buAutoNum type="arabicPlain"/>
              <a:tabLst>
                <a:tab pos="179705" algn="l"/>
              </a:tabLst>
            </a:pPr>
            <a:r>
              <a:rPr sz="1050" spc="-40" dirty="0">
                <a:solidFill>
                  <a:srgbClr val="D9EDE4"/>
                </a:solidFill>
                <a:latin typeface="Arial"/>
                <a:cs typeface="Arial"/>
                <a:hlinkClick r:id="rId3" action="ppaction://hlinksldjump"/>
              </a:rPr>
              <a:t>OWL</a:t>
            </a:r>
            <a:endParaRPr sz="1050">
              <a:latin typeface="Arial"/>
              <a:cs typeface="Arial"/>
            </a:endParaRPr>
          </a:p>
          <a:p>
            <a:pPr marL="317500">
              <a:lnSpc>
                <a:spcPct val="100000"/>
              </a:lnSpc>
              <a:spcBef>
                <a:spcPts val="35"/>
              </a:spcBef>
            </a:pPr>
            <a:r>
              <a:rPr sz="1050" spc="-60" dirty="0">
                <a:solidFill>
                  <a:srgbClr val="CCCCCC"/>
                </a:solidFill>
                <a:latin typeface="Arial"/>
                <a:cs typeface="Arial"/>
                <a:hlinkClick r:id="rId10" action="ppaction://hlinksldjump"/>
              </a:rPr>
              <a:t>Design </a:t>
            </a:r>
            <a:r>
              <a:rPr sz="1050" spc="-20" dirty="0">
                <a:solidFill>
                  <a:srgbClr val="CCCCCC"/>
                </a:solidFill>
                <a:latin typeface="Arial"/>
                <a:cs typeface="Arial"/>
                <a:hlinkClick r:id="rId10" action="ppaction://hlinksldjump"/>
              </a:rPr>
              <a:t>of</a:t>
            </a:r>
            <a:r>
              <a:rPr sz="1050" spc="114" dirty="0">
                <a:solidFill>
                  <a:srgbClr val="CCCCCC"/>
                </a:solidFill>
                <a:latin typeface="Arial"/>
                <a:cs typeface="Arial"/>
                <a:hlinkClick r:id="rId10" action="ppaction://hlinksldjump"/>
              </a:rPr>
              <a:t> </a:t>
            </a:r>
            <a:r>
              <a:rPr sz="1050" spc="-40" dirty="0">
                <a:solidFill>
                  <a:srgbClr val="CCCCCC"/>
                </a:solidFill>
                <a:latin typeface="Arial"/>
                <a:cs typeface="Arial"/>
                <a:hlinkClick r:id="rId10" action="ppaction://hlinksldjump"/>
              </a:rPr>
              <a:t>OWL</a:t>
            </a:r>
            <a:endParaRPr sz="1050">
              <a:latin typeface="Arial"/>
              <a:cs typeface="Arial"/>
            </a:endParaRPr>
          </a:p>
          <a:p>
            <a:pPr marL="317500">
              <a:lnSpc>
                <a:spcPct val="100000"/>
              </a:lnSpc>
              <a:spcBef>
                <a:spcPts val="35"/>
              </a:spcBef>
            </a:pPr>
            <a:r>
              <a:rPr sz="1050" spc="-40" dirty="0">
                <a:solidFill>
                  <a:srgbClr val="CCCCCC"/>
                </a:solidFill>
                <a:latin typeface="Arial"/>
                <a:cs typeface="Arial"/>
                <a:hlinkClick r:id="rId11" action="ppaction://hlinksldjump"/>
              </a:rPr>
              <a:t>OWL </a:t>
            </a:r>
            <a:r>
              <a:rPr sz="1050" spc="-25" dirty="0">
                <a:solidFill>
                  <a:srgbClr val="CCCCCC"/>
                </a:solidFill>
                <a:latin typeface="Arial"/>
                <a:cs typeface="Arial"/>
                <a:hlinkClick r:id="rId11" action="ppaction://hlinksldjump"/>
              </a:rPr>
              <a:t>family </a:t>
            </a:r>
            <a:r>
              <a:rPr sz="1050" spc="-20" dirty="0">
                <a:solidFill>
                  <a:srgbClr val="CCCCCC"/>
                </a:solidFill>
                <a:latin typeface="Arial"/>
                <a:cs typeface="Arial"/>
                <a:hlinkClick r:id="rId11" action="ppaction://hlinksldjump"/>
              </a:rPr>
              <a:t>of</a:t>
            </a:r>
            <a:r>
              <a:rPr sz="1050" spc="215" dirty="0">
                <a:solidFill>
                  <a:srgbClr val="CCCCCC"/>
                </a:solidFill>
                <a:latin typeface="Arial"/>
                <a:cs typeface="Arial"/>
                <a:hlinkClick r:id="rId11" action="ppaction://hlinksldjump"/>
              </a:rPr>
              <a:t> </a:t>
            </a:r>
            <a:r>
              <a:rPr sz="1050" spc="-70" dirty="0">
                <a:solidFill>
                  <a:srgbClr val="CCCCCC"/>
                </a:solidFill>
                <a:latin typeface="Arial"/>
                <a:cs typeface="Arial"/>
                <a:hlinkClick r:id="rId11" action="ppaction://hlinksldjump"/>
              </a:rPr>
              <a:t>languages</a:t>
            </a:r>
            <a:endParaRPr sz="1050">
              <a:latin typeface="Arial"/>
              <a:cs typeface="Arial"/>
            </a:endParaRPr>
          </a:p>
          <a:p>
            <a:pPr marL="179070" indent="-166370">
              <a:lnSpc>
                <a:spcPct val="100000"/>
              </a:lnSpc>
              <a:spcBef>
                <a:spcPts val="400"/>
              </a:spcBef>
              <a:buClr>
                <a:srgbClr val="FBFDFC"/>
              </a:buClr>
              <a:buSzPct val="76190"/>
              <a:buFont typeface="Arial"/>
              <a:buAutoNum type="arabicPlain" startAt="3"/>
              <a:tabLst>
                <a:tab pos="179705" algn="l"/>
              </a:tabLst>
            </a:pPr>
            <a:r>
              <a:rPr sz="1050" spc="-40" dirty="0">
                <a:solidFill>
                  <a:srgbClr val="D9EDE4"/>
                </a:solidFill>
                <a:latin typeface="Arial"/>
                <a:cs typeface="Arial"/>
                <a:hlinkClick r:id="rId4" action="ppaction://hlinksldjump"/>
              </a:rPr>
              <a:t>OWL</a:t>
            </a:r>
            <a:r>
              <a:rPr sz="1050" spc="-25" dirty="0">
                <a:solidFill>
                  <a:srgbClr val="D9EDE4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1050" spc="-65" dirty="0">
                <a:solidFill>
                  <a:srgbClr val="D9EDE4"/>
                </a:solidFill>
                <a:latin typeface="Arial"/>
                <a:cs typeface="Arial"/>
                <a:hlinkClick r:id="rId4" action="ppaction://hlinksldjump"/>
              </a:rPr>
              <a:t>2</a:t>
            </a:r>
            <a:endParaRPr sz="1050">
              <a:latin typeface="Arial"/>
              <a:cs typeface="Arial"/>
            </a:endParaRPr>
          </a:p>
          <a:p>
            <a:pPr marL="317500" marR="405765">
              <a:lnSpc>
                <a:spcPct val="102600"/>
              </a:lnSpc>
            </a:pPr>
            <a:r>
              <a:rPr sz="1050" spc="-15" dirty="0">
                <a:solidFill>
                  <a:srgbClr val="CCCCCC"/>
                </a:solidFill>
                <a:latin typeface="Arial"/>
                <a:cs typeface="Arial"/>
                <a:hlinkClick r:id="rId12" action="ppaction://hlinksldjump"/>
              </a:rPr>
              <a:t>Introduction </a:t>
            </a:r>
            <a:r>
              <a:rPr sz="1050" spc="-60" dirty="0">
                <a:solidFill>
                  <a:srgbClr val="CCCCCC"/>
                </a:solidFill>
                <a:latin typeface="Arial"/>
                <a:cs typeface="Arial"/>
                <a:hlinkClick r:id="rId12" action="ppaction://hlinksldjump"/>
              </a:rPr>
              <a:t>and </a:t>
            </a:r>
            <a:r>
              <a:rPr sz="1050" spc="-55" dirty="0">
                <a:solidFill>
                  <a:srgbClr val="CCCCCC"/>
                </a:solidFill>
                <a:latin typeface="Arial"/>
                <a:cs typeface="Arial"/>
                <a:hlinkClick r:id="rId12" action="ppaction://hlinksldjump"/>
              </a:rPr>
              <a:t>overview </a:t>
            </a:r>
            <a:r>
              <a:rPr sz="1050" spc="-55" dirty="0">
                <a:solidFill>
                  <a:srgbClr val="CCCCCC"/>
                </a:solidFill>
                <a:latin typeface="Arial"/>
                <a:cs typeface="Arial"/>
              </a:rPr>
              <a:t> </a:t>
            </a:r>
            <a:r>
              <a:rPr sz="1050" spc="-40" dirty="0">
                <a:solidFill>
                  <a:srgbClr val="CCCCCC"/>
                </a:solidFill>
                <a:latin typeface="Arial"/>
                <a:cs typeface="Arial"/>
                <a:hlinkClick r:id="rId13" action="ppaction://hlinksldjump"/>
              </a:rPr>
              <a:t>OWL </a:t>
            </a:r>
            <a:r>
              <a:rPr sz="1050" spc="-65" dirty="0">
                <a:solidFill>
                  <a:srgbClr val="CCCCCC"/>
                </a:solidFill>
                <a:latin typeface="Arial"/>
                <a:cs typeface="Arial"/>
                <a:hlinkClick r:id="rId13" action="ppaction://hlinksldjump"/>
              </a:rPr>
              <a:t>2</a:t>
            </a:r>
            <a:r>
              <a:rPr sz="1050" spc="90" dirty="0">
                <a:solidFill>
                  <a:srgbClr val="CCCCCC"/>
                </a:solidFill>
                <a:latin typeface="Arial"/>
                <a:cs typeface="Arial"/>
                <a:hlinkClick r:id="rId13" action="ppaction://hlinksldjump"/>
              </a:rPr>
              <a:t> </a:t>
            </a:r>
            <a:r>
              <a:rPr sz="1050" spc="-15" dirty="0">
                <a:solidFill>
                  <a:srgbClr val="CCCCCC"/>
                </a:solidFill>
                <a:latin typeface="Arial"/>
                <a:cs typeface="Arial"/>
                <a:hlinkClick r:id="rId13" action="ppaction://hlinksldjump"/>
              </a:rPr>
              <a:t>DL</a:t>
            </a:r>
            <a:endParaRPr sz="1050">
              <a:latin typeface="Arial"/>
              <a:cs typeface="Arial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310743" y="2108949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41032" y="2332748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41032" y="2504833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41032" y="2676906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10743" y="2843936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 txBox="1"/>
          <p:nvPr/>
        </p:nvSpPr>
        <p:spPr>
          <a:xfrm>
            <a:off x="350253" y="2857525"/>
            <a:ext cx="8128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10" dirty="0">
                <a:solidFill>
                  <a:srgbClr val="FBFDFC"/>
                </a:solidFill>
                <a:latin typeface="Arial"/>
                <a:cs typeface="Arial"/>
              </a:rPr>
              <a:t>5</a:t>
            </a:r>
            <a:endParaRPr sz="800">
              <a:latin typeface="Arial"/>
              <a:cs typeface="Arial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310743" y="3062681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 txBox="1"/>
          <p:nvPr/>
        </p:nvSpPr>
        <p:spPr>
          <a:xfrm>
            <a:off x="350253" y="2088042"/>
            <a:ext cx="1083945" cy="1145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7500" marR="24765" indent="-305435">
              <a:lnSpc>
                <a:spcPct val="102600"/>
              </a:lnSpc>
            </a:pPr>
            <a:r>
              <a:rPr sz="1200" b="1" spc="-15" baseline="3472" dirty="0">
                <a:solidFill>
                  <a:srgbClr val="ECF6F1"/>
                </a:solidFill>
                <a:latin typeface="Arial"/>
                <a:cs typeface="Arial"/>
              </a:rPr>
              <a:t>4 </a:t>
            </a:r>
            <a:r>
              <a:rPr sz="1050" spc="-40" dirty="0">
                <a:solidFill>
                  <a:srgbClr val="46AA78"/>
                </a:solidFill>
                <a:latin typeface="Arial"/>
                <a:cs typeface="Arial"/>
                <a:hlinkClick r:id="rId5" action="ppaction://hlinksldjump"/>
              </a:rPr>
              <a:t>OWL </a:t>
            </a:r>
            <a:r>
              <a:rPr sz="1050" spc="-65" dirty="0">
                <a:solidFill>
                  <a:srgbClr val="46AA78"/>
                </a:solidFill>
                <a:latin typeface="Arial"/>
                <a:cs typeface="Arial"/>
                <a:hlinkClick r:id="rId5" action="ppaction://hlinksldjump"/>
              </a:rPr>
              <a:t>2 </a:t>
            </a:r>
            <a:r>
              <a:rPr sz="1050" spc="-45" dirty="0">
                <a:solidFill>
                  <a:srgbClr val="46AA78"/>
                </a:solidFill>
                <a:latin typeface="Arial"/>
                <a:cs typeface="Arial"/>
                <a:hlinkClick r:id="rId5" action="ppaction://hlinksldjump"/>
              </a:rPr>
              <a:t>profiles </a:t>
            </a:r>
            <a:r>
              <a:rPr sz="1050" spc="-4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050" spc="-40" dirty="0">
                <a:latin typeface="Arial"/>
                <a:cs typeface="Arial"/>
                <a:hlinkClick r:id="rId14" action="ppaction://hlinksldjump"/>
              </a:rPr>
              <a:t>OWL </a:t>
            </a:r>
            <a:r>
              <a:rPr sz="1050" spc="-65" dirty="0">
                <a:latin typeface="Arial"/>
                <a:cs typeface="Arial"/>
                <a:hlinkClick r:id="rId14" action="ppaction://hlinksldjump"/>
              </a:rPr>
              <a:t>2 </a:t>
            </a:r>
            <a:r>
              <a:rPr sz="1050" spc="-50" dirty="0">
                <a:latin typeface="Arial"/>
                <a:cs typeface="Arial"/>
                <a:hlinkClick r:id="rId14" action="ppaction://hlinksldjump"/>
              </a:rPr>
              <a:t>EL </a:t>
            </a:r>
            <a:r>
              <a:rPr sz="1050" spc="-50" dirty="0">
                <a:latin typeface="Arial"/>
                <a:cs typeface="Arial"/>
              </a:rPr>
              <a:t> </a:t>
            </a:r>
            <a:r>
              <a:rPr sz="1050" spc="-40" dirty="0">
                <a:solidFill>
                  <a:srgbClr val="CCCCCC"/>
                </a:solidFill>
                <a:latin typeface="Arial"/>
                <a:cs typeface="Arial"/>
                <a:hlinkClick r:id="rId15" action="ppaction://hlinksldjump"/>
              </a:rPr>
              <a:t>OWL </a:t>
            </a:r>
            <a:r>
              <a:rPr sz="1050" spc="-65" dirty="0">
                <a:solidFill>
                  <a:srgbClr val="CCCCCC"/>
                </a:solidFill>
                <a:latin typeface="Arial"/>
                <a:cs typeface="Arial"/>
                <a:hlinkClick r:id="rId15" action="ppaction://hlinksldjump"/>
              </a:rPr>
              <a:t>2 </a:t>
            </a:r>
            <a:r>
              <a:rPr sz="1050" spc="-40" dirty="0">
                <a:solidFill>
                  <a:srgbClr val="CCCCCC"/>
                </a:solidFill>
                <a:latin typeface="Arial"/>
                <a:cs typeface="Arial"/>
                <a:hlinkClick r:id="rId15" action="ppaction://hlinksldjump"/>
              </a:rPr>
              <a:t>QL </a:t>
            </a:r>
            <a:r>
              <a:rPr sz="1050" spc="-40" dirty="0">
                <a:solidFill>
                  <a:srgbClr val="CCCCCC"/>
                </a:solidFill>
                <a:latin typeface="Arial"/>
                <a:cs typeface="Arial"/>
              </a:rPr>
              <a:t> </a:t>
            </a:r>
            <a:r>
              <a:rPr sz="1050" spc="-40" dirty="0">
                <a:solidFill>
                  <a:srgbClr val="CCCCCC"/>
                </a:solidFill>
                <a:latin typeface="Arial"/>
                <a:cs typeface="Arial"/>
                <a:hlinkClick r:id="rId16" action="ppaction://hlinksldjump"/>
              </a:rPr>
              <a:t>OWL </a:t>
            </a:r>
            <a:r>
              <a:rPr sz="1050" spc="-65" dirty="0">
                <a:solidFill>
                  <a:srgbClr val="CCCCCC"/>
                </a:solidFill>
                <a:latin typeface="Arial"/>
                <a:cs typeface="Arial"/>
                <a:hlinkClick r:id="rId16" action="ppaction://hlinksldjump"/>
              </a:rPr>
              <a:t>2</a:t>
            </a:r>
            <a:r>
              <a:rPr sz="1050" spc="90" dirty="0">
                <a:solidFill>
                  <a:srgbClr val="CCCCCC"/>
                </a:solidFill>
                <a:latin typeface="Arial"/>
                <a:cs typeface="Arial"/>
                <a:hlinkClick r:id="rId16" action="ppaction://hlinksldjump"/>
              </a:rPr>
              <a:t> </a:t>
            </a:r>
            <a:r>
              <a:rPr sz="1050" spc="-55" dirty="0">
                <a:solidFill>
                  <a:srgbClr val="CCCCCC"/>
                </a:solidFill>
                <a:latin typeface="Arial"/>
                <a:cs typeface="Arial"/>
                <a:hlinkClick r:id="rId16" action="ppaction://hlinksldjump"/>
              </a:rPr>
              <a:t>RL</a:t>
            </a:r>
            <a:endParaRPr sz="1050">
              <a:latin typeface="Arial"/>
              <a:cs typeface="Arial"/>
            </a:endParaRPr>
          </a:p>
          <a:p>
            <a:pPr marL="179070">
              <a:lnSpc>
                <a:spcPct val="100000"/>
              </a:lnSpc>
              <a:spcBef>
                <a:spcPts val="400"/>
              </a:spcBef>
            </a:pPr>
            <a:r>
              <a:rPr sz="1050" spc="-65" dirty="0">
                <a:solidFill>
                  <a:srgbClr val="D9EDE4"/>
                </a:solidFill>
                <a:latin typeface="Arial"/>
                <a:cs typeface="Arial"/>
                <a:hlinkClick r:id="rId6" action="ppaction://hlinksldjump"/>
              </a:rPr>
              <a:t>Beyond </a:t>
            </a:r>
            <a:r>
              <a:rPr sz="1050" spc="-40" dirty="0">
                <a:solidFill>
                  <a:srgbClr val="D9EDE4"/>
                </a:solidFill>
                <a:latin typeface="Arial"/>
                <a:cs typeface="Arial"/>
                <a:hlinkClick r:id="rId6" action="ppaction://hlinksldjump"/>
              </a:rPr>
              <a:t>OWL</a:t>
            </a:r>
            <a:r>
              <a:rPr sz="1050" spc="135" dirty="0">
                <a:solidFill>
                  <a:srgbClr val="D9EDE4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1050" spc="-65" dirty="0">
                <a:solidFill>
                  <a:srgbClr val="D9EDE4"/>
                </a:solidFill>
                <a:latin typeface="Arial"/>
                <a:cs typeface="Arial"/>
                <a:hlinkClick r:id="rId6" action="ppaction://hlinksldjump"/>
              </a:rPr>
              <a:t>2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1200" b="1" spc="-15" baseline="3472" dirty="0">
                <a:solidFill>
                  <a:srgbClr val="FBFDFC"/>
                </a:solidFill>
                <a:latin typeface="Arial"/>
                <a:cs typeface="Arial"/>
              </a:rPr>
              <a:t>6  </a:t>
            </a:r>
            <a:r>
              <a:rPr sz="1200" b="1" spc="195" baseline="3472" dirty="0">
                <a:solidFill>
                  <a:srgbClr val="FBFDFC"/>
                </a:solidFill>
                <a:latin typeface="Arial"/>
                <a:cs typeface="Arial"/>
              </a:rPr>
              <a:t> </a:t>
            </a:r>
            <a:r>
              <a:rPr sz="1050" spc="-70" dirty="0">
                <a:solidFill>
                  <a:srgbClr val="D9EDE4"/>
                </a:solidFill>
                <a:latin typeface="Arial"/>
                <a:cs typeface="Arial"/>
                <a:hlinkClick r:id="rId7" action="ppaction://hlinksldjump"/>
              </a:rPr>
              <a:t>Reasoning</a:t>
            </a:r>
            <a:endParaRPr sz="1050">
              <a:latin typeface="Arial"/>
              <a:cs typeface="Arial"/>
            </a:endParaRPr>
          </a:p>
        </p:txBody>
      </p:sp>
      <p:sp>
        <p:nvSpPr>
          <p:cNvPr id="85" name="object 8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pc="-5" dirty="0"/>
              <a:t>37</a:t>
            </a:r>
            <a:r>
              <a:rPr spc="50" dirty="0"/>
              <a:t>/64</a:t>
            </a: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3014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301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805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09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01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805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309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81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317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82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325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904798" y="37668"/>
            <a:ext cx="2063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O</a:t>
            </a:r>
            <a:r>
              <a:rPr sz="600" b="1" spc="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WL</a:t>
            </a:r>
            <a:endParaRPr sz="6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62723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6272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776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7280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784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8288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792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9296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6272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6776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7280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784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8288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792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1601889" y="37668"/>
            <a:ext cx="27622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OWL</a:t>
            </a:r>
            <a:r>
              <a:rPr sz="600" b="1" spc="-4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27393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2434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273935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3243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3243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3747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4251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4755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273935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24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3747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425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4755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273935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3243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3747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4251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4755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2248585" y="37668"/>
            <a:ext cx="5492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OWL </a:t>
            </a:r>
            <a:r>
              <a:rPr sz="600" b="1" spc="-5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2</a:t>
            </a:r>
            <a:r>
              <a:rPr sz="600" b="1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30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profiles</a:t>
            </a:r>
            <a:endParaRPr sz="60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31793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2973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801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3053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3153981" y="37668"/>
            <a:ext cx="56134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Beyond 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OWL</a:t>
            </a:r>
            <a:r>
              <a:rPr sz="600" b="1" spc="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409680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1471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97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2479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2984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3487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3992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4495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5000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4071454" y="37668"/>
            <a:ext cx="44339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Reasoning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522349" y="491591"/>
            <a:ext cx="1563370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40" dirty="0">
                <a:solidFill>
                  <a:srgbClr val="46AA78"/>
                </a:solidFill>
                <a:latin typeface="Arial"/>
                <a:cs typeface="Arial"/>
              </a:rPr>
              <a:t>OWL </a:t>
            </a:r>
            <a:r>
              <a:rPr sz="1400" spc="-80" dirty="0">
                <a:solidFill>
                  <a:srgbClr val="46AA78"/>
                </a:solidFill>
                <a:latin typeface="Arial"/>
                <a:cs typeface="Arial"/>
              </a:rPr>
              <a:t>2 </a:t>
            </a:r>
            <a:r>
              <a:rPr sz="1400" spc="-60" dirty="0">
                <a:solidFill>
                  <a:srgbClr val="46AA78"/>
                </a:solidFill>
                <a:latin typeface="Arial"/>
                <a:cs typeface="Arial"/>
              </a:rPr>
              <a:t>EL </a:t>
            </a:r>
            <a:r>
              <a:rPr sz="1400" spc="-5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65" dirty="0">
                <a:solidFill>
                  <a:srgbClr val="46AA78"/>
                </a:solidFill>
                <a:latin typeface="Arial"/>
                <a:cs typeface="Arial"/>
              </a:rPr>
              <a:t>Overview</a:t>
            </a:r>
            <a:endParaRPr sz="1400">
              <a:latin typeface="Arial"/>
              <a:cs typeface="Arial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502551" y="1372463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02551" y="1582496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02551" y="1792528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02551" y="2174633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02551" y="2384666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 txBox="1"/>
          <p:nvPr/>
        </p:nvSpPr>
        <p:spPr>
          <a:xfrm>
            <a:off x="624394" y="1258143"/>
            <a:ext cx="3890456" cy="12597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marR="1149350" indent="-171450">
              <a:lnSpc>
                <a:spcPct val="125299"/>
              </a:lnSpc>
              <a:buFont typeface="Arial"/>
              <a:buChar char="•"/>
            </a:pPr>
            <a:r>
              <a:rPr sz="1050" spc="-45" dirty="0">
                <a:latin typeface="Arial"/>
                <a:cs typeface="Arial"/>
              </a:rPr>
              <a:t>Intended </a:t>
            </a:r>
            <a:r>
              <a:rPr sz="1050" spc="-25" dirty="0">
                <a:latin typeface="Arial"/>
                <a:cs typeface="Arial"/>
              </a:rPr>
              <a:t>for </a:t>
            </a:r>
            <a:r>
              <a:rPr sz="1050" spc="-60" dirty="0">
                <a:latin typeface="Arial"/>
                <a:cs typeface="Arial"/>
              </a:rPr>
              <a:t>large </a:t>
            </a:r>
            <a:r>
              <a:rPr sz="1050" spc="-30" dirty="0">
                <a:latin typeface="Arial"/>
                <a:cs typeface="Arial"/>
              </a:rPr>
              <a:t>‘simple’ </a:t>
            </a:r>
            <a:r>
              <a:rPr sz="1050" spc="-45" dirty="0">
                <a:latin typeface="Arial"/>
                <a:cs typeface="Arial"/>
              </a:rPr>
              <a:t>ontologies  </a:t>
            </a:r>
            <a:r>
              <a:rPr sz="1050" spc="-85" dirty="0">
                <a:latin typeface="Arial"/>
                <a:cs typeface="Arial"/>
              </a:rPr>
              <a:t>Focussed </a:t>
            </a:r>
            <a:r>
              <a:rPr sz="1050" spc="-55" dirty="0" smtClean="0">
                <a:latin typeface="Arial"/>
                <a:cs typeface="Arial"/>
              </a:rPr>
              <a:t>on </a:t>
            </a:r>
            <a:r>
              <a:rPr sz="1050" spc="-40" dirty="0">
                <a:latin typeface="Arial"/>
                <a:cs typeface="Arial"/>
              </a:rPr>
              <a:t>type-level </a:t>
            </a:r>
            <a:r>
              <a:rPr sz="1050" spc="-65" dirty="0" smtClean="0">
                <a:latin typeface="Arial"/>
                <a:cs typeface="Arial"/>
              </a:rPr>
              <a:t>knowledge</a:t>
            </a:r>
            <a:r>
              <a:rPr lang="en-US" sz="1050" spc="15" dirty="0">
                <a:latin typeface="Arial"/>
                <a:cs typeface="Arial"/>
              </a:rPr>
              <a:t> </a:t>
            </a:r>
            <a:r>
              <a:rPr sz="1050" dirty="0" smtClean="0">
                <a:latin typeface="Arial"/>
                <a:cs typeface="Arial"/>
              </a:rPr>
              <a:t>(</a:t>
            </a:r>
            <a:r>
              <a:rPr sz="1050" dirty="0">
                <a:latin typeface="Arial"/>
                <a:cs typeface="Arial"/>
              </a:rPr>
              <a:t>TBox)</a:t>
            </a:r>
          </a:p>
          <a:p>
            <a:pPr marL="184150" marR="5080" indent="-171450">
              <a:lnSpc>
                <a:spcPct val="102600"/>
              </a:lnSpc>
              <a:spcBef>
                <a:spcPts val="300"/>
              </a:spcBef>
              <a:buFont typeface="Arial"/>
              <a:buChar char="•"/>
            </a:pPr>
            <a:r>
              <a:rPr sz="1050" spc="-15" dirty="0">
                <a:latin typeface="Arial"/>
                <a:cs typeface="Arial"/>
              </a:rPr>
              <a:t>Better </a:t>
            </a:r>
            <a:r>
              <a:rPr sz="1050" spc="-30" dirty="0">
                <a:latin typeface="Arial"/>
                <a:cs typeface="Arial"/>
              </a:rPr>
              <a:t>computational </a:t>
            </a:r>
            <a:r>
              <a:rPr sz="1050" spc="-45" dirty="0">
                <a:latin typeface="Arial"/>
                <a:cs typeface="Arial"/>
              </a:rPr>
              <a:t>behaviour </a:t>
            </a:r>
            <a:r>
              <a:rPr sz="1050" spc="-25" dirty="0">
                <a:latin typeface="Arial"/>
                <a:cs typeface="Arial"/>
              </a:rPr>
              <a:t>than </a:t>
            </a:r>
            <a:r>
              <a:rPr sz="1050" spc="-40" dirty="0">
                <a:latin typeface="Arial"/>
                <a:cs typeface="Arial"/>
              </a:rPr>
              <a:t>OWL </a:t>
            </a:r>
            <a:r>
              <a:rPr sz="1050" spc="-65" dirty="0">
                <a:latin typeface="Arial"/>
                <a:cs typeface="Arial"/>
              </a:rPr>
              <a:t>2 </a:t>
            </a:r>
            <a:r>
              <a:rPr sz="1050" spc="-15" dirty="0">
                <a:latin typeface="Arial"/>
                <a:cs typeface="Arial"/>
              </a:rPr>
              <a:t>DL </a:t>
            </a:r>
            <a:r>
              <a:rPr sz="1050" spc="-25" dirty="0">
                <a:latin typeface="Arial"/>
                <a:cs typeface="Arial"/>
              </a:rPr>
              <a:t>(polynomial  </a:t>
            </a:r>
            <a:r>
              <a:rPr sz="1050" spc="-60" dirty="0">
                <a:latin typeface="Arial"/>
                <a:cs typeface="Arial"/>
              </a:rPr>
              <a:t>vs.</a:t>
            </a:r>
            <a:r>
              <a:rPr sz="1050" spc="130" dirty="0">
                <a:latin typeface="Arial"/>
                <a:cs typeface="Arial"/>
              </a:rPr>
              <a:t> </a:t>
            </a:r>
            <a:r>
              <a:rPr sz="1050" spc="-25" dirty="0">
                <a:latin typeface="Arial"/>
                <a:cs typeface="Arial"/>
              </a:rPr>
              <a:t>exponential/open</a:t>
            </a:r>
            <a:r>
              <a:rPr sz="1050" spc="-25" dirty="0" smtClean="0">
                <a:latin typeface="Arial"/>
                <a:cs typeface="Arial"/>
              </a:rPr>
              <a:t>)</a:t>
            </a:r>
            <a:endParaRPr lang="en-US" sz="1050" spc="-25" dirty="0" smtClean="0">
              <a:latin typeface="Arial"/>
              <a:cs typeface="Arial"/>
            </a:endParaRPr>
          </a:p>
          <a:p>
            <a:pPr marL="12700" marR="5080">
              <a:lnSpc>
                <a:spcPct val="102600"/>
              </a:lnSpc>
              <a:spcBef>
                <a:spcPts val="300"/>
              </a:spcBef>
            </a:pPr>
            <a:endParaRPr sz="800" dirty="0">
              <a:latin typeface="Arial"/>
              <a:cs typeface="Arial"/>
            </a:endParaRPr>
          </a:p>
          <a:p>
            <a:pPr marL="184150" indent="-171450">
              <a:lnSpc>
                <a:spcPts val="905"/>
              </a:lnSpc>
              <a:buFont typeface="Arial"/>
              <a:buChar char="•"/>
              <a:tabLst>
                <a:tab pos="1997710" algn="l"/>
              </a:tabLst>
            </a:pPr>
            <a:r>
              <a:rPr sz="1050" spc="-80" dirty="0">
                <a:latin typeface="Arial"/>
                <a:cs typeface="Arial"/>
              </a:rPr>
              <a:t>Based  </a:t>
            </a:r>
            <a:r>
              <a:rPr sz="1050" spc="-55" dirty="0">
                <a:latin typeface="Arial"/>
                <a:cs typeface="Arial"/>
              </a:rPr>
              <a:t>on 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15" dirty="0">
                <a:latin typeface="Arial"/>
                <a:cs typeface="Arial"/>
              </a:rPr>
              <a:t>DL</a:t>
            </a:r>
            <a:r>
              <a:rPr sz="1050" spc="25" dirty="0">
                <a:latin typeface="Arial"/>
                <a:cs typeface="Arial"/>
              </a:rPr>
              <a:t> </a:t>
            </a:r>
            <a:r>
              <a:rPr sz="1050" spc="-65" dirty="0">
                <a:latin typeface="Arial"/>
                <a:cs typeface="Arial"/>
              </a:rPr>
              <a:t>language</a:t>
            </a:r>
            <a:r>
              <a:rPr sz="1050" spc="70" dirty="0">
                <a:latin typeface="Arial"/>
                <a:cs typeface="Arial"/>
              </a:rPr>
              <a:t> </a:t>
            </a:r>
            <a:r>
              <a:rPr sz="1050" spc="35" dirty="0" smtClean="0">
                <a:latin typeface="Monotype Corsiva"/>
                <a:cs typeface="Monotype Corsiva"/>
              </a:rPr>
              <a:t>EL</a:t>
            </a:r>
            <a:r>
              <a:rPr lang="en-US" sz="1050" spc="35" baseline="30000" dirty="0" smtClean="0">
                <a:latin typeface="Arial Unicode MS"/>
                <a:cs typeface="Arial Unicode MS"/>
              </a:rPr>
              <a:t>++</a:t>
            </a:r>
            <a:r>
              <a:rPr lang="en-US" sz="1050" spc="35" dirty="0">
                <a:latin typeface="Arial Unicode MS"/>
                <a:cs typeface="Arial Unicode MS"/>
              </a:rPr>
              <a:t> </a:t>
            </a:r>
            <a:r>
              <a:rPr sz="1050" spc="-15" dirty="0" smtClean="0">
                <a:latin typeface="Arial"/>
                <a:cs typeface="Arial"/>
              </a:rPr>
              <a:t>(</a:t>
            </a:r>
            <a:r>
              <a:rPr sz="1050" spc="-15" dirty="0">
                <a:latin typeface="Arial"/>
                <a:cs typeface="Arial"/>
              </a:rPr>
              <a:t>PTime</a:t>
            </a:r>
            <a:r>
              <a:rPr sz="1050" spc="-10" dirty="0">
                <a:latin typeface="Arial"/>
                <a:cs typeface="Arial"/>
              </a:rPr>
              <a:t> </a:t>
            </a:r>
            <a:r>
              <a:rPr sz="1050" spc="-35" dirty="0">
                <a:latin typeface="Arial"/>
                <a:cs typeface="Arial"/>
              </a:rPr>
              <a:t>complete)</a:t>
            </a:r>
            <a:endParaRPr sz="1050" dirty="0">
              <a:latin typeface="Arial"/>
              <a:cs typeface="Arial"/>
            </a:endParaRPr>
          </a:p>
          <a:p>
            <a:pPr marL="184150" indent="-171450">
              <a:lnSpc>
                <a:spcPct val="100000"/>
              </a:lnSpc>
              <a:spcBef>
                <a:spcPts val="330"/>
              </a:spcBef>
              <a:buFont typeface="Arial"/>
              <a:buChar char="•"/>
            </a:pPr>
            <a:r>
              <a:rPr sz="1050" spc="-75" dirty="0">
                <a:latin typeface="Arial"/>
                <a:cs typeface="Arial"/>
              </a:rPr>
              <a:t>Reasoner:  </a:t>
            </a:r>
            <a:r>
              <a:rPr sz="1050" spc="-50" dirty="0">
                <a:latin typeface="Arial"/>
                <a:cs typeface="Arial"/>
              </a:rPr>
              <a:t>e.g.  </a:t>
            </a:r>
            <a:r>
              <a:rPr sz="1050" spc="-70" dirty="0">
                <a:latin typeface="Arial"/>
                <a:cs typeface="Arial"/>
              </a:rPr>
              <a:t>CEL</a:t>
            </a:r>
            <a:r>
              <a:rPr sz="1050" spc="100" dirty="0">
                <a:latin typeface="Arial"/>
                <a:cs typeface="Arial"/>
              </a:rPr>
              <a:t> </a:t>
            </a:r>
            <a:r>
              <a:rPr sz="1050" spc="-85" dirty="0">
                <a:latin typeface="Monaco"/>
                <a:cs typeface="Monaco"/>
                <a:hlinkClick r:id="rId9"/>
              </a:rPr>
              <a:t>http://code.google.com/p/cel/</a:t>
            </a:r>
            <a:endParaRPr sz="1050" dirty="0">
              <a:latin typeface="Monaco"/>
              <a:cs typeface="Monaco"/>
            </a:endParaRPr>
          </a:p>
        </p:txBody>
      </p:sp>
      <p:sp>
        <p:nvSpPr>
          <p:cNvPr id="76" name="object 7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pc="-5" dirty="0"/>
              <a:t>38</a:t>
            </a:r>
            <a:r>
              <a:rPr spc="50" dirty="0"/>
              <a:t>/64</a:t>
            </a: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3014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301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805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09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01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805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309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81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317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82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325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904798" y="37668"/>
            <a:ext cx="2063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O</a:t>
            </a:r>
            <a:r>
              <a:rPr sz="600" b="1" spc="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WL</a:t>
            </a:r>
            <a:endParaRPr sz="6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62723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6272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776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7280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784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8288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792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9296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6272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6776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7280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784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8288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792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1601889" y="37668"/>
            <a:ext cx="27622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OWL</a:t>
            </a:r>
            <a:r>
              <a:rPr sz="600" b="1" spc="-4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27393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2434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273935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3243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3747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4251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4755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73935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324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747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425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4755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273935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3243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3747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4251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4755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2248585" y="37668"/>
            <a:ext cx="5492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OWL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2</a:t>
            </a:r>
            <a:r>
              <a:rPr sz="600" b="1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profiles</a:t>
            </a:r>
            <a:endParaRPr sz="600">
              <a:latin typeface="Arial"/>
              <a:cs typeface="Arial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31793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22973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801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33053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3153981" y="37668"/>
            <a:ext cx="56134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Beyond 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OWL</a:t>
            </a:r>
            <a:r>
              <a:rPr sz="600" b="1" spc="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09680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1471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197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2479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2984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3487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3992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4495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5000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4071454" y="37668"/>
            <a:ext cx="44339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Reasoning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502551" y="1221308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02551" y="1431340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237947" y="477296"/>
            <a:ext cx="4132579" cy="1241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65300" marR="5080" indent="-1753235">
              <a:lnSpc>
                <a:spcPct val="106700"/>
              </a:lnSpc>
            </a:pPr>
            <a:r>
              <a:rPr sz="1400" spc="-40" dirty="0">
                <a:solidFill>
                  <a:srgbClr val="46AA78"/>
                </a:solidFill>
                <a:latin typeface="Arial"/>
                <a:cs typeface="Arial"/>
              </a:rPr>
              <a:t>OWL—yet </a:t>
            </a:r>
            <a:r>
              <a:rPr sz="1400" spc="-50" dirty="0">
                <a:solidFill>
                  <a:srgbClr val="46AA78"/>
                </a:solidFill>
                <a:latin typeface="Arial"/>
                <a:cs typeface="Arial"/>
              </a:rPr>
              <a:t>another </a:t>
            </a:r>
            <a:r>
              <a:rPr sz="1400" spc="-40" dirty="0">
                <a:solidFill>
                  <a:srgbClr val="46AA78"/>
                </a:solidFill>
                <a:latin typeface="Arial"/>
                <a:cs typeface="Arial"/>
              </a:rPr>
              <a:t>logic </a:t>
            </a:r>
            <a:r>
              <a:rPr sz="1400" spc="5" dirty="0">
                <a:solidFill>
                  <a:srgbClr val="46AA78"/>
                </a:solidFill>
                <a:latin typeface="Arial"/>
                <a:cs typeface="Arial"/>
              </a:rPr>
              <a:t>with </a:t>
            </a:r>
            <a:r>
              <a:rPr sz="1400" spc="-50" dirty="0">
                <a:solidFill>
                  <a:srgbClr val="46AA78"/>
                </a:solidFill>
                <a:latin typeface="Arial"/>
                <a:cs typeface="Arial"/>
              </a:rPr>
              <a:t>another </a:t>
            </a:r>
            <a:r>
              <a:rPr sz="1400" spc="-55" dirty="0">
                <a:solidFill>
                  <a:srgbClr val="46AA78"/>
                </a:solidFill>
                <a:latin typeface="Arial"/>
                <a:cs typeface="Arial"/>
              </a:rPr>
              <a:t>syntax </a:t>
            </a:r>
            <a:r>
              <a:rPr sz="1400" spc="20" dirty="0">
                <a:solidFill>
                  <a:srgbClr val="46AA78"/>
                </a:solidFill>
                <a:latin typeface="Arial"/>
                <a:cs typeface="Arial"/>
              </a:rPr>
              <a:t>to </a:t>
            </a:r>
            <a:r>
              <a:rPr sz="1400" dirty="0">
                <a:solidFill>
                  <a:srgbClr val="46AA78"/>
                </a:solidFill>
                <a:latin typeface="Arial"/>
                <a:cs typeface="Arial"/>
              </a:rPr>
              <a:t>put </a:t>
            </a:r>
            <a:r>
              <a:rPr sz="1400" spc="-60" dirty="0">
                <a:solidFill>
                  <a:srgbClr val="46AA78"/>
                </a:solidFill>
                <a:latin typeface="Arial"/>
                <a:cs typeface="Arial"/>
              </a:rPr>
              <a:t>up  </a:t>
            </a:r>
            <a:r>
              <a:rPr sz="1400" spc="-15" dirty="0">
                <a:solidFill>
                  <a:srgbClr val="46AA78"/>
                </a:solidFill>
                <a:latin typeface="Arial"/>
                <a:cs typeface="Arial"/>
              </a:rPr>
              <a:t>with?!!?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50" dirty="0">
              <a:latin typeface="Times New Roman"/>
              <a:cs typeface="Times New Roman"/>
            </a:endParaRPr>
          </a:p>
          <a:p>
            <a:pPr marL="570230" indent="-171450">
              <a:lnSpc>
                <a:spcPct val="100000"/>
              </a:lnSpc>
              <a:buFont typeface="Arial"/>
              <a:buChar char="•"/>
            </a:pPr>
            <a:r>
              <a:rPr sz="1050" spc="-110" dirty="0">
                <a:latin typeface="Arial"/>
                <a:cs typeface="Arial"/>
              </a:rPr>
              <a:t>yes  </a:t>
            </a:r>
            <a:r>
              <a:rPr sz="1050" spc="-60" dirty="0">
                <a:latin typeface="Arial"/>
                <a:cs typeface="Arial"/>
              </a:rPr>
              <a:t>and</a:t>
            </a:r>
            <a:r>
              <a:rPr sz="1050" spc="-25" dirty="0">
                <a:latin typeface="Arial"/>
                <a:cs typeface="Arial"/>
              </a:rPr>
              <a:t> </a:t>
            </a:r>
            <a:r>
              <a:rPr sz="1050" spc="-40" dirty="0">
                <a:latin typeface="Arial"/>
                <a:cs typeface="Arial"/>
              </a:rPr>
              <a:t>no.</a:t>
            </a:r>
            <a:endParaRPr sz="1050" dirty="0">
              <a:latin typeface="Arial"/>
              <a:cs typeface="Arial"/>
            </a:endParaRPr>
          </a:p>
          <a:p>
            <a:pPr marL="1027430" marR="189230" lvl="1" indent="-171450">
              <a:lnSpc>
                <a:spcPct val="102600"/>
              </a:lnSpc>
              <a:spcBef>
                <a:spcPts val="295"/>
              </a:spcBef>
              <a:buFont typeface="Arial"/>
              <a:buChar char="•"/>
            </a:pPr>
            <a:r>
              <a:rPr sz="1050" spc="-30" dirty="0">
                <a:latin typeface="Arial"/>
                <a:cs typeface="Arial"/>
              </a:rPr>
              <a:t>No: </a:t>
            </a:r>
            <a:r>
              <a:rPr sz="1050" spc="-100" dirty="0" smtClean="0">
                <a:latin typeface="Arial"/>
                <a:cs typeface="Arial"/>
              </a:rPr>
              <a:t>w</a:t>
            </a:r>
            <a:r>
              <a:rPr lang="en-US" sz="1050" spc="-100" dirty="0" smtClean="0">
                <a:latin typeface="Arial"/>
                <a:cs typeface="Arial"/>
              </a:rPr>
              <a:t>	</a:t>
            </a:r>
            <a:r>
              <a:rPr sz="1050" spc="-100" dirty="0" smtClean="0">
                <a:latin typeface="Arial"/>
                <a:cs typeface="Arial"/>
              </a:rPr>
              <a:t>e </a:t>
            </a:r>
            <a:r>
              <a:rPr sz="1050" spc="-60" dirty="0">
                <a:latin typeface="Arial"/>
                <a:cs typeface="Arial"/>
              </a:rPr>
              <a:t>consider </a:t>
            </a:r>
            <a:r>
              <a:rPr sz="1050" spc="-35" dirty="0">
                <a:latin typeface="Arial"/>
                <a:cs typeface="Arial"/>
              </a:rPr>
              <a:t>only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60" dirty="0">
                <a:latin typeface="Arial"/>
                <a:cs typeface="Arial"/>
              </a:rPr>
              <a:t>DL-based </a:t>
            </a:r>
            <a:r>
              <a:rPr sz="1050" spc="-40" dirty="0">
                <a:latin typeface="Arial"/>
                <a:cs typeface="Arial"/>
              </a:rPr>
              <a:t>OWL </a:t>
            </a:r>
            <a:r>
              <a:rPr sz="1050" spc="-75" dirty="0">
                <a:latin typeface="Arial"/>
                <a:cs typeface="Arial"/>
              </a:rPr>
              <a:t>species, </a:t>
            </a:r>
            <a:r>
              <a:rPr sz="1050" spc="-95" dirty="0">
                <a:latin typeface="Arial"/>
                <a:cs typeface="Arial"/>
              </a:rPr>
              <a:t>so </a:t>
            </a:r>
            <a:r>
              <a:rPr sz="1050" spc="-30" dirty="0">
                <a:latin typeface="Arial"/>
                <a:cs typeface="Arial"/>
              </a:rPr>
              <a:t>actually  </a:t>
            </a:r>
            <a:r>
              <a:rPr sz="1050" spc="5" dirty="0">
                <a:latin typeface="Arial"/>
                <a:cs typeface="Arial"/>
              </a:rPr>
              <a:t>it’s </a:t>
            </a:r>
            <a:r>
              <a:rPr sz="1050" spc="-15" dirty="0">
                <a:latin typeface="Arial"/>
                <a:cs typeface="Arial"/>
              </a:rPr>
              <a:t>just</a:t>
            </a:r>
            <a:r>
              <a:rPr sz="1050" spc="65" dirty="0">
                <a:latin typeface="Arial"/>
                <a:cs typeface="Arial"/>
              </a:rPr>
              <a:t> </a:t>
            </a:r>
            <a:r>
              <a:rPr sz="1050" spc="-55" dirty="0">
                <a:latin typeface="Arial"/>
                <a:cs typeface="Arial"/>
              </a:rPr>
              <a:t>DLs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4364444" y="3365112"/>
            <a:ext cx="19240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35" dirty="0">
                <a:latin typeface="Arial"/>
                <a:cs typeface="Arial"/>
              </a:rPr>
              <a:t>4/64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3014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301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805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09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01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805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309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81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317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82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325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904798" y="37668"/>
            <a:ext cx="2063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O</a:t>
            </a:r>
            <a:r>
              <a:rPr sz="600" b="1" spc="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WL</a:t>
            </a:r>
            <a:endParaRPr sz="6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62723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6272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776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7280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784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8288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792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9296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6272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6776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7280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784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8288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792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1601889" y="37668"/>
            <a:ext cx="27622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OWL</a:t>
            </a:r>
            <a:r>
              <a:rPr sz="600" b="1" spc="-4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27393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2434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273935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3243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3747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3747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4251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4755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273935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24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3747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425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4755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273935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3243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3747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4251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4755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2248585" y="37668"/>
            <a:ext cx="5492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OWL </a:t>
            </a:r>
            <a:r>
              <a:rPr sz="600" b="1" spc="-5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2</a:t>
            </a:r>
            <a:r>
              <a:rPr sz="600" b="1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30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profiles</a:t>
            </a:r>
            <a:endParaRPr sz="60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31793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2973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801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3053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3153981" y="37668"/>
            <a:ext cx="56134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Beyond 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OWL</a:t>
            </a:r>
            <a:r>
              <a:rPr sz="600" b="1" spc="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409680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1471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97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2479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2984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3487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3992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4495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5000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4071454" y="37668"/>
            <a:ext cx="44339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Reasoning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275714" y="491591"/>
            <a:ext cx="2057400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60" dirty="0">
                <a:solidFill>
                  <a:srgbClr val="46AA78"/>
                </a:solidFill>
                <a:latin typeface="Arial"/>
                <a:cs typeface="Arial"/>
              </a:rPr>
              <a:t>Supported </a:t>
            </a:r>
            <a:r>
              <a:rPr sz="1400" spc="-100" dirty="0">
                <a:solidFill>
                  <a:srgbClr val="46AA78"/>
                </a:solidFill>
                <a:latin typeface="Arial"/>
                <a:cs typeface="Arial"/>
              </a:rPr>
              <a:t>class  </a:t>
            </a:r>
            <a:r>
              <a:rPr sz="1400" spc="-35" dirty="0">
                <a:solidFill>
                  <a:srgbClr val="46AA78"/>
                </a:solidFill>
                <a:latin typeface="Arial"/>
                <a:cs typeface="Arial"/>
              </a:rPr>
              <a:t>restrictions</a:t>
            </a:r>
            <a:endParaRPr sz="1400">
              <a:latin typeface="Arial"/>
              <a:cs typeface="Arial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502551" y="1442834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02551" y="1652866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02551" y="1862899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02551" y="2072932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02551" y="2282964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 txBox="1"/>
          <p:nvPr/>
        </p:nvSpPr>
        <p:spPr>
          <a:xfrm>
            <a:off x="624394" y="1328514"/>
            <a:ext cx="3814255" cy="12093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marR="5080" indent="-171450">
              <a:lnSpc>
                <a:spcPct val="125299"/>
              </a:lnSpc>
              <a:buFont typeface="Arial"/>
              <a:buChar char="•"/>
            </a:pPr>
            <a:r>
              <a:rPr sz="1050" spc="-35" dirty="0">
                <a:latin typeface="Arial"/>
                <a:cs typeface="Arial"/>
              </a:rPr>
              <a:t>existential </a:t>
            </a:r>
            <a:r>
              <a:rPr sz="1050" spc="-20" dirty="0">
                <a:latin typeface="Arial"/>
                <a:cs typeface="Arial"/>
              </a:rPr>
              <a:t>quantification </a:t>
            </a:r>
            <a:r>
              <a:rPr sz="1050" spc="10" dirty="0">
                <a:latin typeface="Arial"/>
                <a:cs typeface="Arial"/>
              </a:rPr>
              <a:t>to </a:t>
            </a:r>
            <a:r>
              <a:rPr sz="1050" spc="-85" dirty="0">
                <a:latin typeface="Arial"/>
                <a:cs typeface="Arial"/>
              </a:rPr>
              <a:t>a </a:t>
            </a:r>
            <a:r>
              <a:rPr sz="1050" spc="-80" dirty="0">
                <a:latin typeface="Arial"/>
                <a:cs typeface="Arial"/>
              </a:rPr>
              <a:t>class </a:t>
            </a:r>
            <a:r>
              <a:rPr sz="1050" spc="-75" dirty="0">
                <a:latin typeface="Arial"/>
                <a:cs typeface="Arial"/>
              </a:rPr>
              <a:t>expression </a:t>
            </a:r>
            <a:r>
              <a:rPr sz="1050" spc="-50" dirty="0">
                <a:latin typeface="Arial"/>
                <a:cs typeface="Arial"/>
              </a:rPr>
              <a:t>or </a:t>
            </a:r>
            <a:r>
              <a:rPr sz="1050" spc="-85" dirty="0">
                <a:latin typeface="Arial"/>
                <a:cs typeface="Arial"/>
              </a:rPr>
              <a:t>a </a:t>
            </a:r>
            <a:r>
              <a:rPr sz="1050" spc="-35" dirty="0">
                <a:latin typeface="Arial"/>
                <a:cs typeface="Arial"/>
              </a:rPr>
              <a:t>data </a:t>
            </a:r>
            <a:r>
              <a:rPr sz="1050" spc="-65" dirty="0">
                <a:latin typeface="Arial"/>
                <a:cs typeface="Arial"/>
              </a:rPr>
              <a:t>range  </a:t>
            </a:r>
            <a:endParaRPr lang="en-US" sz="1050" spc="-65" dirty="0" smtClean="0">
              <a:latin typeface="Arial"/>
              <a:cs typeface="Arial"/>
            </a:endParaRPr>
          </a:p>
          <a:p>
            <a:pPr marL="184150" marR="5080" indent="-171450">
              <a:lnSpc>
                <a:spcPct val="125299"/>
              </a:lnSpc>
              <a:buFont typeface="Arial"/>
              <a:buChar char="•"/>
            </a:pPr>
            <a:r>
              <a:rPr sz="1050" spc="-35" dirty="0" smtClean="0">
                <a:latin typeface="Arial"/>
                <a:cs typeface="Arial"/>
              </a:rPr>
              <a:t>existential </a:t>
            </a:r>
            <a:r>
              <a:rPr sz="1050" spc="-20" dirty="0">
                <a:latin typeface="Arial"/>
                <a:cs typeface="Arial"/>
              </a:rPr>
              <a:t>quantification </a:t>
            </a:r>
            <a:r>
              <a:rPr sz="1050" spc="10" dirty="0">
                <a:latin typeface="Arial"/>
                <a:cs typeface="Arial"/>
              </a:rPr>
              <a:t>to </a:t>
            </a:r>
            <a:r>
              <a:rPr sz="1050" spc="-70" dirty="0">
                <a:latin typeface="Arial"/>
                <a:cs typeface="Arial"/>
              </a:rPr>
              <a:t>an  </a:t>
            </a:r>
            <a:r>
              <a:rPr sz="1050" spc="-30" dirty="0">
                <a:latin typeface="Arial"/>
                <a:cs typeface="Arial"/>
              </a:rPr>
              <a:t>individual </a:t>
            </a:r>
            <a:r>
              <a:rPr sz="1050" spc="-50" dirty="0">
                <a:latin typeface="Arial"/>
                <a:cs typeface="Arial"/>
              </a:rPr>
              <a:t>or  </a:t>
            </a:r>
            <a:r>
              <a:rPr sz="1050" spc="-85" dirty="0">
                <a:latin typeface="Arial"/>
                <a:cs typeface="Arial"/>
              </a:rPr>
              <a:t>a </a:t>
            </a:r>
            <a:r>
              <a:rPr sz="1050" spc="85" dirty="0">
                <a:latin typeface="Arial"/>
                <a:cs typeface="Arial"/>
              </a:rPr>
              <a:t> </a:t>
            </a:r>
            <a:r>
              <a:rPr sz="1050" spc="-15" dirty="0">
                <a:latin typeface="Arial"/>
                <a:cs typeface="Arial"/>
              </a:rPr>
              <a:t>literal</a:t>
            </a:r>
            <a:endParaRPr sz="1050" dirty="0">
              <a:latin typeface="Arial"/>
              <a:cs typeface="Arial"/>
            </a:endParaRPr>
          </a:p>
          <a:p>
            <a:pPr marL="184150" indent="-171450">
              <a:lnSpc>
                <a:spcPct val="100000"/>
              </a:lnSpc>
              <a:spcBef>
                <a:spcPts val="330"/>
              </a:spcBef>
              <a:buFont typeface="Arial"/>
              <a:buChar char="•"/>
            </a:pPr>
            <a:r>
              <a:rPr sz="1050" spc="-30" dirty="0">
                <a:latin typeface="Arial"/>
                <a:cs typeface="Arial"/>
              </a:rPr>
              <a:t>self-restriction</a:t>
            </a:r>
            <a:endParaRPr sz="1050" dirty="0">
              <a:latin typeface="Arial"/>
              <a:cs typeface="Arial"/>
            </a:endParaRPr>
          </a:p>
          <a:p>
            <a:pPr marL="184150" marR="166370" indent="-171450">
              <a:lnSpc>
                <a:spcPct val="125299"/>
              </a:lnSpc>
              <a:buFont typeface="Arial"/>
              <a:buChar char="•"/>
            </a:pPr>
            <a:r>
              <a:rPr sz="1050" spc="-50" dirty="0">
                <a:latin typeface="Arial"/>
                <a:cs typeface="Arial"/>
              </a:rPr>
              <a:t>enumerations </a:t>
            </a:r>
            <a:r>
              <a:rPr sz="1050" spc="-30" dirty="0">
                <a:latin typeface="Arial"/>
                <a:cs typeface="Arial"/>
              </a:rPr>
              <a:t>involving </a:t>
            </a:r>
            <a:r>
              <a:rPr sz="1050" spc="-85" dirty="0">
                <a:latin typeface="Arial"/>
                <a:cs typeface="Arial"/>
              </a:rPr>
              <a:t>a </a:t>
            </a:r>
            <a:r>
              <a:rPr sz="1050" spc="-55" dirty="0">
                <a:latin typeface="Arial"/>
                <a:cs typeface="Arial"/>
              </a:rPr>
              <a:t>single </a:t>
            </a:r>
            <a:r>
              <a:rPr sz="1050" spc="-30" dirty="0">
                <a:latin typeface="Arial"/>
                <a:cs typeface="Arial"/>
              </a:rPr>
              <a:t>individual </a:t>
            </a:r>
            <a:r>
              <a:rPr sz="1050" spc="-45" dirty="0">
                <a:latin typeface="Arial"/>
                <a:cs typeface="Arial"/>
              </a:rPr>
              <a:t>or </a:t>
            </a:r>
            <a:r>
              <a:rPr sz="1050" spc="-85" dirty="0">
                <a:latin typeface="Arial"/>
                <a:cs typeface="Arial"/>
              </a:rPr>
              <a:t>a </a:t>
            </a:r>
            <a:r>
              <a:rPr sz="1050" spc="-55" dirty="0">
                <a:latin typeface="Arial"/>
                <a:cs typeface="Arial"/>
              </a:rPr>
              <a:t>single </a:t>
            </a:r>
            <a:r>
              <a:rPr sz="1050" spc="-15" dirty="0">
                <a:latin typeface="Arial"/>
                <a:cs typeface="Arial"/>
              </a:rPr>
              <a:t>literal  </a:t>
            </a:r>
            <a:endParaRPr lang="en-US" sz="1050" spc="-15" dirty="0" smtClean="0">
              <a:latin typeface="Arial"/>
              <a:cs typeface="Arial"/>
            </a:endParaRPr>
          </a:p>
          <a:p>
            <a:pPr marL="184150" marR="166370" indent="-171450">
              <a:lnSpc>
                <a:spcPct val="125299"/>
              </a:lnSpc>
              <a:buFont typeface="Arial"/>
              <a:buChar char="•"/>
            </a:pPr>
            <a:r>
              <a:rPr sz="1050" spc="-35" dirty="0" smtClean="0">
                <a:latin typeface="Arial"/>
                <a:cs typeface="Arial"/>
              </a:rPr>
              <a:t>intersection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95" dirty="0">
                <a:latin typeface="Arial"/>
                <a:cs typeface="Arial"/>
              </a:rPr>
              <a:t>classes  </a:t>
            </a:r>
            <a:r>
              <a:rPr sz="1050" spc="-60" dirty="0">
                <a:latin typeface="Arial"/>
                <a:cs typeface="Arial"/>
              </a:rPr>
              <a:t>and  </a:t>
            </a:r>
            <a:r>
              <a:rPr sz="1050" spc="-35" dirty="0">
                <a:latin typeface="Arial"/>
                <a:cs typeface="Arial"/>
              </a:rPr>
              <a:t>data</a:t>
            </a:r>
            <a:r>
              <a:rPr sz="1050" spc="114" dirty="0">
                <a:latin typeface="Arial"/>
                <a:cs typeface="Arial"/>
              </a:rPr>
              <a:t> </a:t>
            </a:r>
            <a:r>
              <a:rPr sz="1050" spc="-75" dirty="0">
                <a:latin typeface="Arial"/>
                <a:cs typeface="Arial"/>
              </a:rPr>
              <a:t>ranges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76" name="object 7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pc="-5" dirty="0"/>
              <a:t>39</a:t>
            </a:r>
            <a:r>
              <a:rPr spc="50" dirty="0"/>
              <a:t>/64</a:t>
            </a: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3014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301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805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09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01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805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309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81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317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82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325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904798" y="37668"/>
            <a:ext cx="2063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O</a:t>
            </a:r>
            <a:r>
              <a:rPr sz="600" b="1" spc="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WL</a:t>
            </a:r>
            <a:endParaRPr sz="6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62723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6272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776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7280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784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8288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792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9296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6272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6776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7280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784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8288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792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1601889" y="37668"/>
            <a:ext cx="27622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OWL</a:t>
            </a:r>
            <a:r>
              <a:rPr sz="600" b="1" spc="-4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27393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2434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273935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3243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3747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4251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4251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4755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273935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24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3747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425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4755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273935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3243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3747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4251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4755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2248585" y="37668"/>
            <a:ext cx="5492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OWL </a:t>
            </a:r>
            <a:r>
              <a:rPr sz="600" b="1" spc="-5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2</a:t>
            </a:r>
            <a:r>
              <a:rPr sz="600" b="1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30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profiles</a:t>
            </a:r>
            <a:endParaRPr sz="60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31793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2973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801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3053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3153981" y="37668"/>
            <a:ext cx="56134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Beyond 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OWL</a:t>
            </a:r>
            <a:r>
              <a:rPr sz="600" b="1" spc="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409680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1471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97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2479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2984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3487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3992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4495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5000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4071454" y="37668"/>
            <a:ext cx="44339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Reasoning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502551" y="1142911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02551" y="1352943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02551" y="1562976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02551" y="1773009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02551" y="1983041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02551" y="2193074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02551" y="2403106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02551" y="2613139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02551" y="2823172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02551" y="3033204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 txBox="1"/>
          <p:nvPr/>
        </p:nvSpPr>
        <p:spPr>
          <a:xfrm>
            <a:off x="383527" y="477296"/>
            <a:ext cx="4055123" cy="25847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12570" marR="5080" indent="-1500505">
              <a:lnSpc>
                <a:spcPct val="106700"/>
              </a:lnSpc>
            </a:pPr>
            <a:r>
              <a:rPr sz="1400" spc="-60" dirty="0">
                <a:solidFill>
                  <a:srgbClr val="46AA78"/>
                </a:solidFill>
                <a:latin typeface="Arial"/>
                <a:cs typeface="Arial"/>
              </a:rPr>
              <a:t>Supported </a:t>
            </a:r>
            <a:r>
              <a:rPr sz="1400" spc="-65" dirty="0">
                <a:solidFill>
                  <a:srgbClr val="46AA78"/>
                </a:solidFill>
                <a:latin typeface="Arial"/>
                <a:cs typeface="Arial"/>
              </a:rPr>
              <a:t>axioms, </a:t>
            </a:r>
            <a:r>
              <a:rPr sz="1400" spc="-35" dirty="0">
                <a:solidFill>
                  <a:srgbClr val="46AA78"/>
                </a:solidFill>
                <a:latin typeface="Arial"/>
                <a:cs typeface="Arial"/>
              </a:rPr>
              <a:t>restricted </a:t>
            </a:r>
            <a:r>
              <a:rPr sz="1400" spc="20" dirty="0">
                <a:solidFill>
                  <a:srgbClr val="46AA78"/>
                </a:solidFill>
                <a:latin typeface="Arial"/>
                <a:cs typeface="Arial"/>
              </a:rPr>
              <a:t>to </a:t>
            </a:r>
            <a:r>
              <a:rPr sz="1400" spc="-75" dirty="0">
                <a:solidFill>
                  <a:srgbClr val="46AA78"/>
                </a:solidFill>
                <a:latin typeface="Arial"/>
                <a:cs typeface="Arial"/>
              </a:rPr>
              <a:t>allowed </a:t>
            </a:r>
            <a:r>
              <a:rPr sz="1400" spc="-70" dirty="0">
                <a:solidFill>
                  <a:srgbClr val="46AA78"/>
                </a:solidFill>
                <a:latin typeface="Arial"/>
                <a:cs typeface="Arial"/>
              </a:rPr>
              <a:t>set </a:t>
            </a:r>
            <a:r>
              <a:rPr sz="1400" spc="-20" dirty="0">
                <a:solidFill>
                  <a:srgbClr val="46AA78"/>
                </a:solidFill>
                <a:latin typeface="Arial"/>
                <a:cs typeface="Arial"/>
              </a:rPr>
              <a:t>of </a:t>
            </a:r>
            <a:r>
              <a:rPr sz="1400" spc="-100" dirty="0">
                <a:solidFill>
                  <a:srgbClr val="46AA78"/>
                </a:solidFill>
                <a:latin typeface="Arial"/>
                <a:cs typeface="Arial"/>
              </a:rPr>
              <a:t>class  expressions</a:t>
            </a:r>
            <a:endParaRPr sz="1400" dirty="0">
              <a:latin typeface="Arial"/>
              <a:cs typeface="Arial"/>
            </a:endParaRPr>
          </a:p>
          <a:p>
            <a:pPr marL="424815" indent="-171450">
              <a:lnSpc>
                <a:spcPct val="100000"/>
              </a:lnSpc>
              <a:spcBef>
                <a:spcPts val="1090"/>
              </a:spcBef>
              <a:buFont typeface="Arial"/>
              <a:buChar char="•"/>
            </a:pPr>
            <a:r>
              <a:rPr sz="1050" spc="-80" dirty="0">
                <a:latin typeface="Arial"/>
                <a:cs typeface="Arial"/>
              </a:rPr>
              <a:t>class  </a:t>
            </a:r>
            <a:r>
              <a:rPr sz="1050" spc="-40" dirty="0">
                <a:latin typeface="Arial"/>
                <a:cs typeface="Arial"/>
              </a:rPr>
              <a:t>inclusion,  </a:t>
            </a:r>
            <a:r>
              <a:rPr sz="1050" spc="-60" dirty="0">
                <a:latin typeface="Arial"/>
                <a:cs typeface="Arial"/>
              </a:rPr>
              <a:t>equivalence,</a:t>
            </a:r>
            <a:r>
              <a:rPr sz="1050" spc="-70" dirty="0">
                <a:latin typeface="Arial"/>
                <a:cs typeface="Arial"/>
              </a:rPr>
              <a:t> </a:t>
            </a:r>
            <a:r>
              <a:rPr sz="1050" spc="-50" dirty="0">
                <a:latin typeface="Arial"/>
                <a:cs typeface="Arial"/>
              </a:rPr>
              <a:t>disjointness</a:t>
            </a:r>
            <a:endParaRPr sz="1050" dirty="0">
              <a:latin typeface="Arial"/>
              <a:cs typeface="Arial"/>
            </a:endParaRPr>
          </a:p>
          <a:p>
            <a:pPr marL="424815" marR="532765" indent="-171450">
              <a:lnSpc>
                <a:spcPct val="125299"/>
              </a:lnSpc>
              <a:buFont typeface="Arial"/>
              <a:buChar char="•"/>
            </a:pPr>
            <a:r>
              <a:rPr sz="1050" spc="-30" dirty="0">
                <a:latin typeface="Arial"/>
                <a:cs typeface="Arial"/>
              </a:rPr>
              <a:t>object </a:t>
            </a:r>
            <a:r>
              <a:rPr sz="1050" spc="-35" dirty="0">
                <a:latin typeface="Arial"/>
                <a:cs typeface="Arial"/>
              </a:rPr>
              <a:t>property </a:t>
            </a:r>
            <a:r>
              <a:rPr sz="1050" spc="-40" dirty="0">
                <a:latin typeface="Arial"/>
                <a:cs typeface="Arial"/>
              </a:rPr>
              <a:t>inclusion </a:t>
            </a:r>
            <a:r>
              <a:rPr sz="1050" spc="-60" dirty="0">
                <a:latin typeface="Arial"/>
                <a:cs typeface="Arial"/>
              </a:rPr>
              <a:t>and </a:t>
            </a:r>
            <a:r>
              <a:rPr sz="1050" spc="-35" dirty="0">
                <a:latin typeface="Arial"/>
                <a:cs typeface="Arial"/>
              </a:rPr>
              <a:t>data property </a:t>
            </a:r>
            <a:r>
              <a:rPr sz="1050" spc="-40" dirty="0">
                <a:latin typeface="Arial"/>
                <a:cs typeface="Arial"/>
              </a:rPr>
              <a:t>inclusion  </a:t>
            </a:r>
            <a:endParaRPr lang="en-US" sz="1050" spc="-40" dirty="0" smtClean="0">
              <a:latin typeface="Arial"/>
              <a:cs typeface="Arial"/>
            </a:endParaRPr>
          </a:p>
          <a:p>
            <a:pPr marL="424815" marR="532765" indent="-171450">
              <a:lnSpc>
                <a:spcPct val="125299"/>
              </a:lnSpc>
              <a:buFont typeface="Arial"/>
              <a:buChar char="•"/>
            </a:pPr>
            <a:r>
              <a:rPr sz="1050" spc="-35" dirty="0" smtClean="0">
                <a:latin typeface="Arial"/>
                <a:cs typeface="Arial"/>
              </a:rPr>
              <a:t>property</a:t>
            </a:r>
            <a:r>
              <a:rPr sz="1050" spc="25" dirty="0" smtClean="0">
                <a:latin typeface="Arial"/>
                <a:cs typeface="Arial"/>
              </a:rPr>
              <a:t> </a:t>
            </a:r>
            <a:r>
              <a:rPr sz="1050" spc="-65" dirty="0">
                <a:latin typeface="Arial"/>
                <a:cs typeface="Arial"/>
              </a:rPr>
              <a:t>equivalence</a:t>
            </a:r>
            <a:endParaRPr sz="1050" dirty="0">
              <a:latin typeface="Arial"/>
              <a:cs typeface="Arial"/>
            </a:endParaRPr>
          </a:p>
          <a:p>
            <a:pPr marL="424815" marR="1860550" indent="-171450">
              <a:lnSpc>
                <a:spcPct val="125299"/>
              </a:lnSpc>
              <a:buFont typeface="Arial"/>
              <a:buChar char="•"/>
            </a:pPr>
            <a:r>
              <a:rPr sz="1050" spc="-25" dirty="0">
                <a:latin typeface="Arial"/>
                <a:cs typeface="Arial"/>
              </a:rPr>
              <a:t>transitive </a:t>
            </a:r>
            <a:r>
              <a:rPr sz="1050" spc="-30" dirty="0">
                <a:latin typeface="Arial"/>
                <a:cs typeface="Arial"/>
              </a:rPr>
              <a:t>object </a:t>
            </a:r>
            <a:r>
              <a:rPr sz="1050" spc="-45" dirty="0">
                <a:latin typeface="Arial"/>
                <a:cs typeface="Arial"/>
              </a:rPr>
              <a:t>properties  </a:t>
            </a:r>
            <a:endParaRPr lang="en-US" sz="1050" spc="-45" dirty="0" smtClean="0">
              <a:latin typeface="Arial"/>
              <a:cs typeface="Arial"/>
            </a:endParaRPr>
          </a:p>
          <a:p>
            <a:pPr marL="424815" marR="1860550" indent="-171450">
              <a:lnSpc>
                <a:spcPct val="125299"/>
              </a:lnSpc>
              <a:buFont typeface="Arial"/>
              <a:buChar char="•"/>
            </a:pPr>
            <a:r>
              <a:rPr sz="1050" spc="-45" dirty="0" smtClean="0">
                <a:latin typeface="Arial"/>
                <a:cs typeface="Arial"/>
              </a:rPr>
              <a:t>reflexive </a:t>
            </a:r>
            <a:r>
              <a:rPr sz="1050" spc="-30" dirty="0">
                <a:latin typeface="Arial"/>
                <a:cs typeface="Arial"/>
              </a:rPr>
              <a:t>object </a:t>
            </a:r>
            <a:r>
              <a:rPr sz="1050" spc="-45" dirty="0">
                <a:latin typeface="Arial"/>
                <a:cs typeface="Arial"/>
              </a:rPr>
              <a:t>properties  </a:t>
            </a:r>
            <a:endParaRPr lang="en-US" sz="1050" spc="-45" dirty="0" smtClean="0">
              <a:latin typeface="Arial"/>
              <a:cs typeface="Arial"/>
            </a:endParaRPr>
          </a:p>
          <a:p>
            <a:pPr marL="424815" marR="1860550" indent="-171450">
              <a:lnSpc>
                <a:spcPct val="125299"/>
              </a:lnSpc>
              <a:buFont typeface="Arial"/>
              <a:buChar char="•"/>
            </a:pPr>
            <a:r>
              <a:rPr sz="1050" spc="-50" dirty="0" smtClean="0">
                <a:latin typeface="Arial"/>
                <a:cs typeface="Arial"/>
              </a:rPr>
              <a:t>domain </a:t>
            </a:r>
            <a:r>
              <a:rPr sz="1050" spc="-60" dirty="0">
                <a:latin typeface="Arial"/>
                <a:cs typeface="Arial"/>
              </a:rPr>
              <a:t>and </a:t>
            </a:r>
            <a:r>
              <a:rPr sz="1050" spc="-65" dirty="0" smtClean="0">
                <a:latin typeface="Arial"/>
                <a:cs typeface="Arial"/>
              </a:rPr>
              <a:t>range</a:t>
            </a:r>
            <a:r>
              <a:rPr lang="en-US" sz="1050" spc="-65" dirty="0" smtClean="0">
                <a:latin typeface="Arial"/>
                <a:cs typeface="Arial"/>
              </a:rPr>
              <a:t> </a:t>
            </a:r>
            <a:r>
              <a:rPr sz="1050" spc="-30" dirty="0" smtClean="0">
                <a:latin typeface="Arial"/>
                <a:cs typeface="Arial"/>
              </a:rPr>
              <a:t>restrictions  </a:t>
            </a:r>
            <a:endParaRPr lang="en-US" sz="1050" spc="-30" dirty="0" smtClean="0">
              <a:latin typeface="Arial"/>
              <a:cs typeface="Arial"/>
            </a:endParaRPr>
          </a:p>
          <a:p>
            <a:pPr marL="424815" marR="1860550" indent="-171450">
              <a:lnSpc>
                <a:spcPct val="125299"/>
              </a:lnSpc>
              <a:buFont typeface="Arial"/>
              <a:buChar char="•"/>
            </a:pPr>
            <a:r>
              <a:rPr sz="1050" spc="-60" dirty="0" smtClean="0">
                <a:latin typeface="Arial"/>
                <a:cs typeface="Arial"/>
              </a:rPr>
              <a:t>assertions</a:t>
            </a:r>
            <a:endParaRPr sz="1050" dirty="0">
              <a:latin typeface="Arial"/>
              <a:cs typeface="Arial"/>
            </a:endParaRPr>
          </a:p>
          <a:p>
            <a:pPr marL="424815" marR="2094864" indent="-171450">
              <a:lnSpc>
                <a:spcPct val="125299"/>
              </a:lnSpc>
              <a:buFont typeface="Arial"/>
              <a:buChar char="•"/>
            </a:pPr>
            <a:r>
              <a:rPr sz="1050" spc="-25" dirty="0">
                <a:latin typeface="Arial"/>
                <a:cs typeface="Arial"/>
              </a:rPr>
              <a:t>functional </a:t>
            </a:r>
            <a:r>
              <a:rPr sz="1050" spc="-35" dirty="0">
                <a:latin typeface="Arial"/>
                <a:cs typeface="Arial"/>
              </a:rPr>
              <a:t>data </a:t>
            </a:r>
            <a:r>
              <a:rPr sz="1050" spc="-45" dirty="0">
                <a:latin typeface="Arial"/>
                <a:cs typeface="Arial"/>
              </a:rPr>
              <a:t>properties  </a:t>
            </a:r>
            <a:endParaRPr lang="en-US" sz="1050" spc="-45" dirty="0" smtClean="0">
              <a:latin typeface="Arial"/>
              <a:cs typeface="Arial"/>
            </a:endParaRPr>
          </a:p>
          <a:p>
            <a:pPr marL="424815" marR="2094864" indent="-171450">
              <a:lnSpc>
                <a:spcPct val="125299"/>
              </a:lnSpc>
              <a:buFont typeface="Arial"/>
              <a:buChar char="•"/>
            </a:pPr>
            <a:r>
              <a:rPr sz="1050" spc="-85" dirty="0" smtClean="0">
                <a:latin typeface="Arial"/>
                <a:cs typeface="Arial"/>
              </a:rPr>
              <a:t>keys</a:t>
            </a:r>
            <a:endParaRPr sz="1050" dirty="0">
              <a:latin typeface="Arial"/>
              <a:cs typeface="Arial"/>
            </a:endParaRPr>
          </a:p>
          <a:p>
            <a:pPr marL="424815" indent="-171450">
              <a:lnSpc>
                <a:spcPct val="100000"/>
              </a:lnSpc>
              <a:spcBef>
                <a:spcPts val="330"/>
              </a:spcBef>
              <a:buFont typeface="Arial"/>
              <a:buChar char="•"/>
            </a:pPr>
            <a:r>
              <a:rPr sz="1050" spc="-25" dirty="0">
                <a:latin typeface="Arial"/>
                <a:cs typeface="Arial"/>
              </a:rPr>
              <a:t>In </a:t>
            </a:r>
            <a:r>
              <a:rPr sz="1050" spc="-35" dirty="0">
                <a:latin typeface="Arial"/>
                <a:cs typeface="Arial"/>
              </a:rPr>
              <a:t>short:  </a:t>
            </a:r>
            <a:r>
              <a:rPr sz="1050" spc="105" dirty="0">
                <a:latin typeface="Arial Unicode MS"/>
                <a:cs typeface="Arial Unicode MS"/>
              </a:rPr>
              <a:t>n </a:t>
            </a:r>
            <a:r>
              <a:rPr sz="1050" spc="-55" dirty="0">
                <a:latin typeface="Arial Unicode MS"/>
                <a:cs typeface="Arial Unicode MS"/>
              </a:rPr>
              <a:t>∃ </a:t>
            </a:r>
            <a:r>
              <a:rPr sz="1050" spc="165" dirty="0">
                <a:latin typeface="Arial Unicode MS"/>
                <a:cs typeface="Arial Unicode MS"/>
              </a:rPr>
              <a:t>T </a:t>
            </a:r>
            <a:r>
              <a:rPr sz="1050" spc="229" dirty="0">
                <a:latin typeface="Arial Unicode MS"/>
                <a:cs typeface="Arial Unicode MS"/>
              </a:rPr>
              <a:t>⊥ </a:t>
            </a:r>
            <a:r>
              <a:rPr sz="1050" spc="-245" dirty="0" smtClean="0">
                <a:latin typeface="Arial Unicode MS"/>
                <a:cs typeface="Arial Unicode MS"/>
              </a:rPr>
              <a:t>      </a:t>
            </a:r>
            <a:r>
              <a:rPr sz="1050" spc="105" dirty="0">
                <a:latin typeface="Arial Unicode MS"/>
                <a:cs typeface="Arial Unicode MS"/>
              </a:rPr>
              <a:t>n </a:t>
            </a:r>
            <a:r>
              <a:rPr sz="1050" spc="-55" dirty="0">
                <a:latin typeface="Arial Unicode MS"/>
                <a:cs typeface="Arial Unicode MS"/>
              </a:rPr>
              <a:t>∃ </a:t>
            </a:r>
            <a:r>
              <a:rPr sz="1050" spc="165" dirty="0">
                <a:latin typeface="Arial Unicode MS"/>
                <a:cs typeface="Arial Unicode MS"/>
              </a:rPr>
              <a:t>T</a:t>
            </a:r>
            <a:r>
              <a:rPr sz="1050" dirty="0">
                <a:latin typeface="Arial Unicode MS"/>
                <a:cs typeface="Arial Unicode MS"/>
              </a:rPr>
              <a:t> </a:t>
            </a:r>
            <a:r>
              <a:rPr sz="1050" spc="229" dirty="0">
                <a:latin typeface="Arial Unicode MS"/>
                <a:cs typeface="Arial Unicode MS"/>
              </a:rPr>
              <a:t>⊥</a:t>
            </a:r>
            <a:endParaRPr sz="1050" dirty="0">
              <a:latin typeface="Arial Unicode MS"/>
              <a:cs typeface="Arial Unicode MS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4322698" y="3365112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40/64</a:t>
            </a:r>
            <a:endParaRPr sz="600">
              <a:latin typeface="Arial"/>
              <a:cs typeface="Arial"/>
            </a:endParaRPr>
          </a:p>
        </p:txBody>
      </p:sp>
      <p:pic>
        <p:nvPicPr>
          <p:cNvPr id="82" name="Picture 8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839383" y="2892426"/>
            <a:ext cx="133350" cy="158750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331384" y="2898773"/>
            <a:ext cx="120650" cy="120650"/>
          </a:xfrm>
          <a:prstGeom prst="rect">
            <a:avLst/>
          </a:prstGeom>
        </p:spPr>
      </p:pic>
      <p:pic>
        <p:nvPicPr>
          <p:cNvPr id="85" name="Picture 8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000250" y="2898773"/>
            <a:ext cx="120650" cy="12065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>
    <p:cut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3014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301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805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09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01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805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309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81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317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82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325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904798" y="37668"/>
            <a:ext cx="2063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O</a:t>
            </a:r>
            <a:r>
              <a:rPr sz="600" b="1" spc="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WL</a:t>
            </a:r>
            <a:endParaRPr sz="6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62723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6272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776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7280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784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8288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792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9296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6272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6776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7280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784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8288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792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1601889" y="37668"/>
            <a:ext cx="27622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OWL</a:t>
            </a:r>
            <a:r>
              <a:rPr sz="600" b="1" spc="-4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27393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2434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273935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3243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3747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4251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4755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4755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273935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24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3747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425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4755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273935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3243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3747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4251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4755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2248585" y="37668"/>
            <a:ext cx="5492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OWL </a:t>
            </a:r>
            <a:r>
              <a:rPr sz="600" b="1" spc="-5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2</a:t>
            </a:r>
            <a:r>
              <a:rPr sz="600" b="1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30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profiles</a:t>
            </a:r>
            <a:endParaRPr sz="60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31793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2973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801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3053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3153981" y="37668"/>
            <a:ext cx="56134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Beyond 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OWL</a:t>
            </a:r>
            <a:r>
              <a:rPr sz="600" b="1" spc="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409680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1471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97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2479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2984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3487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3992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4495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5000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4071454" y="37668"/>
            <a:ext cx="44339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Reasoning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502551" y="1121956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02551" y="1331988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02551" y="1542021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02551" y="1752053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02551" y="1962086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02551" y="2172119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02551" y="2382151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02551" y="2592184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 txBox="1"/>
          <p:nvPr/>
        </p:nvSpPr>
        <p:spPr>
          <a:xfrm>
            <a:off x="624394" y="491591"/>
            <a:ext cx="3738055" cy="23214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69595">
              <a:lnSpc>
                <a:spcPct val="100000"/>
              </a:lnSpc>
            </a:pPr>
            <a:r>
              <a:rPr sz="1400" spc="5" dirty="0">
                <a:solidFill>
                  <a:srgbClr val="46AA78"/>
                </a:solidFill>
                <a:latin typeface="Arial"/>
                <a:cs typeface="Arial"/>
              </a:rPr>
              <a:t>NOT </a:t>
            </a:r>
            <a:r>
              <a:rPr sz="1400" spc="-60" dirty="0">
                <a:solidFill>
                  <a:srgbClr val="46AA78"/>
                </a:solidFill>
                <a:latin typeface="Arial"/>
                <a:cs typeface="Arial"/>
              </a:rPr>
              <a:t>supported </a:t>
            </a:r>
            <a:r>
              <a:rPr sz="1400" spc="-20" dirty="0">
                <a:solidFill>
                  <a:srgbClr val="46AA78"/>
                </a:solidFill>
                <a:latin typeface="Arial"/>
                <a:cs typeface="Arial"/>
              </a:rPr>
              <a:t>in </a:t>
            </a:r>
            <a:r>
              <a:rPr sz="1400" spc="-40" dirty="0">
                <a:solidFill>
                  <a:srgbClr val="46AA78"/>
                </a:solidFill>
                <a:latin typeface="Arial"/>
                <a:cs typeface="Arial"/>
              </a:rPr>
              <a:t>OWL </a:t>
            </a:r>
            <a:r>
              <a:rPr sz="1400" spc="-80" dirty="0">
                <a:solidFill>
                  <a:srgbClr val="46AA78"/>
                </a:solidFill>
                <a:latin typeface="Arial"/>
                <a:cs typeface="Arial"/>
              </a:rPr>
              <a:t>2 </a:t>
            </a:r>
            <a:r>
              <a:rPr sz="1400" spc="140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60" dirty="0">
                <a:solidFill>
                  <a:srgbClr val="46AA78"/>
                </a:solidFill>
                <a:latin typeface="Arial"/>
                <a:cs typeface="Arial"/>
              </a:rPr>
              <a:t>EL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050" dirty="0">
              <a:latin typeface="Times New Roman"/>
              <a:cs typeface="Times New Roman"/>
            </a:endParaRPr>
          </a:p>
          <a:p>
            <a:pPr marL="184150" marR="5080" indent="-171450">
              <a:lnSpc>
                <a:spcPct val="125299"/>
              </a:lnSpc>
              <a:buFont typeface="Arial"/>
              <a:buChar char="•"/>
            </a:pPr>
            <a:r>
              <a:rPr sz="1050" spc="-50" dirty="0">
                <a:latin typeface="Arial"/>
                <a:cs typeface="Arial"/>
              </a:rPr>
              <a:t>universal </a:t>
            </a:r>
            <a:r>
              <a:rPr sz="1050" spc="-20" dirty="0">
                <a:latin typeface="Arial"/>
                <a:cs typeface="Arial"/>
              </a:rPr>
              <a:t>quantification </a:t>
            </a:r>
            <a:r>
              <a:rPr sz="1050" spc="10" dirty="0">
                <a:latin typeface="Arial"/>
                <a:cs typeface="Arial"/>
              </a:rPr>
              <a:t>to </a:t>
            </a:r>
            <a:r>
              <a:rPr sz="1050" spc="-85" dirty="0">
                <a:latin typeface="Arial"/>
                <a:cs typeface="Arial"/>
              </a:rPr>
              <a:t>a </a:t>
            </a:r>
            <a:r>
              <a:rPr sz="1050" spc="-80" dirty="0">
                <a:latin typeface="Arial"/>
                <a:cs typeface="Arial"/>
              </a:rPr>
              <a:t>class </a:t>
            </a:r>
            <a:r>
              <a:rPr sz="1050" spc="-75" dirty="0">
                <a:latin typeface="Arial"/>
                <a:cs typeface="Arial"/>
              </a:rPr>
              <a:t>expression </a:t>
            </a:r>
            <a:r>
              <a:rPr sz="1050" spc="-50" dirty="0">
                <a:latin typeface="Arial"/>
                <a:cs typeface="Arial"/>
              </a:rPr>
              <a:t>or </a:t>
            </a:r>
            <a:r>
              <a:rPr sz="1050" spc="-85" dirty="0">
                <a:latin typeface="Arial"/>
                <a:cs typeface="Arial"/>
              </a:rPr>
              <a:t>a </a:t>
            </a:r>
            <a:r>
              <a:rPr sz="1050" spc="-35" dirty="0">
                <a:latin typeface="Arial"/>
                <a:cs typeface="Arial"/>
              </a:rPr>
              <a:t>data </a:t>
            </a:r>
            <a:r>
              <a:rPr sz="1050" spc="-65" dirty="0">
                <a:latin typeface="Arial"/>
                <a:cs typeface="Arial"/>
              </a:rPr>
              <a:t>range  </a:t>
            </a:r>
            <a:r>
              <a:rPr sz="1050" spc="-30" dirty="0">
                <a:latin typeface="Arial"/>
                <a:cs typeface="Arial"/>
              </a:rPr>
              <a:t>cardinality</a:t>
            </a:r>
            <a:r>
              <a:rPr sz="1050" spc="25" dirty="0">
                <a:latin typeface="Arial"/>
                <a:cs typeface="Arial"/>
              </a:rPr>
              <a:t> </a:t>
            </a:r>
            <a:r>
              <a:rPr sz="1050" spc="-30" dirty="0">
                <a:latin typeface="Arial"/>
                <a:cs typeface="Arial"/>
              </a:rPr>
              <a:t>restrictions</a:t>
            </a:r>
            <a:endParaRPr sz="1050" dirty="0">
              <a:latin typeface="Arial"/>
              <a:cs typeface="Arial"/>
            </a:endParaRPr>
          </a:p>
          <a:p>
            <a:pPr marL="184150" marR="2692400" indent="-171450">
              <a:lnSpc>
                <a:spcPct val="125299"/>
              </a:lnSpc>
              <a:buFont typeface="Arial"/>
              <a:buChar char="•"/>
            </a:pPr>
            <a:r>
              <a:rPr sz="1050" spc="-30" dirty="0">
                <a:latin typeface="Arial"/>
                <a:cs typeface="Arial"/>
              </a:rPr>
              <a:t>disjunction  </a:t>
            </a:r>
            <a:endParaRPr lang="en-US" sz="1050" spc="-30" dirty="0" smtClean="0">
              <a:latin typeface="Arial"/>
              <a:cs typeface="Arial"/>
            </a:endParaRPr>
          </a:p>
          <a:p>
            <a:pPr marL="184150" marR="2692400" indent="-171450">
              <a:lnSpc>
                <a:spcPct val="125299"/>
              </a:lnSpc>
              <a:buFont typeface="Arial"/>
              <a:buChar char="•"/>
            </a:pPr>
            <a:r>
              <a:rPr sz="1050" spc="-80" dirty="0" smtClean="0">
                <a:latin typeface="Arial"/>
                <a:cs typeface="Arial"/>
              </a:rPr>
              <a:t>class</a:t>
            </a:r>
            <a:r>
              <a:rPr sz="1050" spc="15" dirty="0" smtClean="0">
                <a:latin typeface="Arial"/>
                <a:cs typeface="Arial"/>
              </a:rPr>
              <a:t> </a:t>
            </a:r>
            <a:r>
              <a:rPr sz="1050" spc="-45" dirty="0">
                <a:latin typeface="Arial"/>
                <a:cs typeface="Arial"/>
              </a:rPr>
              <a:t>negation</a:t>
            </a:r>
            <a:endParaRPr sz="1050" dirty="0">
              <a:latin typeface="Arial"/>
              <a:cs typeface="Arial"/>
            </a:endParaRPr>
          </a:p>
          <a:p>
            <a:pPr marL="184150" marR="695960" indent="-171450">
              <a:lnSpc>
                <a:spcPct val="125299"/>
              </a:lnSpc>
              <a:buFont typeface="Arial"/>
              <a:buChar char="•"/>
            </a:pPr>
            <a:r>
              <a:rPr sz="1050" spc="-50" dirty="0">
                <a:latin typeface="Arial"/>
                <a:cs typeface="Arial"/>
              </a:rPr>
              <a:t>enumerations </a:t>
            </a:r>
            <a:r>
              <a:rPr sz="1050" spc="-30" dirty="0">
                <a:latin typeface="Arial"/>
                <a:cs typeface="Arial"/>
              </a:rPr>
              <a:t>involving </a:t>
            </a:r>
            <a:r>
              <a:rPr sz="1050" spc="-70" dirty="0">
                <a:latin typeface="Arial"/>
                <a:cs typeface="Arial"/>
              </a:rPr>
              <a:t>more </a:t>
            </a:r>
            <a:r>
              <a:rPr sz="1050" spc="-25" dirty="0">
                <a:latin typeface="Arial"/>
                <a:cs typeface="Arial"/>
              </a:rPr>
              <a:t>than </a:t>
            </a:r>
            <a:r>
              <a:rPr sz="1050" spc="-80" dirty="0">
                <a:latin typeface="Arial"/>
                <a:cs typeface="Arial"/>
              </a:rPr>
              <a:t>one </a:t>
            </a:r>
            <a:r>
              <a:rPr sz="1050" spc="-30" dirty="0">
                <a:latin typeface="Arial"/>
                <a:cs typeface="Arial"/>
              </a:rPr>
              <a:t>individual  </a:t>
            </a:r>
            <a:r>
              <a:rPr sz="1050" spc="-20" dirty="0">
                <a:latin typeface="Arial"/>
                <a:cs typeface="Arial"/>
              </a:rPr>
              <a:t>disjoint</a:t>
            </a:r>
            <a:r>
              <a:rPr sz="1050" spc="35" dirty="0">
                <a:latin typeface="Arial"/>
                <a:cs typeface="Arial"/>
              </a:rPr>
              <a:t> </a:t>
            </a:r>
            <a:r>
              <a:rPr sz="1050" spc="-45" dirty="0">
                <a:latin typeface="Arial"/>
                <a:cs typeface="Arial"/>
              </a:rPr>
              <a:t>properties</a:t>
            </a:r>
            <a:endParaRPr sz="1050" dirty="0">
              <a:latin typeface="Arial"/>
              <a:cs typeface="Arial"/>
            </a:endParaRPr>
          </a:p>
          <a:p>
            <a:pPr marL="184150" indent="-171450">
              <a:lnSpc>
                <a:spcPct val="100000"/>
              </a:lnSpc>
              <a:spcBef>
                <a:spcPts val="330"/>
              </a:spcBef>
              <a:buFont typeface="Arial"/>
              <a:buChar char="•"/>
            </a:pPr>
            <a:r>
              <a:rPr sz="1050" spc="-35" dirty="0">
                <a:latin typeface="Arial"/>
                <a:cs typeface="Arial"/>
              </a:rPr>
              <a:t>irreflexive, symmetric, </a:t>
            </a:r>
            <a:r>
              <a:rPr sz="1050" spc="-60" dirty="0">
                <a:latin typeface="Arial"/>
                <a:cs typeface="Arial"/>
              </a:rPr>
              <a:t>and  </a:t>
            </a:r>
            <a:r>
              <a:rPr sz="1050" spc="-45" dirty="0">
                <a:latin typeface="Arial"/>
                <a:cs typeface="Arial"/>
              </a:rPr>
              <a:t>asymmetric </a:t>
            </a:r>
            <a:r>
              <a:rPr sz="1050" spc="-30" dirty="0">
                <a:latin typeface="Arial"/>
                <a:cs typeface="Arial"/>
              </a:rPr>
              <a:t>object </a:t>
            </a:r>
            <a:r>
              <a:rPr sz="1050" spc="30" dirty="0">
                <a:latin typeface="Arial"/>
                <a:cs typeface="Arial"/>
              </a:rPr>
              <a:t> </a:t>
            </a:r>
            <a:r>
              <a:rPr sz="1050" spc="-45" dirty="0">
                <a:latin typeface="Arial"/>
                <a:cs typeface="Arial"/>
              </a:rPr>
              <a:t>properties</a:t>
            </a:r>
            <a:endParaRPr sz="1050" dirty="0">
              <a:latin typeface="Arial"/>
              <a:cs typeface="Arial"/>
            </a:endParaRPr>
          </a:p>
          <a:p>
            <a:pPr marL="184150" marR="130810" indent="-171450">
              <a:lnSpc>
                <a:spcPct val="102600"/>
              </a:lnSpc>
              <a:spcBef>
                <a:spcPts val="295"/>
              </a:spcBef>
              <a:buFont typeface="Arial"/>
              <a:buChar char="•"/>
            </a:pPr>
            <a:r>
              <a:rPr sz="1050" spc="-65" dirty="0">
                <a:latin typeface="Arial"/>
                <a:cs typeface="Arial"/>
              </a:rPr>
              <a:t>inverse </a:t>
            </a:r>
            <a:r>
              <a:rPr sz="1050" spc="-30" dirty="0">
                <a:latin typeface="Arial"/>
                <a:cs typeface="Arial"/>
              </a:rPr>
              <a:t>object </a:t>
            </a:r>
            <a:r>
              <a:rPr sz="1050" spc="-40" dirty="0">
                <a:latin typeface="Arial"/>
                <a:cs typeface="Arial"/>
              </a:rPr>
              <a:t>properties, </a:t>
            </a:r>
            <a:r>
              <a:rPr sz="1050" spc="-25" dirty="0">
                <a:latin typeface="Arial"/>
                <a:cs typeface="Arial"/>
              </a:rPr>
              <a:t>functional </a:t>
            </a:r>
            <a:r>
              <a:rPr sz="1050" spc="-60" dirty="0">
                <a:latin typeface="Arial"/>
                <a:cs typeface="Arial"/>
              </a:rPr>
              <a:t>and </a:t>
            </a:r>
            <a:r>
              <a:rPr sz="1050" spc="-40" dirty="0">
                <a:latin typeface="Arial"/>
                <a:cs typeface="Arial"/>
              </a:rPr>
              <a:t>inverse-functional  </a:t>
            </a:r>
            <a:r>
              <a:rPr sz="1050" spc="-30" dirty="0">
                <a:latin typeface="Arial"/>
                <a:cs typeface="Arial"/>
              </a:rPr>
              <a:t>object</a:t>
            </a:r>
            <a:r>
              <a:rPr sz="1050" spc="10" dirty="0">
                <a:latin typeface="Arial"/>
                <a:cs typeface="Arial"/>
              </a:rPr>
              <a:t> </a:t>
            </a:r>
            <a:r>
              <a:rPr sz="1050" spc="-45" dirty="0">
                <a:latin typeface="Arial"/>
                <a:cs typeface="Arial"/>
              </a:rPr>
              <a:t>properties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78" name="object 7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pc="-5" dirty="0"/>
              <a:t>41</a:t>
            </a:r>
            <a:r>
              <a:rPr spc="50" dirty="0"/>
              <a:t>/64</a:t>
            </a: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3014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301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805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09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01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805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309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81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317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82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325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904798" y="37668"/>
            <a:ext cx="2063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O</a:t>
            </a:r>
            <a:r>
              <a:rPr sz="600" b="1" spc="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WL</a:t>
            </a:r>
            <a:endParaRPr sz="6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62723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6272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776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7280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784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8288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792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9296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6272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6776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7280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784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8288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792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1601889" y="37668"/>
            <a:ext cx="27622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OWL</a:t>
            </a:r>
            <a:r>
              <a:rPr sz="600" b="1" spc="-4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27393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2434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273935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3243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3747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4251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4755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73935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273935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24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3747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425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4755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273935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3243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3747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4251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4755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2248585" y="37668"/>
            <a:ext cx="5492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OWL </a:t>
            </a:r>
            <a:r>
              <a:rPr sz="600" b="1" spc="-5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2</a:t>
            </a:r>
            <a:r>
              <a:rPr sz="600" b="1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30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profiles</a:t>
            </a:r>
            <a:endParaRPr sz="60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31793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2973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801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3053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3153981" y="37668"/>
            <a:ext cx="56134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Beyond 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OWL</a:t>
            </a:r>
            <a:r>
              <a:rPr sz="600" b="1" spc="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409680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1471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97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2479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2984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3487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3992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4495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5000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4071454" y="37668"/>
            <a:ext cx="44339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Reasoning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310743" y="764387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10743" y="983145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41032" y="1206944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41032" y="1379016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10743" y="1546047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41032" y="1769846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41032" y="1941931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350253" y="491591"/>
            <a:ext cx="2237740" cy="15690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400" spc="-25" dirty="0">
                <a:solidFill>
                  <a:srgbClr val="46AA78"/>
                </a:solidFill>
                <a:latin typeface="Arial"/>
                <a:cs typeface="Arial"/>
              </a:rPr>
              <a:t>Outline</a:t>
            </a:r>
            <a:endParaRPr sz="1400">
              <a:latin typeface="Arial"/>
              <a:cs typeface="Arial"/>
            </a:endParaRPr>
          </a:p>
          <a:p>
            <a:pPr marL="179070" indent="-166370">
              <a:lnSpc>
                <a:spcPct val="100000"/>
              </a:lnSpc>
              <a:spcBef>
                <a:spcPts val="335"/>
              </a:spcBef>
              <a:buClr>
                <a:srgbClr val="FBFDFC"/>
              </a:buClr>
              <a:buSzPct val="76190"/>
              <a:buFont typeface="Arial"/>
              <a:buAutoNum type="arabicPlain"/>
              <a:tabLst>
                <a:tab pos="179705" algn="l"/>
              </a:tabLst>
            </a:pPr>
            <a:r>
              <a:rPr sz="1050" spc="-15" dirty="0">
                <a:solidFill>
                  <a:srgbClr val="D9EDE4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endParaRPr sz="1050">
              <a:latin typeface="Arial"/>
              <a:cs typeface="Arial"/>
            </a:endParaRPr>
          </a:p>
          <a:p>
            <a:pPr marL="179070" indent="-166370">
              <a:lnSpc>
                <a:spcPct val="100000"/>
              </a:lnSpc>
              <a:spcBef>
                <a:spcPts val="400"/>
              </a:spcBef>
              <a:buClr>
                <a:srgbClr val="FBFDFC"/>
              </a:buClr>
              <a:buSzPct val="76190"/>
              <a:buFont typeface="Arial"/>
              <a:buAutoNum type="arabicPlain"/>
              <a:tabLst>
                <a:tab pos="179705" algn="l"/>
              </a:tabLst>
            </a:pPr>
            <a:r>
              <a:rPr sz="1050" spc="-40" dirty="0">
                <a:solidFill>
                  <a:srgbClr val="D9EDE4"/>
                </a:solidFill>
                <a:latin typeface="Arial"/>
                <a:cs typeface="Arial"/>
                <a:hlinkClick r:id="rId3" action="ppaction://hlinksldjump"/>
              </a:rPr>
              <a:t>OWL</a:t>
            </a:r>
            <a:endParaRPr sz="1050">
              <a:latin typeface="Arial"/>
              <a:cs typeface="Arial"/>
            </a:endParaRPr>
          </a:p>
          <a:p>
            <a:pPr marL="317500">
              <a:lnSpc>
                <a:spcPct val="100000"/>
              </a:lnSpc>
              <a:spcBef>
                <a:spcPts val="35"/>
              </a:spcBef>
            </a:pPr>
            <a:r>
              <a:rPr sz="1050" spc="-60" dirty="0">
                <a:solidFill>
                  <a:srgbClr val="CCCCCC"/>
                </a:solidFill>
                <a:latin typeface="Arial"/>
                <a:cs typeface="Arial"/>
                <a:hlinkClick r:id="rId10" action="ppaction://hlinksldjump"/>
              </a:rPr>
              <a:t>Design </a:t>
            </a:r>
            <a:r>
              <a:rPr sz="1050" spc="-20" dirty="0">
                <a:solidFill>
                  <a:srgbClr val="CCCCCC"/>
                </a:solidFill>
                <a:latin typeface="Arial"/>
                <a:cs typeface="Arial"/>
                <a:hlinkClick r:id="rId10" action="ppaction://hlinksldjump"/>
              </a:rPr>
              <a:t>of</a:t>
            </a:r>
            <a:r>
              <a:rPr sz="1050" spc="114" dirty="0">
                <a:solidFill>
                  <a:srgbClr val="CCCCCC"/>
                </a:solidFill>
                <a:latin typeface="Arial"/>
                <a:cs typeface="Arial"/>
                <a:hlinkClick r:id="rId10" action="ppaction://hlinksldjump"/>
              </a:rPr>
              <a:t> </a:t>
            </a:r>
            <a:r>
              <a:rPr sz="1050" spc="-40" dirty="0">
                <a:solidFill>
                  <a:srgbClr val="CCCCCC"/>
                </a:solidFill>
                <a:latin typeface="Arial"/>
                <a:cs typeface="Arial"/>
                <a:hlinkClick r:id="rId10" action="ppaction://hlinksldjump"/>
              </a:rPr>
              <a:t>OWL</a:t>
            </a:r>
            <a:endParaRPr sz="1050">
              <a:latin typeface="Arial"/>
              <a:cs typeface="Arial"/>
            </a:endParaRPr>
          </a:p>
          <a:p>
            <a:pPr marL="317500">
              <a:lnSpc>
                <a:spcPct val="100000"/>
              </a:lnSpc>
              <a:spcBef>
                <a:spcPts val="35"/>
              </a:spcBef>
            </a:pPr>
            <a:r>
              <a:rPr sz="1050" spc="-40" dirty="0">
                <a:solidFill>
                  <a:srgbClr val="CCCCCC"/>
                </a:solidFill>
                <a:latin typeface="Arial"/>
                <a:cs typeface="Arial"/>
                <a:hlinkClick r:id="rId11" action="ppaction://hlinksldjump"/>
              </a:rPr>
              <a:t>OWL </a:t>
            </a:r>
            <a:r>
              <a:rPr sz="1050" spc="-25" dirty="0">
                <a:solidFill>
                  <a:srgbClr val="CCCCCC"/>
                </a:solidFill>
                <a:latin typeface="Arial"/>
                <a:cs typeface="Arial"/>
                <a:hlinkClick r:id="rId11" action="ppaction://hlinksldjump"/>
              </a:rPr>
              <a:t>family </a:t>
            </a:r>
            <a:r>
              <a:rPr sz="1050" spc="-20" dirty="0">
                <a:solidFill>
                  <a:srgbClr val="CCCCCC"/>
                </a:solidFill>
                <a:latin typeface="Arial"/>
                <a:cs typeface="Arial"/>
                <a:hlinkClick r:id="rId11" action="ppaction://hlinksldjump"/>
              </a:rPr>
              <a:t>of</a:t>
            </a:r>
            <a:r>
              <a:rPr sz="1050" spc="215" dirty="0">
                <a:solidFill>
                  <a:srgbClr val="CCCCCC"/>
                </a:solidFill>
                <a:latin typeface="Arial"/>
                <a:cs typeface="Arial"/>
                <a:hlinkClick r:id="rId11" action="ppaction://hlinksldjump"/>
              </a:rPr>
              <a:t> </a:t>
            </a:r>
            <a:r>
              <a:rPr sz="1050" spc="-70" dirty="0">
                <a:solidFill>
                  <a:srgbClr val="CCCCCC"/>
                </a:solidFill>
                <a:latin typeface="Arial"/>
                <a:cs typeface="Arial"/>
                <a:hlinkClick r:id="rId11" action="ppaction://hlinksldjump"/>
              </a:rPr>
              <a:t>languages</a:t>
            </a:r>
            <a:endParaRPr sz="1050">
              <a:latin typeface="Arial"/>
              <a:cs typeface="Arial"/>
            </a:endParaRPr>
          </a:p>
          <a:p>
            <a:pPr marL="179070" indent="-166370">
              <a:lnSpc>
                <a:spcPct val="100000"/>
              </a:lnSpc>
              <a:spcBef>
                <a:spcPts val="400"/>
              </a:spcBef>
              <a:buClr>
                <a:srgbClr val="FBFDFC"/>
              </a:buClr>
              <a:buSzPct val="76190"/>
              <a:buFont typeface="Arial"/>
              <a:buAutoNum type="arabicPlain" startAt="3"/>
              <a:tabLst>
                <a:tab pos="179705" algn="l"/>
              </a:tabLst>
            </a:pPr>
            <a:r>
              <a:rPr sz="1050" spc="-40" dirty="0">
                <a:solidFill>
                  <a:srgbClr val="D9EDE4"/>
                </a:solidFill>
                <a:latin typeface="Arial"/>
                <a:cs typeface="Arial"/>
                <a:hlinkClick r:id="rId4" action="ppaction://hlinksldjump"/>
              </a:rPr>
              <a:t>OWL</a:t>
            </a:r>
            <a:r>
              <a:rPr sz="1050" spc="-25" dirty="0">
                <a:solidFill>
                  <a:srgbClr val="D9EDE4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1050" spc="-65" dirty="0">
                <a:solidFill>
                  <a:srgbClr val="D9EDE4"/>
                </a:solidFill>
                <a:latin typeface="Arial"/>
                <a:cs typeface="Arial"/>
                <a:hlinkClick r:id="rId4" action="ppaction://hlinksldjump"/>
              </a:rPr>
              <a:t>2</a:t>
            </a:r>
            <a:endParaRPr sz="1050">
              <a:latin typeface="Arial"/>
              <a:cs typeface="Arial"/>
            </a:endParaRPr>
          </a:p>
          <a:p>
            <a:pPr marL="317500" marR="405765">
              <a:lnSpc>
                <a:spcPct val="102600"/>
              </a:lnSpc>
            </a:pPr>
            <a:r>
              <a:rPr sz="1050" spc="-15" dirty="0">
                <a:solidFill>
                  <a:srgbClr val="CCCCCC"/>
                </a:solidFill>
                <a:latin typeface="Arial"/>
                <a:cs typeface="Arial"/>
                <a:hlinkClick r:id="rId12" action="ppaction://hlinksldjump"/>
              </a:rPr>
              <a:t>Introduction </a:t>
            </a:r>
            <a:r>
              <a:rPr sz="1050" spc="-60" dirty="0">
                <a:solidFill>
                  <a:srgbClr val="CCCCCC"/>
                </a:solidFill>
                <a:latin typeface="Arial"/>
                <a:cs typeface="Arial"/>
                <a:hlinkClick r:id="rId12" action="ppaction://hlinksldjump"/>
              </a:rPr>
              <a:t>and </a:t>
            </a:r>
            <a:r>
              <a:rPr sz="1050" spc="-55" dirty="0">
                <a:solidFill>
                  <a:srgbClr val="CCCCCC"/>
                </a:solidFill>
                <a:latin typeface="Arial"/>
                <a:cs typeface="Arial"/>
                <a:hlinkClick r:id="rId12" action="ppaction://hlinksldjump"/>
              </a:rPr>
              <a:t>overview </a:t>
            </a:r>
            <a:r>
              <a:rPr sz="1050" spc="-55" dirty="0">
                <a:solidFill>
                  <a:srgbClr val="CCCCCC"/>
                </a:solidFill>
                <a:latin typeface="Arial"/>
                <a:cs typeface="Arial"/>
              </a:rPr>
              <a:t> </a:t>
            </a:r>
            <a:r>
              <a:rPr sz="1050" spc="-40" dirty="0">
                <a:solidFill>
                  <a:srgbClr val="CCCCCC"/>
                </a:solidFill>
                <a:latin typeface="Arial"/>
                <a:cs typeface="Arial"/>
                <a:hlinkClick r:id="rId13" action="ppaction://hlinksldjump"/>
              </a:rPr>
              <a:t>OWL </a:t>
            </a:r>
            <a:r>
              <a:rPr sz="1050" spc="-65" dirty="0">
                <a:solidFill>
                  <a:srgbClr val="CCCCCC"/>
                </a:solidFill>
                <a:latin typeface="Arial"/>
                <a:cs typeface="Arial"/>
                <a:hlinkClick r:id="rId13" action="ppaction://hlinksldjump"/>
              </a:rPr>
              <a:t>2</a:t>
            </a:r>
            <a:r>
              <a:rPr sz="1050" spc="90" dirty="0">
                <a:solidFill>
                  <a:srgbClr val="CCCCCC"/>
                </a:solidFill>
                <a:latin typeface="Arial"/>
                <a:cs typeface="Arial"/>
                <a:hlinkClick r:id="rId13" action="ppaction://hlinksldjump"/>
              </a:rPr>
              <a:t> </a:t>
            </a:r>
            <a:r>
              <a:rPr sz="1050" spc="-15" dirty="0">
                <a:solidFill>
                  <a:srgbClr val="CCCCCC"/>
                </a:solidFill>
                <a:latin typeface="Arial"/>
                <a:cs typeface="Arial"/>
                <a:hlinkClick r:id="rId13" action="ppaction://hlinksldjump"/>
              </a:rPr>
              <a:t>DL</a:t>
            </a:r>
            <a:endParaRPr sz="1050">
              <a:latin typeface="Arial"/>
              <a:cs typeface="Arial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310743" y="2108949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41032" y="2332748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41032" y="2504833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41032" y="2676906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10743" y="2843936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 txBox="1"/>
          <p:nvPr/>
        </p:nvSpPr>
        <p:spPr>
          <a:xfrm>
            <a:off x="350253" y="2857525"/>
            <a:ext cx="8128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10" dirty="0">
                <a:solidFill>
                  <a:srgbClr val="FBFDFC"/>
                </a:solidFill>
                <a:latin typeface="Arial"/>
                <a:cs typeface="Arial"/>
              </a:rPr>
              <a:t>5</a:t>
            </a:r>
            <a:endParaRPr sz="800">
              <a:latin typeface="Arial"/>
              <a:cs typeface="Arial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310743" y="3062681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 txBox="1"/>
          <p:nvPr/>
        </p:nvSpPr>
        <p:spPr>
          <a:xfrm>
            <a:off x="350253" y="2088042"/>
            <a:ext cx="1083945" cy="1145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7500" marR="24765" indent="-305435">
              <a:lnSpc>
                <a:spcPct val="102600"/>
              </a:lnSpc>
            </a:pPr>
            <a:r>
              <a:rPr sz="1200" b="1" spc="-15" baseline="3472" dirty="0">
                <a:solidFill>
                  <a:srgbClr val="ECF6F1"/>
                </a:solidFill>
                <a:latin typeface="Arial"/>
                <a:cs typeface="Arial"/>
              </a:rPr>
              <a:t>4 </a:t>
            </a:r>
            <a:r>
              <a:rPr sz="1050" spc="-40" dirty="0">
                <a:solidFill>
                  <a:srgbClr val="46AA78"/>
                </a:solidFill>
                <a:latin typeface="Arial"/>
                <a:cs typeface="Arial"/>
                <a:hlinkClick r:id="rId5" action="ppaction://hlinksldjump"/>
              </a:rPr>
              <a:t>OWL </a:t>
            </a:r>
            <a:r>
              <a:rPr sz="1050" spc="-65" dirty="0">
                <a:solidFill>
                  <a:srgbClr val="46AA78"/>
                </a:solidFill>
                <a:latin typeface="Arial"/>
                <a:cs typeface="Arial"/>
                <a:hlinkClick r:id="rId5" action="ppaction://hlinksldjump"/>
              </a:rPr>
              <a:t>2 </a:t>
            </a:r>
            <a:r>
              <a:rPr sz="1050" spc="-45" dirty="0">
                <a:solidFill>
                  <a:srgbClr val="46AA78"/>
                </a:solidFill>
                <a:latin typeface="Arial"/>
                <a:cs typeface="Arial"/>
                <a:hlinkClick r:id="rId5" action="ppaction://hlinksldjump"/>
              </a:rPr>
              <a:t>profiles </a:t>
            </a:r>
            <a:r>
              <a:rPr sz="1050" spc="-4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050" spc="-40" dirty="0">
                <a:solidFill>
                  <a:srgbClr val="CCCCCC"/>
                </a:solidFill>
                <a:latin typeface="Arial"/>
                <a:cs typeface="Arial"/>
                <a:hlinkClick r:id="rId14" action="ppaction://hlinksldjump"/>
              </a:rPr>
              <a:t>OWL </a:t>
            </a:r>
            <a:r>
              <a:rPr sz="1050" spc="-65" dirty="0">
                <a:solidFill>
                  <a:srgbClr val="CCCCCC"/>
                </a:solidFill>
                <a:latin typeface="Arial"/>
                <a:cs typeface="Arial"/>
                <a:hlinkClick r:id="rId14" action="ppaction://hlinksldjump"/>
              </a:rPr>
              <a:t>2 </a:t>
            </a:r>
            <a:r>
              <a:rPr sz="1050" spc="-50" dirty="0">
                <a:solidFill>
                  <a:srgbClr val="CCCCCC"/>
                </a:solidFill>
                <a:latin typeface="Arial"/>
                <a:cs typeface="Arial"/>
                <a:hlinkClick r:id="rId14" action="ppaction://hlinksldjump"/>
              </a:rPr>
              <a:t>EL </a:t>
            </a:r>
            <a:r>
              <a:rPr sz="1050" spc="-50" dirty="0">
                <a:solidFill>
                  <a:srgbClr val="CCCCCC"/>
                </a:solidFill>
                <a:latin typeface="Arial"/>
                <a:cs typeface="Arial"/>
              </a:rPr>
              <a:t> </a:t>
            </a:r>
            <a:r>
              <a:rPr sz="1050" spc="-40" dirty="0">
                <a:latin typeface="Arial"/>
                <a:cs typeface="Arial"/>
                <a:hlinkClick r:id="rId15" action="ppaction://hlinksldjump"/>
              </a:rPr>
              <a:t>OWL </a:t>
            </a:r>
            <a:r>
              <a:rPr sz="1050" spc="-65" dirty="0">
                <a:latin typeface="Arial"/>
                <a:cs typeface="Arial"/>
                <a:hlinkClick r:id="rId15" action="ppaction://hlinksldjump"/>
              </a:rPr>
              <a:t>2 </a:t>
            </a:r>
            <a:r>
              <a:rPr sz="1050" spc="-40" dirty="0">
                <a:latin typeface="Arial"/>
                <a:cs typeface="Arial"/>
                <a:hlinkClick r:id="rId15" action="ppaction://hlinksldjump"/>
              </a:rPr>
              <a:t>QL </a:t>
            </a:r>
            <a:r>
              <a:rPr sz="1050" spc="-40" dirty="0">
                <a:latin typeface="Arial"/>
                <a:cs typeface="Arial"/>
              </a:rPr>
              <a:t> </a:t>
            </a:r>
            <a:r>
              <a:rPr sz="1050" spc="-40" dirty="0">
                <a:solidFill>
                  <a:srgbClr val="CCCCCC"/>
                </a:solidFill>
                <a:latin typeface="Arial"/>
                <a:cs typeface="Arial"/>
                <a:hlinkClick r:id="rId16" action="ppaction://hlinksldjump"/>
              </a:rPr>
              <a:t>OWL </a:t>
            </a:r>
            <a:r>
              <a:rPr sz="1050" spc="-65" dirty="0">
                <a:solidFill>
                  <a:srgbClr val="CCCCCC"/>
                </a:solidFill>
                <a:latin typeface="Arial"/>
                <a:cs typeface="Arial"/>
                <a:hlinkClick r:id="rId16" action="ppaction://hlinksldjump"/>
              </a:rPr>
              <a:t>2</a:t>
            </a:r>
            <a:r>
              <a:rPr sz="1050" spc="90" dirty="0">
                <a:solidFill>
                  <a:srgbClr val="CCCCCC"/>
                </a:solidFill>
                <a:latin typeface="Arial"/>
                <a:cs typeface="Arial"/>
                <a:hlinkClick r:id="rId16" action="ppaction://hlinksldjump"/>
              </a:rPr>
              <a:t> </a:t>
            </a:r>
            <a:r>
              <a:rPr sz="1050" spc="-55" dirty="0">
                <a:solidFill>
                  <a:srgbClr val="CCCCCC"/>
                </a:solidFill>
                <a:latin typeface="Arial"/>
                <a:cs typeface="Arial"/>
                <a:hlinkClick r:id="rId16" action="ppaction://hlinksldjump"/>
              </a:rPr>
              <a:t>RL</a:t>
            </a:r>
            <a:endParaRPr sz="1050">
              <a:latin typeface="Arial"/>
              <a:cs typeface="Arial"/>
            </a:endParaRPr>
          </a:p>
          <a:p>
            <a:pPr marL="179070">
              <a:lnSpc>
                <a:spcPct val="100000"/>
              </a:lnSpc>
              <a:spcBef>
                <a:spcPts val="400"/>
              </a:spcBef>
            </a:pPr>
            <a:r>
              <a:rPr sz="1050" spc="-65" dirty="0">
                <a:solidFill>
                  <a:srgbClr val="D9EDE4"/>
                </a:solidFill>
                <a:latin typeface="Arial"/>
                <a:cs typeface="Arial"/>
                <a:hlinkClick r:id="rId6" action="ppaction://hlinksldjump"/>
              </a:rPr>
              <a:t>Beyond </a:t>
            </a:r>
            <a:r>
              <a:rPr sz="1050" spc="-40" dirty="0">
                <a:solidFill>
                  <a:srgbClr val="D9EDE4"/>
                </a:solidFill>
                <a:latin typeface="Arial"/>
                <a:cs typeface="Arial"/>
                <a:hlinkClick r:id="rId6" action="ppaction://hlinksldjump"/>
              </a:rPr>
              <a:t>OWL</a:t>
            </a:r>
            <a:r>
              <a:rPr sz="1050" spc="135" dirty="0">
                <a:solidFill>
                  <a:srgbClr val="D9EDE4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1050" spc="-65" dirty="0">
                <a:solidFill>
                  <a:srgbClr val="D9EDE4"/>
                </a:solidFill>
                <a:latin typeface="Arial"/>
                <a:cs typeface="Arial"/>
                <a:hlinkClick r:id="rId6" action="ppaction://hlinksldjump"/>
              </a:rPr>
              <a:t>2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1200" b="1" spc="-15" baseline="3472" dirty="0">
                <a:solidFill>
                  <a:srgbClr val="FBFDFC"/>
                </a:solidFill>
                <a:latin typeface="Arial"/>
                <a:cs typeface="Arial"/>
              </a:rPr>
              <a:t>6  </a:t>
            </a:r>
            <a:r>
              <a:rPr sz="1200" b="1" spc="195" baseline="3472" dirty="0">
                <a:solidFill>
                  <a:srgbClr val="FBFDFC"/>
                </a:solidFill>
                <a:latin typeface="Arial"/>
                <a:cs typeface="Arial"/>
              </a:rPr>
              <a:t> </a:t>
            </a:r>
            <a:r>
              <a:rPr sz="1050" spc="-70" dirty="0">
                <a:solidFill>
                  <a:srgbClr val="D9EDE4"/>
                </a:solidFill>
                <a:latin typeface="Arial"/>
                <a:cs typeface="Arial"/>
                <a:hlinkClick r:id="rId7" action="ppaction://hlinksldjump"/>
              </a:rPr>
              <a:t>Reasoning</a:t>
            </a:r>
            <a:endParaRPr sz="1050">
              <a:latin typeface="Arial"/>
              <a:cs typeface="Arial"/>
            </a:endParaRPr>
          </a:p>
        </p:txBody>
      </p:sp>
      <p:sp>
        <p:nvSpPr>
          <p:cNvPr id="85" name="object 8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pc="-5" dirty="0"/>
              <a:t>42</a:t>
            </a:r>
            <a:r>
              <a:rPr spc="50" dirty="0"/>
              <a:t>/64</a:t>
            </a: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3014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301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805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09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01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805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309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81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317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82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325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904798" y="37668"/>
            <a:ext cx="2063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O</a:t>
            </a:r>
            <a:r>
              <a:rPr sz="600" b="1" spc="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WL</a:t>
            </a:r>
            <a:endParaRPr sz="6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62723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6272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776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7280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784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8288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792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9296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6272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6776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7280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784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8288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792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1601889" y="37668"/>
            <a:ext cx="27622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OWL</a:t>
            </a:r>
            <a:r>
              <a:rPr sz="600" b="1" spc="-4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27393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2434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273935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3243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3747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4251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4755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73935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324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24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3747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425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4755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273935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3243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3747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4251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4755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2248585" y="37668"/>
            <a:ext cx="5492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OWL </a:t>
            </a:r>
            <a:r>
              <a:rPr sz="600" b="1" spc="-5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2</a:t>
            </a:r>
            <a:r>
              <a:rPr sz="600" b="1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30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profiles</a:t>
            </a:r>
            <a:endParaRPr sz="60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31793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2973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801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3053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3153981" y="37668"/>
            <a:ext cx="56134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Beyond 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OWL</a:t>
            </a:r>
            <a:r>
              <a:rPr sz="600" b="1" spc="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409680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1471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97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2479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2984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3487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3992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4495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5000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4071454" y="37668"/>
            <a:ext cx="44339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Reasoning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509699" y="491591"/>
            <a:ext cx="1588770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40" dirty="0">
                <a:solidFill>
                  <a:srgbClr val="46AA78"/>
                </a:solidFill>
                <a:latin typeface="Arial"/>
                <a:cs typeface="Arial"/>
              </a:rPr>
              <a:t>OWL </a:t>
            </a:r>
            <a:r>
              <a:rPr sz="1400" spc="-80" dirty="0">
                <a:solidFill>
                  <a:srgbClr val="46AA78"/>
                </a:solidFill>
                <a:latin typeface="Arial"/>
                <a:cs typeface="Arial"/>
              </a:rPr>
              <a:t>2 </a:t>
            </a:r>
            <a:r>
              <a:rPr sz="1400" spc="-40" dirty="0">
                <a:solidFill>
                  <a:srgbClr val="46AA78"/>
                </a:solidFill>
                <a:latin typeface="Arial"/>
                <a:cs typeface="Arial"/>
              </a:rPr>
              <a:t>QL</a:t>
            </a:r>
            <a:r>
              <a:rPr sz="1400" spc="280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65" dirty="0">
                <a:solidFill>
                  <a:srgbClr val="46AA78"/>
                </a:solidFill>
                <a:latin typeface="Arial"/>
                <a:cs typeface="Arial"/>
              </a:rPr>
              <a:t>Overview</a:t>
            </a:r>
            <a:endParaRPr sz="1400">
              <a:latin typeface="Arial"/>
              <a:cs typeface="Arial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502551" y="1248448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02551" y="1630553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624395" y="1172182"/>
            <a:ext cx="3549015" cy="7009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marR="5080" indent="-171450">
              <a:lnSpc>
                <a:spcPct val="102600"/>
              </a:lnSpc>
              <a:buFont typeface="Arial"/>
              <a:buChar char="•"/>
            </a:pPr>
            <a:r>
              <a:rPr sz="1050" spc="-55" dirty="0">
                <a:latin typeface="Arial"/>
                <a:cs typeface="Arial"/>
              </a:rPr>
              <a:t>Query </a:t>
            </a:r>
            <a:r>
              <a:rPr sz="1050" spc="-65" dirty="0">
                <a:latin typeface="Arial"/>
                <a:cs typeface="Arial"/>
              </a:rPr>
              <a:t>answering </a:t>
            </a:r>
            <a:r>
              <a:rPr sz="1050" spc="-60" dirty="0">
                <a:latin typeface="Arial"/>
                <a:cs typeface="Arial"/>
              </a:rPr>
              <a:t>over </a:t>
            </a:r>
            <a:r>
              <a:rPr sz="1050" spc="-85" dirty="0">
                <a:latin typeface="Arial"/>
                <a:cs typeface="Arial"/>
              </a:rPr>
              <a:t>a </a:t>
            </a:r>
            <a:r>
              <a:rPr sz="1050" spc="-60" dirty="0">
                <a:latin typeface="Arial"/>
                <a:cs typeface="Arial"/>
              </a:rPr>
              <a:t>large </a:t>
            </a:r>
            <a:r>
              <a:rPr sz="1050" spc="-35" dirty="0">
                <a:latin typeface="Arial"/>
                <a:cs typeface="Arial"/>
              </a:rPr>
              <a:t>amount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60" dirty="0">
                <a:latin typeface="Arial"/>
                <a:cs typeface="Arial"/>
              </a:rPr>
              <a:t>instances </a:t>
            </a:r>
            <a:r>
              <a:rPr sz="1050" dirty="0">
                <a:latin typeface="Arial"/>
                <a:cs typeface="Arial"/>
              </a:rPr>
              <a:t>with </a:t>
            </a:r>
            <a:r>
              <a:rPr sz="1050" spc="-95" dirty="0">
                <a:latin typeface="Arial"/>
                <a:cs typeface="Arial"/>
              </a:rPr>
              <a:t>same  </a:t>
            </a:r>
            <a:r>
              <a:rPr sz="1050" spc="-25" dirty="0">
                <a:latin typeface="Arial"/>
                <a:cs typeface="Arial"/>
              </a:rPr>
              <a:t>kind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55" dirty="0">
                <a:latin typeface="Arial"/>
                <a:cs typeface="Arial"/>
              </a:rPr>
              <a:t>performance  </a:t>
            </a:r>
            <a:r>
              <a:rPr sz="1050" spc="-110" dirty="0">
                <a:latin typeface="Arial"/>
                <a:cs typeface="Arial"/>
              </a:rPr>
              <a:t>as  </a:t>
            </a:r>
            <a:r>
              <a:rPr sz="1050" spc="-30" dirty="0">
                <a:latin typeface="Arial"/>
                <a:cs typeface="Arial"/>
              </a:rPr>
              <a:t>relational</a:t>
            </a:r>
            <a:r>
              <a:rPr sz="1050" spc="175" dirty="0">
                <a:latin typeface="Arial"/>
                <a:cs typeface="Arial"/>
              </a:rPr>
              <a:t> </a:t>
            </a:r>
            <a:r>
              <a:rPr sz="1050" spc="-75" dirty="0">
                <a:latin typeface="Arial"/>
                <a:cs typeface="Arial"/>
              </a:rPr>
              <a:t>databases</a:t>
            </a:r>
            <a:endParaRPr sz="1050" dirty="0">
              <a:latin typeface="Arial"/>
              <a:cs typeface="Arial"/>
            </a:endParaRPr>
          </a:p>
          <a:p>
            <a:pPr marL="184150" marR="16510" indent="-171450">
              <a:lnSpc>
                <a:spcPct val="102600"/>
              </a:lnSpc>
              <a:spcBef>
                <a:spcPts val="300"/>
              </a:spcBef>
              <a:buFont typeface="Arial"/>
              <a:buChar char="•"/>
            </a:pPr>
            <a:r>
              <a:rPr sz="1050" spc="-75" dirty="0">
                <a:latin typeface="Arial"/>
                <a:cs typeface="Arial"/>
              </a:rPr>
              <a:t>Expressive </a:t>
            </a:r>
            <a:r>
              <a:rPr sz="1050" spc="-50" dirty="0">
                <a:latin typeface="Arial"/>
                <a:cs typeface="Arial"/>
              </a:rPr>
              <a:t>features </a:t>
            </a:r>
            <a:r>
              <a:rPr sz="1050" spc="-60" dirty="0">
                <a:latin typeface="Arial"/>
                <a:cs typeface="Arial"/>
              </a:rPr>
              <a:t>cover </a:t>
            </a:r>
            <a:r>
              <a:rPr sz="1050" spc="-70" dirty="0">
                <a:latin typeface="Arial"/>
                <a:cs typeface="Arial"/>
              </a:rPr>
              <a:t>several </a:t>
            </a:r>
            <a:r>
              <a:rPr sz="1050" spc="-90" dirty="0">
                <a:latin typeface="Arial"/>
                <a:cs typeface="Arial"/>
              </a:rPr>
              <a:t>used </a:t>
            </a:r>
            <a:r>
              <a:rPr sz="1050" spc="-50" dirty="0">
                <a:latin typeface="Arial"/>
                <a:cs typeface="Arial"/>
              </a:rPr>
              <a:t>features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10" dirty="0">
                <a:latin typeface="Arial"/>
                <a:cs typeface="Arial"/>
              </a:rPr>
              <a:t>UML </a:t>
            </a:r>
            <a:r>
              <a:rPr sz="1050" spc="-90" dirty="0">
                <a:latin typeface="Arial"/>
                <a:cs typeface="Arial"/>
              </a:rPr>
              <a:t>Class  </a:t>
            </a:r>
            <a:r>
              <a:rPr sz="1050" spc="-55" dirty="0">
                <a:latin typeface="Arial"/>
                <a:cs typeface="Arial"/>
              </a:rPr>
              <a:t>diagrams </a:t>
            </a:r>
            <a:r>
              <a:rPr sz="1050" spc="-60" dirty="0">
                <a:latin typeface="Arial"/>
                <a:cs typeface="Arial"/>
              </a:rPr>
              <a:t>and </a:t>
            </a:r>
            <a:r>
              <a:rPr sz="1050" spc="-85" dirty="0">
                <a:latin typeface="Arial"/>
                <a:cs typeface="Arial"/>
              </a:rPr>
              <a:t>ER </a:t>
            </a:r>
            <a:r>
              <a:rPr sz="1050" spc="60" dirty="0">
                <a:latin typeface="Arial"/>
                <a:cs typeface="Arial"/>
              </a:rPr>
              <a:t> </a:t>
            </a:r>
            <a:r>
              <a:rPr sz="1050" spc="-65" dirty="0">
                <a:latin typeface="Arial"/>
                <a:cs typeface="Arial"/>
              </a:rPr>
              <a:t>models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502551" y="2012657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624395" y="1940750"/>
            <a:ext cx="3738055" cy="323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buFont typeface="Arial"/>
              <a:buChar char="•"/>
            </a:pPr>
            <a:r>
              <a:rPr sz="1050" spc="-80" dirty="0">
                <a:latin typeface="Arial"/>
                <a:cs typeface="Arial"/>
              </a:rPr>
              <a:t>Based  </a:t>
            </a:r>
            <a:r>
              <a:rPr sz="1050" spc="-55" dirty="0">
                <a:latin typeface="Arial"/>
                <a:cs typeface="Arial"/>
              </a:rPr>
              <a:t>on  </a:t>
            </a:r>
            <a:r>
              <a:rPr sz="1050" i="1" spc="5" dirty="0">
                <a:latin typeface="Arial"/>
                <a:cs typeface="Arial"/>
              </a:rPr>
              <a:t>DL</a:t>
            </a:r>
            <a:r>
              <a:rPr sz="1050" spc="5" dirty="0">
                <a:latin typeface="Arial"/>
                <a:cs typeface="Arial"/>
              </a:rPr>
              <a:t>-</a:t>
            </a:r>
            <a:r>
              <a:rPr sz="1050" i="1" spc="5" dirty="0">
                <a:latin typeface="Arial"/>
                <a:cs typeface="Arial"/>
              </a:rPr>
              <a:t>Lite</a:t>
            </a:r>
            <a:r>
              <a:rPr sz="1200" i="1" spc="7" baseline="-10416" dirty="0">
                <a:latin typeface="Arial"/>
                <a:cs typeface="Arial"/>
              </a:rPr>
              <a:t>R  </a:t>
            </a:r>
            <a:r>
              <a:rPr sz="1050" spc="-45" dirty="0">
                <a:latin typeface="Arial"/>
                <a:cs typeface="Arial"/>
              </a:rPr>
              <a:t>(more </a:t>
            </a:r>
            <a:r>
              <a:rPr sz="1050" spc="-60" dirty="0">
                <a:latin typeface="Arial"/>
                <a:cs typeface="Arial"/>
              </a:rPr>
              <a:t>is  possible  </a:t>
            </a:r>
            <a:r>
              <a:rPr sz="1050" dirty="0">
                <a:latin typeface="Arial"/>
                <a:cs typeface="Arial"/>
              </a:rPr>
              <a:t>with </a:t>
            </a:r>
            <a:r>
              <a:rPr sz="1050" spc="-25" dirty="0">
                <a:latin typeface="Arial"/>
                <a:cs typeface="Arial"/>
              </a:rPr>
              <a:t>UNA </a:t>
            </a:r>
            <a:r>
              <a:rPr sz="1050" spc="-60" dirty="0">
                <a:latin typeface="Arial"/>
                <a:cs typeface="Arial"/>
              </a:rPr>
              <a:t>and  </a:t>
            </a:r>
            <a:r>
              <a:rPr sz="1050" spc="-20" dirty="0">
                <a:latin typeface="Arial"/>
                <a:cs typeface="Arial"/>
              </a:rPr>
              <a:t>in</a:t>
            </a:r>
            <a:r>
              <a:rPr sz="1050" spc="-170" dirty="0">
                <a:latin typeface="Arial"/>
                <a:cs typeface="Arial"/>
              </a:rPr>
              <a:t> </a:t>
            </a:r>
            <a:r>
              <a:rPr sz="1050" spc="-90" dirty="0" smtClean="0">
                <a:latin typeface="Arial"/>
                <a:cs typeface="Arial"/>
              </a:rPr>
              <a:t>some</a:t>
            </a:r>
            <a:r>
              <a:rPr lang="en-US" sz="1050" spc="-90" dirty="0" smtClean="0">
                <a:latin typeface="Arial"/>
                <a:cs typeface="Arial"/>
              </a:rPr>
              <a:t> </a:t>
            </a:r>
            <a:r>
              <a:rPr lang="en-US" sz="1050" spc="-35" dirty="0" smtClean="0">
                <a:latin typeface="Arial"/>
                <a:cs typeface="Arial"/>
              </a:rPr>
              <a:t>implementations)</a:t>
            </a:r>
            <a:endParaRPr lang="en-US" sz="1050" dirty="0" smtClean="0">
              <a:latin typeface="Arial"/>
              <a:cs typeface="Arial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502551" y="2394762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628650" y="2339975"/>
            <a:ext cx="3509455" cy="3308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marR="5080" indent="-171450">
              <a:lnSpc>
                <a:spcPct val="102600"/>
              </a:lnSpc>
              <a:spcBef>
                <a:spcPts val="300"/>
              </a:spcBef>
              <a:buFont typeface="Arial"/>
              <a:buChar char="•"/>
            </a:pPr>
            <a:r>
              <a:rPr sz="1050" spc="-85" dirty="0" smtClean="0">
                <a:latin typeface="Arial"/>
                <a:cs typeface="Arial"/>
              </a:rPr>
              <a:t>Used </a:t>
            </a:r>
            <a:r>
              <a:rPr sz="1050" spc="-25" dirty="0">
                <a:latin typeface="Arial"/>
                <a:cs typeface="Arial"/>
              </a:rPr>
              <a:t>for </a:t>
            </a:r>
            <a:r>
              <a:rPr sz="1050" spc="-45" dirty="0">
                <a:solidFill>
                  <a:srgbClr val="009A55"/>
                </a:solidFill>
                <a:latin typeface="Arial"/>
                <a:cs typeface="Arial"/>
              </a:rPr>
              <a:t>Ontology-Based </a:t>
            </a:r>
            <a:r>
              <a:rPr sz="1050" spc="-25" dirty="0">
                <a:solidFill>
                  <a:srgbClr val="009A55"/>
                </a:solidFill>
                <a:latin typeface="Arial"/>
                <a:cs typeface="Arial"/>
              </a:rPr>
              <a:t>Data </a:t>
            </a:r>
            <a:r>
              <a:rPr sz="1050" spc="-75" dirty="0">
                <a:solidFill>
                  <a:srgbClr val="009A55"/>
                </a:solidFill>
                <a:latin typeface="Arial"/>
                <a:cs typeface="Arial"/>
              </a:rPr>
              <a:t>Access</a:t>
            </a:r>
            <a:r>
              <a:rPr sz="1050" spc="-75" dirty="0">
                <a:latin typeface="Arial"/>
                <a:cs typeface="Arial"/>
              </a:rPr>
              <a:t>, </a:t>
            </a:r>
            <a:r>
              <a:rPr sz="1050" spc="-20" dirty="0">
                <a:latin typeface="Arial"/>
                <a:cs typeface="Arial"/>
              </a:rPr>
              <a:t>integration,  </a:t>
            </a:r>
            <a:r>
              <a:rPr sz="1050" spc="-60" dirty="0">
                <a:latin typeface="Arial"/>
                <a:cs typeface="Arial"/>
              </a:rPr>
              <a:t>management  </a:t>
            </a:r>
            <a:r>
              <a:rPr sz="1050" spc="-35" dirty="0">
                <a:latin typeface="Arial"/>
                <a:cs typeface="Arial"/>
              </a:rPr>
              <a:t>(commonly </a:t>
            </a:r>
            <a:r>
              <a:rPr sz="1050" spc="-55" dirty="0">
                <a:latin typeface="Arial"/>
                <a:cs typeface="Arial"/>
              </a:rPr>
              <a:t>know </a:t>
            </a:r>
            <a:r>
              <a:rPr sz="1050" spc="-110" dirty="0">
                <a:latin typeface="Arial"/>
                <a:cs typeface="Arial"/>
              </a:rPr>
              <a:t>as </a:t>
            </a:r>
            <a:r>
              <a:rPr sz="1050" spc="-40" dirty="0">
                <a:latin typeface="Arial"/>
                <a:cs typeface="Arial"/>
              </a:rPr>
              <a:t> </a:t>
            </a:r>
            <a:r>
              <a:rPr sz="1050" spc="-10" dirty="0">
                <a:latin typeface="Arial"/>
                <a:cs typeface="Arial"/>
              </a:rPr>
              <a:t>OBDA)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77" name="object 7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pc="-5" dirty="0"/>
              <a:t>43</a:t>
            </a:r>
            <a:r>
              <a:rPr spc="50" dirty="0"/>
              <a:t>/64</a:t>
            </a: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3014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301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805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09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01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805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309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81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317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82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325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904798" y="37668"/>
            <a:ext cx="2063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O</a:t>
            </a:r>
            <a:r>
              <a:rPr sz="600" b="1" spc="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WL</a:t>
            </a:r>
            <a:endParaRPr sz="6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62723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6272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776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7280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784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8288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792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9296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6272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6776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7280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784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8288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792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1601889" y="37668"/>
            <a:ext cx="27622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OWL</a:t>
            </a:r>
            <a:r>
              <a:rPr sz="600" b="1" spc="-4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27393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2434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273935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3243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3747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4251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4755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73935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324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747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3747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425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4755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273935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3243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3747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4251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4755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2248585" y="37668"/>
            <a:ext cx="5492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OWL </a:t>
            </a:r>
            <a:r>
              <a:rPr sz="600" b="1" spc="-5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2</a:t>
            </a:r>
            <a:r>
              <a:rPr sz="600" b="1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30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profiles</a:t>
            </a:r>
            <a:endParaRPr sz="60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31793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2973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801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3053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3153981" y="37668"/>
            <a:ext cx="56134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Beyond 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OWL</a:t>
            </a:r>
            <a:r>
              <a:rPr sz="600" b="1" spc="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409680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1471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97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2479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2984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3487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3992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4495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5000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4071454" y="37668"/>
            <a:ext cx="44339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Reasoning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502551" y="1000645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792327" y="1190459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792327" y="1342288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792327" y="1645945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02551" y="1974888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792327" y="2164702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792327" y="2316530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792327" y="2468359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792327" y="2620200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792327" y="2772029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 txBox="1"/>
          <p:nvPr/>
        </p:nvSpPr>
        <p:spPr>
          <a:xfrm>
            <a:off x="613130" y="491591"/>
            <a:ext cx="3825520" cy="26866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60" dirty="0">
                <a:solidFill>
                  <a:srgbClr val="46AA78"/>
                </a:solidFill>
                <a:latin typeface="Arial"/>
                <a:cs typeface="Arial"/>
              </a:rPr>
              <a:t>Supported Axioms </a:t>
            </a:r>
            <a:r>
              <a:rPr sz="1400" spc="-20" dirty="0">
                <a:solidFill>
                  <a:srgbClr val="46AA78"/>
                </a:solidFill>
                <a:latin typeface="Arial"/>
                <a:cs typeface="Arial"/>
              </a:rPr>
              <a:t>in </a:t>
            </a:r>
            <a:r>
              <a:rPr sz="1400" spc="-40" dirty="0">
                <a:solidFill>
                  <a:srgbClr val="46AA78"/>
                </a:solidFill>
                <a:latin typeface="Arial"/>
                <a:cs typeface="Arial"/>
              </a:rPr>
              <a:t>OWL </a:t>
            </a:r>
            <a:r>
              <a:rPr sz="1400" spc="-80" dirty="0">
                <a:solidFill>
                  <a:srgbClr val="46AA78"/>
                </a:solidFill>
                <a:latin typeface="Arial"/>
                <a:cs typeface="Arial"/>
              </a:rPr>
              <a:t>2  </a:t>
            </a:r>
            <a:r>
              <a:rPr sz="1400" spc="-25" dirty="0">
                <a:solidFill>
                  <a:srgbClr val="46AA78"/>
                </a:solidFill>
                <a:latin typeface="Arial"/>
                <a:cs typeface="Arial"/>
              </a:rPr>
              <a:t>QL, </a:t>
            </a:r>
            <a:r>
              <a:rPr sz="1400" spc="4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35" dirty="0">
                <a:solidFill>
                  <a:srgbClr val="46AA78"/>
                </a:solidFill>
                <a:latin typeface="Arial"/>
                <a:cs typeface="Arial"/>
              </a:rPr>
              <a:t>restrictions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500" dirty="0">
              <a:latin typeface="Times New Roman"/>
              <a:cs typeface="Times New Roman"/>
            </a:endParaRPr>
          </a:p>
          <a:p>
            <a:pPr marL="194945" indent="-171450">
              <a:lnSpc>
                <a:spcPct val="100000"/>
              </a:lnSpc>
              <a:buFont typeface="Arial"/>
              <a:buChar char="•"/>
            </a:pPr>
            <a:r>
              <a:rPr sz="1050" spc="-75" dirty="0">
                <a:latin typeface="Arial"/>
                <a:cs typeface="Arial"/>
              </a:rPr>
              <a:t>Subclass  </a:t>
            </a:r>
            <a:r>
              <a:rPr sz="1050" spc="-80" dirty="0">
                <a:latin typeface="Arial"/>
                <a:cs typeface="Arial"/>
              </a:rPr>
              <a:t>expressions</a:t>
            </a:r>
            <a:r>
              <a:rPr sz="1050" spc="15" dirty="0">
                <a:latin typeface="Arial"/>
                <a:cs typeface="Arial"/>
              </a:rPr>
              <a:t> </a:t>
            </a:r>
            <a:r>
              <a:rPr sz="1050" spc="-30" dirty="0">
                <a:latin typeface="Arial"/>
                <a:cs typeface="Arial"/>
              </a:rPr>
              <a:t>restrictions:</a:t>
            </a:r>
            <a:endParaRPr sz="1050" dirty="0">
              <a:latin typeface="Arial"/>
              <a:cs typeface="Arial"/>
            </a:endParaRPr>
          </a:p>
          <a:p>
            <a:pPr marL="472440" indent="-171450">
              <a:lnSpc>
                <a:spcPts val="1200"/>
              </a:lnSpc>
              <a:spcBef>
                <a:spcPts val="170"/>
              </a:spcBef>
              <a:buFont typeface="Arial"/>
              <a:buChar char="•"/>
            </a:pP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-75" dirty="0">
                <a:latin typeface="Arial"/>
                <a:cs typeface="Arial"/>
              </a:rPr>
              <a:t>class</a:t>
            </a:r>
            <a:endParaRPr sz="1000" dirty="0">
              <a:latin typeface="Arial"/>
              <a:cs typeface="Arial"/>
            </a:endParaRPr>
          </a:p>
          <a:p>
            <a:pPr marL="472440" marR="5080" indent="-171450">
              <a:lnSpc>
                <a:spcPts val="1200"/>
              </a:lnSpc>
              <a:spcBef>
                <a:spcPts val="35"/>
              </a:spcBef>
              <a:buFont typeface="Arial"/>
              <a:buChar char="•"/>
            </a:pPr>
            <a:r>
              <a:rPr sz="1000" spc="-30" dirty="0">
                <a:latin typeface="Arial"/>
                <a:cs typeface="Arial"/>
              </a:rPr>
              <a:t>existential </a:t>
            </a:r>
            <a:r>
              <a:rPr sz="1000" spc="-20" dirty="0">
                <a:latin typeface="Arial"/>
                <a:cs typeface="Arial"/>
              </a:rPr>
              <a:t>quantification </a:t>
            </a:r>
            <a:r>
              <a:rPr sz="1000" spc="-45" dirty="0">
                <a:latin typeface="Arial"/>
                <a:cs typeface="Arial"/>
              </a:rPr>
              <a:t>(ObjectSomeValuesFrom) </a:t>
            </a:r>
            <a:r>
              <a:rPr sz="1000" spc="-65" dirty="0">
                <a:latin typeface="Arial"/>
                <a:cs typeface="Arial"/>
              </a:rPr>
              <a:t>where </a:t>
            </a:r>
            <a:r>
              <a:rPr sz="1000" spc="-25" dirty="0">
                <a:latin typeface="Arial"/>
                <a:cs typeface="Arial"/>
              </a:rPr>
              <a:t>the  </a:t>
            </a:r>
            <a:r>
              <a:rPr sz="1000" spc="-75" dirty="0">
                <a:latin typeface="Arial"/>
                <a:cs typeface="Arial"/>
              </a:rPr>
              <a:t>class  </a:t>
            </a:r>
            <a:r>
              <a:rPr sz="1000" spc="-55" dirty="0">
                <a:latin typeface="Arial"/>
                <a:cs typeface="Arial"/>
              </a:rPr>
              <a:t>is </a:t>
            </a:r>
            <a:r>
              <a:rPr sz="1000" spc="-15" dirty="0">
                <a:latin typeface="Arial"/>
                <a:cs typeface="Arial"/>
              </a:rPr>
              <a:t>limited </a:t>
            </a:r>
            <a:r>
              <a:rPr sz="1000" spc="10" dirty="0">
                <a:latin typeface="Arial"/>
                <a:cs typeface="Arial"/>
              </a:rPr>
              <a:t>to</a:t>
            </a:r>
            <a:r>
              <a:rPr sz="1000" spc="110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owl:Thing</a:t>
            </a:r>
            <a:endParaRPr sz="1000" dirty="0">
              <a:latin typeface="Arial"/>
              <a:cs typeface="Arial"/>
            </a:endParaRPr>
          </a:p>
          <a:p>
            <a:pPr marL="472440" indent="-171450">
              <a:lnSpc>
                <a:spcPts val="1155"/>
              </a:lnSpc>
              <a:buFont typeface="Arial"/>
              <a:buChar char="•"/>
            </a:pPr>
            <a:r>
              <a:rPr sz="1000" spc="-30" dirty="0">
                <a:latin typeface="Arial"/>
                <a:cs typeface="Arial"/>
              </a:rPr>
              <a:t>existential </a:t>
            </a:r>
            <a:r>
              <a:rPr sz="1000" spc="-20" dirty="0">
                <a:latin typeface="Arial"/>
                <a:cs typeface="Arial"/>
              </a:rPr>
              <a:t>quantification </a:t>
            </a:r>
            <a:r>
              <a:rPr sz="1000" spc="10" dirty="0">
                <a:latin typeface="Arial"/>
                <a:cs typeface="Arial"/>
              </a:rPr>
              <a:t>to </a:t>
            </a:r>
            <a:r>
              <a:rPr sz="1000" spc="-80" dirty="0">
                <a:latin typeface="Arial"/>
                <a:cs typeface="Arial"/>
              </a:rPr>
              <a:t>a  </a:t>
            </a:r>
            <a:r>
              <a:rPr sz="1000" spc="-30" dirty="0">
                <a:latin typeface="Arial"/>
                <a:cs typeface="Arial"/>
              </a:rPr>
              <a:t>data</a:t>
            </a:r>
            <a:r>
              <a:rPr sz="1000" spc="200" dirty="0">
                <a:latin typeface="Arial"/>
                <a:cs typeface="Arial"/>
              </a:rPr>
              <a:t> </a:t>
            </a:r>
            <a:r>
              <a:rPr sz="1000" spc="-60" dirty="0">
                <a:latin typeface="Arial"/>
                <a:cs typeface="Arial"/>
              </a:rPr>
              <a:t>range</a:t>
            </a:r>
            <a:endParaRPr sz="1000" dirty="0">
              <a:latin typeface="Arial"/>
              <a:cs typeface="Arial"/>
            </a:endParaRPr>
          </a:p>
          <a:p>
            <a:pPr marL="300990">
              <a:lnSpc>
                <a:spcPts val="1200"/>
              </a:lnSpc>
            </a:pPr>
            <a:r>
              <a:rPr sz="1000" spc="-45" dirty="0">
                <a:latin typeface="Arial"/>
                <a:cs typeface="Arial"/>
              </a:rPr>
              <a:t>(DataSomeValuesFrom)</a:t>
            </a:r>
            <a:endParaRPr sz="1000" dirty="0">
              <a:latin typeface="Arial"/>
              <a:cs typeface="Arial"/>
            </a:endParaRPr>
          </a:p>
          <a:p>
            <a:pPr marL="194945" indent="-171450">
              <a:lnSpc>
                <a:spcPct val="100000"/>
              </a:lnSpc>
              <a:spcBef>
                <a:spcPts val="195"/>
              </a:spcBef>
              <a:buFont typeface="Arial"/>
              <a:buChar char="•"/>
            </a:pPr>
            <a:r>
              <a:rPr sz="1050" spc="-65" dirty="0">
                <a:latin typeface="Arial"/>
                <a:cs typeface="Arial"/>
              </a:rPr>
              <a:t>Super  </a:t>
            </a:r>
            <a:r>
              <a:rPr sz="1050" spc="-80" dirty="0">
                <a:latin typeface="Arial"/>
                <a:cs typeface="Arial"/>
              </a:rPr>
              <a:t>expressions</a:t>
            </a:r>
            <a:r>
              <a:rPr sz="1050" spc="-10" dirty="0">
                <a:latin typeface="Arial"/>
                <a:cs typeface="Arial"/>
              </a:rPr>
              <a:t> </a:t>
            </a:r>
            <a:r>
              <a:rPr sz="1050" spc="-30" dirty="0">
                <a:latin typeface="Arial"/>
                <a:cs typeface="Arial"/>
              </a:rPr>
              <a:t>restrictions:</a:t>
            </a:r>
            <a:endParaRPr sz="1050" dirty="0">
              <a:latin typeface="Arial"/>
              <a:cs typeface="Arial"/>
            </a:endParaRPr>
          </a:p>
          <a:p>
            <a:pPr marL="472440" indent="-171450">
              <a:lnSpc>
                <a:spcPts val="1200"/>
              </a:lnSpc>
              <a:spcBef>
                <a:spcPts val="175"/>
              </a:spcBef>
              <a:buFont typeface="Arial"/>
              <a:buChar char="•"/>
            </a:pP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-75" dirty="0">
                <a:latin typeface="Arial"/>
                <a:cs typeface="Arial"/>
              </a:rPr>
              <a:t>class</a:t>
            </a:r>
            <a:endParaRPr sz="1000" dirty="0">
              <a:latin typeface="Arial"/>
              <a:cs typeface="Arial"/>
            </a:endParaRPr>
          </a:p>
          <a:p>
            <a:pPr marL="472440" marR="1405890" indent="-171450">
              <a:lnSpc>
                <a:spcPts val="1200"/>
              </a:lnSpc>
              <a:spcBef>
                <a:spcPts val="35"/>
              </a:spcBef>
              <a:buFont typeface="Arial"/>
              <a:buChar char="•"/>
            </a:pPr>
            <a:r>
              <a:rPr sz="1000" spc="-30" dirty="0">
                <a:latin typeface="Arial"/>
                <a:cs typeface="Arial"/>
              </a:rPr>
              <a:t>intersection </a:t>
            </a:r>
            <a:r>
              <a:rPr sz="1000" spc="-20" dirty="0">
                <a:latin typeface="Arial"/>
                <a:cs typeface="Arial"/>
              </a:rPr>
              <a:t>(ObjectIntersectionOf)  </a:t>
            </a:r>
            <a:r>
              <a:rPr sz="1000" spc="-40" dirty="0">
                <a:latin typeface="Arial"/>
                <a:cs typeface="Arial"/>
              </a:rPr>
              <a:t>negation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(ObjectComplementOf)</a:t>
            </a:r>
            <a:endParaRPr sz="1000" dirty="0">
              <a:latin typeface="Arial"/>
              <a:cs typeface="Arial"/>
            </a:endParaRPr>
          </a:p>
          <a:p>
            <a:pPr marL="472440" indent="-171450">
              <a:lnSpc>
                <a:spcPts val="1155"/>
              </a:lnSpc>
              <a:buFont typeface="Arial"/>
              <a:buChar char="•"/>
            </a:pPr>
            <a:r>
              <a:rPr sz="1000" spc="-30" dirty="0">
                <a:latin typeface="Arial"/>
                <a:cs typeface="Arial"/>
              </a:rPr>
              <a:t>existential </a:t>
            </a:r>
            <a:r>
              <a:rPr sz="1000" spc="-20" dirty="0">
                <a:latin typeface="Arial"/>
                <a:cs typeface="Arial"/>
              </a:rPr>
              <a:t>quantification </a:t>
            </a:r>
            <a:r>
              <a:rPr sz="1000" spc="10" dirty="0">
                <a:latin typeface="Arial"/>
                <a:cs typeface="Arial"/>
              </a:rPr>
              <a:t>to </a:t>
            </a:r>
            <a:r>
              <a:rPr sz="1000" spc="-80" dirty="0">
                <a:latin typeface="Arial"/>
                <a:cs typeface="Arial"/>
              </a:rPr>
              <a:t>a  </a:t>
            </a:r>
            <a:r>
              <a:rPr sz="1000" spc="-75" dirty="0">
                <a:latin typeface="Arial"/>
                <a:cs typeface="Arial"/>
              </a:rPr>
              <a:t>class </a:t>
            </a:r>
            <a:r>
              <a:rPr sz="1000" spc="90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(ObjectSomeValuesFrom)</a:t>
            </a:r>
            <a:endParaRPr sz="1000" dirty="0">
              <a:latin typeface="Arial"/>
              <a:cs typeface="Arial"/>
            </a:endParaRPr>
          </a:p>
          <a:p>
            <a:pPr marL="472440" marR="1102360" indent="-171450">
              <a:lnSpc>
                <a:spcPts val="1200"/>
              </a:lnSpc>
              <a:spcBef>
                <a:spcPts val="40"/>
              </a:spcBef>
              <a:buFont typeface="Arial"/>
              <a:buChar char="•"/>
            </a:pPr>
            <a:r>
              <a:rPr sz="1000" spc="-30" dirty="0">
                <a:latin typeface="Arial"/>
                <a:cs typeface="Arial"/>
              </a:rPr>
              <a:t>existential </a:t>
            </a:r>
            <a:r>
              <a:rPr sz="1000" spc="-20" dirty="0">
                <a:latin typeface="Arial"/>
                <a:cs typeface="Arial"/>
              </a:rPr>
              <a:t>quantification </a:t>
            </a:r>
            <a:r>
              <a:rPr sz="1000" spc="10" dirty="0">
                <a:latin typeface="Arial"/>
                <a:cs typeface="Arial"/>
              </a:rPr>
              <a:t>to </a:t>
            </a:r>
            <a:r>
              <a:rPr sz="1000" spc="-80" dirty="0">
                <a:latin typeface="Arial"/>
                <a:cs typeface="Arial"/>
              </a:rPr>
              <a:t>a </a:t>
            </a:r>
            <a:r>
              <a:rPr sz="1000" spc="-30" dirty="0">
                <a:latin typeface="Arial"/>
                <a:cs typeface="Arial"/>
              </a:rPr>
              <a:t>data </a:t>
            </a:r>
            <a:r>
              <a:rPr sz="1000" spc="-60" dirty="0">
                <a:latin typeface="Arial"/>
                <a:cs typeface="Arial"/>
              </a:rPr>
              <a:t>range  </a:t>
            </a:r>
            <a:r>
              <a:rPr sz="1000" spc="-45" dirty="0">
                <a:latin typeface="Arial"/>
                <a:cs typeface="Arial"/>
              </a:rPr>
              <a:t>(DataSomeValuesFrom)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80" name="object 8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pc="-5" dirty="0"/>
              <a:t>44</a:t>
            </a:r>
            <a:r>
              <a:rPr spc="50" dirty="0"/>
              <a:t>/64</a:t>
            </a: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3014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301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805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09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01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805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309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81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317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82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325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904798" y="37668"/>
            <a:ext cx="2063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O</a:t>
            </a:r>
            <a:r>
              <a:rPr sz="600" b="1" spc="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WL</a:t>
            </a:r>
            <a:endParaRPr sz="6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62723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6272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776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7280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784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8288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792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9296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6272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6776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7280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784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8288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792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1601889" y="37668"/>
            <a:ext cx="27622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OWL</a:t>
            </a:r>
            <a:r>
              <a:rPr sz="600" b="1" spc="-4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27393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2434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273935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3243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3747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4251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4755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73935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324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747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425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425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4755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273935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3243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3747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4251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4755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2248585" y="37668"/>
            <a:ext cx="5492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OWL </a:t>
            </a:r>
            <a:r>
              <a:rPr sz="600" b="1" spc="-5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2</a:t>
            </a:r>
            <a:r>
              <a:rPr sz="600" b="1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30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profiles</a:t>
            </a:r>
            <a:endParaRPr sz="60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31793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2973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801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3053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3153981" y="37668"/>
            <a:ext cx="56134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Beyond 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OWL</a:t>
            </a:r>
            <a:r>
              <a:rPr sz="600" b="1" spc="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409680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1471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97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2479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2984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3487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3992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4495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5000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4071454" y="37668"/>
            <a:ext cx="44339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Reasoning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502551" y="801992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02551" y="1146137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02551" y="1318209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02551" y="1662366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02551" y="1834438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02551" y="2178583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02551" y="2350655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02551" y="2522740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02551" y="2694813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02551" y="2866885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 txBox="1"/>
          <p:nvPr/>
        </p:nvSpPr>
        <p:spPr>
          <a:xfrm>
            <a:off x="624395" y="491591"/>
            <a:ext cx="3985705" cy="28890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90220">
              <a:lnSpc>
                <a:spcPct val="100000"/>
              </a:lnSpc>
            </a:pPr>
            <a:r>
              <a:rPr sz="1400" spc="-60" dirty="0">
                <a:solidFill>
                  <a:srgbClr val="46AA78"/>
                </a:solidFill>
                <a:latin typeface="Arial"/>
                <a:cs typeface="Arial"/>
              </a:rPr>
              <a:t>Supported Axioms </a:t>
            </a:r>
            <a:r>
              <a:rPr sz="1400" spc="-20" dirty="0">
                <a:solidFill>
                  <a:srgbClr val="46AA78"/>
                </a:solidFill>
                <a:latin typeface="Arial"/>
                <a:cs typeface="Arial"/>
              </a:rPr>
              <a:t>in </a:t>
            </a:r>
            <a:r>
              <a:rPr sz="1400" spc="-40" dirty="0">
                <a:solidFill>
                  <a:srgbClr val="46AA78"/>
                </a:solidFill>
                <a:latin typeface="Arial"/>
                <a:cs typeface="Arial"/>
              </a:rPr>
              <a:t>OWL </a:t>
            </a:r>
            <a:r>
              <a:rPr sz="1400" spc="7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55" dirty="0">
                <a:solidFill>
                  <a:srgbClr val="46AA78"/>
                </a:solidFill>
                <a:latin typeface="Arial"/>
                <a:cs typeface="Arial"/>
              </a:rPr>
              <a:t>2QL</a:t>
            </a:r>
            <a:endParaRPr sz="1400" dirty="0">
              <a:latin typeface="Arial"/>
              <a:cs typeface="Arial"/>
            </a:endParaRPr>
          </a:p>
          <a:p>
            <a:pPr marL="184150" marR="5080" indent="-171450">
              <a:lnSpc>
                <a:spcPct val="102600"/>
              </a:lnSpc>
              <a:spcBef>
                <a:spcPts val="160"/>
              </a:spcBef>
              <a:buFont typeface="Arial"/>
              <a:buChar char="•"/>
            </a:pPr>
            <a:r>
              <a:rPr sz="1050" spc="-40" dirty="0">
                <a:latin typeface="Arial"/>
                <a:cs typeface="Arial"/>
              </a:rPr>
              <a:t>Restrictions </a:t>
            </a:r>
            <a:r>
              <a:rPr sz="1050" spc="-55" dirty="0">
                <a:latin typeface="Arial"/>
                <a:cs typeface="Arial"/>
              </a:rPr>
              <a:t>on </a:t>
            </a:r>
            <a:r>
              <a:rPr sz="1050" spc="-80" dirty="0">
                <a:latin typeface="Arial"/>
                <a:cs typeface="Arial"/>
              </a:rPr>
              <a:t>class </a:t>
            </a:r>
            <a:r>
              <a:rPr sz="1050" spc="-75" dirty="0">
                <a:latin typeface="Arial"/>
                <a:cs typeface="Arial"/>
              </a:rPr>
              <a:t>expressions, </a:t>
            </a:r>
            <a:r>
              <a:rPr sz="1050" spc="-30" dirty="0">
                <a:latin typeface="Arial"/>
                <a:cs typeface="Arial"/>
              </a:rPr>
              <a:t>object </a:t>
            </a:r>
            <a:r>
              <a:rPr sz="1050" spc="-60" dirty="0">
                <a:latin typeface="Arial"/>
                <a:cs typeface="Arial"/>
              </a:rPr>
              <a:t>and </a:t>
            </a:r>
            <a:r>
              <a:rPr sz="1050" spc="-35" dirty="0">
                <a:latin typeface="Arial"/>
                <a:cs typeface="Arial"/>
              </a:rPr>
              <a:t>data </a:t>
            </a:r>
            <a:r>
              <a:rPr sz="1050" spc="-45" dirty="0">
                <a:latin typeface="Arial"/>
                <a:cs typeface="Arial"/>
              </a:rPr>
              <a:t>properties  </a:t>
            </a:r>
            <a:r>
              <a:rPr sz="1050" spc="-35" dirty="0">
                <a:latin typeface="Arial"/>
                <a:cs typeface="Arial"/>
              </a:rPr>
              <a:t>occurring </a:t>
            </a:r>
            <a:r>
              <a:rPr sz="1050" spc="-20" dirty="0">
                <a:latin typeface="Arial"/>
                <a:cs typeface="Arial"/>
              </a:rPr>
              <a:t>in </a:t>
            </a:r>
            <a:r>
              <a:rPr sz="1050" spc="-15" dirty="0">
                <a:latin typeface="Arial"/>
                <a:cs typeface="Arial"/>
              </a:rPr>
              <a:t>functionality </a:t>
            </a:r>
            <a:r>
              <a:rPr sz="1050" spc="-60" dirty="0">
                <a:latin typeface="Arial"/>
                <a:cs typeface="Arial"/>
              </a:rPr>
              <a:t>assertions </a:t>
            </a:r>
            <a:r>
              <a:rPr sz="1050" spc="-40" dirty="0">
                <a:latin typeface="Arial"/>
                <a:cs typeface="Arial"/>
              </a:rPr>
              <a:t>cannot </a:t>
            </a:r>
            <a:r>
              <a:rPr sz="1050" spc="-70" dirty="0">
                <a:latin typeface="Arial"/>
                <a:cs typeface="Arial"/>
              </a:rPr>
              <a:t>be </a:t>
            </a:r>
            <a:r>
              <a:rPr sz="1050" spc="-60" dirty="0">
                <a:latin typeface="Arial"/>
                <a:cs typeface="Arial"/>
              </a:rPr>
              <a:t>specialized  </a:t>
            </a:r>
            <a:endParaRPr lang="en-US" sz="1050" spc="-60" dirty="0" smtClean="0">
              <a:latin typeface="Arial"/>
              <a:cs typeface="Arial"/>
            </a:endParaRPr>
          </a:p>
          <a:p>
            <a:pPr marL="184150" marR="5080" indent="-171450">
              <a:lnSpc>
                <a:spcPct val="102600"/>
              </a:lnSpc>
              <a:spcBef>
                <a:spcPts val="160"/>
              </a:spcBef>
              <a:buFont typeface="Arial"/>
              <a:buChar char="•"/>
            </a:pPr>
            <a:r>
              <a:rPr sz="1050" spc="-75" dirty="0" smtClean="0">
                <a:latin typeface="Arial"/>
                <a:cs typeface="Arial"/>
              </a:rPr>
              <a:t>subclass</a:t>
            </a:r>
            <a:r>
              <a:rPr sz="1050" dirty="0" smtClean="0">
                <a:latin typeface="Arial"/>
                <a:cs typeface="Arial"/>
              </a:rPr>
              <a:t> </a:t>
            </a:r>
            <a:r>
              <a:rPr sz="1050" spc="-60" dirty="0">
                <a:latin typeface="Arial"/>
                <a:cs typeface="Arial"/>
              </a:rPr>
              <a:t>axioms</a:t>
            </a:r>
            <a:endParaRPr sz="1050" dirty="0">
              <a:latin typeface="Arial"/>
              <a:cs typeface="Arial"/>
            </a:endParaRPr>
          </a:p>
          <a:p>
            <a:pPr marL="184150" marR="24130" indent="-171450">
              <a:lnSpc>
                <a:spcPct val="102699"/>
              </a:lnSpc>
              <a:buFont typeface="Arial"/>
              <a:buChar char="•"/>
            </a:pPr>
            <a:r>
              <a:rPr sz="1050" spc="-80" dirty="0">
                <a:latin typeface="Arial"/>
                <a:cs typeface="Arial"/>
              </a:rPr>
              <a:t>class </a:t>
            </a:r>
            <a:r>
              <a:rPr sz="1050" spc="-75" dirty="0">
                <a:latin typeface="Arial"/>
                <a:cs typeface="Arial"/>
              </a:rPr>
              <a:t>expression </a:t>
            </a:r>
            <a:r>
              <a:rPr sz="1050" spc="-65" dirty="0">
                <a:latin typeface="Arial"/>
                <a:cs typeface="Arial"/>
              </a:rPr>
              <a:t>equivalence </a:t>
            </a:r>
            <a:r>
              <a:rPr sz="1050" spc="-25" dirty="0">
                <a:latin typeface="Arial"/>
                <a:cs typeface="Arial"/>
              </a:rPr>
              <a:t>(involving </a:t>
            </a:r>
            <a:r>
              <a:rPr sz="1050" spc="-65" dirty="0">
                <a:latin typeface="Arial"/>
                <a:cs typeface="Arial"/>
              </a:rPr>
              <a:t>subClassExpression),  </a:t>
            </a:r>
            <a:r>
              <a:rPr sz="1050" spc="-50" dirty="0">
                <a:latin typeface="Arial"/>
                <a:cs typeface="Arial"/>
              </a:rPr>
              <a:t>disjointness</a:t>
            </a:r>
            <a:endParaRPr sz="1050" dirty="0">
              <a:latin typeface="Arial"/>
              <a:cs typeface="Arial"/>
            </a:endParaRPr>
          </a:p>
          <a:p>
            <a:pPr marL="184150" indent="-171450">
              <a:lnSpc>
                <a:spcPct val="100000"/>
              </a:lnSpc>
              <a:spcBef>
                <a:spcPts val="40"/>
              </a:spcBef>
              <a:buFont typeface="Arial"/>
              <a:buChar char="•"/>
            </a:pPr>
            <a:r>
              <a:rPr sz="1050" spc="-65" dirty="0">
                <a:latin typeface="Arial"/>
                <a:cs typeface="Arial"/>
              </a:rPr>
              <a:t>inverse </a:t>
            </a:r>
            <a:r>
              <a:rPr sz="1050" spc="-30" dirty="0">
                <a:latin typeface="Arial"/>
                <a:cs typeface="Arial"/>
              </a:rPr>
              <a:t>object</a:t>
            </a:r>
            <a:r>
              <a:rPr sz="1050" spc="165" dirty="0">
                <a:latin typeface="Arial"/>
                <a:cs typeface="Arial"/>
              </a:rPr>
              <a:t> </a:t>
            </a:r>
            <a:r>
              <a:rPr sz="1050" spc="-45" dirty="0">
                <a:latin typeface="Arial"/>
                <a:cs typeface="Arial"/>
              </a:rPr>
              <a:t>properties</a:t>
            </a:r>
            <a:endParaRPr sz="1050" dirty="0">
              <a:latin typeface="Arial"/>
              <a:cs typeface="Arial"/>
            </a:endParaRPr>
          </a:p>
          <a:p>
            <a:pPr marL="184150" marR="412115" indent="-171450">
              <a:lnSpc>
                <a:spcPct val="102600"/>
              </a:lnSpc>
              <a:buFont typeface="Arial"/>
              <a:buChar char="•"/>
            </a:pPr>
            <a:r>
              <a:rPr sz="1050" spc="-35" dirty="0">
                <a:latin typeface="Arial"/>
                <a:cs typeface="Arial"/>
              </a:rPr>
              <a:t>property </a:t>
            </a:r>
            <a:r>
              <a:rPr sz="1050" spc="-40" dirty="0">
                <a:latin typeface="Arial"/>
                <a:cs typeface="Arial"/>
              </a:rPr>
              <a:t>inclusion </a:t>
            </a:r>
            <a:r>
              <a:rPr sz="1050" spc="5" dirty="0">
                <a:latin typeface="Arial"/>
                <a:cs typeface="Arial"/>
              </a:rPr>
              <a:t>(not </a:t>
            </a:r>
            <a:r>
              <a:rPr sz="1050" spc="-30" dirty="0">
                <a:latin typeface="Arial"/>
                <a:cs typeface="Arial"/>
              </a:rPr>
              <a:t>involving </a:t>
            </a:r>
            <a:r>
              <a:rPr sz="1050" spc="-35" dirty="0">
                <a:latin typeface="Arial"/>
                <a:cs typeface="Arial"/>
              </a:rPr>
              <a:t>property </a:t>
            </a:r>
            <a:r>
              <a:rPr sz="1050" spc="-60" dirty="0">
                <a:latin typeface="Arial"/>
                <a:cs typeface="Arial"/>
              </a:rPr>
              <a:t>chains and  </a:t>
            </a:r>
            <a:r>
              <a:rPr sz="1050" spc="-25" dirty="0">
                <a:latin typeface="Arial"/>
                <a:cs typeface="Arial"/>
              </a:rPr>
              <a:t>SubDataPropertyOf)</a:t>
            </a:r>
            <a:endParaRPr sz="1050" dirty="0">
              <a:latin typeface="Arial"/>
              <a:cs typeface="Arial"/>
            </a:endParaRPr>
          </a:p>
          <a:p>
            <a:pPr marL="184150" marR="1899920" indent="-171450">
              <a:lnSpc>
                <a:spcPct val="102600"/>
              </a:lnSpc>
              <a:buFont typeface="Arial"/>
              <a:buChar char="•"/>
            </a:pPr>
            <a:r>
              <a:rPr sz="1050" spc="-35" dirty="0">
                <a:latin typeface="Arial"/>
                <a:cs typeface="Arial"/>
              </a:rPr>
              <a:t>property </a:t>
            </a:r>
            <a:r>
              <a:rPr sz="1050" spc="-65" dirty="0">
                <a:latin typeface="Arial"/>
                <a:cs typeface="Arial"/>
              </a:rPr>
              <a:t>equivalence  </a:t>
            </a:r>
            <a:endParaRPr lang="en-US" sz="1050" spc="-65" dirty="0" smtClean="0">
              <a:latin typeface="Arial"/>
              <a:cs typeface="Arial"/>
            </a:endParaRPr>
          </a:p>
          <a:p>
            <a:pPr marL="184150" marR="1899920" indent="-171450">
              <a:lnSpc>
                <a:spcPct val="102600"/>
              </a:lnSpc>
              <a:buFont typeface="Arial"/>
              <a:buChar char="•"/>
            </a:pPr>
            <a:r>
              <a:rPr sz="1050" spc="-35" dirty="0" smtClean="0">
                <a:latin typeface="Arial"/>
                <a:cs typeface="Arial"/>
              </a:rPr>
              <a:t>property </a:t>
            </a:r>
            <a:r>
              <a:rPr sz="1050" spc="-50" dirty="0">
                <a:latin typeface="Arial"/>
                <a:cs typeface="Arial"/>
              </a:rPr>
              <a:t>domain </a:t>
            </a:r>
            <a:r>
              <a:rPr sz="1050" spc="-60" dirty="0">
                <a:latin typeface="Arial"/>
                <a:cs typeface="Arial"/>
              </a:rPr>
              <a:t>and </a:t>
            </a:r>
            <a:r>
              <a:rPr sz="1050" spc="-65" dirty="0">
                <a:latin typeface="Arial"/>
                <a:cs typeface="Arial"/>
              </a:rPr>
              <a:t>range  </a:t>
            </a:r>
            <a:endParaRPr lang="en-US" sz="1050" spc="-65" dirty="0" smtClean="0">
              <a:latin typeface="Arial"/>
              <a:cs typeface="Arial"/>
            </a:endParaRPr>
          </a:p>
          <a:p>
            <a:pPr marL="184150" marR="1899920" indent="-171450">
              <a:lnSpc>
                <a:spcPct val="102600"/>
              </a:lnSpc>
              <a:buFont typeface="Arial"/>
              <a:buChar char="•"/>
            </a:pPr>
            <a:r>
              <a:rPr sz="1050" spc="-20" dirty="0" smtClean="0">
                <a:latin typeface="Arial"/>
                <a:cs typeface="Arial"/>
              </a:rPr>
              <a:t>disjoint</a:t>
            </a:r>
            <a:r>
              <a:rPr sz="1050" spc="35" dirty="0" smtClean="0">
                <a:latin typeface="Arial"/>
                <a:cs typeface="Arial"/>
              </a:rPr>
              <a:t> </a:t>
            </a:r>
            <a:r>
              <a:rPr sz="1050" spc="-45" dirty="0">
                <a:latin typeface="Arial"/>
                <a:cs typeface="Arial"/>
              </a:rPr>
              <a:t>properties</a:t>
            </a:r>
            <a:endParaRPr sz="1050" dirty="0">
              <a:latin typeface="Arial"/>
              <a:cs typeface="Arial"/>
            </a:endParaRPr>
          </a:p>
          <a:p>
            <a:pPr marL="184150" marR="304800" indent="-171450">
              <a:lnSpc>
                <a:spcPct val="102600"/>
              </a:lnSpc>
              <a:buFont typeface="Arial"/>
              <a:buChar char="•"/>
            </a:pPr>
            <a:r>
              <a:rPr sz="1050" spc="-35" dirty="0">
                <a:latin typeface="Arial"/>
                <a:cs typeface="Arial"/>
              </a:rPr>
              <a:t>symmetric, </a:t>
            </a:r>
            <a:r>
              <a:rPr sz="1050" spc="-45" dirty="0">
                <a:latin typeface="Arial"/>
                <a:cs typeface="Arial"/>
              </a:rPr>
              <a:t>reflexive, </a:t>
            </a:r>
            <a:r>
              <a:rPr sz="1050" spc="-35" dirty="0">
                <a:latin typeface="Arial"/>
                <a:cs typeface="Arial"/>
              </a:rPr>
              <a:t>irreflexive, </a:t>
            </a:r>
            <a:r>
              <a:rPr sz="1050" spc="-45" dirty="0">
                <a:latin typeface="Arial"/>
                <a:cs typeface="Arial"/>
              </a:rPr>
              <a:t>asymmetric properties  </a:t>
            </a:r>
            <a:endParaRPr lang="en-US" sz="1050" spc="-45" dirty="0" smtClean="0">
              <a:latin typeface="Arial"/>
              <a:cs typeface="Arial"/>
            </a:endParaRPr>
          </a:p>
          <a:p>
            <a:pPr marL="184150" marR="304800" indent="-171450">
              <a:lnSpc>
                <a:spcPct val="102600"/>
              </a:lnSpc>
              <a:buFont typeface="Arial"/>
              <a:buChar char="•"/>
            </a:pPr>
            <a:r>
              <a:rPr sz="1050" spc="-60" dirty="0" smtClean="0">
                <a:latin typeface="Arial"/>
                <a:cs typeface="Arial"/>
              </a:rPr>
              <a:t>assertions </a:t>
            </a:r>
            <a:r>
              <a:rPr sz="1050" spc="-30" dirty="0">
                <a:latin typeface="Arial"/>
                <a:cs typeface="Arial"/>
              </a:rPr>
              <a:t>other </a:t>
            </a:r>
            <a:r>
              <a:rPr sz="1050" spc="-25" dirty="0">
                <a:latin typeface="Arial"/>
                <a:cs typeface="Arial"/>
              </a:rPr>
              <a:t>than </a:t>
            </a:r>
            <a:r>
              <a:rPr sz="1050" spc="-30" dirty="0">
                <a:latin typeface="Arial"/>
                <a:cs typeface="Arial"/>
              </a:rPr>
              <a:t>individual </a:t>
            </a:r>
            <a:r>
              <a:rPr sz="1050" spc="-35" dirty="0">
                <a:latin typeface="Arial"/>
                <a:cs typeface="Arial"/>
              </a:rPr>
              <a:t>equality </a:t>
            </a:r>
            <a:r>
              <a:rPr sz="1050" spc="-60" dirty="0">
                <a:latin typeface="Arial"/>
                <a:cs typeface="Arial"/>
              </a:rPr>
              <a:t>assertions and  </a:t>
            </a:r>
            <a:r>
              <a:rPr sz="1050" spc="-50" dirty="0">
                <a:latin typeface="Arial"/>
                <a:cs typeface="Arial"/>
              </a:rPr>
              <a:t>negative </a:t>
            </a:r>
            <a:r>
              <a:rPr sz="1050" spc="-35" dirty="0">
                <a:latin typeface="Arial"/>
                <a:cs typeface="Arial"/>
              </a:rPr>
              <a:t>property </a:t>
            </a:r>
            <a:r>
              <a:rPr sz="1050" spc="-60" dirty="0">
                <a:latin typeface="Arial"/>
                <a:cs typeface="Arial"/>
              </a:rPr>
              <a:t>assertions </a:t>
            </a:r>
            <a:r>
              <a:rPr sz="1050" spc="-25" dirty="0">
                <a:latin typeface="Arial"/>
                <a:cs typeface="Arial"/>
              </a:rPr>
              <a:t>(DifferentIndividuals,  </a:t>
            </a:r>
            <a:r>
              <a:rPr sz="1050" spc="-60" dirty="0">
                <a:latin typeface="Arial"/>
                <a:cs typeface="Arial"/>
              </a:rPr>
              <a:t>ClassAssertion, </a:t>
            </a:r>
            <a:r>
              <a:rPr sz="1050" spc="-35" dirty="0">
                <a:latin typeface="Arial"/>
                <a:cs typeface="Arial"/>
              </a:rPr>
              <a:t>ObjectPropertyAssertion, </a:t>
            </a:r>
            <a:r>
              <a:rPr sz="1050" spc="-60" dirty="0">
                <a:latin typeface="Arial"/>
                <a:cs typeface="Arial"/>
              </a:rPr>
              <a:t>and  </a:t>
            </a:r>
            <a:r>
              <a:rPr sz="1050" spc="-30" dirty="0">
                <a:latin typeface="Arial"/>
                <a:cs typeface="Arial"/>
              </a:rPr>
              <a:t>DataPropertyAssertion)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4322698" y="3360826"/>
            <a:ext cx="23431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25" dirty="0">
                <a:latin typeface="Arial"/>
                <a:cs typeface="Arial"/>
              </a:rPr>
              <a:t>45/64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3014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301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805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09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01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805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309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81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317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82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325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904798" y="37668"/>
            <a:ext cx="2063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O</a:t>
            </a:r>
            <a:r>
              <a:rPr sz="600" b="1" spc="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WL</a:t>
            </a:r>
            <a:endParaRPr sz="6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62723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6272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776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7280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784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8288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792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9296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6272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6776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7280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784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8288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792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1601889" y="37668"/>
            <a:ext cx="27622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OWL</a:t>
            </a:r>
            <a:r>
              <a:rPr sz="600" b="1" spc="-4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27393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2434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273935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3243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3747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4251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4755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73935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324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747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425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4755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4755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273935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3243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3747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4251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4755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2248585" y="37668"/>
            <a:ext cx="5492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OWL </a:t>
            </a:r>
            <a:r>
              <a:rPr sz="600" b="1" spc="-5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2</a:t>
            </a:r>
            <a:r>
              <a:rPr sz="600" b="1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30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profiles</a:t>
            </a:r>
            <a:endParaRPr sz="60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31793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2973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801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3053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3153981" y="37668"/>
            <a:ext cx="56134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Beyond 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OWL</a:t>
            </a:r>
            <a:r>
              <a:rPr sz="600" b="1" spc="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409680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1471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97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2479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2984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3487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3992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4495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5000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4071454" y="37668"/>
            <a:ext cx="44339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Reasoning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502551" y="825766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02551" y="1198460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02551" y="1399082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02551" y="1599692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02551" y="1800313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02551" y="2000923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02551" y="2201545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02551" y="2402166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02551" y="2602776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02551" y="2803398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02551" y="3004007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02551" y="3204629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 txBox="1"/>
          <p:nvPr/>
        </p:nvSpPr>
        <p:spPr>
          <a:xfrm>
            <a:off x="624394" y="491591"/>
            <a:ext cx="3890455" cy="28847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56895">
              <a:lnSpc>
                <a:spcPct val="100000"/>
              </a:lnSpc>
            </a:pPr>
            <a:r>
              <a:rPr sz="1400" spc="5" dirty="0">
                <a:solidFill>
                  <a:srgbClr val="46AA78"/>
                </a:solidFill>
                <a:latin typeface="Arial"/>
                <a:cs typeface="Arial"/>
              </a:rPr>
              <a:t>NOT </a:t>
            </a:r>
            <a:r>
              <a:rPr sz="1400" spc="-60" dirty="0">
                <a:solidFill>
                  <a:srgbClr val="46AA78"/>
                </a:solidFill>
                <a:latin typeface="Arial"/>
                <a:cs typeface="Arial"/>
              </a:rPr>
              <a:t>supported </a:t>
            </a:r>
            <a:r>
              <a:rPr sz="1400" spc="-20" dirty="0">
                <a:solidFill>
                  <a:srgbClr val="46AA78"/>
                </a:solidFill>
                <a:latin typeface="Arial"/>
                <a:cs typeface="Arial"/>
              </a:rPr>
              <a:t>in </a:t>
            </a:r>
            <a:r>
              <a:rPr sz="1400" spc="-40" dirty="0">
                <a:solidFill>
                  <a:srgbClr val="46AA78"/>
                </a:solidFill>
                <a:latin typeface="Arial"/>
                <a:cs typeface="Arial"/>
              </a:rPr>
              <a:t>OWL </a:t>
            </a:r>
            <a:r>
              <a:rPr sz="1400" spc="-80" dirty="0">
                <a:solidFill>
                  <a:srgbClr val="46AA78"/>
                </a:solidFill>
                <a:latin typeface="Arial"/>
                <a:cs typeface="Arial"/>
              </a:rPr>
              <a:t>2 </a:t>
            </a:r>
            <a:r>
              <a:rPr sz="1400" spc="140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40" dirty="0">
                <a:solidFill>
                  <a:srgbClr val="46AA78"/>
                </a:solidFill>
                <a:latin typeface="Arial"/>
                <a:cs typeface="Arial"/>
              </a:rPr>
              <a:t>QL</a:t>
            </a:r>
            <a:endParaRPr sz="1400" dirty="0">
              <a:latin typeface="Arial"/>
              <a:cs typeface="Arial"/>
            </a:endParaRPr>
          </a:p>
          <a:p>
            <a:pPr marL="184150" marR="5080" indent="-171450">
              <a:lnSpc>
                <a:spcPct val="102600"/>
              </a:lnSpc>
              <a:spcBef>
                <a:spcPts val="350"/>
              </a:spcBef>
              <a:buFont typeface="Arial"/>
              <a:buChar char="•"/>
            </a:pPr>
            <a:r>
              <a:rPr sz="1050" spc="-35" dirty="0">
                <a:latin typeface="Arial"/>
                <a:cs typeface="Arial"/>
              </a:rPr>
              <a:t>existential </a:t>
            </a:r>
            <a:r>
              <a:rPr sz="1050" spc="-20" dirty="0">
                <a:latin typeface="Arial"/>
                <a:cs typeface="Arial"/>
              </a:rPr>
              <a:t>quantification </a:t>
            </a:r>
            <a:r>
              <a:rPr sz="1050" spc="10" dirty="0">
                <a:latin typeface="Arial"/>
                <a:cs typeface="Arial"/>
              </a:rPr>
              <a:t>to </a:t>
            </a:r>
            <a:r>
              <a:rPr sz="1050" spc="-85" dirty="0">
                <a:latin typeface="Arial"/>
                <a:cs typeface="Arial"/>
              </a:rPr>
              <a:t>a </a:t>
            </a:r>
            <a:r>
              <a:rPr sz="1050" spc="-80" dirty="0">
                <a:latin typeface="Arial"/>
                <a:cs typeface="Arial"/>
              </a:rPr>
              <a:t>class </a:t>
            </a:r>
            <a:r>
              <a:rPr sz="1050" spc="-75" dirty="0">
                <a:latin typeface="Arial"/>
                <a:cs typeface="Arial"/>
              </a:rPr>
              <a:t>expression </a:t>
            </a:r>
            <a:r>
              <a:rPr sz="1050" spc="-50" dirty="0">
                <a:latin typeface="Arial"/>
                <a:cs typeface="Arial"/>
              </a:rPr>
              <a:t>or </a:t>
            </a:r>
            <a:r>
              <a:rPr sz="1050" spc="-85" dirty="0">
                <a:latin typeface="Arial"/>
                <a:cs typeface="Arial"/>
              </a:rPr>
              <a:t>a </a:t>
            </a:r>
            <a:r>
              <a:rPr sz="1050" spc="-35" dirty="0">
                <a:latin typeface="Arial"/>
                <a:cs typeface="Arial"/>
              </a:rPr>
              <a:t>data </a:t>
            </a:r>
            <a:r>
              <a:rPr sz="1050" spc="-65" dirty="0">
                <a:latin typeface="Arial"/>
                <a:cs typeface="Arial"/>
              </a:rPr>
              <a:t>range  </a:t>
            </a:r>
            <a:r>
              <a:rPr sz="1050" spc="-20" dirty="0">
                <a:latin typeface="Arial"/>
                <a:cs typeface="Arial"/>
              </a:rPr>
              <a:t>in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75" dirty="0">
                <a:latin typeface="Arial"/>
                <a:cs typeface="Arial"/>
              </a:rPr>
              <a:t>subclass </a:t>
            </a:r>
            <a:r>
              <a:rPr sz="1050" spc="20" dirty="0">
                <a:latin typeface="Arial"/>
                <a:cs typeface="Arial"/>
              </a:rPr>
              <a:t> </a:t>
            </a:r>
            <a:r>
              <a:rPr sz="1050" spc="-30" dirty="0">
                <a:latin typeface="Arial"/>
                <a:cs typeface="Arial"/>
              </a:rPr>
              <a:t>position</a:t>
            </a:r>
            <a:endParaRPr sz="1050" dirty="0">
              <a:latin typeface="Arial"/>
              <a:cs typeface="Arial"/>
            </a:endParaRPr>
          </a:p>
          <a:p>
            <a:pPr marL="184150" indent="-171450">
              <a:lnSpc>
                <a:spcPct val="100000"/>
              </a:lnSpc>
              <a:spcBef>
                <a:spcPts val="254"/>
              </a:spcBef>
              <a:buFont typeface="Arial"/>
              <a:buChar char="•"/>
            </a:pPr>
            <a:r>
              <a:rPr sz="1050" spc="-30" dirty="0">
                <a:latin typeface="Arial"/>
                <a:cs typeface="Arial"/>
              </a:rPr>
              <a:t>self-restriction</a:t>
            </a:r>
            <a:endParaRPr sz="1050" dirty="0">
              <a:latin typeface="Arial"/>
              <a:cs typeface="Arial"/>
            </a:endParaRPr>
          </a:p>
          <a:p>
            <a:pPr marL="184150" marR="572135" indent="-171450">
              <a:lnSpc>
                <a:spcPct val="119700"/>
              </a:lnSpc>
              <a:buFont typeface="Arial"/>
              <a:buChar char="•"/>
            </a:pPr>
            <a:r>
              <a:rPr sz="1050" spc="-35" dirty="0">
                <a:latin typeface="Arial"/>
                <a:cs typeface="Arial"/>
              </a:rPr>
              <a:t>existential </a:t>
            </a:r>
            <a:r>
              <a:rPr sz="1050" spc="-20" dirty="0">
                <a:latin typeface="Arial"/>
                <a:cs typeface="Arial"/>
              </a:rPr>
              <a:t>quantification </a:t>
            </a:r>
            <a:r>
              <a:rPr sz="1050" spc="10" dirty="0">
                <a:latin typeface="Arial"/>
                <a:cs typeface="Arial"/>
              </a:rPr>
              <a:t>to </a:t>
            </a:r>
            <a:r>
              <a:rPr sz="1050" spc="-70" dirty="0">
                <a:latin typeface="Arial"/>
                <a:cs typeface="Arial"/>
              </a:rPr>
              <a:t>an </a:t>
            </a:r>
            <a:r>
              <a:rPr sz="1050" spc="-30" dirty="0">
                <a:latin typeface="Arial"/>
                <a:cs typeface="Arial"/>
              </a:rPr>
              <a:t>individual </a:t>
            </a:r>
            <a:r>
              <a:rPr sz="1050" spc="-50" dirty="0">
                <a:latin typeface="Arial"/>
                <a:cs typeface="Arial"/>
              </a:rPr>
              <a:t>or </a:t>
            </a:r>
            <a:r>
              <a:rPr sz="1050" spc="-85" dirty="0">
                <a:latin typeface="Arial"/>
                <a:cs typeface="Arial"/>
              </a:rPr>
              <a:t>a </a:t>
            </a:r>
            <a:r>
              <a:rPr sz="1050" spc="-15" dirty="0">
                <a:latin typeface="Arial"/>
                <a:cs typeface="Arial"/>
              </a:rPr>
              <a:t>literal  </a:t>
            </a:r>
            <a:endParaRPr lang="en-US" sz="1050" spc="-15" dirty="0" smtClean="0">
              <a:latin typeface="Arial"/>
              <a:cs typeface="Arial"/>
            </a:endParaRPr>
          </a:p>
          <a:p>
            <a:pPr marL="184150" marR="572135" indent="-171450">
              <a:lnSpc>
                <a:spcPct val="119700"/>
              </a:lnSpc>
              <a:buFont typeface="Arial"/>
              <a:buChar char="•"/>
            </a:pPr>
            <a:r>
              <a:rPr sz="1050" spc="-45" dirty="0" smtClean="0">
                <a:latin typeface="Arial"/>
                <a:cs typeface="Arial"/>
              </a:rPr>
              <a:t>enumeration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40" dirty="0">
                <a:latin typeface="Arial"/>
                <a:cs typeface="Arial"/>
              </a:rPr>
              <a:t>individuals </a:t>
            </a:r>
            <a:r>
              <a:rPr sz="1050" spc="-60" dirty="0">
                <a:latin typeface="Arial"/>
                <a:cs typeface="Arial"/>
              </a:rPr>
              <a:t>and </a:t>
            </a:r>
            <a:r>
              <a:rPr sz="1050" spc="130" dirty="0">
                <a:latin typeface="Arial"/>
                <a:cs typeface="Arial"/>
              </a:rPr>
              <a:t> </a:t>
            </a:r>
            <a:r>
              <a:rPr sz="1050" spc="-25" dirty="0">
                <a:latin typeface="Arial"/>
                <a:cs typeface="Arial"/>
              </a:rPr>
              <a:t>literals</a:t>
            </a:r>
            <a:endParaRPr sz="1050" dirty="0">
              <a:latin typeface="Arial"/>
              <a:cs typeface="Arial"/>
            </a:endParaRPr>
          </a:p>
          <a:p>
            <a:pPr marL="184150" marR="80645" indent="-171450">
              <a:lnSpc>
                <a:spcPct val="119700"/>
              </a:lnSpc>
              <a:buFont typeface="Arial"/>
              <a:buChar char="•"/>
            </a:pPr>
            <a:r>
              <a:rPr sz="1050" spc="-50" dirty="0">
                <a:latin typeface="Arial"/>
                <a:cs typeface="Arial"/>
              </a:rPr>
              <a:t>universal </a:t>
            </a:r>
            <a:r>
              <a:rPr sz="1050" spc="-20" dirty="0">
                <a:latin typeface="Arial"/>
                <a:cs typeface="Arial"/>
              </a:rPr>
              <a:t>quantification </a:t>
            </a:r>
            <a:r>
              <a:rPr sz="1050" spc="10" dirty="0">
                <a:latin typeface="Arial"/>
                <a:cs typeface="Arial"/>
              </a:rPr>
              <a:t>to </a:t>
            </a:r>
            <a:r>
              <a:rPr sz="1050" spc="-85" dirty="0">
                <a:latin typeface="Arial"/>
                <a:cs typeface="Arial"/>
              </a:rPr>
              <a:t>a </a:t>
            </a:r>
            <a:r>
              <a:rPr sz="1050" spc="-80" dirty="0">
                <a:latin typeface="Arial"/>
                <a:cs typeface="Arial"/>
              </a:rPr>
              <a:t>class </a:t>
            </a:r>
            <a:r>
              <a:rPr sz="1050" spc="-75" dirty="0">
                <a:latin typeface="Arial"/>
                <a:cs typeface="Arial"/>
              </a:rPr>
              <a:t>expression </a:t>
            </a:r>
            <a:r>
              <a:rPr sz="1050" spc="-50" dirty="0">
                <a:latin typeface="Arial"/>
                <a:cs typeface="Arial"/>
              </a:rPr>
              <a:t>or </a:t>
            </a:r>
            <a:r>
              <a:rPr sz="1050" spc="-85" dirty="0">
                <a:latin typeface="Arial"/>
                <a:cs typeface="Arial"/>
              </a:rPr>
              <a:t>a </a:t>
            </a:r>
            <a:r>
              <a:rPr sz="1050" spc="-35" dirty="0">
                <a:latin typeface="Arial"/>
                <a:cs typeface="Arial"/>
              </a:rPr>
              <a:t>data </a:t>
            </a:r>
            <a:r>
              <a:rPr sz="1050" spc="-65" dirty="0">
                <a:latin typeface="Arial"/>
                <a:cs typeface="Arial"/>
              </a:rPr>
              <a:t>range  </a:t>
            </a:r>
            <a:endParaRPr lang="en-US" sz="1050" spc="-65" dirty="0" smtClean="0">
              <a:latin typeface="Arial"/>
              <a:cs typeface="Arial"/>
            </a:endParaRPr>
          </a:p>
          <a:p>
            <a:pPr marL="184150" marR="80645" indent="-171450">
              <a:lnSpc>
                <a:spcPct val="119700"/>
              </a:lnSpc>
              <a:buFont typeface="Arial"/>
              <a:buChar char="•"/>
            </a:pPr>
            <a:r>
              <a:rPr sz="1050" spc="-30" dirty="0" smtClean="0">
                <a:latin typeface="Arial"/>
                <a:cs typeface="Arial"/>
              </a:rPr>
              <a:t>cardinality</a:t>
            </a:r>
            <a:r>
              <a:rPr sz="1050" spc="25" dirty="0" smtClean="0">
                <a:latin typeface="Arial"/>
                <a:cs typeface="Arial"/>
              </a:rPr>
              <a:t> </a:t>
            </a:r>
            <a:r>
              <a:rPr sz="1050" spc="-30" dirty="0">
                <a:latin typeface="Arial"/>
                <a:cs typeface="Arial"/>
              </a:rPr>
              <a:t>restrictions</a:t>
            </a:r>
            <a:endParaRPr sz="1050" dirty="0">
              <a:latin typeface="Arial"/>
              <a:cs typeface="Arial"/>
            </a:endParaRPr>
          </a:p>
          <a:p>
            <a:pPr marL="184150" indent="-171450">
              <a:lnSpc>
                <a:spcPct val="100000"/>
              </a:lnSpc>
              <a:spcBef>
                <a:spcPts val="254"/>
              </a:spcBef>
              <a:buFont typeface="Arial"/>
              <a:buChar char="•"/>
            </a:pPr>
            <a:r>
              <a:rPr sz="1050" spc="-30" dirty="0">
                <a:latin typeface="Arial"/>
                <a:cs typeface="Arial"/>
              </a:rPr>
              <a:t>disjunction</a:t>
            </a:r>
            <a:endParaRPr sz="1050" dirty="0">
              <a:latin typeface="Arial"/>
              <a:cs typeface="Arial"/>
            </a:endParaRPr>
          </a:p>
          <a:p>
            <a:pPr marL="184150" marR="1015365" indent="-171450">
              <a:lnSpc>
                <a:spcPct val="119700"/>
              </a:lnSpc>
              <a:buFont typeface="Arial"/>
              <a:buChar char="•"/>
            </a:pPr>
            <a:r>
              <a:rPr sz="1050" spc="-35" dirty="0">
                <a:latin typeface="Arial"/>
                <a:cs typeface="Arial"/>
              </a:rPr>
              <a:t>property </a:t>
            </a:r>
            <a:r>
              <a:rPr sz="1050" spc="-50" dirty="0">
                <a:latin typeface="Arial"/>
                <a:cs typeface="Arial"/>
              </a:rPr>
              <a:t>inclusions </a:t>
            </a:r>
            <a:r>
              <a:rPr sz="1050" spc="-30" dirty="0">
                <a:latin typeface="Arial"/>
                <a:cs typeface="Arial"/>
              </a:rPr>
              <a:t>involving </a:t>
            </a:r>
            <a:r>
              <a:rPr sz="1050" spc="-35" dirty="0">
                <a:latin typeface="Arial"/>
                <a:cs typeface="Arial"/>
              </a:rPr>
              <a:t>property </a:t>
            </a:r>
            <a:r>
              <a:rPr sz="1050" spc="-60" dirty="0">
                <a:latin typeface="Arial"/>
                <a:cs typeface="Arial"/>
              </a:rPr>
              <a:t>chains  </a:t>
            </a:r>
            <a:endParaRPr lang="en-US" sz="1050" spc="-60" dirty="0" smtClean="0">
              <a:latin typeface="Arial"/>
              <a:cs typeface="Arial"/>
            </a:endParaRPr>
          </a:p>
          <a:p>
            <a:pPr marL="184150" marR="1015365" indent="-171450">
              <a:lnSpc>
                <a:spcPct val="119700"/>
              </a:lnSpc>
              <a:buFont typeface="Arial"/>
              <a:buChar char="•"/>
            </a:pPr>
            <a:r>
              <a:rPr sz="1050" spc="-25" dirty="0" smtClean="0">
                <a:latin typeface="Arial"/>
                <a:cs typeface="Arial"/>
              </a:rPr>
              <a:t>functional </a:t>
            </a:r>
            <a:r>
              <a:rPr sz="1050" spc="-60" dirty="0">
                <a:latin typeface="Arial"/>
                <a:cs typeface="Arial"/>
              </a:rPr>
              <a:t>and </a:t>
            </a:r>
            <a:r>
              <a:rPr sz="1050" spc="-40" dirty="0">
                <a:latin typeface="Arial"/>
                <a:cs typeface="Arial"/>
              </a:rPr>
              <a:t>inverse-functional </a:t>
            </a:r>
            <a:r>
              <a:rPr sz="1050" spc="-45" dirty="0">
                <a:latin typeface="Arial"/>
                <a:cs typeface="Arial"/>
              </a:rPr>
              <a:t>properties  </a:t>
            </a:r>
            <a:endParaRPr lang="en-US" sz="1050" spc="-45" dirty="0" smtClean="0">
              <a:latin typeface="Arial"/>
              <a:cs typeface="Arial"/>
            </a:endParaRPr>
          </a:p>
          <a:p>
            <a:pPr marL="184150" marR="1015365" indent="-171450">
              <a:lnSpc>
                <a:spcPct val="119700"/>
              </a:lnSpc>
              <a:buFont typeface="Arial"/>
              <a:buChar char="•"/>
            </a:pPr>
            <a:r>
              <a:rPr sz="1050" spc="-25" dirty="0" smtClean="0">
                <a:latin typeface="Arial"/>
                <a:cs typeface="Arial"/>
              </a:rPr>
              <a:t>transitive</a:t>
            </a:r>
            <a:r>
              <a:rPr sz="1050" spc="35" dirty="0" smtClean="0">
                <a:latin typeface="Arial"/>
                <a:cs typeface="Arial"/>
              </a:rPr>
              <a:t> </a:t>
            </a:r>
            <a:r>
              <a:rPr sz="1050" spc="-45" dirty="0">
                <a:latin typeface="Arial"/>
                <a:cs typeface="Arial"/>
              </a:rPr>
              <a:t>properties</a:t>
            </a:r>
            <a:endParaRPr sz="1050" dirty="0">
              <a:latin typeface="Arial"/>
              <a:cs typeface="Arial"/>
            </a:endParaRPr>
          </a:p>
          <a:p>
            <a:pPr marL="184150" indent="-171450">
              <a:lnSpc>
                <a:spcPct val="100000"/>
              </a:lnSpc>
              <a:spcBef>
                <a:spcPts val="260"/>
              </a:spcBef>
              <a:buFont typeface="Arial"/>
              <a:buChar char="•"/>
            </a:pPr>
            <a:r>
              <a:rPr sz="1050" spc="-85" dirty="0">
                <a:latin typeface="Arial"/>
                <a:cs typeface="Arial"/>
              </a:rPr>
              <a:t>keys</a:t>
            </a:r>
            <a:endParaRPr sz="1050" dirty="0">
              <a:latin typeface="Arial"/>
              <a:cs typeface="Arial"/>
            </a:endParaRPr>
          </a:p>
          <a:p>
            <a:pPr marL="184150" indent="-171450">
              <a:lnSpc>
                <a:spcPct val="100000"/>
              </a:lnSpc>
              <a:spcBef>
                <a:spcPts val="254"/>
              </a:spcBef>
              <a:buFont typeface="Arial"/>
              <a:buChar char="•"/>
            </a:pPr>
            <a:r>
              <a:rPr sz="1050" spc="-30" dirty="0">
                <a:latin typeface="Arial"/>
                <a:cs typeface="Arial"/>
              </a:rPr>
              <a:t>individual </a:t>
            </a:r>
            <a:r>
              <a:rPr sz="1050" spc="-35" dirty="0">
                <a:latin typeface="Arial"/>
                <a:cs typeface="Arial"/>
              </a:rPr>
              <a:t>equality </a:t>
            </a:r>
            <a:r>
              <a:rPr sz="1050" spc="-60" dirty="0">
                <a:latin typeface="Arial"/>
                <a:cs typeface="Arial"/>
              </a:rPr>
              <a:t>assertions  and  </a:t>
            </a:r>
            <a:r>
              <a:rPr sz="1050" spc="-50" dirty="0">
                <a:latin typeface="Arial"/>
                <a:cs typeface="Arial"/>
              </a:rPr>
              <a:t>negative  </a:t>
            </a:r>
            <a:r>
              <a:rPr sz="1050" spc="-35" dirty="0">
                <a:latin typeface="Arial"/>
                <a:cs typeface="Arial"/>
              </a:rPr>
              <a:t>property</a:t>
            </a:r>
            <a:r>
              <a:rPr sz="1050" spc="-40" dirty="0">
                <a:latin typeface="Arial"/>
                <a:cs typeface="Arial"/>
              </a:rPr>
              <a:t> </a:t>
            </a:r>
            <a:r>
              <a:rPr sz="1050" spc="-60" dirty="0">
                <a:latin typeface="Arial"/>
                <a:cs typeface="Arial"/>
              </a:rPr>
              <a:t>assertions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82" name="object 8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pc="-5" dirty="0"/>
              <a:t>46</a:t>
            </a:r>
            <a:r>
              <a:rPr spc="50" dirty="0"/>
              <a:t>/64</a:t>
            </a: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3014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301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805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09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01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805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309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81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317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82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325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904798" y="37668"/>
            <a:ext cx="2063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O</a:t>
            </a:r>
            <a:r>
              <a:rPr sz="600" b="1" spc="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WL</a:t>
            </a:r>
            <a:endParaRPr sz="6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62723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6272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776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7280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784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8288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792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9296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6272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6776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7280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784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8288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792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1601889" y="37668"/>
            <a:ext cx="27622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OWL</a:t>
            </a:r>
            <a:r>
              <a:rPr sz="600" b="1" spc="-4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27393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2434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273935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3243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3747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4251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4755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73935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324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747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425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4755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273935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273935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3243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3747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4251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4755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2248585" y="37668"/>
            <a:ext cx="5492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OWL </a:t>
            </a:r>
            <a:r>
              <a:rPr sz="600" b="1" spc="-5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2</a:t>
            </a:r>
            <a:r>
              <a:rPr sz="600" b="1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30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profiles</a:t>
            </a:r>
            <a:endParaRPr sz="60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31793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2973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801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3053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3153981" y="37668"/>
            <a:ext cx="56134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Beyond 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OWL</a:t>
            </a:r>
            <a:r>
              <a:rPr sz="600" b="1" spc="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409680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1471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97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2479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2984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3487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3992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4495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5000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4071454" y="37668"/>
            <a:ext cx="44339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Reasoning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310743" y="764387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10743" y="983145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41032" y="1206944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41032" y="1379016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10743" y="1546047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41032" y="1769846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41032" y="1941931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350253" y="491591"/>
            <a:ext cx="2237740" cy="15690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400" spc="-25" dirty="0">
                <a:solidFill>
                  <a:srgbClr val="46AA78"/>
                </a:solidFill>
                <a:latin typeface="Arial"/>
                <a:cs typeface="Arial"/>
              </a:rPr>
              <a:t>Outline</a:t>
            </a:r>
            <a:endParaRPr sz="1400">
              <a:latin typeface="Arial"/>
              <a:cs typeface="Arial"/>
            </a:endParaRPr>
          </a:p>
          <a:p>
            <a:pPr marL="179070" indent="-166370">
              <a:lnSpc>
                <a:spcPct val="100000"/>
              </a:lnSpc>
              <a:spcBef>
                <a:spcPts val="335"/>
              </a:spcBef>
              <a:buClr>
                <a:srgbClr val="FBFDFC"/>
              </a:buClr>
              <a:buSzPct val="76190"/>
              <a:buFont typeface="Arial"/>
              <a:buAutoNum type="arabicPlain"/>
              <a:tabLst>
                <a:tab pos="179705" algn="l"/>
              </a:tabLst>
            </a:pPr>
            <a:r>
              <a:rPr sz="1050" spc="-15" dirty="0">
                <a:solidFill>
                  <a:srgbClr val="D9EDE4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endParaRPr sz="1050">
              <a:latin typeface="Arial"/>
              <a:cs typeface="Arial"/>
            </a:endParaRPr>
          </a:p>
          <a:p>
            <a:pPr marL="179070" indent="-166370">
              <a:lnSpc>
                <a:spcPct val="100000"/>
              </a:lnSpc>
              <a:spcBef>
                <a:spcPts val="400"/>
              </a:spcBef>
              <a:buClr>
                <a:srgbClr val="FBFDFC"/>
              </a:buClr>
              <a:buSzPct val="76190"/>
              <a:buFont typeface="Arial"/>
              <a:buAutoNum type="arabicPlain"/>
              <a:tabLst>
                <a:tab pos="179705" algn="l"/>
              </a:tabLst>
            </a:pPr>
            <a:r>
              <a:rPr sz="1050" spc="-40" dirty="0">
                <a:solidFill>
                  <a:srgbClr val="D9EDE4"/>
                </a:solidFill>
                <a:latin typeface="Arial"/>
                <a:cs typeface="Arial"/>
                <a:hlinkClick r:id="rId3" action="ppaction://hlinksldjump"/>
              </a:rPr>
              <a:t>OWL</a:t>
            </a:r>
            <a:endParaRPr sz="1050">
              <a:latin typeface="Arial"/>
              <a:cs typeface="Arial"/>
            </a:endParaRPr>
          </a:p>
          <a:p>
            <a:pPr marL="317500">
              <a:lnSpc>
                <a:spcPct val="100000"/>
              </a:lnSpc>
              <a:spcBef>
                <a:spcPts val="35"/>
              </a:spcBef>
            </a:pPr>
            <a:r>
              <a:rPr sz="1050" spc="-60" dirty="0">
                <a:solidFill>
                  <a:srgbClr val="CCCCCC"/>
                </a:solidFill>
                <a:latin typeface="Arial"/>
                <a:cs typeface="Arial"/>
                <a:hlinkClick r:id="rId10" action="ppaction://hlinksldjump"/>
              </a:rPr>
              <a:t>Design </a:t>
            </a:r>
            <a:r>
              <a:rPr sz="1050" spc="-20" dirty="0">
                <a:solidFill>
                  <a:srgbClr val="CCCCCC"/>
                </a:solidFill>
                <a:latin typeface="Arial"/>
                <a:cs typeface="Arial"/>
                <a:hlinkClick r:id="rId10" action="ppaction://hlinksldjump"/>
              </a:rPr>
              <a:t>of</a:t>
            </a:r>
            <a:r>
              <a:rPr sz="1050" spc="114" dirty="0">
                <a:solidFill>
                  <a:srgbClr val="CCCCCC"/>
                </a:solidFill>
                <a:latin typeface="Arial"/>
                <a:cs typeface="Arial"/>
                <a:hlinkClick r:id="rId10" action="ppaction://hlinksldjump"/>
              </a:rPr>
              <a:t> </a:t>
            </a:r>
            <a:r>
              <a:rPr sz="1050" spc="-40" dirty="0">
                <a:solidFill>
                  <a:srgbClr val="CCCCCC"/>
                </a:solidFill>
                <a:latin typeface="Arial"/>
                <a:cs typeface="Arial"/>
                <a:hlinkClick r:id="rId10" action="ppaction://hlinksldjump"/>
              </a:rPr>
              <a:t>OWL</a:t>
            </a:r>
            <a:endParaRPr sz="1050">
              <a:latin typeface="Arial"/>
              <a:cs typeface="Arial"/>
            </a:endParaRPr>
          </a:p>
          <a:p>
            <a:pPr marL="317500">
              <a:lnSpc>
                <a:spcPct val="100000"/>
              </a:lnSpc>
              <a:spcBef>
                <a:spcPts val="35"/>
              </a:spcBef>
            </a:pPr>
            <a:r>
              <a:rPr sz="1050" spc="-40" dirty="0">
                <a:solidFill>
                  <a:srgbClr val="CCCCCC"/>
                </a:solidFill>
                <a:latin typeface="Arial"/>
                <a:cs typeface="Arial"/>
                <a:hlinkClick r:id="rId11" action="ppaction://hlinksldjump"/>
              </a:rPr>
              <a:t>OWL </a:t>
            </a:r>
            <a:r>
              <a:rPr sz="1050" spc="-25" dirty="0">
                <a:solidFill>
                  <a:srgbClr val="CCCCCC"/>
                </a:solidFill>
                <a:latin typeface="Arial"/>
                <a:cs typeface="Arial"/>
                <a:hlinkClick r:id="rId11" action="ppaction://hlinksldjump"/>
              </a:rPr>
              <a:t>family </a:t>
            </a:r>
            <a:r>
              <a:rPr sz="1050" spc="-20" dirty="0">
                <a:solidFill>
                  <a:srgbClr val="CCCCCC"/>
                </a:solidFill>
                <a:latin typeface="Arial"/>
                <a:cs typeface="Arial"/>
                <a:hlinkClick r:id="rId11" action="ppaction://hlinksldjump"/>
              </a:rPr>
              <a:t>of</a:t>
            </a:r>
            <a:r>
              <a:rPr sz="1050" spc="215" dirty="0">
                <a:solidFill>
                  <a:srgbClr val="CCCCCC"/>
                </a:solidFill>
                <a:latin typeface="Arial"/>
                <a:cs typeface="Arial"/>
                <a:hlinkClick r:id="rId11" action="ppaction://hlinksldjump"/>
              </a:rPr>
              <a:t> </a:t>
            </a:r>
            <a:r>
              <a:rPr sz="1050" spc="-70" dirty="0">
                <a:solidFill>
                  <a:srgbClr val="CCCCCC"/>
                </a:solidFill>
                <a:latin typeface="Arial"/>
                <a:cs typeface="Arial"/>
                <a:hlinkClick r:id="rId11" action="ppaction://hlinksldjump"/>
              </a:rPr>
              <a:t>languages</a:t>
            </a:r>
            <a:endParaRPr sz="1050">
              <a:latin typeface="Arial"/>
              <a:cs typeface="Arial"/>
            </a:endParaRPr>
          </a:p>
          <a:p>
            <a:pPr marL="179070" indent="-166370">
              <a:lnSpc>
                <a:spcPct val="100000"/>
              </a:lnSpc>
              <a:spcBef>
                <a:spcPts val="400"/>
              </a:spcBef>
              <a:buClr>
                <a:srgbClr val="FBFDFC"/>
              </a:buClr>
              <a:buSzPct val="76190"/>
              <a:buFont typeface="Arial"/>
              <a:buAutoNum type="arabicPlain" startAt="3"/>
              <a:tabLst>
                <a:tab pos="179705" algn="l"/>
              </a:tabLst>
            </a:pPr>
            <a:r>
              <a:rPr sz="1050" spc="-40" dirty="0">
                <a:solidFill>
                  <a:srgbClr val="D9EDE4"/>
                </a:solidFill>
                <a:latin typeface="Arial"/>
                <a:cs typeface="Arial"/>
                <a:hlinkClick r:id="rId4" action="ppaction://hlinksldjump"/>
              </a:rPr>
              <a:t>OWL</a:t>
            </a:r>
            <a:r>
              <a:rPr sz="1050" spc="-25" dirty="0">
                <a:solidFill>
                  <a:srgbClr val="D9EDE4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1050" spc="-65" dirty="0">
                <a:solidFill>
                  <a:srgbClr val="D9EDE4"/>
                </a:solidFill>
                <a:latin typeface="Arial"/>
                <a:cs typeface="Arial"/>
                <a:hlinkClick r:id="rId4" action="ppaction://hlinksldjump"/>
              </a:rPr>
              <a:t>2</a:t>
            </a:r>
            <a:endParaRPr sz="1050">
              <a:latin typeface="Arial"/>
              <a:cs typeface="Arial"/>
            </a:endParaRPr>
          </a:p>
          <a:p>
            <a:pPr marL="317500" marR="405765">
              <a:lnSpc>
                <a:spcPct val="102600"/>
              </a:lnSpc>
            </a:pPr>
            <a:r>
              <a:rPr sz="1050" spc="-15" dirty="0">
                <a:solidFill>
                  <a:srgbClr val="CCCCCC"/>
                </a:solidFill>
                <a:latin typeface="Arial"/>
                <a:cs typeface="Arial"/>
                <a:hlinkClick r:id="rId12" action="ppaction://hlinksldjump"/>
              </a:rPr>
              <a:t>Introduction </a:t>
            </a:r>
            <a:r>
              <a:rPr sz="1050" spc="-60" dirty="0">
                <a:solidFill>
                  <a:srgbClr val="CCCCCC"/>
                </a:solidFill>
                <a:latin typeface="Arial"/>
                <a:cs typeface="Arial"/>
                <a:hlinkClick r:id="rId12" action="ppaction://hlinksldjump"/>
              </a:rPr>
              <a:t>and </a:t>
            </a:r>
            <a:r>
              <a:rPr sz="1050" spc="-55" dirty="0">
                <a:solidFill>
                  <a:srgbClr val="CCCCCC"/>
                </a:solidFill>
                <a:latin typeface="Arial"/>
                <a:cs typeface="Arial"/>
                <a:hlinkClick r:id="rId12" action="ppaction://hlinksldjump"/>
              </a:rPr>
              <a:t>overview </a:t>
            </a:r>
            <a:r>
              <a:rPr sz="1050" spc="-55" dirty="0">
                <a:solidFill>
                  <a:srgbClr val="CCCCCC"/>
                </a:solidFill>
                <a:latin typeface="Arial"/>
                <a:cs typeface="Arial"/>
              </a:rPr>
              <a:t> </a:t>
            </a:r>
            <a:r>
              <a:rPr sz="1050" spc="-40" dirty="0">
                <a:solidFill>
                  <a:srgbClr val="CCCCCC"/>
                </a:solidFill>
                <a:latin typeface="Arial"/>
                <a:cs typeface="Arial"/>
                <a:hlinkClick r:id="rId13" action="ppaction://hlinksldjump"/>
              </a:rPr>
              <a:t>OWL </a:t>
            </a:r>
            <a:r>
              <a:rPr sz="1050" spc="-65" dirty="0">
                <a:solidFill>
                  <a:srgbClr val="CCCCCC"/>
                </a:solidFill>
                <a:latin typeface="Arial"/>
                <a:cs typeface="Arial"/>
                <a:hlinkClick r:id="rId13" action="ppaction://hlinksldjump"/>
              </a:rPr>
              <a:t>2</a:t>
            </a:r>
            <a:r>
              <a:rPr sz="1050" spc="90" dirty="0">
                <a:solidFill>
                  <a:srgbClr val="CCCCCC"/>
                </a:solidFill>
                <a:latin typeface="Arial"/>
                <a:cs typeface="Arial"/>
                <a:hlinkClick r:id="rId13" action="ppaction://hlinksldjump"/>
              </a:rPr>
              <a:t> </a:t>
            </a:r>
            <a:r>
              <a:rPr sz="1050" spc="-15" dirty="0">
                <a:solidFill>
                  <a:srgbClr val="CCCCCC"/>
                </a:solidFill>
                <a:latin typeface="Arial"/>
                <a:cs typeface="Arial"/>
                <a:hlinkClick r:id="rId13" action="ppaction://hlinksldjump"/>
              </a:rPr>
              <a:t>DL</a:t>
            </a:r>
            <a:endParaRPr sz="1050">
              <a:latin typeface="Arial"/>
              <a:cs typeface="Arial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310743" y="2108949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41032" y="2332748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41032" y="2504833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41032" y="2676906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10743" y="2843936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 txBox="1"/>
          <p:nvPr/>
        </p:nvSpPr>
        <p:spPr>
          <a:xfrm>
            <a:off x="350253" y="2857525"/>
            <a:ext cx="8128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10" dirty="0">
                <a:solidFill>
                  <a:srgbClr val="FBFDFC"/>
                </a:solidFill>
                <a:latin typeface="Arial"/>
                <a:cs typeface="Arial"/>
              </a:rPr>
              <a:t>5</a:t>
            </a:r>
            <a:endParaRPr sz="800">
              <a:latin typeface="Arial"/>
              <a:cs typeface="Arial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310743" y="3062681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 txBox="1"/>
          <p:nvPr/>
        </p:nvSpPr>
        <p:spPr>
          <a:xfrm>
            <a:off x="350253" y="2088042"/>
            <a:ext cx="1083945" cy="1145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7500" marR="24765" indent="-305435">
              <a:lnSpc>
                <a:spcPct val="102600"/>
              </a:lnSpc>
            </a:pPr>
            <a:r>
              <a:rPr sz="1200" b="1" spc="-15" baseline="3472" dirty="0">
                <a:solidFill>
                  <a:srgbClr val="ECF6F1"/>
                </a:solidFill>
                <a:latin typeface="Arial"/>
                <a:cs typeface="Arial"/>
              </a:rPr>
              <a:t>4 </a:t>
            </a:r>
            <a:r>
              <a:rPr sz="1050" spc="-40" dirty="0">
                <a:solidFill>
                  <a:srgbClr val="46AA78"/>
                </a:solidFill>
                <a:latin typeface="Arial"/>
                <a:cs typeface="Arial"/>
                <a:hlinkClick r:id="rId5" action="ppaction://hlinksldjump"/>
              </a:rPr>
              <a:t>OWL </a:t>
            </a:r>
            <a:r>
              <a:rPr sz="1050" spc="-65" dirty="0">
                <a:solidFill>
                  <a:srgbClr val="46AA78"/>
                </a:solidFill>
                <a:latin typeface="Arial"/>
                <a:cs typeface="Arial"/>
                <a:hlinkClick r:id="rId5" action="ppaction://hlinksldjump"/>
              </a:rPr>
              <a:t>2 </a:t>
            </a:r>
            <a:r>
              <a:rPr sz="1050" spc="-45" dirty="0">
                <a:solidFill>
                  <a:srgbClr val="46AA78"/>
                </a:solidFill>
                <a:latin typeface="Arial"/>
                <a:cs typeface="Arial"/>
                <a:hlinkClick r:id="rId5" action="ppaction://hlinksldjump"/>
              </a:rPr>
              <a:t>profiles </a:t>
            </a:r>
            <a:r>
              <a:rPr sz="1050" spc="-4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050" spc="-40" dirty="0">
                <a:solidFill>
                  <a:srgbClr val="CCCCCC"/>
                </a:solidFill>
                <a:latin typeface="Arial"/>
                <a:cs typeface="Arial"/>
                <a:hlinkClick r:id="rId14" action="ppaction://hlinksldjump"/>
              </a:rPr>
              <a:t>OWL </a:t>
            </a:r>
            <a:r>
              <a:rPr sz="1050" spc="-65" dirty="0">
                <a:solidFill>
                  <a:srgbClr val="CCCCCC"/>
                </a:solidFill>
                <a:latin typeface="Arial"/>
                <a:cs typeface="Arial"/>
                <a:hlinkClick r:id="rId14" action="ppaction://hlinksldjump"/>
              </a:rPr>
              <a:t>2 </a:t>
            </a:r>
            <a:r>
              <a:rPr sz="1050" spc="-50" dirty="0">
                <a:solidFill>
                  <a:srgbClr val="CCCCCC"/>
                </a:solidFill>
                <a:latin typeface="Arial"/>
                <a:cs typeface="Arial"/>
                <a:hlinkClick r:id="rId14" action="ppaction://hlinksldjump"/>
              </a:rPr>
              <a:t>EL </a:t>
            </a:r>
            <a:r>
              <a:rPr sz="1050" spc="-50" dirty="0">
                <a:solidFill>
                  <a:srgbClr val="CCCCCC"/>
                </a:solidFill>
                <a:latin typeface="Arial"/>
                <a:cs typeface="Arial"/>
              </a:rPr>
              <a:t> </a:t>
            </a:r>
            <a:r>
              <a:rPr sz="1050" spc="-40" dirty="0">
                <a:solidFill>
                  <a:srgbClr val="CCCCCC"/>
                </a:solidFill>
                <a:latin typeface="Arial"/>
                <a:cs typeface="Arial"/>
                <a:hlinkClick r:id="rId15" action="ppaction://hlinksldjump"/>
              </a:rPr>
              <a:t>OWL </a:t>
            </a:r>
            <a:r>
              <a:rPr sz="1050" spc="-65" dirty="0">
                <a:solidFill>
                  <a:srgbClr val="CCCCCC"/>
                </a:solidFill>
                <a:latin typeface="Arial"/>
                <a:cs typeface="Arial"/>
                <a:hlinkClick r:id="rId15" action="ppaction://hlinksldjump"/>
              </a:rPr>
              <a:t>2 </a:t>
            </a:r>
            <a:r>
              <a:rPr sz="1050" spc="-40" dirty="0">
                <a:solidFill>
                  <a:srgbClr val="CCCCCC"/>
                </a:solidFill>
                <a:latin typeface="Arial"/>
                <a:cs typeface="Arial"/>
                <a:hlinkClick r:id="rId15" action="ppaction://hlinksldjump"/>
              </a:rPr>
              <a:t>QL </a:t>
            </a:r>
            <a:r>
              <a:rPr sz="1050" spc="-40" dirty="0">
                <a:solidFill>
                  <a:srgbClr val="CCCCCC"/>
                </a:solidFill>
                <a:latin typeface="Arial"/>
                <a:cs typeface="Arial"/>
              </a:rPr>
              <a:t> </a:t>
            </a:r>
            <a:r>
              <a:rPr sz="1050" spc="-40" dirty="0">
                <a:latin typeface="Arial"/>
                <a:cs typeface="Arial"/>
                <a:hlinkClick r:id="rId16" action="ppaction://hlinksldjump"/>
              </a:rPr>
              <a:t>OWL </a:t>
            </a:r>
            <a:r>
              <a:rPr sz="1050" spc="-65" dirty="0">
                <a:latin typeface="Arial"/>
                <a:cs typeface="Arial"/>
                <a:hlinkClick r:id="rId16" action="ppaction://hlinksldjump"/>
              </a:rPr>
              <a:t>2</a:t>
            </a:r>
            <a:r>
              <a:rPr sz="1050" spc="90" dirty="0">
                <a:latin typeface="Arial"/>
                <a:cs typeface="Arial"/>
                <a:hlinkClick r:id="rId16" action="ppaction://hlinksldjump"/>
              </a:rPr>
              <a:t> </a:t>
            </a:r>
            <a:r>
              <a:rPr sz="1050" spc="-55" dirty="0">
                <a:latin typeface="Arial"/>
                <a:cs typeface="Arial"/>
                <a:hlinkClick r:id="rId16" action="ppaction://hlinksldjump"/>
              </a:rPr>
              <a:t>RL</a:t>
            </a:r>
            <a:endParaRPr sz="1050">
              <a:latin typeface="Arial"/>
              <a:cs typeface="Arial"/>
            </a:endParaRPr>
          </a:p>
          <a:p>
            <a:pPr marL="179070">
              <a:lnSpc>
                <a:spcPct val="100000"/>
              </a:lnSpc>
              <a:spcBef>
                <a:spcPts val="400"/>
              </a:spcBef>
            </a:pPr>
            <a:r>
              <a:rPr sz="1050" spc="-65" dirty="0">
                <a:solidFill>
                  <a:srgbClr val="D9EDE4"/>
                </a:solidFill>
                <a:latin typeface="Arial"/>
                <a:cs typeface="Arial"/>
                <a:hlinkClick r:id="rId6" action="ppaction://hlinksldjump"/>
              </a:rPr>
              <a:t>Beyond </a:t>
            </a:r>
            <a:r>
              <a:rPr sz="1050" spc="-40" dirty="0">
                <a:solidFill>
                  <a:srgbClr val="D9EDE4"/>
                </a:solidFill>
                <a:latin typeface="Arial"/>
                <a:cs typeface="Arial"/>
                <a:hlinkClick r:id="rId6" action="ppaction://hlinksldjump"/>
              </a:rPr>
              <a:t>OWL</a:t>
            </a:r>
            <a:r>
              <a:rPr sz="1050" spc="135" dirty="0">
                <a:solidFill>
                  <a:srgbClr val="D9EDE4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1050" spc="-65" dirty="0">
                <a:solidFill>
                  <a:srgbClr val="D9EDE4"/>
                </a:solidFill>
                <a:latin typeface="Arial"/>
                <a:cs typeface="Arial"/>
                <a:hlinkClick r:id="rId6" action="ppaction://hlinksldjump"/>
              </a:rPr>
              <a:t>2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1200" b="1" spc="-15" baseline="3472" dirty="0">
                <a:solidFill>
                  <a:srgbClr val="FBFDFC"/>
                </a:solidFill>
                <a:latin typeface="Arial"/>
                <a:cs typeface="Arial"/>
              </a:rPr>
              <a:t>6  </a:t>
            </a:r>
            <a:r>
              <a:rPr sz="1200" b="1" spc="195" baseline="3472" dirty="0">
                <a:solidFill>
                  <a:srgbClr val="FBFDFC"/>
                </a:solidFill>
                <a:latin typeface="Arial"/>
                <a:cs typeface="Arial"/>
              </a:rPr>
              <a:t> </a:t>
            </a:r>
            <a:r>
              <a:rPr sz="1050" spc="-70" dirty="0">
                <a:solidFill>
                  <a:srgbClr val="D9EDE4"/>
                </a:solidFill>
                <a:latin typeface="Arial"/>
                <a:cs typeface="Arial"/>
                <a:hlinkClick r:id="rId7" action="ppaction://hlinksldjump"/>
              </a:rPr>
              <a:t>Reasoning</a:t>
            </a:r>
            <a:endParaRPr sz="1050">
              <a:latin typeface="Arial"/>
              <a:cs typeface="Arial"/>
            </a:endParaRPr>
          </a:p>
        </p:txBody>
      </p:sp>
      <p:sp>
        <p:nvSpPr>
          <p:cNvPr id="85" name="object 8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pc="-5" dirty="0"/>
              <a:t>47</a:t>
            </a:r>
            <a:r>
              <a:rPr spc="50" dirty="0"/>
              <a:t>/64</a:t>
            </a: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3014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301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805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09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01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805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309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81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317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82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325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904798" y="37668"/>
            <a:ext cx="2063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O</a:t>
            </a:r>
            <a:r>
              <a:rPr sz="600" b="1" spc="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WL</a:t>
            </a:r>
            <a:endParaRPr sz="6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62723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6272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776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7280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784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8288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792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9296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6272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6776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7280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784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8288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792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1601889" y="37668"/>
            <a:ext cx="27622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OWL</a:t>
            </a:r>
            <a:r>
              <a:rPr sz="600" b="1" spc="-4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27393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2434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273935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3243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3747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4251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4755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73935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324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747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425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4755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273935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3243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3243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3747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4251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4755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2248585" y="37668"/>
            <a:ext cx="5492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OWL </a:t>
            </a:r>
            <a:r>
              <a:rPr sz="600" b="1" spc="-5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2</a:t>
            </a:r>
            <a:r>
              <a:rPr sz="600" b="1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30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profiles</a:t>
            </a:r>
            <a:endParaRPr sz="60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31793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2973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801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3053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3153981" y="37668"/>
            <a:ext cx="56134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Beyond 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OWL</a:t>
            </a:r>
            <a:r>
              <a:rPr sz="600" b="1" spc="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409680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1471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97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2479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2984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3487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3992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4495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5000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4071454" y="37668"/>
            <a:ext cx="44339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Reasoning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518081" y="491591"/>
            <a:ext cx="1571625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40" dirty="0">
                <a:solidFill>
                  <a:srgbClr val="46AA78"/>
                </a:solidFill>
                <a:latin typeface="Arial"/>
                <a:cs typeface="Arial"/>
              </a:rPr>
              <a:t>OWL </a:t>
            </a:r>
            <a:r>
              <a:rPr sz="1400" spc="-80" dirty="0">
                <a:solidFill>
                  <a:srgbClr val="46AA78"/>
                </a:solidFill>
                <a:latin typeface="Arial"/>
                <a:cs typeface="Arial"/>
              </a:rPr>
              <a:t>2 </a:t>
            </a:r>
            <a:r>
              <a:rPr sz="1400" spc="-65" dirty="0">
                <a:solidFill>
                  <a:srgbClr val="46AA78"/>
                </a:solidFill>
                <a:latin typeface="Arial"/>
                <a:cs typeface="Arial"/>
              </a:rPr>
              <a:t>RL </a:t>
            </a:r>
            <a:r>
              <a:rPr sz="1400" spc="-50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65" dirty="0">
                <a:solidFill>
                  <a:srgbClr val="46AA78"/>
                </a:solidFill>
                <a:latin typeface="Arial"/>
                <a:cs typeface="Arial"/>
              </a:rPr>
              <a:t>Overview</a:t>
            </a:r>
            <a:endParaRPr sz="1400">
              <a:latin typeface="Arial"/>
              <a:cs typeface="Arial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502551" y="1305166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02551" y="1687284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02551" y="1897316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02551" y="2279421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02551" y="2489454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 txBox="1"/>
          <p:nvPr/>
        </p:nvSpPr>
        <p:spPr>
          <a:xfrm>
            <a:off x="624395" y="1228912"/>
            <a:ext cx="3738055" cy="13370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marR="5080" indent="-171450">
              <a:lnSpc>
                <a:spcPct val="102600"/>
              </a:lnSpc>
              <a:buFont typeface="Arial"/>
              <a:buChar char="•"/>
            </a:pPr>
            <a:r>
              <a:rPr sz="1050" spc="-50" dirty="0">
                <a:latin typeface="Arial"/>
                <a:cs typeface="Arial"/>
              </a:rPr>
              <a:t>Development </a:t>
            </a:r>
            <a:r>
              <a:rPr sz="1050" spc="-30" dirty="0">
                <a:latin typeface="Arial"/>
                <a:cs typeface="Arial"/>
              </a:rPr>
              <a:t>motivated </a:t>
            </a:r>
            <a:r>
              <a:rPr sz="1050" spc="-45" dirty="0">
                <a:latin typeface="Arial"/>
                <a:cs typeface="Arial"/>
              </a:rPr>
              <a:t>by: </a:t>
            </a:r>
            <a:r>
              <a:rPr sz="1050" spc="-25" dirty="0">
                <a:latin typeface="Arial"/>
                <a:cs typeface="Arial"/>
              </a:rPr>
              <a:t>what </a:t>
            </a:r>
            <a:r>
              <a:rPr sz="1050" spc="-20" dirty="0">
                <a:latin typeface="Arial"/>
                <a:cs typeface="Arial"/>
              </a:rPr>
              <a:t>fraction of </a:t>
            </a:r>
            <a:r>
              <a:rPr sz="1050" spc="-40" dirty="0">
                <a:latin typeface="Arial"/>
                <a:cs typeface="Arial"/>
              </a:rPr>
              <a:t>OWL </a:t>
            </a:r>
            <a:r>
              <a:rPr sz="1050" spc="-65" dirty="0">
                <a:latin typeface="Arial"/>
                <a:cs typeface="Arial"/>
              </a:rPr>
              <a:t>2 </a:t>
            </a:r>
            <a:r>
              <a:rPr sz="1050" spc="-15" dirty="0">
                <a:latin typeface="Arial"/>
                <a:cs typeface="Arial"/>
              </a:rPr>
              <a:t>DL </a:t>
            </a:r>
            <a:r>
              <a:rPr sz="1050" spc="-65" dirty="0">
                <a:latin typeface="Arial"/>
                <a:cs typeface="Arial"/>
              </a:rPr>
              <a:t>can  </a:t>
            </a:r>
            <a:r>
              <a:rPr sz="1050" spc="-70" dirty="0">
                <a:latin typeface="Arial"/>
                <a:cs typeface="Arial"/>
              </a:rPr>
              <a:t>be  </a:t>
            </a:r>
            <a:r>
              <a:rPr sz="1050" spc="-90" dirty="0">
                <a:latin typeface="Arial"/>
                <a:cs typeface="Arial"/>
              </a:rPr>
              <a:t>expressed  </a:t>
            </a:r>
            <a:r>
              <a:rPr sz="1050" spc="-65" dirty="0">
                <a:latin typeface="Arial"/>
                <a:cs typeface="Arial"/>
              </a:rPr>
              <a:t>by  </a:t>
            </a:r>
            <a:r>
              <a:rPr sz="1050" spc="-55" dirty="0">
                <a:latin typeface="Arial"/>
                <a:cs typeface="Arial"/>
              </a:rPr>
              <a:t>rules </a:t>
            </a:r>
            <a:r>
              <a:rPr sz="1050" spc="10" dirty="0">
                <a:latin typeface="Arial"/>
                <a:cs typeface="Arial"/>
              </a:rPr>
              <a:t>(with</a:t>
            </a:r>
            <a:r>
              <a:rPr sz="1050" spc="-75" dirty="0">
                <a:latin typeface="Arial"/>
                <a:cs typeface="Arial"/>
              </a:rPr>
              <a:t> </a:t>
            </a:r>
            <a:r>
              <a:rPr sz="1050" spc="-30" dirty="0">
                <a:latin typeface="Arial"/>
                <a:cs typeface="Arial"/>
              </a:rPr>
              <a:t>equality)?</a:t>
            </a:r>
            <a:endParaRPr sz="1050" dirty="0">
              <a:latin typeface="Arial"/>
              <a:cs typeface="Arial"/>
            </a:endParaRPr>
          </a:p>
          <a:p>
            <a:pPr marL="184150" marR="66675" indent="-171450">
              <a:lnSpc>
                <a:spcPct val="125299"/>
              </a:lnSpc>
              <a:buFont typeface="Arial"/>
              <a:buChar char="•"/>
            </a:pPr>
            <a:r>
              <a:rPr sz="1050" spc="-65" dirty="0">
                <a:latin typeface="Arial"/>
                <a:cs typeface="Arial"/>
              </a:rPr>
              <a:t>Scalable </a:t>
            </a:r>
            <a:r>
              <a:rPr sz="1050" spc="-60" dirty="0">
                <a:latin typeface="Arial"/>
                <a:cs typeface="Arial"/>
              </a:rPr>
              <a:t>reasoning </a:t>
            </a:r>
            <a:r>
              <a:rPr sz="1050" spc="-20" dirty="0">
                <a:latin typeface="Arial"/>
                <a:cs typeface="Arial"/>
              </a:rPr>
              <a:t>in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25" dirty="0">
                <a:latin typeface="Arial"/>
                <a:cs typeface="Arial"/>
              </a:rPr>
              <a:t>context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30" dirty="0">
                <a:latin typeface="Arial"/>
                <a:cs typeface="Arial"/>
              </a:rPr>
              <a:t>RDF(S) application  </a:t>
            </a:r>
            <a:endParaRPr lang="en-US" sz="1050" spc="-30" dirty="0" smtClean="0">
              <a:latin typeface="Arial"/>
              <a:cs typeface="Arial"/>
            </a:endParaRPr>
          </a:p>
          <a:p>
            <a:pPr marL="184150" marR="66675" indent="-171450">
              <a:lnSpc>
                <a:spcPct val="125299"/>
              </a:lnSpc>
              <a:buFont typeface="Arial"/>
              <a:buChar char="•"/>
            </a:pPr>
            <a:r>
              <a:rPr sz="1050" spc="-70" dirty="0" smtClean="0">
                <a:latin typeface="Arial"/>
                <a:cs typeface="Arial"/>
              </a:rPr>
              <a:t>Rule</a:t>
            </a:r>
            <a:r>
              <a:rPr sz="1050" spc="-70" dirty="0">
                <a:latin typeface="Arial"/>
                <a:cs typeface="Arial"/>
              </a:rPr>
              <a:t>-based  </a:t>
            </a:r>
            <a:r>
              <a:rPr sz="1050" spc="-55" dirty="0">
                <a:latin typeface="Arial"/>
                <a:cs typeface="Arial"/>
              </a:rPr>
              <a:t>technologies  </a:t>
            </a:r>
            <a:r>
              <a:rPr sz="1050" spc="-35" dirty="0">
                <a:latin typeface="Arial"/>
                <a:cs typeface="Arial"/>
              </a:rPr>
              <a:t>(forward </a:t>
            </a:r>
            <a:r>
              <a:rPr sz="1050" spc="-45" dirty="0">
                <a:latin typeface="Arial"/>
                <a:cs typeface="Arial"/>
              </a:rPr>
              <a:t>chaining </a:t>
            </a:r>
            <a:r>
              <a:rPr sz="1050" spc="-40" dirty="0">
                <a:latin typeface="Arial"/>
                <a:cs typeface="Arial"/>
              </a:rPr>
              <a:t>rule </a:t>
            </a:r>
            <a:r>
              <a:rPr sz="1050" spc="-60" dirty="0">
                <a:latin typeface="Arial"/>
                <a:cs typeface="Arial"/>
              </a:rPr>
              <a:t>system, </a:t>
            </a:r>
            <a:r>
              <a:rPr sz="1050" spc="95" dirty="0">
                <a:latin typeface="Arial"/>
                <a:cs typeface="Arial"/>
              </a:rPr>
              <a:t> </a:t>
            </a:r>
            <a:r>
              <a:rPr sz="1050" spc="-60" dirty="0" smtClean="0">
                <a:latin typeface="Arial"/>
                <a:cs typeface="Arial"/>
              </a:rPr>
              <a:t>over</a:t>
            </a:r>
            <a:r>
              <a:rPr lang="en-US" sz="1050" dirty="0">
                <a:latin typeface="Arial"/>
                <a:cs typeface="Arial"/>
              </a:rPr>
              <a:t> </a:t>
            </a:r>
            <a:r>
              <a:rPr sz="1050" i="1" spc="-50" dirty="0" smtClean="0">
                <a:latin typeface="Arial"/>
                <a:cs typeface="Arial"/>
              </a:rPr>
              <a:t>instances</a:t>
            </a:r>
            <a:r>
              <a:rPr sz="1050" spc="-50" dirty="0">
                <a:latin typeface="Arial"/>
                <a:cs typeface="Arial"/>
              </a:rPr>
              <a:t>)</a:t>
            </a:r>
            <a:endParaRPr sz="1050" dirty="0">
              <a:latin typeface="Arial"/>
              <a:cs typeface="Arial"/>
            </a:endParaRPr>
          </a:p>
          <a:p>
            <a:pPr marL="184150" marR="701040" indent="-171450">
              <a:lnSpc>
                <a:spcPct val="125299"/>
              </a:lnSpc>
              <a:buFont typeface="Arial"/>
              <a:buChar char="•"/>
            </a:pPr>
            <a:r>
              <a:rPr sz="1050" spc="-50" dirty="0">
                <a:latin typeface="Arial"/>
                <a:cs typeface="Arial"/>
              </a:rPr>
              <a:t>Inspired </a:t>
            </a:r>
            <a:r>
              <a:rPr sz="1050" spc="-65" dirty="0">
                <a:latin typeface="Arial"/>
                <a:cs typeface="Arial"/>
              </a:rPr>
              <a:t>by </a:t>
            </a:r>
            <a:r>
              <a:rPr sz="1050" spc="-35" dirty="0">
                <a:latin typeface="Arial"/>
                <a:cs typeface="Arial"/>
              </a:rPr>
              <a:t>Description </a:t>
            </a:r>
            <a:r>
              <a:rPr sz="1050" spc="-40" dirty="0">
                <a:latin typeface="Arial"/>
                <a:cs typeface="Arial"/>
              </a:rPr>
              <a:t>Logic </a:t>
            </a:r>
            <a:r>
              <a:rPr sz="1050" spc="-55" dirty="0">
                <a:latin typeface="Arial"/>
                <a:cs typeface="Arial"/>
              </a:rPr>
              <a:t>Programs </a:t>
            </a:r>
            <a:r>
              <a:rPr sz="1050" spc="-60" dirty="0">
                <a:latin typeface="Arial"/>
                <a:cs typeface="Arial"/>
              </a:rPr>
              <a:t>and </a:t>
            </a:r>
            <a:r>
              <a:rPr sz="1050" spc="15" dirty="0">
                <a:latin typeface="Arial"/>
                <a:cs typeface="Arial"/>
              </a:rPr>
              <a:t>pD*  </a:t>
            </a:r>
            <a:endParaRPr lang="en-US" sz="1050" spc="15" dirty="0" smtClean="0">
              <a:latin typeface="Arial"/>
              <a:cs typeface="Arial"/>
            </a:endParaRPr>
          </a:p>
          <a:p>
            <a:pPr marL="184150" marR="701040" indent="-171450">
              <a:lnSpc>
                <a:spcPct val="125299"/>
              </a:lnSpc>
              <a:buFont typeface="Arial"/>
              <a:buChar char="•"/>
            </a:pPr>
            <a:r>
              <a:rPr sz="1050" spc="-70" dirty="0" smtClean="0">
                <a:latin typeface="Arial"/>
                <a:cs typeface="Arial"/>
              </a:rPr>
              <a:t>Reasoning </a:t>
            </a:r>
            <a:r>
              <a:rPr sz="1050" spc="-20" dirty="0">
                <a:latin typeface="Arial"/>
                <a:cs typeface="Arial"/>
              </a:rPr>
              <a:t>in</a:t>
            </a:r>
            <a:r>
              <a:rPr sz="1050" spc="114" dirty="0">
                <a:latin typeface="Arial"/>
                <a:cs typeface="Arial"/>
              </a:rPr>
              <a:t> </a:t>
            </a:r>
            <a:r>
              <a:rPr sz="1050" spc="-25" dirty="0">
                <a:latin typeface="Arial"/>
                <a:cs typeface="Arial"/>
              </a:rPr>
              <a:t>PTime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76" name="object 7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pc="-5" dirty="0"/>
              <a:t>48</a:t>
            </a:r>
            <a:r>
              <a:rPr spc="50" dirty="0"/>
              <a:t>/64</a:t>
            </a: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3014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301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805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09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01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805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309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81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317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82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325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904798" y="37668"/>
            <a:ext cx="2063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O</a:t>
            </a:r>
            <a:r>
              <a:rPr sz="600" b="1" spc="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WL</a:t>
            </a:r>
            <a:endParaRPr sz="6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62723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6272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776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7280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784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8288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792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9296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6272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6776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7280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784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8288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792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1601889" y="37668"/>
            <a:ext cx="27622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OWL</a:t>
            </a:r>
            <a:r>
              <a:rPr sz="600" b="1" spc="-4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27393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2434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273935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3243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3747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4251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4755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73935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324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747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425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4755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273935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3243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3747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4251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4755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2248585" y="37668"/>
            <a:ext cx="5492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OWL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2</a:t>
            </a:r>
            <a:r>
              <a:rPr sz="600" b="1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profiles</a:t>
            </a:r>
            <a:endParaRPr sz="600">
              <a:latin typeface="Arial"/>
              <a:cs typeface="Arial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31793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22973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801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33053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3153981" y="37668"/>
            <a:ext cx="56134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Beyond 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OWL</a:t>
            </a:r>
            <a:r>
              <a:rPr sz="600" b="1" spc="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09680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1471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197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2479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2984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3487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3992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4495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5000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4071454" y="37668"/>
            <a:ext cx="44339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Reasoning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502551" y="1221308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02551" y="1431340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02551" y="1793201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792327" y="1983016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237947" y="477296"/>
            <a:ext cx="4132579" cy="1731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65300" marR="5080" indent="-1753235">
              <a:lnSpc>
                <a:spcPct val="106700"/>
              </a:lnSpc>
            </a:pPr>
            <a:r>
              <a:rPr sz="1400" spc="-40" dirty="0">
                <a:solidFill>
                  <a:srgbClr val="46AA78"/>
                </a:solidFill>
                <a:latin typeface="Arial"/>
                <a:cs typeface="Arial"/>
              </a:rPr>
              <a:t>OWL—yet </a:t>
            </a:r>
            <a:r>
              <a:rPr sz="1400" spc="-50" dirty="0">
                <a:solidFill>
                  <a:srgbClr val="46AA78"/>
                </a:solidFill>
                <a:latin typeface="Arial"/>
                <a:cs typeface="Arial"/>
              </a:rPr>
              <a:t>another </a:t>
            </a:r>
            <a:r>
              <a:rPr sz="1400" spc="-40" dirty="0">
                <a:solidFill>
                  <a:srgbClr val="46AA78"/>
                </a:solidFill>
                <a:latin typeface="Arial"/>
                <a:cs typeface="Arial"/>
              </a:rPr>
              <a:t>logic </a:t>
            </a:r>
            <a:r>
              <a:rPr sz="1400" spc="5" dirty="0">
                <a:solidFill>
                  <a:srgbClr val="46AA78"/>
                </a:solidFill>
                <a:latin typeface="Arial"/>
                <a:cs typeface="Arial"/>
              </a:rPr>
              <a:t>with </a:t>
            </a:r>
            <a:r>
              <a:rPr sz="1400" spc="-50" dirty="0">
                <a:solidFill>
                  <a:srgbClr val="46AA78"/>
                </a:solidFill>
                <a:latin typeface="Arial"/>
                <a:cs typeface="Arial"/>
              </a:rPr>
              <a:t>another </a:t>
            </a:r>
            <a:r>
              <a:rPr sz="1400" spc="-55" dirty="0">
                <a:solidFill>
                  <a:srgbClr val="46AA78"/>
                </a:solidFill>
                <a:latin typeface="Arial"/>
                <a:cs typeface="Arial"/>
              </a:rPr>
              <a:t>syntax </a:t>
            </a:r>
            <a:r>
              <a:rPr sz="1400" spc="20" dirty="0">
                <a:solidFill>
                  <a:srgbClr val="46AA78"/>
                </a:solidFill>
                <a:latin typeface="Arial"/>
                <a:cs typeface="Arial"/>
              </a:rPr>
              <a:t>to </a:t>
            </a:r>
            <a:r>
              <a:rPr sz="1400" dirty="0">
                <a:solidFill>
                  <a:srgbClr val="46AA78"/>
                </a:solidFill>
                <a:latin typeface="Arial"/>
                <a:cs typeface="Arial"/>
              </a:rPr>
              <a:t>put </a:t>
            </a:r>
            <a:r>
              <a:rPr sz="1400" spc="-60" dirty="0">
                <a:solidFill>
                  <a:srgbClr val="46AA78"/>
                </a:solidFill>
                <a:latin typeface="Arial"/>
                <a:cs typeface="Arial"/>
              </a:rPr>
              <a:t>up  </a:t>
            </a:r>
            <a:r>
              <a:rPr sz="1400" spc="-15" dirty="0">
                <a:solidFill>
                  <a:srgbClr val="46AA78"/>
                </a:solidFill>
                <a:latin typeface="Arial"/>
                <a:cs typeface="Arial"/>
              </a:rPr>
              <a:t>with?!!?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50" dirty="0">
              <a:latin typeface="Times New Roman"/>
              <a:cs typeface="Times New Roman"/>
            </a:endParaRPr>
          </a:p>
          <a:p>
            <a:pPr marL="570230" indent="-171450">
              <a:lnSpc>
                <a:spcPct val="100000"/>
              </a:lnSpc>
              <a:buFont typeface="Arial"/>
              <a:buChar char="•"/>
            </a:pPr>
            <a:r>
              <a:rPr sz="1050" spc="-110" dirty="0">
                <a:latin typeface="Arial"/>
                <a:cs typeface="Arial"/>
              </a:rPr>
              <a:t>yes  </a:t>
            </a:r>
            <a:r>
              <a:rPr sz="1050" spc="-60" dirty="0">
                <a:latin typeface="Arial"/>
                <a:cs typeface="Arial"/>
              </a:rPr>
              <a:t>and</a:t>
            </a:r>
            <a:r>
              <a:rPr sz="1050" spc="-25" dirty="0">
                <a:latin typeface="Arial"/>
                <a:cs typeface="Arial"/>
              </a:rPr>
              <a:t> </a:t>
            </a:r>
            <a:r>
              <a:rPr sz="1050" spc="-40" dirty="0">
                <a:latin typeface="Arial"/>
                <a:cs typeface="Arial"/>
              </a:rPr>
              <a:t>no.</a:t>
            </a:r>
            <a:endParaRPr sz="1050" dirty="0">
              <a:latin typeface="Arial"/>
              <a:cs typeface="Arial"/>
            </a:endParaRPr>
          </a:p>
          <a:p>
            <a:pPr marL="1027430" marR="189230" lvl="1" indent="-171450">
              <a:lnSpc>
                <a:spcPct val="102600"/>
              </a:lnSpc>
              <a:spcBef>
                <a:spcPts val="295"/>
              </a:spcBef>
              <a:buFont typeface="Arial"/>
              <a:buChar char="•"/>
            </a:pPr>
            <a:r>
              <a:rPr sz="1050" spc="-30" dirty="0">
                <a:latin typeface="Arial"/>
                <a:cs typeface="Arial"/>
              </a:rPr>
              <a:t>No: </a:t>
            </a:r>
            <a:r>
              <a:rPr sz="1050" spc="-100" dirty="0">
                <a:latin typeface="Arial"/>
                <a:cs typeface="Arial"/>
              </a:rPr>
              <a:t>we </a:t>
            </a:r>
            <a:r>
              <a:rPr sz="1050" spc="-60" dirty="0">
                <a:latin typeface="Arial"/>
                <a:cs typeface="Arial"/>
              </a:rPr>
              <a:t>consider </a:t>
            </a:r>
            <a:r>
              <a:rPr sz="1050" spc="-35" dirty="0">
                <a:latin typeface="Arial"/>
                <a:cs typeface="Arial"/>
              </a:rPr>
              <a:t>only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60" dirty="0">
                <a:latin typeface="Arial"/>
                <a:cs typeface="Arial"/>
              </a:rPr>
              <a:t>DL-based </a:t>
            </a:r>
            <a:r>
              <a:rPr sz="1050" spc="-40" dirty="0">
                <a:latin typeface="Arial"/>
                <a:cs typeface="Arial"/>
              </a:rPr>
              <a:t>OWL </a:t>
            </a:r>
            <a:r>
              <a:rPr sz="1050" spc="-75" dirty="0">
                <a:latin typeface="Arial"/>
                <a:cs typeface="Arial"/>
              </a:rPr>
              <a:t>species, </a:t>
            </a:r>
            <a:r>
              <a:rPr sz="1050" spc="-95" dirty="0">
                <a:latin typeface="Arial"/>
                <a:cs typeface="Arial"/>
              </a:rPr>
              <a:t>so </a:t>
            </a:r>
            <a:r>
              <a:rPr sz="1050" spc="-30" dirty="0">
                <a:latin typeface="Arial"/>
                <a:cs typeface="Arial"/>
              </a:rPr>
              <a:t>actually  </a:t>
            </a:r>
            <a:r>
              <a:rPr sz="1050" spc="5" dirty="0">
                <a:latin typeface="Arial"/>
                <a:cs typeface="Arial"/>
              </a:rPr>
              <a:t>it’s </a:t>
            </a:r>
            <a:r>
              <a:rPr sz="1050" spc="-15" dirty="0">
                <a:latin typeface="Arial"/>
                <a:cs typeface="Arial"/>
              </a:rPr>
              <a:t>just</a:t>
            </a:r>
            <a:r>
              <a:rPr sz="1050" spc="65" dirty="0">
                <a:latin typeface="Arial"/>
                <a:cs typeface="Arial"/>
              </a:rPr>
              <a:t> </a:t>
            </a:r>
            <a:r>
              <a:rPr sz="1050" spc="-55" dirty="0">
                <a:latin typeface="Arial"/>
                <a:cs typeface="Arial"/>
              </a:rPr>
              <a:t>DLs</a:t>
            </a:r>
            <a:endParaRPr sz="1050" dirty="0">
              <a:latin typeface="Arial"/>
              <a:cs typeface="Arial"/>
            </a:endParaRPr>
          </a:p>
          <a:p>
            <a:pPr marL="1027430" lvl="1" indent="-171450">
              <a:spcBef>
                <a:spcPts val="170"/>
              </a:spcBef>
              <a:buFont typeface="Arial"/>
              <a:buChar char="•"/>
            </a:pPr>
            <a:r>
              <a:rPr sz="1050" spc="-90" dirty="0">
                <a:latin typeface="Arial"/>
                <a:cs typeface="Arial"/>
              </a:rPr>
              <a:t>Yes;  </a:t>
            </a:r>
            <a:r>
              <a:rPr sz="1050" spc="-65" dirty="0">
                <a:latin typeface="Arial"/>
                <a:cs typeface="Arial"/>
              </a:rPr>
              <a:t>among</a:t>
            </a:r>
            <a:r>
              <a:rPr sz="1050" spc="-35" dirty="0">
                <a:latin typeface="Arial"/>
                <a:cs typeface="Arial"/>
              </a:rPr>
              <a:t> </a:t>
            </a:r>
            <a:r>
              <a:rPr sz="1050" spc="-40" dirty="0">
                <a:latin typeface="Arial"/>
                <a:cs typeface="Arial"/>
              </a:rPr>
              <a:t>others:</a:t>
            </a:r>
            <a:endParaRPr sz="1050" dirty="0">
              <a:latin typeface="Arial"/>
              <a:cs typeface="Arial"/>
            </a:endParaRPr>
          </a:p>
          <a:p>
            <a:pPr marL="1304290" lvl="1" indent="-171450">
              <a:spcBef>
                <a:spcPts val="170"/>
              </a:spcBef>
              <a:buFont typeface="Arial"/>
              <a:buChar char="•"/>
            </a:pPr>
            <a:r>
              <a:rPr sz="1000" b="1" spc="-50" dirty="0">
                <a:latin typeface="Arial"/>
                <a:cs typeface="Arial"/>
              </a:rPr>
              <a:t>Serialise </a:t>
            </a:r>
            <a:r>
              <a:rPr sz="1000" spc="-25" dirty="0">
                <a:latin typeface="Arial"/>
                <a:cs typeface="Arial"/>
              </a:rPr>
              <a:t>the </a:t>
            </a:r>
            <a:r>
              <a:rPr sz="1000" spc="-10" dirty="0">
                <a:latin typeface="Arial"/>
                <a:cs typeface="Arial"/>
              </a:rPr>
              <a:t>DL </a:t>
            </a:r>
            <a:r>
              <a:rPr sz="1000" spc="-40" dirty="0">
                <a:latin typeface="Arial"/>
                <a:cs typeface="Arial"/>
              </a:rPr>
              <a:t>syntax </a:t>
            </a:r>
            <a:r>
              <a:rPr sz="1000" spc="-5" dirty="0">
                <a:latin typeface="Arial"/>
                <a:cs typeface="Arial"/>
              </a:rPr>
              <a:t>into </a:t>
            </a:r>
            <a:r>
              <a:rPr sz="1000" spc="-85" dirty="0">
                <a:latin typeface="Arial"/>
                <a:cs typeface="Arial"/>
              </a:rPr>
              <a:t>some  </a:t>
            </a:r>
            <a:r>
              <a:rPr sz="1000" spc="5" dirty="0">
                <a:latin typeface="Arial"/>
                <a:cs typeface="Arial"/>
              </a:rPr>
              <a:t>flat-text </a:t>
            </a:r>
            <a:r>
              <a:rPr sz="1000" spc="-45" dirty="0">
                <a:latin typeface="Arial"/>
                <a:cs typeface="Arial"/>
              </a:rPr>
              <a:t>representation  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20" dirty="0" smtClean="0">
                <a:latin typeface="Arial"/>
                <a:cs typeface="Arial"/>
              </a:rPr>
              <a:t>for</a:t>
            </a:r>
            <a:r>
              <a:rPr lang="en-US" sz="1000" spc="-20" dirty="0" smtClean="0">
                <a:latin typeface="Arial"/>
                <a:cs typeface="Arial"/>
              </a:rPr>
              <a:t> </a:t>
            </a:r>
            <a:r>
              <a:rPr lang="en-US" sz="1000" spc="-25" dirty="0" smtClean="0">
                <a:latin typeface="Arial"/>
                <a:cs typeface="Arial"/>
              </a:rPr>
              <a:t>computational </a:t>
            </a:r>
            <a:r>
              <a:rPr lang="en-US" sz="1000" spc="-55" dirty="0" smtClean="0">
                <a:latin typeface="Arial"/>
                <a:cs typeface="Arial"/>
              </a:rPr>
              <a:t>processing;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1534857" y="2187575"/>
            <a:ext cx="274320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45" dirty="0" smtClean="0">
                <a:latin typeface="Arial"/>
                <a:cs typeface="Arial"/>
              </a:rPr>
              <a:t>e.g</a:t>
            </a:r>
            <a:r>
              <a:rPr sz="1000" spc="-45" dirty="0">
                <a:latin typeface="Arial"/>
                <a:cs typeface="Arial"/>
              </a:rPr>
              <a:t>.  </a:t>
            </a:r>
            <a:r>
              <a:rPr sz="1000" spc="-10" dirty="0">
                <a:latin typeface="Arial"/>
                <a:cs typeface="Arial"/>
              </a:rPr>
              <a:t>not </a:t>
            </a:r>
            <a:r>
              <a:rPr sz="1000" spc="-25" dirty="0">
                <a:latin typeface="Arial"/>
                <a:cs typeface="Arial"/>
              </a:rPr>
              <a:t>the </a:t>
            </a:r>
            <a:r>
              <a:rPr sz="1000" spc="-45" dirty="0">
                <a:latin typeface="Arial"/>
                <a:cs typeface="Arial"/>
              </a:rPr>
              <a:t>symbol </a:t>
            </a:r>
            <a:r>
              <a:rPr sz="1000" spc="90" dirty="0">
                <a:latin typeface="Arial"/>
                <a:cs typeface="Arial"/>
              </a:rPr>
              <a:t>“</a:t>
            </a:r>
            <a:r>
              <a:rPr sz="1000" spc="90" dirty="0">
                <a:latin typeface="Arial Unicode MS"/>
                <a:cs typeface="Arial Unicode MS"/>
              </a:rPr>
              <a:t>∃</a:t>
            </a:r>
            <a:r>
              <a:rPr sz="1000" spc="90" dirty="0">
                <a:latin typeface="Arial"/>
                <a:cs typeface="Arial"/>
              </a:rPr>
              <a:t>” </a:t>
            </a:r>
            <a:r>
              <a:rPr sz="1000" spc="-100" dirty="0">
                <a:latin typeface="Arial"/>
                <a:cs typeface="Arial"/>
              </a:rPr>
              <a:t>as  </a:t>
            </a:r>
            <a:r>
              <a:rPr sz="1000" spc="-65" dirty="0" smtClean="0">
                <a:latin typeface="Arial"/>
                <a:cs typeface="Arial"/>
              </a:rPr>
              <a:t>such</a:t>
            </a:r>
            <a:r>
              <a:rPr sz="1000" spc="-60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in</a:t>
            </a:r>
            <a:r>
              <a:rPr lang="en-US" sz="1000" spc="-15" dirty="0" smtClean="0">
                <a:latin typeface="Arial"/>
                <a:cs typeface="Arial"/>
              </a:rPr>
              <a:t> </a:t>
            </a:r>
            <a:r>
              <a:rPr lang="en-US" sz="1000" spc="-25" dirty="0" smtClean="0">
                <a:latin typeface="Arial"/>
                <a:cs typeface="Arial"/>
              </a:rPr>
              <a:t>the </a:t>
            </a:r>
            <a:r>
              <a:rPr lang="en-US" sz="1000" spc="-30" dirty="0" smtClean="0">
                <a:latin typeface="Arial"/>
                <a:cs typeface="Arial"/>
              </a:rPr>
              <a:t>.owl </a:t>
            </a:r>
            <a:r>
              <a:rPr lang="en-US" sz="1000" spc="-15" dirty="0" smtClean="0">
                <a:latin typeface="Arial"/>
                <a:cs typeface="Arial"/>
              </a:rPr>
              <a:t>file, 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792327" y="2438501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792327" y="2742158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1339032" y="2339975"/>
            <a:ext cx="2682219" cy="9172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00"/>
              </a:lnSpc>
            </a:pPr>
            <a:r>
              <a:rPr lang="en-US" sz="1000" spc="-5" dirty="0" smtClean="0">
                <a:latin typeface="Arial"/>
                <a:cs typeface="Arial"/>
              </a:rPr>
              <a:t>     </a:t>
            </a:r>
            <a:r>
              <a:rPr sz="1000" spc="-5" dirty="0" smtClean="0">
                <a:latin typeface="Arial"/>
                <a:cs typeface="Arial"/>
              </a:rPr>
              <a:t>but </a:t>
            </a:r>
            <a:r>
              <a:rPr sz="1000" spc="-60" dirty="0">
                <a:latin typeface="Arial"/>
                <a:cs typeface="Arial"/>
              </a:rPr>
              <a:t>an </a:t>
            </a:r>
            <a:r>
              <a:rPr sz="1000" spc="150" dirty="0">
                <a:latin typeface="Arial"/>
                <a:cs typeface="Arial"/>
              </a:rPr>
              <a:t> </a:t>
            </a:r>
            <a:r>
              <a:rPr sz="1000" spc="-60" dirty="0">
                <a:latin typeface="Arial"/>
                <a:cs typeface="Arial"/>
              </a:rPr>
              <a:t>“</a:t>
            </a:r>
            <a:r>
              <a:rPr sz="1000" spc="-60" dirty="0">
                <a:latin typeface="Monaco"/>
                <a:cs typeface="Monaco"/>
              </a:rPr>
              <a:t>ObjectSomeValuesFrom</a:t>
            </a:r>
            <a:r>
              <a:rPr sz="1000" spc="-60" dirty="0">
                <a:latin typeface="Arial"/>
                <a:cs typeface="Arial"/>
              </a:rPr>
              <a:t>”</a:t>
            </a:r>
            <a:endParaRPr sz="1000" dirty="0">
              <a:latin typeface="Arial"/>
              <a:cs typeface="Arial"/>
            </a:endParaRPr>
          </a:p>
          <a:p>
            <a:pPr marL="184150" marR="320675" indent="-171450">
              <a:lnSpc>
                <a:spcPts val="1200"/>
              </a:lnSpc>
              <a:spcBef>
                <a:spcPts val="35"/>
              </a:spcBef>
              <a:buFont typeface="Arial"/>
              <a:buChar char="•"/>
            </a:pPr>
            <a:r>
              <a:rPr sz="1000" spc="-85" dirty="0">
                <a:latin typeface="Arial"/>
                <a:cs typeface="Arial"/>
              </a:rPr>
              <a:t>Some </a:t>
            </a:r>
            <a:r>
              <a:rPr sz="1000" b="1" spc="-40" dirty="0">
                <a:latin typeface="Arial"/>
                <a:cs typeface="Arial"/>
              </a:rPr>
              <a:t>admin </a:t>
            </a:r>
            <a:r>
              <a:rPr sz="1000" b="1" spc="-50" dirty="0">
                <a:latin typeface="Arial"/>
                <a:cs typeface="Arial"/>
              </a:rPr>
              <a:t>overhead </a:t>
            </a:r>
            <a:r>
              <a:rPr sz="1000" spc="10" dirty="0">
                <a:latin typeface="Arial"/>
                <a:cs typeface="Arial"/>
              </a:rPr>
              <a:t>to </a:t>
            </a:r>
            <a:r>
              <a:rPr sz="1000" spc="-70" dirty="0">
                <a:latin typeface="Arial"/>
                <a:cs typeface="Arial"/>
              </a:rPr>
              <a:t>manage </a:t>
            </a:r>
            <a:r>
              <a:rPr sz="1000" spc="-25" dirty="0">
                <a:latin typeface="Arial"/>
                <a:cs typeface="Arial"/>
              </a:rPr>
              <a:t>the </a:t>
            </a:r>
            <a:r>
              <a:rPr sz="1000" spc="5" dirty="0">
                <a:latin typeface="Arial"/>
                <a:cs typeface="Arial"/>
              </a:rPr>
              <a:t>flat </a:t>
            </a:r>
            <a:r>
              <a:rPr sz="1000" dirty="0">
                <a:latin typeface="Arial"/>
                <a:cs typeface="Arial"/>
              </a:rPr>
              <a:t>text </a:t>
            </a:r>
            <a:r>
              <a:rPr sz="1000" spc="-40" dirty="0">
                <a:latin typeface="Arial"/>
                <a:cs typeface="Arial"/>
              </a:rPr>
              <a:t>files </a:t>
            </a:r>
            <a:r>
              <a:rPr sz="1000" spc="-15" dirty="0">
                <a:latin typeface="Arial"/>
                <a:cs typeface="Arial"/>
              </a:rPr>
              <a:t>in  </a:t>
            </a:r>
            <a:r>
              <a:rPr sz="1000" spc="-35" dirty="0">
                <a:latin typeface="Arial"/>
                <a:cs typeface="Arial"/>
              </a:rPr>
              <a:t>applications </a:t>
            </a:r>
            <a:r>
              <a:rPr sz="1000" spc="-55" dirty="0">
                <a:latin typeface="Arial"/>
                <a:cs typeface="Arial"/>
              </a:rPr>
              <a:t>and </a:t>
            </a:r>
            <a:r>
              <a:rPr sz="1000" spc="-50" dirty="0">
                <a:latin typeface="Arial"/>
                <a:cs typeface="Arial"/>
              </a:rPr>
              <a:t>on </a:t>
            </a:r>
            <a:r>
              <a:rPr sz="1000" spc="-25" dirty="0">
                <a:latin typeface="Arial"/>
                <a:cs typeface="Arial"/>
              </a:rPr>
              <a:t>the </a:t>
            </a:r>
            <a:r>
              <a:rPr sz="1000" spc="40" dirty="0">
                <a:latin typeface="Arial"/>
                <a:cs typeface="Arial"/>
              </a:rPr>
              <a:t> </a:t>
            </a:r>
            <a:r>
              <a:rPr sz="1000" spc="-80" dirty="0">
                <a:latin typeface="Arial"/>
                <a:cs typeface="Arial"/>
              </a:rPr>
              <a:t>web</a:t>
            </a:r>
            <a:endParaRPr sz="1000" dirty="0">
              <a:latin typeface="Arial"/>
              <a:cs typeface="Arial"/>
            </a:endParaRPr>
          </a:p>
          <a:p>
            <a:pPr marL="184150" indent="-171450">
              <a:lnSpc>
                <a:spcPts val="1155"/>
              </a:lnSpc>
              <a:buFont typeface="Arial"/>
              <a:buChar char="•"/>
            </a:pPr>
            <a:r>
              <a:rPr sz="1000" spc="-20" dirty="0">
                <a:latin typeface="Arial"/>
                <a:cs typeface="Arial"/>
              </a:rPr>
              <a:t>This family </a:t>
            </a:r>
            <a:r>
              <a:rPr sz="1000" spc="-85" dirty="0">
                <a:latin typeface="Arial"/>
                <a:cs typeface="Arial"/>
              </a:rPr>
              <a:t>has  </a:t>
            </a:r>
            <a:r>
              <a:rPr sz="1000" spc="-15" dirty="0">
                <a:latin typeface="Arial"/>
                <a:cs typeface="Arial"/>
              </a:rPr>
              <a:t>attributes </a:t>
            </a:r>
            <a:r>
              <a:rPr sz="1000" spc="-5" dirty="0">
                <a:latin typeface="Arial"/>
                <a:cs typeface="Arial"/>
              </a:rPr>
              <a:t>(‘data </a:t>
            </a:r>
            <a:r>
              <a:rPr sz="1000" spc="-25" dirty="0">
                <a:latin typeface="Arial"/>
                <a:cs typeface="Arial"/>
              </a:rPr>
              <a:t>properties’) </a:t>
            </a:r>
            <a:r>
              <a:rPr sz="1000" spc="-55" dirty="0">
                <a:latin typeface="Arial"/>
                <a:cs typeface="Arial"/>
              </a:rPr>
              <a:t>and </a:t>
            </a:r>
            <a:r>
              <a:rPr sz="1000" spc="-30" dirty="0">
                <a:latin typeface="Arial"/>
                <a:cs typeface="Arial"/>
              </a:rPr>
              <a:t>data </a:t>
            </a:r>
            <a:r>
              <a:rPr sz="1000" spc="200" dirty="0">
                <a:latin typeface="Arial"/>
                <a:cs typeface="Arial"/>
              </a:rPr>
              <a:t> </a:t>
            </a:r>
            <a:r>
              <a:rPr sz="1000" spc="-40" dirty="0">
                <a:latin typeface="Arial"/>
                <a:cs typeface="Arial"/>
              </a:rPr>
              <a:t>types</a:t>
            </a:r>
            <a:r>
              <a:rPr sz="1000" spc="-40" dirty="0" smtClean="0">
                <a:latin typeface="Arial"/>
                <a:cs typeface="Arial"/>
              </a:rPr>
              <a:t>;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sz="1000" spc="-35" dirty="0" smtClean="0">
                <a:latin typeface="Arial"/>
                <a:cs typeface="Arial"/>
              </a:rPr>
              <a:t>most </a:t>
            </a:r>
            <a:r>
              <a:rPr sz="1000" spc="-50" dirty="0">
                <a:latin typeface="Arial"/>
                <a:cs typeface="Arial"/>
              </a:rPr>
              <a:t>DLs</a:t>
            </a:r>
            <a:r>
              <a:rPr sz="1000" spc="7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don’t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4364444" y="3365112"/>
            <a:ext cx="19240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35" dirty="0">
                <a:latin typeface="Arial"/>
                <a:cs typeface="Arial"/>
              </a:rPr>
              <a:t>4/64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3014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301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805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09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01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805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309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81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317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82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325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904798" y="37668"/>
            <a:ext cx="2063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O</a:t>
            </a:r>
            <a:r>
              <a:rPr sz="600" b="1" spc="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WL</a:t>
            </a:r>
            <a:endParaRPr sz="6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62723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6272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776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7280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784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8288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792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9296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6272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6776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7280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784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8288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792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1601889" y="37668"/>
            <a:ext cx="27622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OWL</a:t>
            </a:r>
            <a:r>
              <a:rPr sz="600" b="1" spc="-4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27393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2434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273935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3243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3747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4251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4755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73935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324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747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425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4755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273935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3243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3747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3747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4251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4755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2248585" y="37668"/>
            <a:ext cx="5492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OWL </a:t>
            </a:r>
            <a:r>
              <a:rPr sz="600" b="1" spc="-5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2</a:t>
            </a:r>
            <a:r>
              <a:rPr sz="600" b="1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30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profiles</a:t>
            </a:r>
            <a:endParaRPr sz="60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31793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2973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801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3053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3153981" y="37668"/>
            <a:ext cx="56134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Beyond 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OWL</a:t>
            </a:r>
            <a:r>
              <a:rPr sz="600" b="1" spc="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409680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1471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97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2479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2984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3487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3992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4495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5000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4071454" y="37668"/>
            <a:ext cx="44339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Reasoning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380858" y="491591"/>
            <a:ext cx="1846580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60" dirty="0">
                <a:solidFill>
                  <a:srgbClr val="46AA78"/>
                </a:solidFill>
                <a:latin typeface="Arial"/>
                <a:cs typeface="Arial"/>
              </a:rPr>
              <a:t>Supported </a:t>
            </a:r>
            <a:r>
              <a:rPr sz="1400" spc="-20" dirty="0">
                <a:solidFill>
                  <a:srgbClr val="46AA78"/>
                </a:solidFill>
                <a:latin typeface="Arial"/>
                <a:cs typeface="Arial"/>
              </a:rPr>
              <a:t>in </a:t>
            </a:r>
            <a:r>
              <a:rPr sz="1400" spc="-40" dirty="0">
                <a:solidFill>
                  <a:srgbClr val="46AA78"/>
                </a:solidFill>
                <a:latin typeface="Arial"/>
                <a:cs typeface="Arial"/>
              </a:rPr>
              <a:t>OWL </a:t>
            </a:r>
            <a:r>
              <a:rPr sz="1400" spc="-80" dirty="0">
                <a:solidFill>
                  <a:srgbClr val="46AA78"/>
                </a:solidFill>
                <a:latin typeface="Arial"/>
                <a:cs typeface="Arial"/>
              </a:rPr>
              <a:t>2 </a:t>
            </a:r>
            <a:r>
              <a:rPr sz="1400" spc="6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65" dirty="0">
                <a:solidFill>
                  <a:srgbClr val="46AA78"/>
                </a:solidFill>
                <a:latin typeface="Arial"/>
                <a:cs typeface="Arial"/>
              </a:rPr>
              <a:t>RL</a:t>
            </a:r>
            <a:endParaRPr sz="1400">
              <a:latin typeface="Arial"/>
              <a:cs typeface="Arial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502551" y="1323594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02551" y="1705698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02551" y="2087803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02551" y="2469921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624395" y="1247160"/>
            <a:ext cx="3619500" cy="16075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marR="49530" indent="-171450">
              <a:lnSpc>
                <a:spcPct val="102699"/>
              </a:lnSpc>
              <a:buFont typeface="Arial"/>
              <a:buChar char="•"/>
            </a:pPr>
            <a:r>
              <a:rPr sz="1050" spc="-45" dirty="0">
                <a:latin typeface="Arial"/>
                <a:cs typeface="Arial"/>
              </a:rPr>
              <a:t>More </a:t>
            </a:r>
            <a:r>
              <a:rPr sz="1050" spc="-30" dirty="0">
                <a:latin typeface="Arial"/>
                <a:cs typeface="Arial"/>
              </a:rPr>
              <a:t>restrictions </a:t>
            </a:r>
            <a:r>
              <a:rPr sz="1050" spc="-55" dirty="0">
                <a:latin typeface="Arial"/>
                <a:cs typeface="Arial"/>
              </a:rPr>
              <a:t>on </a:t>
            </a:r>
            <a:r>
              <a:rPr sz="1050" spc="-80" dirty="0">
                <a:latin typeface="Arial"/>
                <a:cs typeface="Arial"/>
              </a:rPr>
              <a:t>class expressions (see </a:t>
            </a:r>
            <a:r>
              <a:rPr sz="1050" spc="-35" dirty="0">
                <a:latin typeface="Arial"/>
                <a:cs typeface="Arial"/>
              </a:rPr>
              <a:t>table 2, </a:t>
            </a:r>
            <a:r>
              <a:rPr sz="1050" spc="-50" dirty="0">
                <a:latin typeface="Arial"/>
                <a:cs typeface="Arial"/>
              </a:rPr>
              <a:t>e.g. </a:t>
            </a:r>
            <a:r>
              <a:rPr sz="1050" spc="-55" dirty="0">
                <a:latin typeface="Arial"/>
                <a:cs typeface="Arial"/>
              </a:rPr>
              <a:t>no  </a:t>
            </a:r>
            <a:r>
              <a:rPr sz="1050" spc="-70" dirty="0">
                <a:latin typeface="Arial"/>
                <a:cs typeface="Arial"/>
              </a:rPr>
              <a:t>SomeValuesFrom  </a:t>
            </a:r>
            <a:r>
              <a:rPr sz="1050" spc="-55" dirty="0">
                <a:latin typeface="Arial"/>
                <a:cs typeface="Arial"/>
              </a:rPr>
              <a:t>on 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25" dirty="0">
                <a:latin typeface="Arial"/>
                <a:cs typeface="Arial"/>
              </a:rPr>
              <a:t>right-hand </a:t>
            </a:r>
            <a:r>
              <a:rPr sz="1050" spc="-70" dirty="0">
                <a:latin typeface="Arial"/>
                <a:cs typeface="Arial"/>
              </a:rPr>
              <a:t>side 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85" dirty="0">
                <a:latin typeface="Arial"/>
                <a:cs typeface="Arial"/>
              </a:rPr>
              <a:t>a  </a:t>
            </a:r>
            <a:r>
              <a:rPr sz="1050" spc="-75" dirty="0">
                <a:latin typeface="Arial"/>
                <a:cs typeface="Arial"/>
              </a:rPr>
              <a:t>subclass</a:t>
            </a:r>
            <a:r>
              <a:rPr sz="1050" spc="15" dirty="0">
                <a:latin typeface="Arial"/>
                <a:cs typeface="Arial"/>
              </a:rPr>
              <a:t> </a:t>
            </a:r>
            <a:r>
              <a:rPr sz="1050" spc="-30" dirty="0">
                <a:latin typeface="Arial"/>
                <a:cs typeface="Arial"/>
              </a:rPr>
              <a:t>axiom)</a:t>
            </a:r>
            <a:endParaRPr sz="1050" dirty="0">
              <a:latin typeface="Arial"/>
              <a:cs typeface="Arial"/>
            </a:endParaRPr>
          </a:p>
          <a:p>
            <a:pPr marL="184150" marR="304800" indent="-171450">
              <a:lnSpc>
                <a:spcPct val="102600"/>
              </a:lnSpc>
              <a:spcBef>
                <a:spcPts val="300"/>
              </a:spcBef>
              <a:buFont typeface="Arial"/>
              <a:buChar char="•"/>
            </a:pPr>
            <a:r>
              <a:rPr sz="1050" spc="5" dirty="0">
                <a:latin typeface="Arial"/>
                <a:cs typeface="Arial"/>
              </a:rPr>
              <a:t>All </a:t>
            </a:r>
            <a:r>
              <a:rPr sz="1050" spc="-60" dirty="0">
                <a:latin typeface="Arial"/>
                <a:cs typeface="Arial"/>
              </a:rPr>
              <a:t>axioms </a:t>
            </a:r>
            <a:r>
              <a:rPr sz="1050" spc="-20" dirty="0">
                <a:latin typeface="Arial"/>
                <a:cs typeface="Arial"/>
              </a:rPr>
              <a:t>in </a:t>
            </a:r>
            <a:r>
              <a:rPr sz="1050" spc="-40" dirty="0">
                <a:latin typeface="Arial"/>
                <a:cs typeface="Arial"/>
              </a:rPr>
              <a:t>OWL </a:t>
            </a:r>
            <a:r>
              <a:rPr sz="1050" spc="-65" dirty="0">
                <a:latin typeface="Arial"/>
                <a:cs typeface="Arial"/>
              </a:rPr>
              <a:t>2 </a:t>
            </a:r>
            <a:r>
              <a:rPr sz="1050" spc="-55" dirty="0">
                <a:latin typeface="Arial"/>
                <a:cs typeface="Arial"/>
              </a:rPr>
              <a:t>RL </a:t>
            </a:r>
            <a:r>
              <a:rPr sz="1050" spc="-80" dirty="0">
                <a:latin typeface="Arial"/>
                <a:cs typeface="Arial"/>
              </a:rPr>
              <a:t>are </a:t>
            </a:r>
            <a:r>
              <a:rPr sz="1050" spc="-45" dirty="0">
                <a:latin typeface="Arial"/>
                <a:cs typeface="Arial"/>
              </a:rPr>
              <a:t>constrained </a:t>
            </a:r>
            <a:r>
              <a:rPr sz="1050" spc="-20" dirty="0">
                <a:latin typeface="Arial"/>
                <a:cs typeface="Arial"/>
              </a:rPr>
              <a:t>in </a:t>
            </a:r>
            <a:r>
              <a:rPr sz="1050" spc="-85" dirty="0">
                <a:latin typeface="Arial"/>
                <a:cs typeface="Arial"/>
              </a:rPr>
              <a:t>a way </a:t>
            </a:r>
            <a:r>
              <a:rPr sz="1050" spc="5" dirty="0">
                <a:latin typeface="Arial"/>
                <a:cs typeface="Arial"/>
              </a:rPr>
              <a:t>that </a:t>
            </a:r>
            <a:r>
              <a:rPr sz="1050" spc="-60" dirty="0">
                <a:latin typeface="Arial"/>
                <a:cs typeface="Arial"/>
              </a:rPr>
              <a:t>is  </a:t>
            </a:r>
            <a:r>
              <a:rPr sz="1050" spc="-30" dirty="0">
                <a:latin typeface="Arial"/>
                <a:cs typeface="Arial"/>
              </a:rPr>
              <a:t>compliant </a:t>
            </a:r>
            <a:r>
              <a:rPr sz="1050" dirty="0">
                <a:latin typeface="Arial"/>
                <a:cs typeface="Arial"/>
              </a:rPr>
              <a:t>with </a:t>
            </a:r>
            <a:r>
              <a:rPr sz="1050" spc="-30" dirty="0">
                <a:latin typeface="Arial"/>
                <a:cs typeface="Arial"/>
              </a:rPr>
              <a:t>the restrictions </a:t>
            </a:r>
            <a:r>
              <a:rPr sz="1050" spc="-20" dirty="0">
                <a:latin typeface="Arial"/>
                <a:cs typeface="Arial"/>
              </a:rPr>
              <a:t>in </a:t>
            </a:r>
            <a:r>
              <a:rPr sz="1050" spc="-55" dirty="0">
                <a:latin typeface="Arial"/>
                <a:cs typeface="Arial"/>
              </a:rPr>
              <a:t>Table  </a:t>
            </a:r>
            <a:r>
              <a:rPr sz="1050" spc="35" dirty="0">
                <a:latin typeface="Arial"/>
                <a:cs typeface="Arial"/>
              </a:rPr>
              <a:t> </a:t>
            </a:r>
            <a:r>
              <a:rPr sz="1050" spc="-35" dirty="0">
                <a:latin typeface="Arial"/>
                <a:cs typeface="Arial"/>
              </a:rPr>
              <a:t>2.</a:t>
            </a:r>
            <a:endParaRPr sz="1050" dirty="0">
              <a:latin typeface="Arial"/>
              <a:cs typeface="Arial"/>
            </a:endParaRPr>
          </a:p>
          <a:p>
            <a:pPr marL="184150" marR="5080" indent="-171450">
              <a:lnSpc>
                <a:spcPct val="102600"/>
              </a:lnSpc>
              <a:spcBef>
                <a:spcPts val="300"/>
              </a:spcBef>
              <a:buFont typeface="Arial"/>
              <a:buChar char="•"/>
            </a:pPr>
            <a:r>
              <a:rPr sz="1050" spc="-35" dirty="0">
                <a:latin typeface="Arial"/>
                <a:cs typeface="Arial"/>
              </a:rPr>
              <a:t>Thus, </a:t>
            </a:r>
            <a:r>
              <a:rPr sz="1050" spc="-40" dirty="0">
                <a:latin typeface="Arial"/>
                <a:cs typeface="Arial"/>
              </a:rPr>
              <a:t>OWL </a:t>
            </a:r>
            <a:r>
              <a:rPr sz="1050" spc="-65" dirty="0">
                <a:latin typeface="Arial"/>
                <a:cs typeface="Arial"/>
              </a:rPr>
              <a:t>2 </a:t>
            </a:r>
            <a:r>
              <a:rPr sz="1050" spc="-55" dirty="0">
                <a:latin typeface="Arial"/>
                <a:cs typeface="Arial"/>
              </a:rPr>
              <a:t>RL </a:t>
            </a:r>
            <a:r>
              <a:rPr sz="1050" spc="-50" dirty="0">
                <a:latin typeface="Arial"/>
                <a:cs typeface="Arial"/>
              </a:rPr>
              <a:t>supports </a:t>
            </a:r>
            <a:r>
              <a:rPr sz="1050" spc="-20" dirty="0">
                <a:latin typeface="Arial"/>
                <a:cs typeface="Arial"/>
              </a:rPr>
              <a:t>all </a:t>
            </a:r>
            <a:r>
              <a:rPr sz="1050" spc="-60" dirty="0">
                <a:latin typeface="Arial"/>
                <a:cs typeface="Arial"/>
              </a:rPr>
              <a:t>axioms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40" dirty="0">
                <a:latin typeface="Arial"/>
                <a:cs typeface="Arial"/>
              </a:rPr>
              <a:t>OWL </a:t>
            </a:r>
            <a:r>
              <a:rPr sz="1050" spc="-65" dirty="0">
                <a:latin typeface="Arial"/>
                <a:cs typeface="Arial"/>
              </a:rPr>
              <a:t>2 </a:t>
            </a:r>
            <a:r>
              <a:rPr sz="1050" spc="-35" dirty="0">
                <a:latin typeface="Arial"/>
                <a:cs typeface="Arial"/>
              </a:rPr>
              <a:t>apart </a:t>
            </a:r>
            <a:r>
              <a:rPr sz="1050" spc="-20" dirty="0">
                <a:latin typeface="Arial"/>
                <a:cs typeface="Arial"/>
              </a:rPr>
              <a:t>from  disjoint </a:t>
            </a:r>
            <a:r>
              <a:rPr sz="1050" spc="-55" dirty="0">
                <a:latin typeface="Arial"/>
                <a:cs typeface="Arial"/>
              </a:rPr>
              <a:t>unions 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95" dirty="0">
                <a:latin typeface="Arial"/>
                <a:cs typeface="Arial"/>
              </a:rPr>
              <a:t>classes  </a:t>
            </a:r>
            <a:r>
              <a:rPr sz="1050" spc="-60" dirty="0">
                <a:latin typeface="Arial"/>
                <a:cs typeface="Arial"/>
              </a:rPr>
              <a:t>and  </a:t>
            </a:r>
            <a:r>
              <a:rPr sz="1050" spc="-45" dirty="0">
                <a:latin typeface="Arial"/>
                <a:cs typeface="Arial"/>
              </a:rPr>
              <a:t>reflexive </a:t>
            </a:r>
            <a:r>
              <a:rPr sz="1050" spc="-30" dirty="0">
                <a:latin typeface="Arial"/>
                <a:cs typeface="Arial"/>
              </a:rPr>
              <a:t>object </a:t>
            </a:r>
            <a:r>
              <a:rPr sz="1050" spc="-35" dirty="0">
                <a:latin typeface="Arial"/>
                <a:cs typeface="Arial"/>
              </a:rPr>
              <a:t>property </a:t>
            </a:r>
            <a:r>
              <a:rPr sz="1050" spc="10" dirty="0">
                <a:latin typeface="Arial"/>
                <a:cs typeface="Arial"/>
              </a:rPr>
              <a:t> </a:t>
            </a:r>
            <a:r>
              <a:rPr sz="1050" spc="-55" dirty="0">
                <a:latin typeface="Arial"/>
                <a:cs typeface="Arial"/>
              </a:rPr>
              <a:t>axioms.</a:t>
            </a:r>
            <a:endParaRPr sz="1050" dirty="0">
              <a:latin typeface="Arial"/>
              <a:cs typeface="Arial"/>
            </a:endParaRPr>
          </a:p>
          <a:p>
            <a:pPr marL="184150" indent="-171450">
              <a:lnSpc>
                <a:spcPct val="100000"/>
              </a:lnSpc>
              <a:spcBef>
                <a:spcPts val="330"/>
              </a:spcBef>
              <a:buFont typeface="Arial"/>
              <a:buChar char="•"/>
            </a:pPr>
            <a:r>
              <a:rPr sz="1050" spc="-45" dirty="0">
                <a:latin typeface="Arial"/>
                <a:cs typeface="Arial"/>
              </a:rPr>
              <a:t>No</a:t>
            </a:r>
            <a:r>
              <a:rPr sz="1050" spc="65" dirty="0">
                <a:latin typeface="Arial"/>
                <a:cs typeface="Arial"/>
              </a:rPr>
              <a:t> </a:t>
            </a:r>
            <a:r>
              <a:rPr sz="1050" spc="-55" dirty="0">
                <a:latin typeface="Arial Unicode MS"/>
                <a:cs typeface="Arial Unicode MS"/>
              </a:rPr>
              <a:t>∀</a:t>
            </a:r>
            <a:r>
              <a:rPr sz="1050" spc="65" dirty="0">
                <a:latin typeface="Arial Unicode MS"/>
                <a:cs typeface="Arial Unicode MS"/>
              </a:rPr>
              <a:t> </a:t>
            </a:r>
            <a:r>
              <a:rPr sz="1050" spc="-60" dirty="0">
                <a:latin typeface="Arial"/>
                <a:cs typeface="Arial"/>
              </a:rPr>
              <a:t>and</a:t>
            </a:r>
            <a:r>
              <a:rPr sz="1050" spc="65" dirty="0">
                <a:latin typeface="Arial"/>
                <a:cs typeface="Arial"/>
              </a:rPr>
              <a:t> </a:t>
            </a:r>
            <a:r>
              <a:rPr sz="1050" spc="80" dirty="0">
                <a:latin typeface="Arial Unicode MS"/>
                <a:cs typeface="Arial Unicode MS"/>
              </a:rPr>
              <a:t>¬</a:t>
            </a:r>
            <a:r>
              <a:rPr sz="1050" spc="65" dirty="0">
                <a:latin typeface="Arial Unicode MS"/>
                <a:cs typeface="Arial Unicode MS"/>
              </a:rPr>
              <a:t> </a:t>
            </a:r>
            <a:r>
              <a:rPr sz="1050" spc="-55" dirty="0">
                <a:latin typeface="Arial"/>
                <a:cs typeface="Arial"/>
              </a:rPr>
              <a:t>on</a:t>
            </a:r>
            <a:r>
              <a:rPr sz="1050" spc="65" dirty="0">
                <a:latin typeface="Arial"/>
                <a:cs typeface="Arial"/>
              </a:rPr>
              <a:t> </a:t>
            </a:r>
            <a:r>
              <a:rPr sz="1050" spc="-45" dirty="0">
                <a:latin typeface="Arial"/>
                <a:cs typeface="Arial"/>
              </a:rPr>
              <a:t>lhs,</a:t>
            </a:r>
            <a:r>
              <a:rPr sz="1050" spc="65" dirty="0">
                <a:latin typeface="Arial"/>
                <a:cs typeface="Arial"/>
              </a:rPr>
              <a:t> </a:t>
            </a:r>
            <a:r>
              <a:rPr sz="1050" spc="-60" dirty="0">
                <a:latin typeface="Arial"/>
                <a:cs typeface="Arial"/>
              </a:rPr>
              <a:t>and</a:t>
            </a:r>
            <a:r>
              <a:rPr sz="1050" spc="65" dirty="0">
                <a:latin typeface="Arial"/>
                <a:cs typeface="Arial"/>
              </a:rPr>
              <a:t> </a:t>
            </a:r>
            <a:r>
              <a:rPr sz="1050" spc="-55" dirty="0">
                <a:latin typeface="Arial Unicode MS"/>
                <a:cs typeface="Arial Unicode MS"/>
              </a:rPr>
              <a:t>∃</a:t>
            </a:r>
            <a:r>
              <a:rPr sz="1050" spc="65" dirty="0">
                <a:latin typeface="Arial Unicode MS"/>
                <a:cs typeface="Arial Unicode MS"/>
              </a:rPr>
              <a:t> </a:t>
            </a:r>
            <a:r>
              <a:rPr sz="1050" spc="-60" dirty="0">
                <a:latin typeface="Arial"/>
                <a:cs typeface="Arial"/>
              </a:rPr>
              <a:t>and</a:t>
            </a:r>
            <a:r>
              <a:rPr sz="1050" spc="65" dirty="0">
                <a:latin typeface="Arial"/>
                <a:cs typeface="Arial"/>
              </a:rPr>
              <a:t> </a:t>
            </a:r>
            <a:r>
              <a:rPr lang="en-US" sz="1050" spc="-210" dirty="0">
                <a:latin typeface="Arial Unicode MS"/>
                <a:cs typeface="Arial Unicode MS"/>
              </a:rPr>
              <a:t> </a:t>
            </a:r>
            <a:r>
              <a:rPr sz="1050" spc="-210" dirty="0" smtClean="0">
                <a:latin typeface="Arial Unicode MS"/>
                <a:cs typeface="Arial Unicode MS"/>
              </a:rPr>
              <a:t>  </a:t>
            </a:r>
            <a:r>
              <a:rPr sz="1050" spc="-180" dirty="0" smtClean="0">
                <a:latin typeface="Arial Unicode MS"/>
                <a:cs typeface="Arial Unicode MS"/>
              </a:rPr>
              <a:t> </a:t>
            </a:r>
            <a:r>
              <a:rPr sz="1050" spc="-55" dirty="0">
                <a:latin typeface="Arial"/>
                <a:cs typeface="Arial"/>
              </a:rPr>
              <a:t>on</a:t>
            </a:r>
            <a:r>
              <a:rPr sz="1050" spc="65" dirty="0">
                <a:latin typeface="Arial"/>
                <a:cs typeface="Arial"/>
              </a:rPr>
              <a:t> </a:t>
            </a:r>
            <a:r>
              <a:rPr sz="1050" spc="-60" dirty="0">
                <a:latin typeface="Arial"/>
                <a:cs typeface="Arial"/>
              </a:rPr>
              <a:t>rhs</a:t>
            </a:r>
            <a:r>
              <a:rPr sz="1050" spc="65" dirty="0">
                <a:latin typeface="Arial"/>
                <a:cs typeface="Arial"/>
              </a:rPr>
              <a:t> </a:t>
            </a:r>
            <a:r>
              <a:rPr sz="1050" spc="-20" dirty="0">
                <a:latin typeface="Arial"/>
                <a:cs typeface="Arial"/>
              </a:rPr>
              <a:t>of</a:t>
            </a:r>
            <a:r>
              <a:rPr sz="1050" spc="65" dirty="0">
                <a:latin typeface="Arial"/>
                <a:cs typeface="Arial"/>
              </a:rPr>
              <a:t> </a:t>
            </a:r>
            <a:endParaRPr sz="1050" dirty="0">
              <a:latin typeface="Arial Unicode MS"/>
              <a:cs typeface="Arial Unicode MS"/>
            </a:endParaRPr>
          </a:p>
        </p:txBody>
      </p:sp>
      <p:sp>
        <p:nvSpPr>
          <p:cNvPr id="75" name="object 7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pc="-5" dirty="0"/>
              <a:t>49</a:t>
            </a:r>
            <a:r>
              <a:rPr spc="50" dirty="0"/>
              <a:t>/64</a:t>
            </a:r>
          </a:p>
        </p:txBody>
      </p:sp>
      <p:pic>
        <p:nvPicPr>
          <p:cNvPr id="76" name="Picture 7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559052" y="2720974"/>
            <a:ext cx="103950" cy="110065"/>
          </a:xfrm>
          <a:prstGeom prst="rect">
            <a:avLst/>
          </a:prstGeom>
        </p:spPr>
      </p:pic>
      <p:pic>
        <p:nvPicPr>
          <p:cNvPr id="77" name="Picture 7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270252" y="2678640"/>
            <a:ext cx="150446" cy="1778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>
    <p:cut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3014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301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805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09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01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805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309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81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317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82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325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904798" y="37668"/>
            <a:ext cx="2063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O</a:t>
            </a:r>
            <a:r>
              <a:rPr sz="600" b="1" spc="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WL</a:t>
            </a:r>
            <a:endParaRPr sz="6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62723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6272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776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7280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784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8288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792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9296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6272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6776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7280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784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8288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792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1601889" y="37668"/>
            <a:ext cx="27622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OWL</a:t>
            </a:r>
            <a:r>
              <a:rPr sz="600" b="1" spc="-4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27393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2434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273935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3243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3747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4251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4755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73935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324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747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425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4755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273935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3243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3747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4251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4251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4755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2248585" y="37668"/>
            <a:ext cx="5492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OWL </a:t>
            </a:r>
            <a:r>
              <a:rPr sz="600" b="1" spc="-5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2</a:t>
            </a:r>
            <a:r>
              <a:rPr sz="600" b="1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30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profiles</a:t>
            </a:r>
            <a:endParaRPr sz="60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31793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2973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801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3053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3153981" y="37668"/>
            <a:ext cx="56134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Beyond 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OWL</a:t>
            </a:r>
            <a:r>
              <a:rPr sz="600" b="1" spc="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409680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1471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97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2479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2984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3487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3992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4495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5000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4071454" y="37668"/>
            <a:ext cx="44339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Reasoning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4322698" y="3365112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50/64</a:t>
            </a:r>
            <a:endParaRPr sz="60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182649" y="491591"/>
            <a:ext cx="2242820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25" dirty="0">
                <a:solidFill>
                  <a:srgbClr val="46AA78"/>
                </a:solidFill>
                <a:latin typeface="Arial"/>
                <a:cs typeface="Arial"/>
              </a:rPr>
              <a:t>Partial </a:t>
            </a:r>
            <a:r>
              <a:rPr sz="1400" spc="-40" dirty="0">
                <a:solidFill>
                  <a:srgbClr val="46AA78"/>
                </a:solidFill>
                <a:latin typeface="Arial"/>
                <a:cs typeface="Arial"/>
              </a:rPr>
              <a:t>table </a:t>
            </a:r>
            <a:r>
              <a:rPr sz="1400" spc="-20" dirty="0">
                <a:solidFill>
                  <a:srgbClr val="46AA78"/>
                </a:solidFill>
                <a:latin typeface="Arial"/>
                <a:cs typeface="Arial"/>
              </a:rPr>
              <a:t>of </a:t>
            </a:r>
            <a:r>
              <a:rPr sz="1400" spc="-60" dirty="0">
                <a:solidFill>
                  <a:srgbClr val="46AA78"/>
                </a:solidFill>
                <a:latin typeface="Arial"/>
                <a:cs typeface="Arial"/>
              </a:rPr>
              <a:t>features </a:t>
            </a:r>
            <a:r>
              <a:rPr sz="1400" spc="1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60" dirty="0">
                <a:solidFill>
                  <a:srgbClr val="46AA78"/>
                </a:solidFill>
                <a:latin typeface="Arial"/>
                <a:cs typeface="Arial"/>
              </a:rPr>
              <a:t>(1/2)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70" name="object 70"/>
          <p:cNvGraphicFramePr>
            <a:graphicFrameLocks noGrp="1"/>
          </p:cNvGraphicFramePr>
          <p:nvPr/>
        </p:nvGraphicFramePr>
        <p:xfrm>
          <a:off x="483184" y="944956"/>
          <a:ext cx="3636577" cy="1821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51824"/>
                <a:gridCol w="284797"/>
                <a:gridCol w="256209"/>
                <a:gridCol w="396455"/>
                <a:gridCol w="244081"/>
                <a:gridCol w="255295"/>
                <a:gridCol w="247916"/>
              </a:tblGrid>
              <a:tr h="91097">
                <a:tc rowSpan="2">
                  <a:txBody>
                    <a:bodyPr/>
                    <a:lstStyle/>
                    <a:p>
                      <a:pPr marL="73025">
                        <a:lnSpc>
                          <a:spcPts val="595"/>
                        </a:lnSpc>
                      </a:pPr>
                      <a:r>
                        <a:rPr sz="600" b="1" spc="-30" dirty="0">
                          <a:latin typeface="Arial"/>
                          <a:cs typeface="Arial"/>
                        </a:rPr>
                        <a:t>Language</a:t>
                      </a:r>
                      <a:r>
                        <a:rPr sz="6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00" i="1" spc="365" dirty="0">
                          <a:latin typeface="Menlo"/>
                          <a:cs typeface="Menlo"/>
                        </a:rPr>
                        <a:t>⇒</a:t>
                      </a:r>
                      <a:endParaRPr sz="600">
                        <a:latin typeface="Menlo"/>
                        <a:cs typeface="Menlo"/>
                      </a:endParaRPr>
                    </a:p>
                    <a:p>
                      <a:pPr marL="73025">
                        <a:lnSpc>
                          <a:spcPts val="710"/>
                        </a:lnSpc>
                      </a:pPr>
                      <a:r>
                        <a:rPr sz="600" b="1" spc="-15" dirty="0">
                          <a:latin typeface="Arial"/>
                          <a:cs typeface="Arial"/>
                        </a:rPr>
                        <a:t>Feature</a:t>
                      </a:r>
                      <a:r>
                        <a:rPr sz="6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00" i="1" spc="95" dirty="0">
                          <a:latin typeface="Menlo"/>
                          <a:cs typeface="Menlo"/>
                        </a:rPr>
                        <a:t>⇓</a:t>
                      </a:r>
                      <a:endParaRPr sz="600">
                        <a:latin typeface="Menlo"/>
                        <a:cs typeface="Menlo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45415">
                        <a:lnSpc>
                          <a:spcPts val="610"/>
                        </a:lnSpc>
                      </a:pPr>
                      <a:r>
                        <a:rPr sz="600" spc="5" dirty="0">
                          <a:latin typeface="Arial"/>
                          <a:cs typeface="Arial"/>
                        </a:rPr>
                        <a:t>OWL</a:t>
                      </a:r>
                      <a:r>
                        <a:rPr sz="6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00" spc="-20" dirty="0">
                          <a:latin typeface="Arial"/>
                          <a:cs typeface="Arial"/>
                        </a:rPr>
                        <a:t>1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595"/>
                        </a:lnSpc>
                      </a:pPr>
                      <a:r>
                        <a:rPr sz="600" spc="5" dirty="0">
                          <a:latin typeface="Arial"/>
                          <a:cs typeface="Arial"/>
                        </a:rPr>
                        <a:t>OWL</a:t>
                      </a:r>
                      <a:r>
                        <a:rPr sz="6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00" spc="-20" dirty="0">
                          <a:latin typeface="Arial"/>
                          <a:cs typeface="Arial"/>
                        </a:rPr>
                        <a:t>2</a:t>
                      </a:r>
                      <a:endParaRPr sz="6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710"/>
                        </a:lnSpc>
                      </a:pPr>
                      <a:r>
                        <a:rPr sz="600" b="1" spc="10" dirty="0">
                          <a:latin typeface="Arial"/>
                          <a:cs typeface="Arial"/>
                        </a:rPr>
                        <a:t>DL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110489">
                        <a:lnSpc>
                          <a:spcPts val="610"/>
                        </a:lnSpc>
                      </a:pPr>
                      <a:r>
                        <a:rPr sz="600" spc="5" dirty="0">
                          <a:latin typeface="Arial"/>
                          <a:cs typeface="Arial"/>
                        </a:rPr>
                        <a:t>OWL </a:t>
                      </a:r>
                      <a:r>
                        <a:rPr sz="600" spc="-2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60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00" spc="-10" dirty="0">
                          <a:latin typeface="Arial"/>
                          <a:cs typeface="Arial"/>
                        </a:rPr>
                        <a:t>Profiles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9109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610"/>
                        </a:lnSpc>
                      </a:pPr>
                      <a:r>
                        <a:rPr sz="600" b="1" spc="-10" dirty="0">
                          <a:latin typeface="Arial"/>
                          <a:cs typeface="Arial"/>
                        </a:rPr>
                        <a:t>Lite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610"/>
                        </a:lnSpc>
                      </a:pPr>
                      <a:r>
                        <a:rPr sz="600" b="1" spc="10" dirty="0">
                          <a:latin typeface="Arial"/>
                          <a:cs typeface="Arial"/>
                        </a:rPr>
                        <a:t>DL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610"/>
                        </a:lnSpc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EL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610"/>
                        </a:lnSpc>
                      </a:pPr>
                      <a:r>
                        <a:rPr sz="600" spc="5" dirty="0">
                          <a:latin typeface="Arial"/>
                          <a:cs typeface="Arial"/>
                        </a:rPr>
                        <a:t>QL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610"/>
                        </a:lnSpc>
                      </a:pPr>
                      <a:r>
                        <a:rPr sz="600" spc="-10" dirty="0">
                          <a:latin typeface="Arial"/>
                          <a:cs typeface="Arial"/>
                        </a:rPr>
                        <a:t>RL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71" name="object 71"/>
          <p:cNvGraphicFramePr>
            <a:graphicFrameLocks noGrp="1"/>
          </p:cNvGraphicFramePr>
          <p:nvPr/>
        </p:nvGraphicFramePr>
        <p:xfrm>
          <a:off x="483184" y="1152461"/>
          <a:ext cx="3636577" cy="187003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51824"/>
                <a:gridCol w="284797"/>
                <a:gridCol w="256209"/>
                <a:gridCol w="396455"/>
                <a:gridCol w="244081"/>
                <a:gridCol w="255295"/>
                <a:gridCol w="247916"/>
              </a:tblGrid>
              <a:tr h="93624">
                <a:tc>
                  <a:txBody>
                    <a:bodyPr/>
                    <a:lstStyle/>
                    <a:p>
                      <a:pPr marL="73025">
                        <a:lnSpc>
                          <a:spcPts val="610"/>
                        </a:lnSpc>
                      </a:pPr>
                      <a:r>
                        <a:rPr sz="600" spc="-20" dirty="0">
                          <a:latin typeface="Arial"/>
                          <a:cs typeface="Arial"/>
                        </a:rPr>
                        <a:t>Role</a:t>
                      </a:r>
                      <a:r>
                        <a:rPr sz="6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00" spc="-10" dirty="0">
                          <a:latin typeface="Arial"/>
                          <a:cs typeface="Arial"/>
                        </a:rPr>
                        <a:t>hierarchy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+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+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+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.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+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.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3624">
                <a:tc>
                  <a:txBody>
                    <a:bodyPr/>
                    <a:lstStyle/>
                    <a:p>
                      <a:pPr marL="73025">
                        <a:lnSpc>
                          <a:spcPts val="610"/>
                        </a:lnSpc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N-ary </a:t>
                      </a:r>
                      <a:r>
                        <a:rPr sz="600" spc="-20" dirty="0">
                          <a:latin typeface="Arial"/>
                          <a:cs typeface="Arial"/>
                        </a:rPr>
                        <a:t>roles </a:t>
                      </a:r>
                      <a:r>
                        <a:rPr sz="600" spc="-10" dirty="0">
                          <a:latin typeface="Arial"/>
                          <a:cs typeface="Arial"/>
                        </a:rPr>
                        <a:t>(where </a:t>
                      </a:r>
                      <a:r>
                        <a:rPr sz="600" i="1" spc="-10" dirty="0">
                          <a:latin typeface="Arial"/>
                          <a:cs typeface="Arial"/>
                        </a:rPr>
                        <a:t>n </a:t>
                      </a:r>
                      <a:r>
                        <a:rPr sz="600" i="1" spc="210" dirty="0">
                          <a:latin typeface="Menlo"/>
                          <a:cs typeface="Menlo"/>
                        </a:rPr>
                        <a:t>≥</a:t>
                      </a:r>
                      <a:r>
                        <a:rPr sz="600" i="1" spc="20" dirty="0">
                          <a:latin typeface="Menlo"/>
                          <a:cs typeface="Menlo"/>
                        </a:rPr>
                        <a:t> </a:t>
                      </a:r>
                      <a:r>
                        <a:rPr sz="600" spc="15" dirty="0">
                          <a:latin typeface="Arial"/>
                          <a:cs typeface="Arial"/>
                        </a:rPr>
                        <a:t>2)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9380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–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–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–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.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?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.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3637">
                <a:tc>
                  <a:txBody>
                    <a:bodyPr/>
                    <a:lstStyle/>
                    <a:p>
                      <a:pPr marL="73025">
                        <a:lnSpc>
                          <a:spcPts val="610"/>
                        </a:lnSpc>
                      </a:pPr>
                      <a:r>
                        <a:rPr sz="600" spc="-20" dirty="0">
                          <a:latin typeface="Arial"/>
                          <a:cs typeface="Arial"/>
                        </a:rPr>
                        <a:t>Role</a:t>
                      </a:r>
                      <a:r>
                        <a:rPr sz="6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00" spc="-10" dirty="0">
                          <a:latin typeface="Arial"/>
                          <a:cs typeface="Arial"/>
                        </a:rPr>
                        <a:t>chaining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9380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–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–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+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.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–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.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3624">
                <a:tc>
                  <a:txBody>
                    <a:bodyPr/>
                    <a:lstStyle/>
                    <a:p>
                      <a:pPr marL="73025">
                        <a:lnSpc>
                          <a:spcPts val="610"/>
                        </a:lnSpc>
                      </a:pPr>
                      <a:r>
                        <a:rPr sz="600" spc="-20" dirty="0">
                          <a:latin typeface="Arial"/>
                          <a:cs typeface="Arial"/>
                        </a:rPr>
                        <a:t>Role</a:t>
                      </a:r>
                      <a:r>
                        <a:rPr sz="6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00" spc="-5" dirty="0">
                          <a:latin typeface="Arial"/>
                          <a:cs typeface="Arial"/>
                        </a:rPr>
                        <a:t>acyclicity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9380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–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–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–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.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–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.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3624">
                <a:tc>
                  <a:txBody>
                    <a:bodyPr/>
                    <a:lstStyle/>
                    <a:p>
                      <a:pPr marL="73025">
                        <a:lnSpc>
                          <a:spcPts val="610"/>
                        </a:lnSpc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Symmetry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+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+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+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.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+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.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3637">
                <a:tc>
                  <a:txBody>
                    <a:bodyPr/>
                    <a:lstStyle/>
                    <a:p>
                      <a:pPr marL="73025">
                        <a:lnSpc>
                          <a:spcPts val="610"/>
                        </a:lnSpc>
                      </a:pPr>
                      <a:r>
                        <a:rPr sz="600" spc="-20" dirty="0">
                          <a:latin typeface="Arial"/>
                          <a:cs typeface="Arial"/>
                        </a:rPr>
                        <a:t>Role</a:t>
                      </a:r>
                      <a:r>
                        <a:rPr sz="6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00" spc="-25" dirty="0">
                          <a:latin typeface="Arial"/>
                          <a:cs typeface="Arial"/>
                        </a:rPr>
                        <a:t>values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9380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–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–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–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.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–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.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3624">
                <a:tc>
                  <a:txBody>
                    <a:bodyPr/>
                    <a:lstStyle/>
                    <a:p>
                      <a:pPr marL="73025">
                        <a:lnSpc>
                          <a:spcPts val="610"/>
                        </a:lnSpc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Qualified </a:t>
                      </a:r>
                      <a:r>
                        <a:rPr sz="600" spc="-10" dirty="0">
                          <a:latin typeface="Arial"/>
                          <a:cs typeface="Arial"/>
                        </a:rPr>
                        <a:t>number</a:t>
                      </a:r>
                      <a:r>
                        <a:rPr sz="600" spc="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00" spc="-5" dirty="0">
                          <a:latin typeface="Arial"/>
                          <a:cs typeface="Arial"/>
                        </a:rPr>
                        <a:t>restrictions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9380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–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–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+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.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–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.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3637">
                <a:tc>
                  <a:txBody>
                    <a:bodyPr/>
                    <a:lstStyle/>
                    <a:p>
                      <a:pPr marL="73025">
                        <a:lnSpc>
                          <a:spcPts val="610"/>
                        </a:lnSpc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One-of, </a:t>
                      </a:r>
                      <a:r>
                        <a:rPr sz="600" spc="-15" dirty="0">
                          <a:latin typeface="Arial"/>
                          <a:cs typeface="Arial"/>
                        </a:rPr>
                        <a:t>enumerated</a:t>
                      </a:r>
                      <a:r>
                        <a:rPr sz="600" spc="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00" spc="-40" dirty="0">
                          <a:latin typeface="Arial"/>
                          <a:cs typeface="Arial"/>
                        </a:rPr>
                        <a:t>classes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?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+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+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.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–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.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3624">
                <a:tc>
                  <a:txBody>
                    <a:bodyPr/>
                    <a:lstStyle/>
                    <a:p>
                      <a:pPr marL="73025">
                        <a:lnSpc>
                          <a:spcPts val="610"/>
                        </a:lnSpc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Functional</a:t>
                      </a:r>
                      <a:r>
                        <a:rPr sz="6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00" spc="-20" dirty="0">
                          <a:latin typeface="Arial"/>
                          <a:cs typeface="Arial"/>
                        </a:rPr>
                        <a:t>dependency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+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+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+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.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?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.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3624">
                <a:tc>
                  <a:txBody>
                    <a:bodyPr/>
                    <a:lstStyle/>
                    <a:p>
                      <a:pPr marL="73025">
                        <a:lnSpc>
                          <a:spcPts val="610"/>
                        </a:lnSpc>
                      </a:pPr>
                      <a:r>
                        <a:rPr sz="600" spc="-20" dirty="0">
                          <a:latin typeface="Arial"/>
                          <a:cs typeface="Arial"/>
                        </a:rPr>
                        <a:t>Covering </a:t>
                      </a:r>
                      <a:r>
                        <a:rPr sz="600" dirty="0">
                          <a:latin typeface="Arial"/>
                          <a:cs typeface="Arial"/>
                        </a:rPr>
                        <a:t>constraint </a:t>
                      </a:r>
                      <a:r>
                        <a:rPr sz="600" spc="-15" dirty="0">
                          <a:latin typeface="Arial"/>
                          <a:cs typeface="Arial"/>
                        </a:rPr>
                        <a:t>over</a:t>
                      </a:r>
                      <a:r>
                        <a:rPr sz="600" spc="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00" spc="-15" dirty="0">
                          <a:latin typeface="Arial"/>
                          <a:cs typeface="Arial"/>
                        </a:rPr>
                        <a:t>concepts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?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+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+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.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–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.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3637">
                <a:tc>
                  <a:txBody>
                    <a:bodyPr/>
                    <a:lstStyle/>
                    <a:p>
                      <a:pPr marL="73025">
                        <a:lnSpc>
                          <a:spcPts val="610"/>
                        </a:lnSpc>
                      </a:pPr>
                      <a:r>
                        <a:rPr sz="600" spc="-15" dirty="0">
                          <a:latin typeface="Arial"/>
                          <a:cs typeface="Arial"/>
                        </a:rPr>
                        <a:t>Complement </a:t>
                      </a:r>
                      <a:r>
                        <a:rPr sz="600" spc="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600" spc="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00" spc="-15" dirty="0">
                          <a:latin typeface="Arial"/>
                          <a:cs typeface="Arial"/>
                        </a:rPr>
                        <a:t>concepts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?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+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+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.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+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.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3624">
                <a:tc>
                  <a:txBody>
                    <a:bodyPr/>
                    <a:lstStyle/>
                    <a:p>
                      <a:pPr marL="73025">
                        <a:lnSpc>
                          <a:spcPts val="610"/>
                        </a:lnSpc>
                      </a:pPr>
                      <a:r>
                        <a:rPr sz="600" spc="-15" dirty="0">
                          <a:latin typeface="Arial"/>
                          <a:cs typeface="Arial"/>
                        </a:rPr>
                        <a:t>Complement </a:t>
                      </a:r>
                      <a:r>
                        <a:rPr sz="600" spc="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600" spc="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00" spc="-20" dirty="0">
                          <a:latin typeface="Arial"/>
                          <a:cs typeface="Arial"/>
                        </a:rPr>
                        <a:t>roles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9380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–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–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+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.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+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.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3624">
                <a:tc>
                  <a:txBody>
                    <a:bodyPr/>
                    <a:lstStyle/>
                    <a:p>
                      <a:pPr marL="73025">
                        <a:lnSpc>
                          <a:spcPts val="610"/>
                        </a:lnSpc>
                      </a:pPr>
                      <a:r>
                        <a:rPr sz="600" spc="-15" dirty="0">
                          <a:latin typeface="Arial"/>
                          <a:cs typeface="Arial"/>
                        </a:rPr>
                        <a:t>Concept</a:t>
                      </a:r>
                      <a:r>
                        <a:rPr sz="6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00" spc="5" dirty="0">
                          <a:latin typeface="Arial"/>
                          <a:cs typeface="Arial"/>
                        </a:rPr>
                        <a:t>identification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9380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–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–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–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.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–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.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3637">
                <a:tc>
                  <a:txBody>
                    <a:bodyPr/>
                    <a:lstStyle/>
                    <a:p>
                      <a:pPr marL="73025">
                        <a:lnSpc>
                          <a:spcPts val="610"/>
                        </a:lnSpc>
                      </a:pPr>
                      <a:r>
                        <a:rPr sz="600" spc="-25" dirty="0">
                          <a:latin typeface="Arial"/>
                          <a:cs typeface="Arial"/>
                        </a:rPr>
                        <a:t>Range</a:t>
                      </a:r>
                      <a:r>
                        <a:rPr sz="6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00" dirty="0">
                          <a:latin typeface="Arial"/>
                          <a:cs typeface="Arial"/>
                        </a:rPr>
                        <a:t>typing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9380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–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+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+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.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+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.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3624">
                <a:tc>
                  <a:txBody>
                    <a:bodyPr/>
                    <a:lstStyle/>
                    <a:p>
                      <a:pPr marL="73025">
                        <a:lnSpc>
                          <a:spcPts val="610"/>
                        </a:lnSpc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Reflexivity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9380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–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–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+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.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–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.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3624">
                <a:tc>
                  <a:txBody>
                    <a:bodyPr/>
                    <a:lstStyle/>
                    <a:p>
                      <a:pPr marL="73025">
                        <a:lnSpc>
                          <a:spcPts val="610"/>
                        </a:lnSpc>
                      </a:pPr>
                      <a:r>
                        <a:rPr sz="600" spc="5" dirty="0">
                          <a:latin typeface="Arial"/>
                          <a:cs typeface="Arial"/>
                        </a:rPr>
                        <a:t>Antisymmetry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9380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–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–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–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.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–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.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3637">
                <a:tc>
                  <a:txBody>
                    <a:bodyPr/>
                    <a:lstStyle/>
                    <a:p>
                      <a:pPr marL="73025">
                        <a:lnSpc>
                          <a:spcPts val="610"/>
                        </a:lnSpc>
                      </a:pPr>
                      <a:r>
                        <a:rPr sz="600" spc="5" dirty="0">
                          <a:latin typeface="Arial"/>
                          <a:cs typeface="Arial"/>
                        </a:rPr>
                        <a:t>Transitivity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+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+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+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.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–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.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3624">
                <a:tc>
                  <a:txBody>
                    <a:bodyPr/>
                    <a:lstStyle/>
                    <a:p>
                      <a:pPr marL="73025">
                        <a:lnSpc>
                          <a:spcPts val="610"/>
                        </a:lnSpc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Asymmetry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?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?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+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–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+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+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3624">
                <a:tc>
                  <a:txBody>
                    <a:bodyPr/>
                    <a:lstStyle/>
                    <a:p>
                      <a:pPr marL="73025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Irreflexivity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9380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–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–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+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.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–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.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1097">
                <a:tc>
                  <a:txBody>
                    <a:bodyPr/>
                    <a:lstStyle/>
                    <a:p>
                      <a:pPr marL="73025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.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.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.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.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.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.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1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.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>
    <p:cut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3014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301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805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09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01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805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309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81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317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82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325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904798" y="37668"/>
            <a:ext cx="2063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O</a:t>
            </a:r>
            <a:r>
              <a:rPr sz="600" b="1" spc="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WL</a:t>
            </a:r>
            <a:endParaRPr sz="6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62723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6272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776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7280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784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8288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792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9296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6272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6776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7280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784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8288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792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1601889" y="37668"/>
            <a:ext cx="27622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OWL</a:t>
            </a:r>
            <a:r>
              <a:rPr sz="600" b="1" spc="-4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27393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2434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273935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3243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3747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4251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4755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73935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324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747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425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4755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273935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3243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3747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4251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4755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4755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2248585" y="37668"/>
            <a:ext cx="5492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OWL </a:t>
            </a:r>
            <a:r>
              <a:rPr sz="600" b="1" spc="-5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2</a:t>
            </a:r>
            <a:r>
              <a:rPr sz="600" b="1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30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profiles</a:t>
            </a:r>
            <a:endParaRPr sz="60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31793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2973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801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3053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3153981" y="37668"/>
            <a:ext cx="56134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Beyond 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OWL</a:t>
            </a:r>
            <a:r>
              <a:rPr sz="600" b="1" spc="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409680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1471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97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2479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2984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3487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3992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4495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5000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4071454" y="37668"/>
            <a:ext cx="44339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Reasoning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182649" y="491591"/>
            <a:ext cx="2242820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25" dirty="0">
                <a:solidFill>
                  <a:srgbClr val="46AA78"/>
                </a:solidFill>
                <a:latin typeface="Arial"/>
                <a:cs typeface="Arial"/>
              </a:rPr>
              <a:t>Partial </a:t>
            </a:r>
            <a:r>
              <a:rPr sz="1400" spc="-40" dirty="0">
                <a:solidFill>
                  <a:srgbClr val="46AA78"/>
                </a:solidFill>
                <a:latin typeface="Arial"/>
                <a:cs typeface="Arial"/>
              </a:rPr>
              <a:t>table </a:t>
            </a:r>
            <a:r>
              <a:rPr sz="1400" spc="-20" dirty="0">
                <a:solidFill>
                  <a:srgbClr val="46AA78"/>
                </a:solidFill>
                <a:latin typeface="Arial"/>
                <a:cs typeface="Arial"/>
              </a:rPr>
              <a:t>of </a:t>
            </a:r>
            <a:r>
              <a:rPr sz="1400" spc="-60" dirty="0">
                <a:solidFill>
                  <a:srgbClr val="46AA78"/>
                </a:solidFill>
                <a:latin typeface="Arial"/>
                <a:cs typeface="Arial"/>
              </a:rPr>
              <a:t>features </a:t>
            </a:r>
            <a:r>
              <a:rPr sz="1400" spc="1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60" dirty="0">
                <a:solidFill>
                  <a:srgbClr val="46AA78"/>
                </a:solidFill>
                <a:latin typeface="Arial"/>
                <a:cs typeface="Arial"/>
              </a:rPr>
              <a:t>(2/2)</a:t>
            </a:r>
            <a:endParaRPr sz="140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347294" y="1176195"/>
            <a:ext cx="4091356" cy="3308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9560" marR="5080" indent="-277495">
              <a:lnSpc>
                <a:spcPct val="102600"/>
              </a:lnSpc>
            </a:pPr>
            <a:r>
              <a:rPr sz="1050" spc="-70" dirty="0">
                <a:solidFill>
                  <a:srgbClr val="46AA78"/>
                </a:solidFill>
                <a:latin typeface="Arial"/>
                <a:cs typeface="Arial"/>
              </a:rPr>
              <a:t>Exercise </a:t>
            </a:r>
            <a:r>
              <a:rPr sz="1050" spc="-60" dirty="0">
                <a:latin typeface="Arial"/>
                <a:cs typeface="Arial"/>
              </a:rPr>
              <a:t>Checking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60" dirty="0">
                <a:latin typeface="Arial"/>
                <a:cs typeface="Arial"/>
              </a:rPr>
              <a:t>previous </a:t>
            </a:r>
            <a:r>
              <a:rPr sz="1050" spc="-70" dirty="0">
                <a:latin typeface="Arial"/>
                <a:cs typeface="Arial"/>
              </a:rPr>
              <a:t>slides </a:t>
            </a:r>
            <a:r>
              <a:rPr sz="1050" spc="-60" dirty="0">
                <a:latin typeface="Arial"/>
                <a:cs typeface="Arial"/>
              </a:rPr>
              <a:t>and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45" dirty="0">
                <a:latin typeface="Arial"/>
                <a:cs typeface="Arial"/>
              </a:rPr>
              <a:t>standard, </a:t>
            </a:r>
            <a:r>
              <a:rPr sz="1050" spc="-30" dirty="0">
                <a:latin typeface="Arial"/>
                <a:cs typeface="Arial"/>
              </a:rPr>
              <a:t>verify the  </a:t>
            </a:r>
            <a:r>
              <a:rPr sz="1050" spc="-45" dirty="0">
                <a:latin typeface="Arial"/>
                <a:cs typeface="Arial"/>
              </a:rPr>
              <a:t>question </a:t>
            </a:r>
            <a:r>
              <a:rPr sz="1050" spc="-65" dirty="0">
                <a:latin typeface="Arial"/>
                <a:cs typeface="Arial"/>
              </a:rPr>
              <a:t>marks  </a:t>
            </a:r>
            <a:r>
              <a:rPr sz="1050" spc="-20" dirty="0">
                <a:latin typeface="Arial"/>
                <a:cs typeface="Arial"/>
              </a:rPr>
              <a:t>in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35" dirty="0">
                <a:latin typeface="Arial"/>
                <a:cs typeface="Arial"/>
              </a:rPr>
              <a:t>table </a:t>
            </a:r>
            <a:r>
              <a:rPr sz="1050" spc="-15" dirty="0">
                <a:latin typeface="Arial"/>
                <a:cs typeface="Arial"/>
              </a:rPr>
              <a:t>(tentatively </a:t>
            </a:r>
            <a:r>
              <a:rPr sz="1050" spc="-20" dirty="0">
                <a:latin typeface="Arial"/>
                <a:cs typeface="Arial"/>
              </a:rPr>
              <a:t>all </a:t>
            </a:r>
            <a:r>
              <a:rPr sz="1050" spc="80" dirty="0">
                <a:latin typeface="Arial"/>
                <a:cs typeface="Arial"/>
              </a:rPr>
              <a:t>“–”) </a:t>
            </a:r>
            <a:r>
              <a:rPr sz="1050" spc="-60" dirty="0">
                <a:latin typeface="Arial"/>
                <a:cs typeface="Arial"/>
              </a:rPr>
              <a:t>and  </a:t>
            </a:r>
            <a:r>
              <a:rPr sz="1050" spc="15" dirty="0">
                <a:latin typeface="Arial"/>
                <a:cs typeface="Arial"/>
              </a:rPr>
              <a:t>fill </a:t>
            </a:r>
            <a:r>
              <a:rPr sz="1050" spc="-20" dirty="0">
                <a:latin typeface="Arial"/>
                <a:cs typeface="Arial"/>
              </a:rPr>
              <a:t>in  </a:t>
            </a:r>
            <a:r>
              <a:rPr sz="1050" spc="10" dirty="0">
                <a:latin typeface="Arial"/>
                <a:cs typeface="Arial"/>
              </a:rPr>
              <a:t> </a:t>
            </a:r>
            <a:r>
              <a:rPr sz="1050" spc="-30" dirty="0">
                <a:latin typeface="Arial"/>
                <a:cs typeface="Arial"/>
              </a:rPr>
              <a:t>the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624395" y="1524698"/>
            <a:ext cx="3636645" cy="285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>
                <a:latin typeface="Arial"/>
                <a:cs typeface="Arial"/>
              </a:rPr>
              <a:t>dots </a:t>
            </a:r>
            <a:r>
              <a:rPr sz="1050" spc="-35" dirty="0">
                <a:latin typeface="Arial"/>
                <a:cs typeface="Arial"/>
              </a:rPr>
              <a:t>(any </a:t>
            </a:r>
            <a:r>
              <a:rPr sz="1050" spc="175" dirty="0">
                <a:latin typeface="Arial"/>
                <a:cs typeface="Arial"/>
              </a:rPr>
              <a:t>“</a:t>
            </a:r>
            <a:r>
              <a:rPr sz="1050" spc="175" dirty="0">
                <a:latin typeface="Arial Unicode MS"/>
                <a:cs typeface="Arial Unicode MS"/>
              </a:rPr>
              <a:t>±</a:t>
            </a:r>
            <a:r>
              <a:rPr sz="1050" spc="175" dirty="0">
                <a:latin typeface="Arial"/>
                <a:cs typeface="Arial"/>
              </a:rPr>
              <a:t>” </a:t>
            </a:r>
            <a:r>
              <a:rPr sz="1050" spc="-55" dirty="0">
                <a:latin typeface="Arial"/>
                <a:cs typeface="Arial"/>
              </a:rPr>
              <a:t>should </a:t>
            </a:r>
            <a:r>
              <a:rPr sz="1050" spc="-70" dirty="0">
                <a:latin typeface="Arial"/>
                <a:cs typeface="Arial"/>
              </a:rPr>
              <a:t>be </a:t>
            </a:r>
            <a:r>
              <a:rPr sz="1050" spc="-35" dirty="0">
                <a:latin typeface="Arial"/>
                <a:cs typeface="Arial"/>
              </a:rPr>
              <a:t>qualified </a:t>
            </a:r>
            <a:r>
              <a:rPr sz="1050" dirty="0">
                <a:latin typeface="Arial"/>
                <a:cs typeface="Arial"/>
              </a:rPr>
              <a:t>at </a:t>
            </a:r>
            <a:r>
              <a:rPr sz="1050" spc="10" dirty="0">
                <a:latin typeface="Arial"/>
                <a:cs typeface="Arial"/>
              </a:rPr>
              <a:t>to </a:t>
            </a:r>
            <a:r>
              <a:rPr sz="1050" spc="-25" dirty="0">
                <a:latin typeface="Arial"/>
                <a:cs typeface="Arial"/>
              </a:rPr>
              <a:t>what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20" dirty="0">
                <a:latin typeface="Arial"/>
                <a:cs typeface="Arial"/>
              </a:rPr>
              <a:t>restriction </a:t>
            </a:r>
            <a:r>
              <a:rPr sz="1050" spc="175" dirty="0">
                <a:latin typeface="Arial"/>
                <a:cs typeface="Arial"/>
              </a:rPr>
              <a:t> </a:t>
            </a:r>
            <a:r>
              <a:rPr sz="1050" spc="-20" dirty="0">
                <a:latin typeface="Arial"/>
                <a:cs typeface="Arial"/>
              </a:rPr>
              <a:t>is)</a:t>
            </a:r>
            <a:endParaRPr sz="105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347294" y="1732267"/>
            <a:ext cx="3938956" cy="4629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9560" marR="5080" indent="-277495">
              <a:lnSpc>
                <a:spcPts val="1200"/>
              </a:lnSpc>
            </a:pPr>
            <a:r>
              <a:rPr sz="1050" spc="-55" dirty="0">
                <a:solidFill>
                  <a:srgbClr val="46AA78"/>
                </a:solidFill>
                <a:latin typeface="Arial"/>
                <a:cs typeface="Arial"/>
              </a:rPr>
              <a:t>Explore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40" dirty="0">
                <a:latin typeface="Arial"/>
                <a:cs typeface="Arial"/>
              </a:rPr>
              <a:t>OWL </a:t>
            </a:r>
            <a:r>
              <a:rPr sz="1050" spc="-80" dirty="0">
                <a:latin typeface="Arial"/>
                <a:cs typeface="Arial"/>
              </a:rPr>
              <a:t>species </a:t>
            </a:r>
            <a:r>
              <a:rPr sz="1050" spc="-45" dirty="0">
                <a:latin typeface="Arial"/>
                <a:cs typeface="Arial"/>
              </a:rPr>
              <a:t>classifier, </a:t>
            </a:r>
            <a:r>
              <a:rPr sz="1050" spc="-75" dirty="0">
                <a:latin typeface="Arial"/>
                <a:cs typeface="Arial"/>
              </a:rPr>
              <a:t>accessible </a:t>
            </a:r>
            <a:r>
              <a:rPr sz="1050" spc="-40" dirty="0">
                <a:latin typeface="Arial"/>
                <a:cs typeface="Arial"/>
              </a:rPr>
              <a:t>via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35" dirty="0">
                <a:latin typeface="Arial"/>
                <a:cs typeface="Arial"/>
              </a:rPr>
              <a:t>book’s  </a:t>
            </a:r>
            <a:r>
              <a:rPr sz="1050" spc="-60" dirty="0">
                <a:latin typeface="Arial"/>
                <a:cs typeface="Arial"/>
              </a:rPr>
              <a:t>website </a:t>
            </a:r>
            <a:r>
              <a:rPr sz="1050" dirty="0">
                <a:latin typeface="Arial"/>
                <a:cs typeface="Arial"/>
              </a:rPr>
              <a:t>at  </a:t>
            </a:r>
            <a:r>
              <a:rPr sz="1050" spc="-85" dirty="0">
                <a:latin typeface="Monaco"/>
                <a:cs typeface="Monaco"/>
                <a:hlinkClick r:id="rId8"/>
              </a:rPr>
              <a:t>https://people.cs.uct.ac.za/</a:t>
            </a:r>
            <a:r>
              <a:rPr sz="1575" spc="-127" baseline="-10582" dirty="0">
                <a:latin typeface="Monaco"/>
                <a:cs typeface="Monaco"/>
                <a:hlinkClick r:id="rId8"/>
              </a:rPr>
              <a:t>~</a:t>
            </a:r>
            <a:r>
              <a:rPr sz="1050" spc="-85" dirty="0">
                <a:latin typeface="Monaco"/>
                <a:cs typeface="Monaco"/>
                <a:hlinkClick r:id="rId8"/>
              </a:rPr>
              <a:t>mkeet/OEbook/</a:t>
            </a:r>
            <a:endParaRPr sz="1050" dirty="0">
              <a:latin typeface="Monaco"/>
              <a:cs typeface="Monaco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792327" y="2279866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792327" y="2431694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792327" y="2583535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901484" y="2207996"/>
            <a:ext cx="3537166" cy="4611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marR="5080" indent="-171450">
              <a:lnSpc>
                <a:spcPct val="100000"/>
              </a:lnSpc>
              <a:buFont typeface="Arial"/>
              <a:buChar char="•"/>
            </a:pPr>
            <a:r>
              <a:rPr sz="1000" spc="-50" dirty="0">
                <a:latin typeface="Arial"/>
                <a:cs typeface="Arial"/>
              </a:rPr>
              <a:t>Load </a:t>
            </a:r>
            <a:r>
              <a:rPr sz="1000" spc="-60" dirty="0">
                <a:latin typeface="Arial"/>
                <a:cs typeface="Arial"/>
              </a:rPr>
              <a:t>an </a:t>
            </a:r>
            <a:r>
              <a:rPr sz="1000" spc="-35" dirty="0">
                <a:latin typeface="Arial"/>
                <a:cs typeface="Arial"/>
              </a:rPr>
              <a:t>ontology, </a:t>
            </a:r>
            <a:r>
              <a:rPr sz="1000" spc="-40" dirty="0">
                <a:latin typeface="Arial"/>
                <a:cs typeface="Arial"/>
              </a:rPr>
              <a:t>e.g., </a:t>
            </a:r>
            <a:r>
              <a:rPr sz="1000" spc="-65" dirty="0">
                <a:latin typeface="Arial"/>
                <a:cs typeface="Arial"/>
              </a:rPr>
              <a:t>AWO </a:t>
            </a:r>
            <a:r>
              <a:rPr sz="1000" spc="-50" dirty="0">
                <a:latin typeface="Arial"/>
                <a:cs typeface="Arial"/>
              </a:rPr>
              <a:t>v1 </a:t>
            </a:r>
            <a:r>
              <a:rPr sz="1000" spc="-60" dirty="0">
                <a:latin typeface="Arial"/>
                <a:cs typeface="Arial"/>
              </a:rPr>
              <a:t>and </a:t>
            </a:r>
            <a:r>
              <a:rPr sz="1000" spc="-45" dirty="0">
                <a:latin typeface="Arial"/>
                <a:cs typeface="Arial"/>
              </a:rPr>
              <a:t>determine </a:t>
            </a:r>
            <a:r>
              <a:rPr sz="1000" spc="-10" dirty="0">
                <a:latin typeface="Arial"/>
                <a:cs typeface="Arial"/>
              </a:rPr>
              <a:t>its </a:t>
            </a:r>
            <a:r>
              <a:rPr sz="1000" spc="-50" dirty="0">
                <a:latin typeface="Arial"/>
                <a:cs typeface="Arial"/>
              </a:rPr>
              <a:t>‘species’  </a:t>
            </a:r>
            <a:endParaRPr lang="en-US" sz="1000" spc="-50" dirty="0" smtClean="0">
              <a:latin typeface="Arial"/>
              <a:cs typeface="Arial"/>
            </a:endParaRPr>
          </a:p>
          <a:p>
            <a:pPr marL="184150" marR="5080" indent="-171450">
              <a:lnSpc>
                <a:spcPct val="100000"/>
              </a:lnSpc>
              <a:buFont typeface="Arial"/>
              <a:buChar char="•"/>
            </a:pPr>
            <a:r>
              <a:rPr sz="1000" spc="-15" dirty="0" smtClean="0">
                <a:latin typeface="Arial"/>
                <a:cs typeface="Arial"/>
              </a:rPr>
              <a:t>What </a:t>
            </a:r>
            <a:r>
              <a:rPr sz="1000" spc="-50" dirty="0">
                <a:latin typeface="Arial"/>
                <a:cs typeface="Arial"/>
              </a:rPr>
              <a:t>do </a:t>
            </a:r>
            <a:r>
              <a:rPr sz="1000" spc="-30" dirty="0">
                <a:latin typeface="Arial"/>
                <a:cs typeface="Arial"/>
              </a:rPr>
              <a:t>the </a:t>
            </a:r>
            <a:r>
              <a:rPr sz="1000" spc="-25" dirty="0">
                <a:latin typeface="Arial"/>
                <a:cs typeface="Arial"/>
              </a:rPr>
              <a:t>letters </a:t>
            </a:r>
            <a:r>
              <a:rPr sz="1000" spc="-40" dirty="0">
                <a:latin typeface="Arial"/>
                <a:cs typeface="Arial"/>
              </a:rPr>
              <a:t>stand </a:t>
            </a:r>
            <a:r>
              <a:rPr sz="1000" spc="110" dirty="0">
                <a:latin typeface="Arial"/>
                <a:cs typeface="Arial"/>
              </a:rPr>
              <a:t> </a:t>
            </a:r>
            <a:r>
              <a:rPr sz="1000" spc="-40" dirty="0">
                <a:latin typeface="Arial"/>
                <a:cs typeface="Arial"/>
              </a:rPr>
              <a:t>for?</a:t>
            </a:r>
            <a:endParaRPr sz="1000" dirty="0">
              <a:latin typeface="Arial"/>
              <a:cs typeface="Arial"/>
            </a:endParaRPr>
          </a:p>
          <a:p>
            <a:pPr marL="184150" indent="-171450">
              <a:lnSpc>
                <a:spcPts val="1195"/>
              </a:lnSpc>
              <a:buFont typeface="Arial"/>
              <a:buChar char="•"/>
            </a:pPr>
            <a:r>
              <a:rPr sz="1000" spc="-30" dirty="0">
                <a:latin typeface="Arial"/>
                <a:cs typeface="Arial"/>
              </a:rPr>
              <a:t>Why </a:t>
            </a:r>
            <a:r>
              <a:rPr sz="1000" spc="-55" dirty="0">
                <a:latin typeface="Arial"/>
                <a:cs typeface="Arial"/>
              </a:rPr>
              <a:t>is </a:t>
            </a:r>
            <a:r>
              <a:rPr sz="1000" spc="-25" dirty="0">
                <a:latin typeface="Arial"/>
                <a:cs typeface="Arial"/>
              </a:rPr>
              <a:t>the </a:t>
            </a:r>
            <a:r>
              <a:rPr sz="1000" spc="-65" dirty="0">
                <a:latin typeface="Arial"/>
                <a:cs typeface="Arial"/>
              </a:rPr>
              <a:t>AWO  </a:t>
            </a:r>
            <a:r>
              <a:rPr sz="1000" spc="-10" dirty="0">
                <a:latin typeface="Arial"/>
                <a:cs typeface="Arial"/>
              </a:rPr>
              <a:t>not </a:t>
            </a:r>
            <a:r>
              <a:rPr sz="1000" spc="-15" dirty="0">
                <a:latin typeface="Arial"/>
                <a:cs typeface="Arial"/>
              </a:rPr>
              <a:t>in </a:t>
            </a:r>
            <a:r>
              <a:rPr sz="1000" spc="-55" dirty="0">
                <a:latin typeface="Arial"/>
                <a:cs typeface="Arial"/>
              </a:rPr>
              <a:t>any </a:t>
            </a:r>
            <a:r>
              <a:rPr sz="1000" spc="-20" dirty="0">
                <a:latin typeface="Arial"/>
                <a:cs typeface="Arial"/>
              </a:rPr>
              <a:t>of </a:t>
            </a:r>
            <a:r>
              <a:rPr sz="1000" spc="-25" dirty="0">
                <a:latin typeface="Arial"/>
                <a:cs typeface="Arial"/>
              </a:rPr>
              <a:t>the </a:t>
            </a:r>
            <a:r>
              <a:rPr sz="1000" spc="-35" dirty="0">
                <a:latin typeface="Arial"/>
                <a:cs typeface="Arial"/>
              </a:rPr>
              <a:t>OWL </a:t>
            </a:r>
            <a:r>
              <a:rPr sz="1000" spc="-60" dirty="0">
                <a:latin typeface="Arial"/>
                <a:cs typeface="Arial"/>
              </a:rPr>
              <a:t>2   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profiles?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77" name="object 7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pc="-5" dirty="0"/>
              <a:t>51</a:t>
            </a:r>
            <a:r>
              <a:rPr spc="50" dirty="0"/>
              <a:t>/64</a:t>
            </a: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3014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301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805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09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01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805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309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81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317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82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325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904798" y="37668"/>
            <a:ext cx="2063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O</a:t>
            </a:r>
            <a:r>
              <a:rPr sz="600" b="1" spc="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WL</a:t>
            </a:r>
            <a:endParaRPr sz="6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62723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6272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776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7280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784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8288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792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9296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6272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6776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7280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784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8288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792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1601889" y="37668"/>
            <a:ext cx="27622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OWL</a:t>
            </a:r>
            <a:r>
              <a:rPr sz="600" b="1" spc="-4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27393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2434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273935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3243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3747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4251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4755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73935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324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747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425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4755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273935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3243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3747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4251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4755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2248585" y="37668"/>
            <a:ext cx="5492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OWL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2</a:t>
            </a:r>
            <a:r>
              <a:rPr sz="600" b="1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profiles</a:t>
            </a:r>
            <a:endParaRPr sz="600">
              <a:latin typeface="Arial"/>
              <a:cs typeface="Arial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31793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1793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2973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801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3053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3153981" y="37668"/>
            <a:ext cx="56134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22553B"/>
                </a:solidFill>
                <a:latin typeface="Arial"/>
                <a:cs typeface="Arial"/>
                <a:hlinkClick r:id="rId6" action="ppaction://hlinksldjump"/>
              </a:rPr>
              <a:t>Beyond </a:t>
            </a:r>
            <a:r>
              <a:rPr sz="600" b="1" spc="5" dirty="0">
                <a:solidFill>
                  <a:srgbClr val="22553B"/>
                </a:solidFill>
                <a:latin typeface="Arial"/>
                <a:cs typeface="Arial"/>
                <a:hlinkClick r:id="rId6" action="ppaction://hlinksldjump"/>
              </a:rPr>
              <a:t>OWL</a:t>
            </a:r>
            <a:r>
              <a:rPr sz="600" b="1" spc="35" dirty="0">
                <a:solidFill>
                  <a:srgbClr val="22553B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5" dirty="0">
                <a:solidFill>
                  <a:srgbClr val="22553B"/>
                </a:solidFill>
                <a:latin typeface="Arial"/>
                <a:cs typeface="Arial"/>
                <a:hlinkClick r:id="rId6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409680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1471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97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2479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2984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3487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3992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4495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5000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4071454" y="37668"/>
            <a:ext cx="44339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Reasoning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310743" y="764387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10743" y="983145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41032" y="1206944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41032" y="1379016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10743" y="1546047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41032" y="1769846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41032" y="1941931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350253" y="491591"/>
            <a:ext cx="2237740" cy="15690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400" spc="-25" dirty="0">
                <a:solidFill>
                  <a:srgbClr val="46AA78"/>
                </a:solidFill>
                <a:latin typeface="Arial"/>
                <a:cs typeface="Arial"/>
              </a:rPr>
              <a:t>Outline</a:t>
            </a:r>
            <a:endParaRPr sz="1400">
              <a:latin typeface="Arial"/>
              <a:cs typeface="Arial"/>
            </a:endParaRPr>
          </a:p>
          <a:p>
            <a:pPr marL="179070" indent="-166370">
              <a:lnSpc>
                <a:spcPct val="100000"/>
              </a:lnSpc>
              <a:spcBef>
                <a:spcPts val="335"/>
              </a:spcBef>
              <a:buClr>
                <a:srgbClr val="FBFDFC"/>
              </a:buClr>
              <a:buSzPct val="76190"/>
              <a:buFont typeface="Arial"/>
              <a:buAutoNum type="arabicPlain"/>
              <a:tabLst>
                <a:tab pos="179705" algn="l"/>
              </a:tabLst>
            </a:pPr>
            <a:r>
              <a:rPr sz="1050" spc="-15" dirty="0">
                <a:solidFill>
                  <a:srgbClr val="D9EDE4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endParaRPr sz="1050">
              <a:latin typeface="Arial"/>
              <a:cs typeface="Arial"/>
            </a:endParaRPr>
          </a:p>
          <a:p>
            <a:pPr marL="179070" indent="-166370">
              <a:lnSpc>
                <a:spcPct val="100000"/>
              </a:lnSpc>
              <a:spcBef>
                <a:spcPts val="400"/>
              </a:spcBef>
              <a:buClr>
                <a:srgbClr val="FBFDFC"/>
              </a:buClr>
              <a:buSzPct val="76190"/>
              <a:buFont typeface="Arial"/>
              <a:buAutoNum type="arabicPlain"/>
              <a:tabLst>
                <a:tab pos="179705" algn="l"/>
              </a:tabLst>
            </a:pPr>
            <a:r>
              <a:rPr sz="1050" spc="-40" dirty="0">
                <a:solidFill>
                  <a:srgbClr val="D9EDE4"/>
                </a:solidFill>
                <a:latin typeface="Arial"/>
                <a:cs typeface="Arial"/>
                <a:hlinkClick r:id="rId3" action="ppaction://hlinksldjump"/>
              </a:rPr>
              <a:t>OWL</a:t>
            </a:r>
            <a:endParaRPr sz="1050">
              <a:latin typeface="Arial"/>
              <a:cs typeface="Arial"/>
            </a:endParaRPr>
          </a:p>
          <a:p>
            <a:pPr marL="317500">
              <a:lnSpc>
                <a:spcPct val="100000"/>
              </a:lnSpc>
              <a:spcBef>
                <a:spcPts val="35"/>
              </a:spcBef>
            </a:pPr>
            <a:r>
              <a:rPr sz="1050" spc="-60" dirty="0">
                <a:solidFill>
                  <a:srgbClr val="CCCCCC"/>
                </a:solidFill>
                <a:latin typeface="Arial"/>
                <a:cs typeface="Arial"/>
                <a:hlinkClick r:id="rId10" action="ppaction://hlinksldjump"/>
              </a:rPr>
              <a:t>Design </a:t>
            </a:r>
            <a:r>
              <a:rPr sz="1050" spc="-20" dirty="0">
                <a:solidFill>
                  <a:srgbClr val="CCCCCC"/>
                </a:solidFill>
                <a:latin typeface="Arial"/>
                <a:cs typeface="Arial"/>
                <a:hlinkClick r:id="rId10" action="ppaction://hlinksldjump"/>
              </a:rPr>
              <a:t>of</a:t>
            </a:r>
            <a:r>
              <a:rPr sz="1050" spc="114" dirty="0">
                <a:solidFill>
                  <a:srgbClr val="CCCCCC"/>
                </a:solidFill>
                <a:latin typeface="Arial"/>
                <a:cs typeface="Arial"/>
                <a:hlinkClick r:id="rId10" action="ppaction://hlinksldjump"/>
              </a:rPr>
              <a:t> </a:t>
            </a:r>
            <a:r>
              <a:rPr sz="1050" spc="-40" dirty="0">
                <a:solidFill>
                  <a:srgbClr val="CCCCCC"/>
                </a:solidFill>
                <a:latin typeface="Arial"/>
                <a:cs typeface="Arial"/>
                <a:hlinkClick r:id="rId10" action="ppaction://hlinksldjump"/>
              </a:rPr>
              <a:t>OWL</a:t>
            </a:r>
            <a:endParaRPr sz="1050">
              <a:latin typeface="Arial"/>
              <a:cs typeface="Arial"/>
            </a:endParaRPr>
          </a:p>
          <a:p>
            <a:pPr marL="317500">
              <a:lnSpc>
                <a:spcPct val="100000"/>
              </a:lnSpc>
              <a:spcBef>
                <a:spcPts val="35"/>
              </a:spcBef>
            </a:pPr>
            <a:r>
              <a:rPr sz="1050" spc="-40" dirty="0">
                <a:solidFill>
                  <a:srgbClr val="CCCCCC"/>
                </a:solidFill>
                <a:latin typeface="Arial"/>
                <a:cs typeface="Arial"/>
                <a:hlinkClick r:id="rId11" action="ppaction://hlinksldjump"/>
              </a:rPr>
              <a:t>OWL </a:t>
            </a:r>
            <a:r>
              <a:rPr sz="1050" spc="-25" dirty="0">
                <a:solidFill>
                  <a:srgbClr val="CCCCCC"/>
                </a:solidFill>
                <a:latin typeface="Arial"/>
                <a:cs typeface="Arial"/>
                <a:hlinkClick r:id="rId11" action="ppaction://hlinksldjump"/>
              </a:rPr>
              <a:t>family </a:t>
            </a:r>
            <a:r>
              <a:rPr sz="1050" spc="-20" dirty="0">
                <a:solidFill>
                  <a:srgbClr val="CCCCCC"/>
                </a:solidFill>
                <a:latin typeface="Arial"/>
                <a:cs typeface="Arial"/>
                <a:hlinkClick r:id="rId11" action="ppaction://hlinksldjump"/>
              </a:rPr>
              <a:t>of</a:t>
            </a:r>
            <a:r>
              <a:rPr sz="1050" spc="215" dirty="0">
                <a:solidFill>
                  <a:srgbClr val="CCCCCC"/>
                </a:solidFill>
                <a:latin typeface="Arial"/>
                <a:cs typeface="Arial"/>
                <a:hlinkClick r:id="rId11" action="ppaction://hlinksldjump"/>
              </a:rPr>
              <a:t> </a:t>
            </a:r>
            <a:r>
              <a:rPr sz="1050" spc="-70" dirty="0">
                <a:solidFill>
                  <a:srgbClr val="CCCCCC"/>
                </a:solidFill>
                <a:latin typeface="Arial"/>
                <a:cs typeface="Arial"/>
                <a:hlinkClick r:id="rId11" action="ppaction://hlinksldjump"/>
              </a:rPr>
              <a:t>languages</a:t>
            </a:r>
            <a:endParaRPr sz="1050">
              <a:latin typeface="Arial"/>
              <a:cs typeface="Arial"/>
            </a:endParaRPr>
          </a:p>
          <a:p>
            <a:pPr marL="179070" indent="-166370">
              <a:lnSpc>
                <a:spcPct val="100000"/>
              </a:lnSpc>
              <a:spcBef>
                <a:spcPts val="400"/>
              </a:spcBef>
              <a:buClr>
                <a:srgbClr val="FBFDFC"/>
              </a:buClr>
              <a:buSzPct val="76190"/>
              <a:buFont typeface="Arial"/>
              <a:buAutoNum type="arabicPlain" startAt="3"/>
              <a:tabLst>
                <a:tab pos="179705" algn="l"/>
              </a:tabLst>
            </a:pPr>
            <a:r>
              <a:rPr sz="1050" spc="-40" dirty="0">
                <a:solidFill>
                  <a:srgbClr val="D9EDE4"/>
                </a:solidFill>
                <a:latin typeface="Arial"/>
                <a:cs typeface="Arial"/>
                <a:hlinkClick r:id="rId4" action="ppaction://hlinksldjump"/>
              </a:rPr>
              <a:t>OWL</a:t>
            </a:r>
            <a:r>
              <a:rPr sz="1050" spc="-25" dirty="0">
                <a:solidFill>
                  <a:srgbClr val="D9EDE4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1050" spc="-65" dirty="0">
                <a:solidFill>
                  <a:srgbClr val="D9EDE4"/>
                </a:solidFill>
                <a:latin typeface="Arial"/>
                <a:cs typeface="Arial"/>
                <a:hlinkClick r:id="rId4" action="ppaction://hlinksldjump"/>
              </a:rPr>
              <a:t>2</a:t>
            </a:r>
            <a:endParaRPr sz="1050">
              <a:latin typeface="Arial"/>
              <a:cs typeface="Arial"/>
            </a:endParaRPr>
          </a:p>
          <a:p>
            <a:pPr marL="317500" marR="405765">
              <a:lnSpc>
                <a:spcPct val="102600"/>
              </a:lnSpc>
            </a:pPr>
            <a:r>
              <a:rPr sz="1050" spc="-15" dirty="0">
                <a:solidFill>
                  <a:srgbClr val="CCCCCC"/>
                </a:solidFill>
                <a:latin typeface="Arial"/>
                <a:cs typeface="Arial"/>
                <a:hlinkClick r:id="rId12" action="ppaction://hlinksldjump"/>
              </a:rPr>
              <a:t>Introduction </a:t>
            </a:r>
            <a:r>
              <a:rPr sz="1050" spc="-60" dirty="0">
                <a:solidFill>
                  <a:srgbClr val="CCCCCC"/>
                </a:solidFill>
                <a:latin typeface="Arial"/>
                <a:cs typeface="Arial"/>
                <a:hlinkClick r:id="rId12" action="ppaction://hlinksldjump"/>
              </a:rPr>
              <a:t>and </a:t>
            </a:r>
            <a:r>
              <a:rPr sz="1050" spc="-55" dirty="0">
                <a:solidFill>
                  <a:srgbClr val="CCCCCC"/>
                </a:solidFill>
                <a:latin typeface="Arial"/>
                <a:cs typeface="Arial"/>
                <a:hlinkClick r:id="rId12" action="ppaction://hlinksldjump"/>
              </a:rPr>
              <a:t>overview </a:t>
            </a:r>
            <a:r>
              <a:rPr sz="1050" spc="-55" dirty="0">
                <a:solidFill>
                  <a:srgbClr val="CCCCCC"/>
                </a:solidFill>
                <a:latin typeface="Arial"/>
                <a:cs typeface="Arial"/>
              </a:rPr>
              <a:t> </a:t>
            </a:r>
            <a:r>
              <a:rPr sz="1050" spc="-40" dirty="0">
                <a:solidFill>
                  <a:srgbClr val="CCCCCC"/>
                </a:solidFill>
                <a:latin typeface="Arial"/>
                <a:cs typeface="Arial"/>
                <a:hlinkClick r:id="rId13" action="ppaction://hlinksldjump"/>
              </a:rPr>
              <a:t>OWL </a:t>
            </a:r>
            <a:r>
              <a:rPr sz="1050" spc="-65" dirty="0">
                <a:solidFill>
                  <a:srgbClr val="CCCCCC"/>
                </a:solidFill>
                <a:latin typeface="Arial"/>
                <a:cs typeface="Arial"/>
                <a:hlinkClick r:id="rId13" action="ppaction://hlinksldjump"/>
              </a:rPr>
              <a:t>2</a:t>
            </a:r>
            <a:r>
              <a:rPr sz="1050" spc="90" dirty="0">
                <a:solidFill>
                  <a:srgbClr val="CCCCCC"/>
                </a:solidFill>
                <a:latin typeface="Arial"/>
                <a:cs typeface="Arial"/>
                <a:hlinkClick r:id="rId13" action="ppaction://hlinksldjump"/>
              </a:rPr>
              <a:t> </a:t>
            </a:r>
            <a:r>
              <a:rPr sz="1050" spc="-15" dirty="0">
                <a:solidFill>
                  <a:srgbClr val="CCCCCC"/>
                </a:solidFill>
                <a:latin typeface="Arial"/>
                <a:cs typeface="Arial"/>
                <a:hlinkClick r:id="rId13" action="ppaction://hlinksldjump"/>
              </a:rPr>
              <a:t>DL</a:t>
            </a:r>
            <a:endParaRPr sz="1050">
              <a:latin typeface="Arial"/>
              <a:cs typeface="Arial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310743" y="2108949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41032" y="2332748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41032" y="2504833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41032" y="2676906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10743" y="2843936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 txBox="1"/>
          <p:nvPr/>
        </p:nvSpPr>
        <p:spPr>
          <a:xfrm>
            <a:off x="350253" y="2857525"/>
            <a:ext cx="8128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10" dirty="0">
                <a:solidFill>
                  <a:srgbClr val="ECF6F1"/>
                </a:solidFill>
                <a:latin typeface="Arial"/>
                <a:cs typeface="Arial"/>
              </a:rPr>
              <a:t>5</a:t>
            </a:r>
            <a:endParaRPr sz="800">
              <a:latin typeface="Arial"/>
              <a:cs typeface="Arial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310743" y="3062681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 txBox="1"/>
          <p:nvPr/>
        </p:nvSpPr>
        <p:spPr>
          <a:xfrm>
            <a:off x="350253" y="2088042"/>
            <a:ext cx="1083945" cy="1145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7500" marR="24765" indent="-305435">
              <a:lnSpc>
                <a:spcPct val="102600"/>
              </a:lnSpc>
            </a:pPr>
            <a:r>
              <a:rPr sz="1200" b="1" spc="-15" baseline="3472" dirty="0">
                <a:solidFill>
                  <a:srgbClr val="FBFDFC"/>
                </a:solidFill>
                <a:latin typeface="Arial"/>
                <a:cs typeface="Arial"/>
              </a:rPr>
              <a:t>4 </a:t>
            </a:r>
            <a:r>
              <a:rPr sz="1050" spc="-40" dirty="0">
                <a:solidFill>
                  <a:srgbClr val="D9EDE4"/>
                </a:solidFill>
                <a:latin typeface="Arial"/>
                <a:cs typeface="Arial"/>
                <a:hlinkClick r:id="rId5" action="ppaction://hlinksldjump"/>
              </a:rPr>
              <a:t>OWL </a:t>
            </a:r>
            <a:r>
              <a:rPr sz="1050" spc="-65" dirty="0">
                <a:solidFill>
                  <a:srgbClr val="D9EDE4"/>
                </a:solidFill>
                <a:latin typeface="Arial"/>
                <a:cs typeface="Arial"/>
                <a:hlinkClick r:id="rId5" action="ppaction://hlinksldjump"/>
              </a:rPr>
              <a:t>2 </a:t>
            </a:r>
            <a:r>
              <a:rPr sz="1050" spc="-45" dirty="0">
                <a:solidFill>
                  <a:srgbClr val="D9EDE4"/>
                </a:solidFill>
                <a:latin typeface="Arial"/>
                <a:cs typeface="Arial"/>
                <a:hlinkClick r:id="rId5" action="ppaction://hlinksldjump"/>
              </a:rPr>
              <a:t>profiles </a:t>
            </a:r>
            <a:r>
              <a:rPr sz="1050" spc="-45" dirty="0">
                <a:solidFill>
                  <a:srgbClr val="D9EDE4"/>
                </a:solidFill>
                <a:latin typeface="Arial"/>
                <a:cs typeface="Arial"/>
              </a:rPr>
              <a:t> </a:t>
            </a:r>
            <a:r>
              <a:rPr sz="1050" spc="-40" dirty="0">
                <a:solidFill>
                  <a:srgbClr val="CCCCCC"/>
                </a:solidFill>
                <a:latin typeface="Arial"/>
                <a:cs typeface="Arial"/>
                <a:hlinkClick r:id="rId14" action="ppaction://hlinksldjump"/>
              </a:rPr>
              <a:t>OWL </a:t>
            </a:r>
            <a:r>
              <a:rPr sz="1050" spc="-65" dirty="0">
                <a:solidFill>
                  <a:srgbClr val="CCCCCC"/>
                </a:solidFill>
                <a:latin typeface="Arial"/>
                <a:cs typeface="Arial"/>
                <a:hlinkClick r:id="rId14" action="ppaction://hlinksldjump"/>
              </a:rPr>
              <a:t>2 </a:t>
            </a:r>
            <a:r>
              <a:rPr sz="1050" spc="-50" dirty="0">
                <a:solidFill>
                  <a:srgbClr val="CCCCCC"/>
                </a:solidFill>
                <a:latin typeface="Arial"/>
                <a:cs typeface="Arial"/>
                <a:hlinkClick r:id="rId14" action="ppaction://hlinksldjump"/>
              </a:rPr>
              <a:t>EL </a:t>
            </a:r>
            <a:r>
              <a:rPr sz="1050" spc="-50" dirty="0">
                <a:solidFill>
                  <a:srgbClr val="CCCCCC"/>
                </a:solidFill>
                <a:latin typeface="Arial"/>
                <a:cs typeface="Arial"/>
              </a:rPr>
              <a:t> </a:t>
            </a:r>
            <a:r>
              <a:rPr sz="1050" spc="-40" dirty="0">
                <a:solidFill>
                  <a:srgbClr val="CCCCCC"/>
                </a:solidFill>
                <a:latin typeface="Arial"/>
                <a:cs typeface="Arial"/>
                <a:hlinkClick r:id="rId15" action="ppaction://hlinksldjump"/>
              </a:rPr>
              <a:t>OWL </a:t>
            </a:r>
            <a:r>
              <a:rPr sz="1050" spc="-65" dirty="0">
                <a:solidFill>
                  <a:srgbClr val="CCCCCC"/>
                </a:solidFill>
                <a:latin typeface="Arial"/>
                <a:cs typeface="Arial"/>
                <a:hlinkClick r:id="rId15" action="ppaction://hlinksldjump"/>
              </a:rPr>
              <a:t>2 </a:t>
            </a:r>
            <a:r>
              <a:rPr sz="1050" spc="-40" dirty="0">
                <a:solidFill>
                  <a:srgbClr val="CCCCCC"/>
                </a:solidFill>
                <a:latin typeface="Arial"/>
                <a:cs typeface="Arial"/>
                <a:hlinkClick r:id="rId15" action="ppaction://hlinksldjump"/>
              </a:rPr>
              <a:t>QL </a:t>
            </a:r>
            <a:r>
              <a:rPr sz="1050" spc="-40" dirty="0">
                <a:solidFill>
                  <a:srgbClr val="CCCCCC"/>
                </a:solidFill>
                <a:latin typeface="Arial"/>
                <a:cs typeface="Arial"/>
              </a:rPr>
              <a:t> </a:t>
            </a:r>
            <a:r>
              <a:rPr sz="1050" spc="-40" dirty="0">
                <a:solidFill>
                  <a:srgbClr val="CCCCCC"/>
                </a:solidFill>
                <a:latin typeface="Arial"/>
                <a:cs typeface="Arial"/>
                <a:hlinkClick r:id="rId16" action="ppaction://hlinksldjump"/>
              </a:rPr>
              <a:t>OWL </a:t>
            </a:r>
            <a:r>
              <a:rPr sz="1050" spc="-65" dirty="0">
                <a:solidFill>
                  <a:srgbClr val="CCCCCC"/>
                </a:solidFill>
                <a:latin typeface="Arial"/>
                <a:cs typeface="Arial"/>
                <a:hlinkClick r:id="rId16" action="ppaction://hlinksldjump"/>
              </a:rPr>
              <a:t>2</a:t>
            </a:r>
            <a:r>
              <a:rPr sz="1050" spc="90" dirty="0">
                <a:solidFill>
                  <a:srgbClr val="CCCCCC"/>
                </a:solidFill>
                <a:latin typeface="Arial"/>
                <a:cs typeface="Arial"/>
                <a:hlinkClick r:id="rId16" action="ppaction://hlinksldjump"/>
              </a:rPr>
              <a:t> </a:t>
            </a:r>
            <a:r>
              <a:rPr sz="1050" spc="-55" dirty="0">
                <a:solidFill>
                  <a:srgbClr val="CCCCCC"/>
                </a:solidFill>
                <a:latin typeface="Arial"/>
                <a:cs typeface="Arial"/>
                <a:hlinkClick r:id="rId16" action="ppaction://hlinksldjump"/>
              </a:rPr>
              <a:t>RL</a:t>
            </a:r>
            <a:endParaRPr sz="1050">
              <a:latin typeface="Arial"/>
              <a:cs typeface="Arial"/>
            </a:endParaRPr>
          </a:p>
          <a:p>
            <a:pPr marL="179070">
              <a:lnSpc>
                <a:spcPct val="100000"/>
              </a:lnSpc>
              <a:spcBef>
                <a:spcPts val="400"/>
              </a:spcBef>
            </a:pPr>
            <a:r>
              <a:rPr sz="1050" spc="-65" dirty="0">
                <a:solidFill>
                  <a:srgbClr val="46AA78"/>
                </a:solidFill>
                <a:latin typeface="Arial"/>
                <a:cs typeface="Arial"/>
                <a:hlinkClick r:id="rId6" action="ppaction://hlinksldjump"/>
              </a:rPr>
              <a:t>Beyond </a:t>
            </a:r>
            <a:r>
              <a:rPr sz="1050" spc="-40" dirty="0">
                <a:solidFill>
                  <a:srgbClr val="46AA78"/>
                </a:solidFill>
                <a:latin typeface="Arial"/>
                <a:cs typeface="Arial"/>
                <a:hlinkClick r:id="rId6" action="ppaction://hlinksldjump"/>
              </a:rPr>
              <a:t>OWL</a:t>
            </a:r>
            <a:r>
              <a:rPr sz="1050" spc="135" dirty="0">
                <a:solidFill>
                  <a:srgbClr val="46AA78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1050" spc="-65" dirty="0">
                <a:solidFill>
                  <a:srgbClr val="46AA78"/>
                </a:solidFill>
                <a:latin typeface="Arial"/>
                <a:cs typeface="Arial"/>
                <a:hlinkClick r:id="rId6" action="ppaction://hlinksldjump"/>
              </a:rPr>
              <a:t>2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1200" b="1" spc="-15" baseline="3472" dirty="0">
                <a:solidFill>
                  <a:srgbClr val="FBFDFC"/>
                </a:solidFill>
                <a:latin typeface="Arial"/>
                <a:cs typeface="Arial"/>
              </a:rPr>
              <a:t>6  </a:t>
            </a:r>
            <a:r>
              <a:rPr sz="1200" b="1" spc="195" baseline="3472" dirty="0">
                <a:solidFill>
                  <a:srgbClr val="FBFDFC"/>
                </a:solidFill>
                <a:latin typeface="Arial"/>
                <a:cs typeface="Arial"/>
              </a:rPr>
              <a:t> </a:t>
            </a:r>
            <a:r>
              <a:rPr sz="1050" spc="-70" dirty="0">
                <a:solidFill>
                  <a:srgbClr val="D9EDE4"/>
                </a:solidFill>
                <a:latin typeface="Arial"/>
                <a:cs typeface="Arial"/>
                <a:hlinkClick r:id="rId7" action="ppaction://hlinksldjump"/>
              </a:rPr>
              <a:t>Reasoning</a:t>
            </a:r>
            <a:endParaRPr sz="1050">
              <a:latin typeface="Arial"/>
              <a:cs typeface="Arial"/>
            </a:endParaRPr>
          </a:p>
        </p:txBody>
      </p:sp>
      <p:sp>
        <p:nvSpPr>
          <p:cNvPr id="85" name="object 8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pc="-5" dirty="0"/>
              <a:t>52</a:t>
            </a:r>
            <a:r>
              <a:rPr spc="50" dirty="0"/>
              <a:t>/64</a:t>
            </a: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3014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301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805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09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01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805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309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81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317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82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325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904798" y="37668"/>
            <a:ext cx="2063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O</a:t>
            </a:r>
            <a:r>
              <a:rPr sz="600" b="1" spc="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WL</a:t>
            </a:r>
            <a:endParaRPr sz="6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62723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6272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776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7280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784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8288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792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9296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6272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6776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7280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784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8288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792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1601889" y="37668"/>
            <a:ext cx="27622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OWL</a:t>
            </a:r>
            <a:r>
              <a:rPr sz="600" b="1" spc="-4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27393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2434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273935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3243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3747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4251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4755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73935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324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747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425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4755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273935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3243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3747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4251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4755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2248585" y="37668"/>
            <a:ext cx="5492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OWL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2</a:t>
            </a:r>
            <a:r>
              <a:rPr sz="600" b="1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profiles</a:t>
            </a:r>
            <a:endParaRPr sz="600">
              <a:latin typeface="Arial"/>
              <a:cs typeface="Arial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31793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22973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2973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801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3053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3153981" y="37668"/>
            <a:ext cx="56134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22553B"/>
                </a:solidFill>
                <a:latin typeface="Arial"/>
                <a:cs typeface="Arial"/>
                <a:hlinkClick r:id="rId6" action="ppaction://hlinksldjump"/>
              </a:rPr>
              <a:t>Beyond </a:t>
            </a:r>
            <a:r>
              <a:rPr sz="600" b="1" spc="5" dirty="0">
                <a:solidFill>
                  <a:srgbClr val="22553B"/>
                </a:solidFill>
                <a:latin typeface="Arial"/>
                <a:cs typeface="Arial"/>
                <a:hlinkClick r:id="rId6" action="ppaction://hlinksldjump"/>
              </a:rPr>
              <a:t>OWL</a:t>
            </a:r>
            <a:r>
              <a:rPr sz="600" b="1" spc="35" dirty="0">
                <a:solidFill>
                  <a:srgbClr val="22553B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5" dirty="0">
                <a:solidFill>
                  <a:srgbClr val="22553B"/>
                </a:solidFill>
                <a:latin typeface="Arial"/>
                <a:cs typeface="Arial"/>
                <a:hlinkClick r:id="rId6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409680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1471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97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2479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2984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3487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3992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4495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5000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4071454" y="37668"/>
            <a:ext cx="44339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Reasoning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959789" y="491591"/>
            <a:ext cx="2688590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5" dirty="0">
                <a:solidFill>
                  <a:srgbClr val="46AA78"/>
                </a:solidFill>
                <a:latin typeface="Arial"/>
                <a:cs typeface="Arial"/>
              </a:rPr>
              <a:t>Speculation </a:t>
            </a:r>
            <a:r>
              <a:rPr sz="1400" spc="-30" dirty="0">
                <a:solidFill>
                  <a:srgbClr val="46AA78"/>
                </a:solidFill>
                <a:latin typeface="Arial"/>
                <a:cs typeface="Arial"/>
              </a:rPr>
              <a:t>about </a:t>
            </a:r>
            <a:r>
              <a:rPr sz="1400" spc="-20" dirty="0">
                <a:solidFill>
                  <a:srgbClr val="46AA78"/>
                </a:solidFill>
                <a:latin typeface="Arial"/>
                <a:cs typeface="Arial"/>
              </a:rPr>
              <a:t>future</a:t>
            </a:r>
            <a:r>
              <a:rPr sz="1400" spc="28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75" dirty="0">
                <a:solidFill>
                  <a:srgbClr val="46AA78"/>
                </a:solidFill>
                <a:latin typeface="Arial"/>
                <a:cs typeface="Arial"/>
              </a:rPr>
              <a:t>extensions</a:t>
            </a:r>
            <a:endParaRPr sz="1400">
              <a:latin typeface="Arial"/>
              <a:cs typeface="Arial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502551" y="1166139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792327" y="1355953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792327" y="1659610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792327" y="1811439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792327" y="1963280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792327" y="2115108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624395" y="1094232"/>
            <a:ext cx="3985705" cy="11113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1450" marR="1195705" indent="-171450" algn="ctr">
              <a:lnSpc>
                <a:spcPct val="100000"/>
              </a:lnSpc>
              <a:buFont typeface="Arial"/>
              <a:buChar char="•"/>
            </a:pPr>
            <a:r>
              <a:rPr sz="1050" spc="-70" dirty="0">
                <a:latin typeface="Arial"/>
                <a:cs typeface="Arial"/>
              </a:rPr>
              <a:t>Several  </a:t>
            </a:r>
            <a:r>
              <a:rPr sz="1050" spc="-35" dirty="0">
                <a:latin typeface="Arial"/>
                <a:cs typeface="Arial"/>
              </a:rPr>
              <a:t>directions </a:t>
            </a:r>
            <a:r>
              <a:rPr sz="1050" spc="-25" dirty="0">
                <a:latin typeface="Arial"/>
                <a:cs typeface="Arial"/>
              </a:rPr>
              <a:t>for </a:t>
            </a:r>
            <a:r>
              <a:rPr sz="1050" spc="-60" dirty="0">
                <a:latin typeface="Arial"/>
                <a:cs typeface="Arial"/>
              </a:rPr>
              <a:t>extensions</a:t>
            </a:r>
            <a:r>
              <a:rPr sz="1050" spc="120" dirty="0">
                <a:latin typeface="Arial"/>
                <a:cs typeface="Arial"/>
              </a:rPr>
              <a:t> </a:t>
            </a:r>
            <a:r>
              <a:rPr sz="1050" spc="-65" dirty="0">
                <a:latin typeface="Arial"/>
                <a:cs typeface="Arial"/>
              </a:rPr>
              <a:t>proposed</a:t>
            </a:r>
            <a:endParaRPr sz="1050" dirty="0">
              <a:latin typeface="Arial"/>
              <a:cs typeface="Arial"/>
            </a:endParaRPr>
          </a:p>
          <a:p>
            <a:pPr marL="461010" marR="5080" indent="-171450">
              <a:lnSpc>
                <a:spcPct val="100000"/>
              </a:lnSpc>
              <a:spcBef>
                <a:spcPts val="175"/>
              </a:spcBef>
              <a:buFont typeface="Arial"/>
              <a:buChar char="•"/>
            </a:pPr>
            <a:r>
              <a:rPr sz="1000" spc="-30" dirty="0">
                <a:latin typeface="Arial"/>
                <a:cs typeface="Arial"/>
              </a:rPr>
              <a:t>The </a:t>
            </a:r>
            <a:r>
              <a:rPr sz="1000" spc="-10" dirty="0">
                <a:latin typeface="Arial"/>
                <a:cs typeface="Arial"/>
              </a:rPr>
              <a:t>‘leftover’ </a:t>
            </a:r>
            <a:r>
              <a:rPr sz="1000" spc="-20" dirty="0">
                <a:latin typeface="Arial"/>
                <a:cs typeface="Arial"/>
              </a:rPr>
              <a:t>from </a:t>
            </a:r>
            <a:r>
              <a:rPr sz="1000" spc="-35" dirty="0">
                <a:latin typeface="Arial"/>
                <a:cs typeface="Arial"/>
              </a:rPr>
              <a:t>OWL </a:t>
            </a:r>
            <a:r>
              <a:rPr sz="1000" spc="-45" dirty="0">
                <a:latin typeface="Arial"/>
                <a:cs typeface="Arial"/>
              </a:rPr>
              <a:t>1’s </a:t>
            </a:r>
            <a:r>
              <a:rPr sz="1000" spc="-5" dirty="0">
                <a:latin typeface="Arial"/>
                <a:cs typeface="Arial"/>
              </a:rPr>
              <a:t>“Future </a:t>
            </a:r>
            <a:r>
              <a:rPr sz="1000" spc="-35" dirty="0">
                <a:latin typeface="Arial"/>
                <a:cs typeface="Arial"/>
              </a:rPr>
              <a:t>extensions” </a:t>
            </a:r>
            <a:r>
              <a:rPr sz="1000" spc="-5" dirty="0">
                <a:latin typeface="Arial"/>
                <a:cs typeface="Arial"/>
              </a:rPr>
              <a:t>(UNA, </a:t>
            </a:r>
            <a:r>
              <a:rPr sz="1000" spc="-45" dirty="0">
                <a:latin typeface="Arial"/>
                <a:cs typeface="Arial"/>
              </a:rPr>
              <a:t>CWA,  </a:t>
            </a:r>
            <a:r>
              <a:rPr sz="1000" spc="-25" dirty="0">
                <a:latin typeface="Arial"/>
                <a:cs typeface="Arial"/>
              </a:rPr>
              <a:t>defaults), </a:t>
            </a:r>
            <a:r>
              <a:rPr sz="1000" spc="-30" dirty="0">
                <a:latin typeface="Arial"/>
                <a:cs typeface="Arial"/>
              </a:rPr>
              <a:t>parthood</a:t>
            </a:r>
            <a:r>
              <a:rPr sz="1000" spc="10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relation</a:t>
            </a:r>
            <a:endParaRPr sz="1000" dirty="0">
              <a:latin typeface="Arial"/>
              <a:cs typeface="Arial"/>
            </a:endParaRPr>
          </a:p>
          <a:p>
            <a:pPr marL="461010" indent="-171450">
              <a:lnSpc>
                <a:spcPts val="1195"/>
              </a:lnSpc>
              <a:buFont typeface="Arial"/>
              <a:buChar char="•"/>
            </a:pPr>
            <a:r>
              <a:rPr sz="1000" spc="-25" dirty="0">
                <a:latin typeface="Arial"/>
                <a:cs typeface="Arial"/>
              </a:rPr>
              <a:t>Syntactic </a:t>
            </a:r>
            <a:r>
              <a:rPr sz="1000" spc="-55" dirty="0">
                <a:latin typeface="Arial"/>
                <a:cs typeface="Arial"/>
              </a:rPr>
              <a:t>sugar:  </a:t>
            </a:r>
            <a:r>
              <a:rPr sz="1000" spc="-30" dirty="0">
                <a:latin typeface="Arial"/>
                <a:cs typeface="Arial"/>
              </a:rPr>
              <a:t>‘macros’,</a:t>
            </a:r>
            <a:r>
              <a:rPr sz="1000" spc="80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‘n-aries’</a:t>
            </a:r>
            <a:endParaRPr sz="1000" dirty="0">
              <a:latin typeface="Arial"/>
              <a:cs typeface="Arial"/>
            </a:endParaRPr>
          </a:p>
          <a:p>
            <a:pPr marL="461010" marR="146685" indent="-171450">
              <a:lnSpc>
                <a:spcPts val="1200"/>
              </a:lnSpc>
              <a:spcBef>
                <a:spcPts val="35"/>
              </a:spcBef>
              <a:buFont typeface="Arial"/>
              <a:buChar char="•"/>
            </a:pPr>
            <a:r>
              <a:rPr sz="1000" spc="-20" dirty="0">
                <a:latin typeface="Arial"/>
                <a:cs typeface="Arial"/>
              </a:rPr>
              <a:t>Integration </a:t>
            </a:r>
            <a:r>
              <a:rPr sz="1000" dirty="0">
                <a:latin typeface="Arial"/>
                <a:cs typeface="Arial"/>
              </a:rPr>
              <a:t>with </a:t>
            </a:r>
            <a:r>
              <a:rPr sz="1000" spc="-45" dirty="0">
                <a:latin typeface="Arial"/>
                <a:cs typeface="Arial"/>
              </a:rPr>
              <a:t>rules: </a:t>
            </a:r>
            <a:r>
              <a:rPr sz="1000" spc="-35" dirty="0">
                <a:latin typeface="Arial"/>
                <a:cs typeface="Arial"/>
              </a:rPr>
              <a:t>RIF, </a:t>
            </a:r>
            <a:r>
              <a:rPr sz="1000" spc="-45" dirty="0">
                <a:latin typeface="Arial"/>
                <a:cs typeface="Arial"/>
              </a:rPr>
              <a:t>DL-safe rules, </a:t>
            </a:r>
            <a:r>
              <a:rPr sz="1000" spc="-55" dirty="0">
                <a:latin typeface="Arial"/>
                <a:cs typeface="Arial"/>
              </a:rPr>
              <a:t>SBVR  </a:t>
            </a:r>
            <a:endParaRPr lang="en-US" sz="1000" spc="-55" dirty="0" smtClean="0">
              <a:latin typeface="Arial"/>
              <a:cs typeface="Arial"/>
            </a:endParaRPr>
          </a:p>
          <a:p>
            <a:pPr marL="461010" marR="146685" indent="-171450">
              <a:lnSpc>
                <a:spcPts val="1200"/>
              </a:lnSpc>
              <a:spcBef>
                <a:spcPts val="35"/>
              </a:spcBef>
              <a:buFont typeface="Arial"/>
              <a:buChar char="•"/>
            </a:pPr>
            <a:r>
              <a:rPr sz="1000" spc="-30" dirty="0" smtClean="0">
                <a:latin typeface="Arial"/>
                <a:cs typeface="Arial"/>
              </a:rPr>
              <a:t>Orthogonal </a:t>
            </a:r>
            <a:r>
              <a:rPr sz="1000" spc="-50" dirty="0">
                <a:latin typeface="Arial"/>
                <a:cs typeface="Arial"/>
              </a:rPr>
              <a:t>dimensions: </a:t>
            </a:r>
            <a:r>
              <a:rPr sz="1000" spc="-30" dirty="0">
                <a:latin typeface="Arial"/>
                <a:cs typeface="Arial"/>
              </a:rPr>
              <a:t>temporal, </a:t>
            </a:r>
            <a:r>
              <a:rPr sz="1000" spc="-50" dirty="0">
                <a:latin typeface="Arial"/>
                <a:cs typeface="Arial"/>
              </a:rPr>
              <a:t>fuzzy, </a:t>
            </a:r>
            <a:r>
              <a:rPr sz="1000" spc="-35" dirty="0">
                <a:latin typeface="Arial"/>
                <a:cs typeface="Arial"/>
              </a:rPr>
              <a:t>rough, </a:t>
            </a:r>
            <a:r>
              <a:rPr sz="1000" spc="-25" dirty="0">
                <a:latin typeface="Arial"/>
                <a:cs typeface="Arial"/>
              </a:rPr>
              <a:t>probabilistic  </a:t>
            </a:r>
            <a:r>
              <a:rPr sz="1000" spc="-15" dirty="0">
                <a:latin typeface="Arial"/>
                <a:cs typeface="Arial"/>
              </a:rPr>
              <a:t>Better </a:t>
            </a:r>
            <a:r>
              <a:rPr sz="1000" spc="-35" dirty="0">
                <a:latin typeface="Arial"/>
                <a:cs typeface="Arial"/>
              </a:rPr>
              <a:t>support </a:t>
            </a:r>
            <a:r>
              <a:rPr sz="1000" spc="-20" dirty="0">
                <a:latin typeface="Arial"/>
                <a:cs typeface="Arial"/>
              </a:rPr>
              <a:t>for </a:t>
            </a:r>
            <a:r>
              <a:rPr sz="1000" spc="-15" dirty="0">
                <a:latin typeface="Arial"/>
                <a:cs typeface="Arial"/>
              </a:rPr>
              <a:t>multilingual 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40" dirty="0">
                <a:latin typeface="Arial"/>
                <a:cs typeface="Arial"/>
              </a:rPr>
              <a:t>ontologies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4322698" y="3365112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53/64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3014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301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805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09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01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805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309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81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317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82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325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904798" y="37668"/>
            <a:ext cx="2063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O</a:t>
            </a:r>
            <a:r>
              <a:rPr sz="600" b="1" spc="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WL</a:t>
            </a:r>
            <a:endParaRPr sz="6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62723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6272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776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7280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784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8288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792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9296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6272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6776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7280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784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8288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792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1601889" y="37668"/>
            <a:ext cx="27622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OWL</a:t>
            </a:r>
            <a:r>
              <a:rPr sz="600" b="1" spc="-4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27393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2434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273935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3243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3747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4251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4755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73935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324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747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425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4755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273935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3243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3747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4251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4755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2248585" y="37668"/>
            <a:ext cx="5492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OWL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2</a:t>
            </a:r>
            <a:r>
              <a:rPr sz="600" b="1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profiles</a:t>
            </a:r>
            <a:endParaRPr sz="600">
              <a:latin typeface="Arial"/>
              <a:cs typeface="Arial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31793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22973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2973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801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3053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3153981" y="37668"/>
            <a:ext cx="56134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22553B"/>
                </a:solidFill>
                <a:latin typeface="Arial"/>
                <a:cs typeface="Arial"/>
                <a:hlinkClick r:id="rId6" action="ppaction://hlinksldjump"/>
              </a:rPr>
              <a:t>Beyond </a:t>
            </a:r>
            <a:r>
              <a:rPr sz="600" b="1" spc="5" dirty="0">
                <a:solidFill>
                  <a:srgbClr val="22553B"/>
                </a:solidFill>
                <a:latin typeface="Arial"/>
                <a:cs typeface="Arial"/>
                <a:hlinkClick r:id="rId6" action="ppaction://hlinksldjump"/>
              </a:rPr>
              <a:t>OWL</a:t>
            </a:r>
            <a:r>
              <a:rPr sz="600" b="1" spc="35" dirty="0">
                <a:solidFill>
                  <a:srgbClr val="22553B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5" dirty="0">
                <a:solidFill>
                  <a:srgbClr val="22553B"/>
                </a:solidFill>
                <a:latin typeface="Arial"/>
                <a:cs typeface="Arial"/>
                <a:hlinkClick r:id="rId6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409680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1471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97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2479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2984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3487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3992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4495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5000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4071454" y="37668"/>
            <a:ext cx="44339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Reasoning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959789" y="491591"/>
            <a:ext cx="2688590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5" dirty="0">
                <a:solidFill>
                  <a:srgbClr val="46AA78"/>
                </a:solidFill>
                <a:latin typeface="Arial"/>
                <a:cs typeface="Arial"/>
              </a:rPr>
              <a:t>Speculation </a:t>
            </a:r>
            <a:r>
              <a:rPr sz="1400" spc="-30" dirty="0">
                <a:solidFill>
                  <a:srgbClr val="46AA78"/>
                </a:solidFill>
                <a:latin typeface="Arial"/>
                <a:cs typeface="Arial"/>
              </a:rPr>
              <a:t>about </a:t>
            </a:r>
            <a:r>
              <a:rPr sz="1400" spc="-20" dirty="0">
                <a:solidFill>
                  <a:srgbClr val="46AA78"/>
                </a:solidFill>
                <a:latin typeface="Arial"/>
                <a:cs typeface="Arial"/>
              </a:rPr>
              <a:t>future</a:t>
            </a:r>
            <a:r>
              <a:rPr sz="1400" spc="28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75" dirty="0">
                <a:solidFill>
                  <a:srgbClr val="46AA78"/>
                </a:solidFill>
                <a:latin typeface="Arial"/>
                <a:cs typeface="Arial"/>
              </a:rPr>
              <a:t>extensions</a:t>
            </a:r>
            <a:endParaRPr sz="1400">
              <a:latin typeface="Arial"/>
              <a:cs typeface="Arial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502551" y="1166139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792327" y="1355953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792327" y="1659610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792327" y="1811439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792327" y="1963280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792327" y="2115108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02551" y="2312466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02551" y="2522499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624395" y="1094232"/>
            <a:ext cx="3985705" cy="1685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buFont typeface="Arial"/>
              <a:buChar char="•"/>
            </a:pPr>
            <a:r>
              <a:rPr sz="1050" spc="-70" dirty="0">
                <a:latin typeface="Arial"/>
                <a:cs typeface="Arial"/>
              </a:rPr>
              <a:t>Several  </a:t>
            </a:r>
            <a:r>
              <a:rPr sz="1050" spc="-35" dirty="0">
                <a:latin typeface="Arial"/>
                <a:cs typeface="Arial"/>
              </a:rPr>
              <a:t>directions </a:t>
            </a:r>
            <a:r>
              <a:rPr sz="1050" spc="-25" dirty="0">
                <a:latin typeface="Arial"/>
                <a:cs typeface="Arial"/>
              </a:rPr>
              <a:t>for </a:t>
            </a:r>
            <a:r>
              <a:rPr sz="1050" spc="-60" dirty="0">
                <a:latin typeface="Arial"/>
                <a:cs typeface="Arial"/>
              </a:rPr>
              <a:t>extensions</a:t>
            </a:r>
            <a:r>
              <a:rPr sz="1050" spc="120" dirty="0">
                <a:latin typeface="Arial"/>
                <a:cs typeface="Arial"/>
              </a:rPr>
              <a:t> </a:t>
            </a:r>
            <a:r>
              <a:rPr sz="1050" spc="-65" dirty="0">
                <a:latin typeface="Arial"/>
                <a:cs typeface="Arial"/>
              </a:rPr>
              <a:t>proposed</a:t>
            </a:r>
            <a:endParaRPr sz="1050" dirty="0">
              <a:latin typeface="Arial"/>
              <a:cs typeface="Arial"/>
            </a:endParaRPr>
          </a:p>
          <a:p>
            <a:pPr marL="461010" marR="5080" indent="-171450">
              <a:lnSpc>
                <a:spcPct val="100000"/>
              </a:lnSpc>
              <a:spcBef>
                <a:spcPts val="175"/>
              </a:spcBef>
              <a:buFont typeface="Arial"/>
              <a:buChar char="•"/>
            </a:pPr>
            <a:r>
              <a:rPr sz="1000" spc="-30" dirty="0">
                <a:latin typeface="Arial"/>
                <a:cs typeface="Arial"/>
              </a:rPr>
              <a:t>The </a:t>
            </a:r>
            <a:r>
              <a:rPr sz="1000" spc="-10" dirty="0">
                <a:latin typeface="Arial"/>
                <a:cs typeface="Arial"/>
              </a:rPr>
              <a:t>‘leftover’ </a:t>
            </a:r>
            <a:r>
              <a:rPr sz="1000" spc="-20" dirty="0">
                <a:latin typeface="Arial"/>
                <a:cs typeface="Arial"/>
              </a:rPr>
              <a:t>from </a:t>
            </a:r>
            <a:r>
              <a:rPr sz="1000" spc="-35" dirty="0">
                <a:latin typeface="Arial"/>
                <a:cs typeface="Arial"/>
              </a:rPr>
              <a:t>OWL </a:t>
            </a:r>
            <a:r>
              <a:rPr sz="1000" spc="-45" dirty="0">
                <a:latin typeface="Arial"/>
                <a:cs typeface="Arial"/>
              </a:rPr>
              <a:t>1’s </a:t>
            </a:r>
            <a:r>
              <a:rPr sz="1000" spc="-5" dirty="0">
                <a:latin typeface="Arial"/>
                <a:cs typeface="Arial"/>
              </a:rPr>
              <a:t>“Future </a:t>
            </a:r>
            <a:r>
              <a:rPr sz="1000" spc="-35" dirty="0">
                <a:latin typeface="Arial"/>
                <a:cs typeface="Arial"/>
              </a:rPr>
              <a:t>extensions” </a:t>
            </a:r>
            <a:r>
              <a:rPr sz="1000" spc="-5" dirty="0">
                <a:latin typeface="Arial"/>
                <a:cs typeface="Arial"/>
              </a:rPr>
              <a:t>(UNA, </a:t>
            </a:r>
            <a:r>
              <a:rPr sz="1000" spc="-45" dirty="0">
                <a:latin typeface="Arial"/>
                <a:cs typeface="Arial"/>
              </a:rPr>
              <a:t>CWA,  </a:t>
            </a:r>
            <a:r>
              <a:rPr sz="1000" spc="-25" dirty="0">
                <a:latin typeface="Arial"/>
                <a:cs typeface="Arial"/>
              </a:rPr>
              <a:t>defaults), </a:t>
            </a:r>
            <a:r>
              <a:rPr sz="1000" spc="-30" dirty="0">
                <a:latin typeface="Arial"/>
                <a:cs typeface="Arial"/>
              </a:rPr>
              <a:t>parthood</a:t>
            </a:r>
            <a:r>
              <a:rPr sz="1000" spc="10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relation</a:t>
            </a:r>
            <a:endParaRPr sz="1000" dirty="0">
              <a:latin typeface="Arial"/>
              <a:cs typeface="Arial"/>
            </a:endParaRPr>
          </a:p>
          <a:p>
            <a:pPr marL="461010" indent="-171450">
              <a:lnSpc>
                <a:spcPts val="1195"/>
              </a:lnSpc>
              <a:buFont typeface="Arial"/>
              <a:buChar char="•"/>
            </a:pPr>
            <a:r>
              <a:rPr sz="1000" spc="-25" dirty="0">
                <a:latin typeface="Arial"/>
                <a:cs typeface="Arial"/>
              </a:rPr>
              <a:t>Syntactic </a:t>
            </a:r>
            <a:r>
              <a:rPr sz="1000" spc="-55" dirty="0">
                <a:latin typeface="Arial"/>
                <a:cs typeface="Arial"/>
              </a:rPr>
              <a:t>sugar:  </a:t>
            </a:r>
            <a:r>
              <a:rPr sz="1000" spc="-30" dirty="0">
                <a:latin typeface="Arial"/>
                <a:cs typeface="Arial"/>
              </a:rPr>
              <a:t>‘macros’,</a:t>
            </a:r>
            <a:r>
              <a:rPr sz="1000" spc="80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‘n-aries’</a:t>
            </a:r>
            <a:endParaRPr sz="1000" dirty="0">
              <a:latin typeface="Arial"/>
              <a:cs typeface="Arial"/>
            </a:endParaRPr>
          </a:p>
          <a:p>
            <a:pPr marL="461010" marR="146685" indent="-171450">
              <a:lnSpc>
                <a:spcPts val="1200"/>
              </a:lnSpc>
              <a:spcBef>
                <a:spcPts val="35"/>
              </a:spcBef>
              <a:buFont typeface="Arial"/>
              <a:buChar char="•"/>
            </a:pPr>
            <a:r>
              <a:rPr sz="1000" spc="-20" dirty="0">
                <a:latin typeface="Arial"/>
                <a:cs typeface="Arial"/>
              </a:rPr>
              <a:t>Integration </a:t>
            </a:r>
            <a:r>
              <a:rPr sz="1000" dirty="0">
                <a:latin typeface="Arial"/>
                <a:cs typeface="Arial"/>
              </a:rPr>
              <a:t>with </a:t>
            </a:r>
            <a:r>
              <a:rPr sz="1000" spc="-45" dirty="0">
                <a:latin typeface="Arial"/>
                <a:cs typeface="Arial"/>
              </a:rPr>
              <a:t>rules: </a:t>
            </a:r>
            <a:r>
              <a:rPr sz="1000" spc="-35" dirty="0">
                <a:latin typeface="Arial"/>
                <a:cs typeface="Arial"/>
              </a:rPr>
              <a:t>RIF, </a:t>
            </a:r>
            <a:r>
              <a:rPr sz="1000" spc="-45" dirty="0">
                <a:latin typeface="Arial"/>
                <a:cs typeface="Arial"/>
              </a:rPr>
              <a:t>DL-safe rules, </a:t>
            </a:r>
            <a:r>
              <a:rPr sz="1000" spc="-55" dirty="0">
                <a:latin typeface="Arial"/>
                <a:cs typeface="Arial"/>
              </a:rPr>
              <a:t>SBVR  </a:t>
            </a:r>
            <a:endParaRPr lang="en-US" sz="1000" spc="-55" dirty="0" smtClean="0">
              <a:latin typeface="Arial"/>
              <a:cs typeface="Arial"/>
            </a:endParaRPr>
          </a:p>
          <a:p>
            <a:pPr marL="461010" marR="146685" indent="-171450">
              <a:lnSpc>
                <a:spcPts val="1200"/>
              </a:lnSpc>
              <a:spcBef>
                <a:spcPts val="35"/>
              </a:spcBef>
              <a:buFont typeface="Arial"/>
              <a:buChar char="•"/>
            </a:pPr>
            <a:r>
              <a:rPr sz="1000" spc="-30" dirty="0" smtClean="0">
                <a:latin typeface="Arial"/>
                <a:cs typeface="Arial"/>
              </a:rPr>
              <a:t>Orthogonal </a:t>
            </a:r>
            <a:r>
              <a:rPr sz="1000" spc="-50" dirty="0">
                <a:latin typeface="Arial"/>
                <a:cs typeface="Arial"/>
              </a:rPr>
              <a:t>dimensions: </a:t>
            </a:r>
            <a:r>
              <a:rPr sz="1000" spc="-30" dirty="0">
                <a:latin typeface="Arial"/>
                <a:cs typeface="Arial"/>
              </a:rPr>
              <a:t>temporal, </a:t>
            </a:r>
            <a:r>
              <a:rPr sz="1000" spc="-50" dirty="0">
                <a:latin typeface="Arial"/>
                <a:cs typeface="Arial"/>
              </a:rPr>
              <a:t>fuzzy, </a:t>
            </a:r>
            <a:r>
              <a:rPr sz="1000" spc="-35" dirty="0">
                <a:latin typeface="Arial"/>
                <a:cs typeface="Arial"/>
              </a:rPr>
              <a:t>rough, </a:t>
            </a:r>
            <a:r>
              <a:rPr sz="1000" spc="-25" dirty="0">
                <a:latin typeface="Arial"/>
                <a:cs typeface="Arial"/>
              </a:rPr>
              <a:t>probabilistic  </a:t>
            </a:r>
            <a:r>
              <a:rPr sz="1000" spc="-15" dirty="0">
                <a:latin typeface="Arial"/>
                <a:cs typeface="Arial"/>
              </a:rPr>
              <a:t>Better </a:t>
            </a:r>
            <a:r>
              <a:rPr sz="1000" spc="-35" dirty="0">
                <a:latin typeface="Arial"/>
                <a:cs typeface="Arial"/>
              </a:rPr>
              <a:t>support </a:t>
            </a:r>
            <a:r>
              <a:rPr sz="1000" spc="-20" dirty="0">
                <a:latin typeface="Arial"/>
                <a:cs typeface="Arial"/>
              </a:rPr>
              <a:t>for </a:t>
            </a:r>
            <a:r>
              <a:rPr sz="1000" spc="-15" dirty="0">
                <a:latin typeface="Arial"/>
                <a:cs typeface="Arial"/>
              </a:rPr>
              <a:t>multilingual 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40" dirty="0">
                <a:latin typeface="Arial"/>
                <a:cs typeface="Arial"/>
              </a:rPr>
              <a:t>ontologies</a:t>
            </a:r>
            <a:endParaRPr sz="1000" dirty="0">
              <a:latin typeface="Arial"/>
              <a:cs typeface="Arial"/>
            </a:endParaRPr>
          </a:p>
          <a:p>
            <a:pPr marL="184150" indent="-171450">
              <a:lnSpc>
                <a:spcPct val="100000"/>
              </a:lnSpc>
              <a:spcBef>
                <a:spcPts val="310"/>
              </a:spcBef>
              <a:buFont typeface="Arial"/>
              <a:buChar char="•"/>
            </a:pPr>
            <a:r>
              <a:rPr sz="1050" spc="-30" dirty="0">
                <a:latin typeface="Arial"/>
                <a:cs typeface="Arial"/>
              </a:rPr>
              <a:t>Doesn’t </a:t>
            </a:r>
            <a:r>
              <a:rPr sz="1050" spc="-105" dirty="0">
                <a:latin typeface="Arial"/>
                <a:cs typeface="Arial"/>
              </a:rPr>
              <a:t>seem  </a:t>
            </a:r>
            <a:r>
              <a:rPr sz="1050" spc="-30" dirty="0">
                <a:latin typeface="Arial"/>
                <a:cs typeface="Arial"/>
              </a:rPr>
              <a:t>likely </a:t>
            </a:r>
            <a:r>
              <a:rPr sz="1050" spc="10" dirty="0">
                <a:latin typeface="Arial"/>
                <a:cs typeface="Arial"/>
              </a:rPr>
              <a:t>to </a:t>
            </a:r>
            <a:r>
              <a:rPr sz="1050" spc="-85" dirty="0">
                <a:latin typeface="Arial"/>
                <a:cs typeface="Arial"/>
              </a:rPr>
              <a:t>even  </a:t>
            </a:r>
            <a:r>
              <a:rPr sz="1050" spc="-35" dirty="0">
                <a:latin typeface="Arial"/>
                <a:cs typeface="Arial"/>
              </a:rPr>
              <a:t>get started </a:t>
            </a:r>
            <a:r>
              <a:rPr sz="1050" spc="-60" dirty="0">
                <a:latin typeface="Arial"/>
                <a:cs typeface="Arial"/>
              </a:rPr>
              <a:t>any  </a:t>
            </a:r>
            <a:r>
              <a:rPr sz="1050" spc="-20" dirty="0">
                <a:latin typeface="Arial"/>
                <a:cs typeface="Arial"/>
              </a:rPr>
              <a:t>time </a:t>
            </a:r>
            <a:r>
              <a:rPr sz="1050" spc="70" dirty="0">
                <a:latin typeface="Arial"/>
                <a:cs typeface="Arial"/>
              </a:rPr>
              <a:t> </a:t>
            </a:r>
            <a:r>
              <a:rPr sz="1050" spc="-70" dirty="0">
                <a:latin typeface="Arial"/>
                <a:cs typeface="Arial"/>
              </a:rPr>
              <a:t>soon</a:t>
            </a:r>
            <a:endParaRPr sz="1050" dirty="0">
              <a:latin typeface="Arial"/>
              <a:cs typeface="Arial"/>
            </a:endParaRPr>
          </a:p>
          <a:p>
            <a:pPr marL="184150" marR="241300" indent="-171450">
              <a:lnSpc>
                <a:spcPct val="102600"/>
              </a:lnSpc>
              <a:spcBef>
                <a:spcPts val="295"/>
              </a:spcBef>
              <a:buFont typeface="Arial"/>
              <a:buChar char="•"/>
            </a:pPr>
            <a:r>
              <a:rPr sz="1050" spc="-45" dirty="0">
                <a:latin typeface="Arial"/>
                <a:cs typeface="Arial"/>
              </a:rPr>
              <a:t>Extend </a:t>
            </a:r>
            <a:r>
              <a:rPr sz="1050" spc="-40" dirty="0">
                <a:latin typeface="Arial"/>
                <a:cs typeface="Arial"/>
              </a:rPr>
              <a:t>OWL </a:t>
            </a:r>
            <a:r>
              <a:rPr sz="1050" spc="-15" dirty="0">
                <a:latin typeface="Arial"/>
                <a:cs typeface="Arial"/>
              </a:rPr>
              <a:t>(or </a:t>
            </a:r>
            <a:r>
              <a:rPr sz="1050" spc="-80" dirty="0">
                <a:latin typeface="Arial"/>
                <a:cs typeface="Arial"/>
              </a:rPr>
              <a:t>one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10" dirty="0">
                <a:latin typeface="Arial"/>
                <a:cs typeface="Arial"/>
              </a:rPr>
              <a:t>its </a:t>
            </a:r>
            <a:r>
              <a:rPr sz="1050" spc="-25" dirty="0">
                <a:latin typeface="Arial"/>
                <a:cs typeface="Arial"/>
              </a:rPr>
              <a:t>DLs) </a:t>
            </a:r>
            <a:r>
              <a:rPr sz="1050" spc="-45" dirty="0">
                <a:latin typeface="Arial"/>
                <a:cs typeface="Arial"/>
              </a:rPr>
              <a:t>yourself: </a:t>
            </a:r>
            <a:r>
              <a:rPr sz="1050" spc="-125" dirty="0">
                <a:latin typeface="Arial"/>
                <a:cs typeface="Arial"/>
              </a:rPr>
              <a:t>see </a:t>
            </a:r>
            <a:r>
              <a:rPr sz="1050" spc="-75" dirty="0">
                <a:latin typeface="Arial"/>
                <a:cs typeface="Arial"/>
              </a:rPr>
              <a:t>Ch10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30" dirty="0">
                <a:latin typeface="Arial"/>
                <a:cs typeface="Arial"/>
              </a:rPr>
              <a:t>the  </a:t>
            </a:r>
            <a:r>
              <a:rPr sz="1050" spc="-20" dirty="0">
                <a:latin typeface="Arial"/>
                <a:cs typeface="Arial"/>
              </a:rPr>
              <a:t>textbook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4322698" y="3365112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53/64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3014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301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805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09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01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805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309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81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317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82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325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904798" y="37668"/>
            <a:ext cx="2063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O</a:t>
            </a:r>
            <a:r>
              <a:rPr sz="600" b="1" spc="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WL</a:t>
            </a:r>
            <a:endParaRPr sz="6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62723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6272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776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7280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784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8288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792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9296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6272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6776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7280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784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8288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792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1601889" y="37668"/>
            <a:ext cx="27622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OWL</a:t>
            </a:r>
            <a:r>
              <a:rPr sz="600" b="1" spc="-4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27393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2434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273935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3243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3747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4251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4755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73935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324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747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425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4755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273935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3243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3747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4251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4755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2248585" y="37668"/>
            <a:ext cx="5492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OWL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2</a:t>
            </a:r>
            <a:r>
              <a:rPr sz="600" b="1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profiles</a:t>
            </a:r>
            <a:endParaRPr sz="600">
              <a:latin typeface="Arial"/>
              <a:cs typeface="Arial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31793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22973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801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801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3053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3153981" y="37668"/>
            <a:ext cx="56134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22553B"/>
                </a:solidFill>
                <a:latin typeface="Arial"/>
                <a:cs typeface="Arial"/>
                <a:hlinkClick r:id="rId6" action="ppaction://hlinksldjump"/>
              </a:rPr>
              <a:t>Beyond </a:t>
            </a:r>
            <a:r>
              <a:rPr sz="600" b="1" spc="5" dirty="0">
                <a:solidFill>
                  <a:srgbClr val="22553B"/>
                </a:solidFill>
                <a:latin typeface="Arial"/>
                <a:cs typeface="Arial"/>
                <a:hlinkClick r:id="rId6" action="ppaction://hlinksldjump"/>
              </a:rPr>
              <a:t>OWL</a:t>
            </a:r>
            <a:r>
              <a:rPr sz="600" b="1" spc="35" dirty="0">
                <a:solidFill>
                  <a:srgbClr val="22553B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5" dirty="0">
                <a:solidFill>
                  <a:srgbClr val="22553B"/>
                </a:solidFill>
                <a:latin typeface="Arial"/>
                <a:cs typeface="Arial"/>
                <a:hlinkClick r:id="rId6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409680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1471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97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2479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2984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3487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3992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4495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5000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4071454" y="37668"/>
            <a:ext cx="44339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Reasoning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502551" y="1113002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02551" y="1495107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624395" y="491591"/>
            <a:ext cx="3566160" cy="1118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81100">
              <a:lnSpc>
                <a:spcPct val="100000"/>
              </a:lnSpc>
            </a:pPr>
            <a:r>
              <a:rPr sz="1400" spc="-75" dirty="0">
                <a:solidFill>
                  <a:srgbClr val="46AA78"/>
                </a:solidFill>
                <a:latin typeface="Arial"/>
                <a:cs typeface="Arial"/>
              </a:rPr>
              <a:t>Beyond</a:t>
            </a:r>
            <a:r>
              <a:rPr sz="1400" spc="-2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40" dirty="0">
                <a:solidFill>
                  <a:srgbClr val="46AA78"/>
                </a:solidFill>
                <a:latin typeface="Arial"/>
                <a:cs typeface="Arial"/>
              </a:rPr>
              <a:t>OWL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 dirty="0">
              <a:latin typeface="Times New Roman"/>
              <a:cs typeface="Times New Roman"/>
            </a:endParaRPr>
          </a:p>
          <a:p>
            <a:pPr marL="184150" marR="5080" indent="-171450">
              <a:lnSpc>
                <a:spcPct val="102600"/>
              </a:lnSpc>
              <a:spcBef>
                <a:spcPts val="1000"/>
              </a:spcBef>
              <a:buFont typeface="Arial"/>
              <a:buChar char="•"/>
            </a:pPr>
            <a:r>
              <a:rPr sz="1050" spc="-90" dirty="0">
                <a:latin typeface="Arial"/>
                <a:cs typeface="Arial"/>
              </a:rPr>
              <a:t>Some </a:t>
            </a:r>
            <a:r>
              <a:rPr sz="1050" spc="-50" dirty="0">
                <a:latin typeface="Arial"/>
                <a:cs typeface="Arial"/>
              </a:rPr>
              <a:t>features </a:t>
            </a:r>
            <a:r>
              <a:rPr sz="1050" spc="-5" dirty="0">
                <a:latin typeface="Arial"/>
                <a:cs typeface="Arial"/>
              </a:rPr>
              <a:t>will </a:t>
            </a:r>
            <a:r>
              <a:rPr sz="1050" spc="-70" dirty="0">
                <a:latin typeface="Arial"/>
                <a:cs typeface="Arial"/>
              </a:rPr>
              <a:t>never be </a:t>
            </a:r>
            <a:r>
              <a:rPr sz="1050" spc="-20" dirty="0">
                <a:latin typeface="Arial"/>
                <a:cs typeface="Arial"/>
              </a:rPr>
              <a:t>in </a:t>
            </a:r>
            <a:r>
              <a:rPr sz="1050" spc="-60" dirty="0">
                <a:latin typeface="Arial"/>
                <a:cs typeface="Arial"/>
              </a:rPr>
              <a:t>any DL-based </a:t>
            </a:r>
            <a:r>
              <a:rPr sz="1050" spc="-40" dirty="0">
                <a:latin typeface="Arial"/>
                <a:cs typeface="Arial"/>
              </a:rPr>
              <a:t>OWL </a:t>
            </a:r>
            <a:r>
              <a:rPr sz="1050" spc="-75" dirty="0">
                <a:latin typeface="Arial"/>
                <a:cs typeface="Arial"/>
              </a:rPr>
              <a:t>species, </a:t>
            </a:r>
            <a:r>
              <a:rPr sz="1050" spc="20" dirty="0">
                <a:latin typeface="Arial"/>
                <a:cs typeface="Arial"/>
              </a:rPr>
              <a:t>if  </a:t>
            </a:r>
            <a:r>
              <a:rPr sz="1050" spc="-105" dirty="0">
                <a:latin typeface="Arial"/>
                <a:cs typeface="Arial"/>
              </a:rPr>
              <a:t>we  </a:t>
            </a:r>
            <a:r>
              <a:rPr sz="1050" spc="-35" dirty="0">
                <a:latin typeface="Arial"/>
                <a:cs typeface="Arial"/>
              </a:rPr>
              <a:t>want </a:t>
            </a:r>
            <a:r>
              <a:rPr sz="1050" spc="10" dirty="0">
                <a:latin typeface="Arial"/>
                <a:cs typeface="Arial"/>
              </a:rPr>
              <a:t>to </a:t>
            </a:r>
            <a:r>
              <a:rPr sz="1050" spc="-85" dirty="0">
                <a:latin typeface="Arial"/>
                <a:cs typeface="Arial"/>
              </a:rPr>
              <a:t>keep 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65" dirty="0">
                <a:latin typeface="Arial"/>
                <a:cs typeface="Arial"/>
              </a:rPr>
              <a:t>language </a:t>
            </a:r>
            <a:r>
              <a:rPr sz="1050" spc="35" dirty="0">
                <a:latin typeface="Arial"/>
                <a:cs typeface="Arial"/>
              </a:rPr>
              <a:t> </a:t>
            </a:r>
            <a:r>
              <a:rPr sz="1050" spc="-60" dirty="0">
                <a:latin typeface="Arial"/>
                <a:cs typeface="Arial"/>
              </a:rPr>
              <a:t>decidable</a:t>
            </a:r>
            <a:endParaRPr sz="1050" dirty="0">
              <a:latin typeface="Arial"/>
              <a:cs typeface="Arial"/>
            </a:endParaRPr>
          </a:p>
          <a:p>
            <a:pPr marL="184150" indent="-171450">
              <a:lnSpc>
                <a:spcPct val="100000"/>
              </a:lnSpc>
              <a:spcBef>
                <a:spcPts val="330"/>
              </a:spcBef>
              <a:buFont typeface="Arial"/>
              <a:buChar char="•"/>
            </a:pPr>
            <a:r>
              <a:rPr sz="1050" spc="-40" dirty="0">
                <a:latin typeface="Arial"/>
                <a:cs typeface="Arial"/>
              </a:rPr>
              <a:t>Then</a:t>
            </a:r>
            <a:r>
              <a:rPr sz="1050" spc="-5" dirty="0">
                <a:latin typeface="Arial"/>
                <a:cs typeface="Arial"/>
              </a:rPr>
              <a:t> </a:t>
            </a:r>
            <a:r>
              <a:rPr sz="1050" spc="-40" dirty="0">
                <a:latin typeface="Arial"/>
                <a:cs typeface="Arial"/>
              </a:rPr>
              <a:t>what?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4322698" y="3365112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54/64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3014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301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805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09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01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805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309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81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317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82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325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904798" y="37668"/>
            <a:ext cx="2063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O</a:t>
            </a:r>
            <a:r>
              <a:rPr sz="600" b="1" spc="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WL</a:t>
            </a:r>
            <a:endParaRPr sz="6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62723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6272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776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7280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784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8288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792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9296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6272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6776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7280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784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8288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792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1601889" y="37668"/>
            <a:ext cx="27622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OWL</a:t>
            </a:r>
            <a:r>
              <a:rPr sz="600" b="1" spc="-4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27393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2434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273935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3243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3747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4251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4755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73935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324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747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425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4755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273935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3243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3747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4251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4755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2248585" y="37668"/>
            <a:ext cx="5492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OWL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2</a:t>
            </a:r>
            <a:r>
              <a:rPr sz="600" b="1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profiles</a:t>
            </a:r>
            <a:endParaRPr sz="600">
              <a:latin typeface="Arial"/>
              <a:cs typeface="Arial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31793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22973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801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801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3053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3153981" y="37668"/>
            <a:ext cx="56134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22553B"/>
                </a:solidFill>
                <a:latin typeface="Arial"/>
                <a:cs typeface="Arial"/>
                <a:hlinkClick r:id="rId6" action="ppaction://hlinksldjump"/>
              </a:rPr>
              <a:t>Beyond </a:t>
            </a:r>
            <a:r>
              <a:rPr sz="600" b="1" spc="5" dirty="0">
                <a:solidFill>
                  <a:srgbClr val="22553B"/>
                </a:solidFill>
                <a:latin typeface="Arial"/>
                <a:cs typeface="Arial"/>
                <a:hlinkClick r:id="rId6" action="ppaction://hlinksldjump"/>
              </a:rPr>
              <a:t>OWL</a:t>
            </a:r>
            <a:r>
              <a:rPr sz="600" b="1" spc="35" dirty="0">
                <a:solidFill>
                  <a:srgbClr val="22553B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5" dirty="0">
                <a:solidFill>
                  <a:srgbClr val="22553B"/>
                </a:solidFill>
                <a:latin typeface="Arial"/>
                <a:cs typeface="Arial"/>
                <a:hlinkClick r:id="rId6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409680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1471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97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2479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2984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3487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3992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4495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5000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4071454" y="37668"/>
            <a:ext cx="44339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Reasoning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502551" y="1113002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02551" y="1495107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02551" y="1684896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792327" y="1874710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792327" y="2330196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624395" y="491591"/>
            <a:ext cx="3584575" cy="2534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81100">
              <a:lnSpc>
                <a:spcPct val="100000"/>
              </a:lnSpc>
            </a:pPr>
            <a:r>
              <a:rPr sz="1400" spc="-75" dirty="0">
                <a:solidFill>
                  <a:srgbClr val="46AA78"/>
                </a:solidFill>
                <a:latin typeface="Arial"/>
                <a:cs typeface="Arial"/>
              </a:rPr>
              <a:t>Beyond</a:t>
            </a:r>
            <a:r>
              <a:rPr sz="1400" spc="-2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40" dirty="0">
                <a:solidFill>
                  <a:srgbClr val="46AA78"/>
                </a:solidFill>
                <a:latin typeface="Arial"/>
                <a:cs typeface="Arial"/>
              </a:rPr>
              <a:t>OWL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 dirty="0">
              <a:latin typeface="Times New Roman"/>
              <a:cs typeface="Times New Roman"/>
            </a:endParaRPr>
          </a:p>
          <a:p>
            <a:pPr marL="184150" marR="22860" indent="-171450">
              <a:lnSpc>
                <a:spcPct val="102600"/>
              </a:lnSpc>
              <a:spcBef>
                <a:spcPts val="1000"/>
              </a:spcBef>
              <a:buFont typeface="Arial"/>
              <a:buChar char="•"/>
            </a:pPr>
            <a:r>
              <a:rPr sz="1050" spc="-90" dirty="0">
                <a:latin typeface="Arial"/>
                <a:cs typeface="Arial"/>
              </a:rPr>
              <a:t>Some </a:t>
            </a:r>
            <a:r>
              <a:rPr sz="1050" spc="-50" dirty="0">
                <a:latin typeface="Arial"/>
                <a:cs typeface="Arial"/>
              </a:rPr>
              <a:t>features </a:t>
            </a:r>
            <a:r>
              <a:rPr sz="1050" spc="-5" dirty="0">
                <a:latin typeface="Arial"/>
                <a:cs typeface="Arial"/>
              </a:rPr>
              <a:t>will </a:t>
            </a:r>
            <a:r>
              <a:rPr sz="1050" spc="-70" dirty="0">
                <a:latin typeface="Arial"/>
                <a:cs typeface="Arial"/>
              </a:rPr>
              <a:t>never be </a:t>
            </a:r>
            <a:r>
              <a:rPr sz="1050" spc="-20" dirty="0">
                <a:latin typeface="Arial"/>
                <a:cs typeface="Arial"/>
              </a:rPr>
              <a:t>in </a:t>
            </a:r>
            <a:r>
              <a:rPr sz="1050" spc="-60" dirty="0">
                <a:latin typeface="Arial"/>
                <a:cs typeface="Arial"/>
              </a:rPr>
              <a:t>any DL-based </a:t>
            </a:r>
            <a:r>
              <a:rPr sz="1050" spc="-40" dirty="0">
                <a:latin typeface="Arial"/>
                <a:cs typeface="Arial"/>
              </a:rPr>
              <a:t>OWL </a:t>
            </a:r>
            <a:r>
              <a:rPr sz="1050" spc="-75" dirty="0">
                <a:latin typeface="Arial"/>
                <a:cs typeface="Arial"/>
              </a:rPr>
              <a:t>species, </a:t>
            </a:r>
            <a:r>
              <a:rPr sz="1050" spc="20" dirty="0">
                <a:latin typeface="Arial"/>
                <a:cs typeface="Arial"/>
              </a:rPr>
              <a:t>if  </a:t>
            </a:r>
            <a:r>
              <a:rPr sz="1050" spc="-105" dirty="0">
                <a:latin typeface="Arial"/>
                <a:cs typeface="Arial"/>
              </a:rPr>
              <a:t>we  </a:t>
            </a:r>
            <a:r>
              <a:rPr sz="1050" spc="-35" dirty="0">
                <a:latin typeface="Arial"/>
                <a:cs typeface="Arial"/>
              </a:rPr>
              <a:t>want </a:t>
            </a:r>
            <a:r>
              <a:rPr sz="1050" spc="10" dirty="0">
                <a:latin typeface="Arial"/>
                <a:cs typeface="Arial"/>
              </a:rPr>
              <a:t>to </a:t>
            </a:r>
            <a:r>
              <a:rPr sz="1050" spc="-85" dirty="0">
                <a:latin typeface="Arial"/>
                <a:cs typeface="Arial"/>
              </a:rPr>
              <a:t>keep 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65" dirty="0">
                <a:latin typeface="Arial"/>
                <a:cs typeface="Arial"/>
              </a:rPr>
              <a:t>language </a:t>
            </a:r>
            <a:r>
              <a:rPr sz="1050" spc="35" dirty="0">
                <a:latin typeface="Arial"/>
                <a:cs typeface="Arial"/>
              </a:rPr>
              <a:t> </a:t>
            </a:r>
            <a:r>
              <a:rPr sz="1050" spc="-60" dirty="0">
                <a:latin typeface="Arial"/>
                <a:cs typeface="Arial"/>
              </a:rPr>
              <a:t>decidable</a:t>
            </a:r>
            <a:endParaRPr sz="1050" dirty="0">
              <a:latin typeface="Arial"/>
              <a:cs typeface="Arial"/>
            </a:endParaRPr>
          </a:p>
          <a:p>
            <a:pPr marL="184150" indent="-171450">
              <a:lnSpc>
                <a:spcPct val="100000"/>
              </a:lnSpc>
              <a:spcBef>
                <a:spcPts val="330"/>
              </a:spcBef>
              <a:buFont typeface="Arial"/>
              <a:buChar char="•"/>
            </a:pPr>
            <a:r>
              <a:rPr sz="1050" spc="-40" dirty="0">
                <a:latin typeface="Arial"/>
                <a:cs typeface="Arial"/>
              </a:rPr>
              <a:t>Then</a:t>
            </a:r>
            <a:r>
              <a:rPr sz="1050" spc="-5" dirty="0">
                <a:latin typeface="Arial"/>
                <a:cs typeface="Arial"/>
              </a:rPr>
              <a:t> </a:t>
            </a:r>
            <a:r>
              <a:rPr sz="1050" spc="-40" dirty="0">
                <a:latin typeface="Arial"/>
                <a:cs typeface="Arial"/>
              </a:rPr>
              <a:t>what?</a:t>
            </a:r>
            <a:endParaRPr sz="1050" dirty="0">
              <a:latin typeface="Arial"/>
              <a:cs typeface="Arial"/>
            </a:endParaRPr>
          </a:p>
          <a:p>
            <a:pPr marL="184150" indent="-171450">
              <a:lnSpc>
                <a:spcPct val="100000"/>
              </a:lnSpc>
              <a:spcBef>
                <a:spcPts val="170"/>
              </a:spcBef>
              <a:buFont typeface="Arial"/>
              <a:buChar char="•"/>
            </a:pPr>
            <a:r>
              <a:rPr sz="1050" spc="-45" dirty="0">
                <a:latin typeface="Arial"/>
                <a:cs typeface="Arial"/>
              </a:rPr>
              <a:t>There </a:t>
            </a:r>
            <a:r>
              <a:rPr sz="1050" spc="-80" dirty="0">
                <a:latin typeface="Arial"/>
                <a:cs typeface="Arial"/>
              </a:rPr>
              <a:t>are  </a:t>
            </a:r>
            <a:r>
              <a:rPr sz="1050" spc="-70" dirty="0">
                <a:latin typeface="Arial"/>
                <a:cs typeface="Arial"/>
              </a:rPr>
              <a:t>several  </a:t>
            </a:r>
            <a:r>
              <a:rPr sz="1050" spc="-35" dirty="0">
                <a:latin typeface="Arial"/>
                <a:cs typeface="Arial"/>
              </a:rPr>
              <a:t>alternatives;</a:t>
            </a:r>
            <a:r>
              <a:rPr sz="1050" spc="-5" dirty="0">
                <a:latin typeface="Arial"/>
                <a:cs typeface="Arial"/>
              </a:rPr>
              <a:t> </a:t>
            </a:r>
            <a:r>
              <a:rPr sz="1050" spc="-40" dirty="0">
                <a:latin typeface="Arial"/>
                <a:cs typeface="Arial"/>
              </a:rPr>
              <a:t>e.g.,</a:t>
            </a:r>
            <a:endParaRPr sz="1050" dirty="0">
              <a:latin typeface="Arial"/>
              <a:cs typeface="Arial"/>
            </a:endParaRPr>
          </a:p>
          <a:p>
            <a:pPr marL="461010" marR="5080" indent="-171450">
              <a:lnSpc>
                <a:spcPct val="100000"/>
              </a:lnSpc>
              <a:spcBef>
                <a:spcPts val="170"/>
              </a:spcBef>
              <a:buFont typeface="Arial"/>
              <a:buChar char="•"/>
            </a:pPr>
            <a:r>
              <a:rPr sz="1000" spc="-90" dirty="0">
                <a:latin typeface="Arial"/>
                <a:cs typeface="Arial"/>
              </a:rPr>
              <a:t>Use </a:t>
            </a:r>
            <a:r>
              <a:rPr sz="1000" spc="-50" dirty="0">
                <a:latin typeface="Arial"/>
                <a:cs typeface="Arial"/>
              </a:rPr>
              <a:t>FOL </a:t>
            </a:r>
            <a:r>
              <a:rPr sz="1000" spc="-15" dirty="0">
                <a:latin typeface="Arial"/>
                <a:cs typeface="Arial"/>
              </a:rPr>
              <a:t>in </a:t>
            </a:r>
            <a:r>
              <a:rPr sz="1000" spc="-10" dirty="0">
                <a:latin typeface="Arial"/>
                <a:cs typeface="Arial"/>
              </a:rPr>
              <a:t>its </a:t>
            </a:r>
            <a:r>
              <a:rPr sz="1000" spc="-20" dirty="0">
                <a:latin typeface="Arial"/>
                <a:cs typeface="Arial"/>
              </a:rPr>
              <a:t>entirety </a:t>
            </a:r>
            <a:r>
              <a:rPr sz="1000" spc="-25" dirty="0">
                <a:latin typeface="Arial"/>
                <a:cs typeface="Arial"/>
              </a:rPr>
              <a:t>(e.g., </a:t>
            </a:r>
            <a:r>
              <a:rPr sz="1000" spc="-55" dirty="0">
                <a:latin typeface="Arial"/>
                <a:cs typeface="Arial"/>
              </a:rPr>
              <a:t>Common </a:t>
            </a:r>
            <a:r>
              <a:rPr sz="1000" spc="-30" dirty="0">
                <a:latin typeface="Arial"/>
                <a:cs typeface="Arial"/>
              </a:rPr>
              <a:t>Logic, </a:t>
            </a:r>
            <a:r>
              <a:rPr sz="1000" spc="-45" dirty="0">
                <a:latin typeface="Arial"/>
                <a:cs typeface="Arial"/>
              </a:rPr>
              <a:t>or </a:t>
            </a:r>
            <a:r>
              <a:rPr sz="1000" spc="-35" dirty="0">
                <a:latin typeface="Arial"/>
                <a:cs typeface="Arial"/>
              </a:rPr>
              <a:t>another </a:t>
            </a:r>
            <a:r>
              <a:rPr sz="1000" spc="-75" dirty="0">
                <a:latin typeface="Arial"/>
                <a:cs typeface="Arial"/>
              </a:rPr>
              <a:t>one  </a:t>
            </a:r>
            <a:r>
              <a:rPr sz="1000" dirty="0">
                <a:latin typeface="Arial"/>
                <a:cs typeface="Arial"/>
              </a:rPr>
              <a:t>with </a:t>
            </a:r>
            <a:r>
              <a:rPr sz="1000" spc="-35" dirty="0">
                <a:latin typeface="Arial"/>
                <a:cs typeface="Arial"/>
              </a:rPr>
              <a:t>implementations </a:t>
            </a:r>
            <a:r>
              <a:rPr sz="1000" spc="-30" dirty="0">
                <a:latin typeface="Arial"/>
                <a:cs typeface="Arial"/>
              </a:rPr>
              <a:t>[e.g., </a:t>
            </a:r>
            <a:r>
              <a:rPr sz="1000" spc="-25" dirty="0">
                <a:latin typeface="Arial"/>
                <a:cs typeface="Arial"/>
              </a:rPr>
              <a:t>Prover9&amp;Mace]), </a:t>
            </a:r>
            <a:r>
              <a:rPr sz="1000" spc="-45" dirty="0">
                <a:latin typeface="Arial"/>
                <a:cs typeface="Arial"/>
              </a:rPr>
              <a:t>or </a:t>
            </a:r>
            <a:r>
              <a:rPr sz="1000" spc="-80" dirty="0">
                <a:latin typeface="Arial"/>
                <a:cs typeface="Arial"/>
              </a:rPr>
              <a:t>even a </a:t>
            </a:r>
            <a:r>
              <a:rPr sz="1000" spc="-40" dirty="0">
                <a:latin typeface="Arial"/>
                <a:cs typeface="Arial"/>
              </a:rPr>
              <a:t>higher  </a:t>
            </a:r>
            <a:r>
              <a:rPr sz="1000" spc="-50" dirty="0">
                <a:latin typeface="Arial"/>
                <a:cs typeface="Arial"/>
              </a:rPr>
              <a:t>order </a:t>
            </a:r>
            <a:r>
              <a:rPr sz="1000" spc="-30" dirty="0">
                <a:latin typeface="Arial"/>
                <a:cs typeface="Arial"/>
              </a:rPr>
              <a:t>logic</a:t>
            </a:r>
            <a:r>
              <a:rPr sz="1000" spc="8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(HOL)</a:t>
            </a:r>
            <a:endParaRPr sz="1000" dirty="0">
              <a:latin typeface="Arial"/>
              <a:cs typeface="Arial"/>
            </a:endParaRPr>
          </a:p>
          <a:p>
            <a:pPr marL="461010" marR="73660" indent="-171450">
              <a:lnSpc>
                <a:spcPts val="1200"/>
              </a:lnSpc>
              <a:spcBef>
                <a:spcPts val="30"/>
              </a:spcBef>
              <a:buFont typeface="Arial"/>
              <a:buChar char="•"/>
            </a:pPr>
            <a:r>
              <a:rPr sz="1000" spc="-40" dirty="0">
                <a:latin typeface="Arial"/>
                <a:cs typeface="Arial"/>
              </a:rPr>
              <a:t>Orchestrate </a:t>
            </a:r>
            <a:r>
              <a:rPr sz="1000" spc="-25" dirty="0">
                <a:latin typeface="Arial"/>
                <a:cs typeface="Arial"/>
              </a:rPr>
              <a:t>the </a:t>
            </a:r>
            <a:r>
              <a:rPr sz="1000" spc="-55" dirty="0">
                <a:latin typeface="Arial"/>
                <a:cs typeface="Arial"/>
              </a:rPr>
              <a:t>axioms </a:t>
            </a:r>
            <a:r>
              <a:rPr sz="1000" spc="-5" dirty="0">
                <a:latin typeface="Arial"/>
                <a:cs typeface="Arial"/>
              </a:rPr>
              <a:t>into </a:t>
            </a:r>
            <a:r>
              <a:rPr sz="1000" spc="-55" dirty="0">
                <a:latin typeface="Arial"/>
                <a:cs typeface="Arial"/>
              </a:rPr>
              <a:t>modules and </a:t>
            </a:r>
            <a:r>
              <a:rPr sz="1000" spc="-65" dirty="0">
                <a:latin typeface="Arial"/>
                <a:cs typeface="Arial"/>
              </a:rPr>
              <a:t>push </a:t>
            </a:r>
            <a:r>
              <a:rPr sz="1000" spc="-35" dirty="0">
                <a:latin typeface="Arial"/>
                <a:cs typeface="Arial"/>
              </a:rPr>
              <a:t>only </a:t>
            </a:r>
            <a:r>
              <a:rPr sz="1000" spc="-25" dirty="0">
                <a:latin typeface="Arial"/>
                <a:cs typeface="Arial"/>
              </a:rPr>
              <a:t>the  </a:t>
            </a:r>
            <a:r>
              <a:rPr sz="1000" spc="-5" dirty="0">
                <a:latin typeface="Arial"/>
                <a:cs typeface="Arial"/>
              </a:rPr>
              <a:t>‘violating’ </a:t>
            </a:r>
            <a:r>
              <a:rPr sz="1000" spc="-55" dirty="0">
                <a:latin typeface="Arial"/>
                <a:cs typeface="Arial"/>
              </a:rPr>
              <a:t>axioms </a:t>
            </a:r>
            <a:r>
              <a:rPr sz="1000" spc="-5" dirty="0">
                <a:latin typeface="Arial"/>
                <a:cs typeface="Arial"/>
              </a:rPr>
              <a:t>into </a:t>
            </a:r>
            <a:r>
              <a:rPr sz="1000" spc="-80" dirty="0">
                <a:latin typeface="Arial"/>
                <a:cs typeface="Arial"/>
              </a:rPr>
              <a:t>a </a:t>
            </a:r>
            <a:r>
              <a:rPr sz="1000" spc="-60" dirty="0">
                <a:latin typeface="Arial"/>
                <a:cs typeface="Arial"/>
              </a:rPr>
              <a:t>more </a:t>
            </a:r>
            <a:r>
              <a:rPr sz="1000" spc="-75" dirty="0">
                <a:latin typeface="Arial"/>
                <a:cs typeface="Arial"/>
              </a:rPr>
              <a:t>expressive </a:t>
            </a:r>
            <a:r>
              <a:rPr sz="1000" spc="-55" dirty="0">
                <a:latin typeface="Arial"/>
                <a:cs typeface="Arial"/>
              </a:rPr>
              <a:t>language; </a:t>
            </a:r>
            <a:r>
              <a:rPr sz="1000" spc="-40" dirty="0">
                <a:latin typeface="Arial"/>
                <a:cs typeface="Arial"/>
              </a:rPr>
              <a:t>e.g., </a:t>
            </a:r>
            <a:r>
              <a:rPr sz="1000" dirty="0">
                <a:latin typeface="Arial"/>
                <a:cs typeface="Arial"/>
              </a:rPr>
              <a:t>with  </a:t>
            </a:r>
            <a:r>
              <a:rPr sz="1000" spc="-25" dirty="0">
                <a:latin typeface="Arial"/>
                <a:cs typeface="Arial"/>
              </a:rPr>
              <a:t>the </a:t>
            </a:r>
            <a:r>
              <a:rPr sz="1000" spc="-15" dirty="0">
                <a:latin typeface="Arial"/>
                <a:cs typeface="Arial"/>
              </a:rPr>
              <a:t>Distributed </a:t>
            </a:r>
            <a:r>
              <a:rPr sz="1000" spc="-30" dirty="0">
                <a:latin typeface="Arial"/>
                <a:cs typeface="Arial"/>
              </a:rPr>
              <a:t>Ontology Model </a:t>
            </a:r>
            <a:r>
              <a:rPr sz="1000" spc="-55" dirty="0">
                <a:latin typeface="Arial"/>
                <a:cs typeface="Arial"/>
              </a:rPr>
              <a:t>and </a:t>
            </a:r>
            <a:r>
              <a:rPr sz="1000" spc="-35" dirty="0">
                <a:latin typeface="Arial"/>
                <a:cs typeface="Arial"/>
              </a:rPr>
              <a:t>Specification </a:t>
            </a:r>
            <a:r>
              <a:rPr sz="1000" spc="-65" dirty="0">
                <a:latin typeface="Arial"/>
                <a:cs typeface="Arial"/>
              </a:rPr>
              <a:t>Language  </a:t>
            </a:r>
            <a:r>
              <a:rPr sz="1000" spc="5" dirty="0">
                <a:latin typeface="Arial"/>
                <a:cs typeface="Arial"/>
              </a:rPr>
              <a:t>(DOL)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80" dirty="0">
                <a:latin typeface="Monaco"/>
                <a:cs typeface="Monaco"/>
                <a:hlinkClick r:id="rId10"/>
              </a:rPr>
              <a:t>http://www.omg.org/spec/DOL/</a:t>
            </a:r>
            <a:endParaRPr sz="1000" dirty="0">
              <a:latin typeface="Monaco"/>
              <a:cs typeface="Monaco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4322698" y="3365112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54/64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3014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301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805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09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01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805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309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81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317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82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325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904798" y="37668"/>
            <a:ext cx="2063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O</a:t>
            </a:r>
            <a:r>
              <a:rPr sz="600" b="1" spc="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WL</a:t>
            </a:r>
            <a:endParaRPr sz="6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62723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6272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776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7280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784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8288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792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9296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6272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6776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7280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784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8288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792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1601889" y="37668"/>
            <a:ext cx="27622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OWL</a:t>
            </a:r>
            <a:r>
              <a:rPr sz="600" b="1" spc="-4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27393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2434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273935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3243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3747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4251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4755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73935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324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747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425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4755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273935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3243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3747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4251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4755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2248585" y="37668"/>
            <a:ext cx="5492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OWL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2</a:t>
            </a:r>
            <a:r>
              <a:rPr sz="600" b="1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profiles</a:t>
            </a:r>
            <a:endParaRPr sz="600">
              <a:latin typeface="Arial"/>
              <a:cs typeface="Arial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31793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22973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801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33053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3053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3153981" y="37668"/>
            <a:ext cx="56134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22553B"/>
                </a:solidFill>
                <a:latin typeface="Arial"/>
                <a:cs typeface="Arial"/>
                <a:hlinkClick r:id="rId6" action="ppaction://hlinksldjump"/>
              </a:rPr>
              <a:t>Beyond </a:t>
            </a:r>
            <a:r>
              <a:rPr sz="600" b="1" spc="5" dirty="0">
                <a:solidFill>
                  <a:srgbClr val="22553B"/>
                </a:solidFill>
                <a:latin typeface="Arial"/>
                <a:cs typeface="Arial"/>
                <a:hlinkClick r:id="rId6" action="ppaction://hlinksldjump"/>
              </a:rPr>
              <a:t>OWL</a:t>
            </a:r>
            <a:r>
              <a:rPr sz="600" b="1" spc="35" dirty="0">
                <a:solidFill>
                  <a:srgbClr val="22553B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5" dirty="0">
                <a:solidFill>
                  <a:srgbClr val="22553B"/>
                </a:solidFill>
                <a:latin typeface="Arial"/>
                <a:cs typeface="Arial"/>
                <a:hlinkClick r:id="rId6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409680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1471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97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2479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2984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3487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3992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4495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5000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4071454" y="37668"/>
            <a:ext cx="44339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Reasoning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454113" y="491591"/>
            <a:ext cx="3700145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30" dirty="0">
                <a:solidFill>
                  <a:srgbClr val="46AA78"/>
                </a:solidFill>
                <a:latin typeface="Arial"/>
                <a:cs typeface="Arial"/>
              </a:rPr>
              <a:t>DOL </a:t>
            </a:r>
            <a:r>
              <a:rPr sz="1400" spc="-75" dirty="0">
                <a:solidFill>
                  <a:srgbClr val="46AA78"/>
                </a:solidFill>
                <a:latin typeface="Arial"/>
                <a:cs typeface="Arial"/>
              </a:rPr>
              <a:t>example:  </a:t>
            </a:r>
            <a:r>
              <a:rPr sz="1400" spc="-60" dirty="0">
                <a:solidFill>
                  <a:srgbClr val="46AA78"/>
                </a:solidFill>
                <a:latin typeface="Arial"/>
                <a:cs typeface="Arial"/>
              </a:rPr>
              <a:t>adding </a:t>
            </a:r>
            <a:r>
              <a:rPr sz="1400" spc="-114" dirty="0">
                <a:solidFill>
                  <a:srgbClr val="46AA78"/>
                </a:solidFill>
                <a:latin typeface="Arial"/>
                <a:cs typeface="Arial"/>
              </a:rPr>
              <a:t>some  </a:t>
            </a:r>
            <a:r>
              <a:rPr sz="1400" spc="-75" dirty="0">
                <a:solidFill>
                  <a:srgbClr val="46AA78"/>
                </a:solidFill>
                <a:latin typeface="Arial"/>
                <a:cs typeface="Arial"/>
              </a:rPr>
              <a:t>axioms </a:t>
            </a:r>
            <a:r>
              <a:rPr sz="1400" spc="-80" dirty="0">
                <a:solidFill>
                  <a:srgbClr val="46AA78"/>
                </a:solidFill>
                <a:latin typeface="Arial"/>
                <a:cs typeface="Arial"/>
              </a:rPr>
              <a:t>beyond </a:t>
            </a:r>
            <a:r>
              <a:rPr sz="1400" spc="60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40" dirty="0">
                <a:solidFill>
                  <a:srgbClr val="46AA78"/>
                </a:solidFill>
                <a:latin typeface="Arial"/>
                <a:cs typeface="Arial"/>
              </a:rPr>
              <a:t>OWL</a:t>
            </a:r>
            <a:endParaRPr sz="1400">
              <a:latin typeface="Arial"/>
              <a:cs typeface="Arial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905600" y="1401023"/>
            <a:ext cx="3130173" cy="100089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1211869" y="1315554"/>
            <a:ext cx="838200" cy="136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-5" dirty="0">
                <a:solidFill>
                  <a:srgbClr val="941100"/>
                </a:solidFill>
                <a:latin typeface="Georgia"/>
                <a:cs typeface="Georgia"/>
              </a:rPr>
              <a:t>logic of the</a:t>
            </a:r>
            <a:r>
              <a:rPr sz="800" i="1" spc="-85" dirty="0">
                <a:solidFill>
                  <a:srgbClr val="941100"/>
                </a:solidFill>
                <a:latin typeface="Georgia"/>
                <a:cs typeface="Georgia"/>
              </a:rPr>
              <a:t> </a:t>
            </a:r>
            <a:r>
              <a:rPr sz="800" i="1" spc="-5" dirty="0">
                <a:solidFill>
                  <a:srgbClr val="941100"/>
                </a:solidFill>
                <a:latin typeface="Georgia"/>
                <a:cs typeface="Georgia"/>
              </a:rPr>
              <a:t>theory</a:t>
            </a:r>
            <a:endParaRPr sz="800">
              <a:latin typeface="Georgia"/>
              <a:cs typeface="Georgia"/>
            </a:endParaRPr>
          </a:p>
        </p:txBody>
      </p:sp>
      <p:sp>
        <p:nvSpPr>
          <p:cNvPr id="75" name="object 7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pc="-5" dirty="0"/>
              <a:t>55</a:t>
            </a:r>
            <a:r>
              <a:rPr spc="50" dirty="0"/>
              <a:t>/64</a:t>
            </a:r>
          </a:p>
        </p:txBody>
      </p:sp>
      <p:sp>
        <p:nvSpPr>
          <p:cNvPr id="72" name="object 72"/>
          <p:cNvSpPr txBox="1"/>
          <p:nvPr/>
        </p:nvSpPr>
        <p:spPr>
          <a:xfrm>
            <a:off x="2179772" y="1436543"/>
            <a:ext cx="918210" cy="136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-5" dirty="0">
                <a:solidFill>
                  <a:srgbClr val="941100"/>
                </a:solidFill>
                <a:latin typeface="Georgia"/>
                <a:cs typeface="Georgia"/>
              </a:rPr>
              <a:t>new </a:t>
            </a:r>
            <a:r>
              <a:rPr sz="800" i="1" spc="-10" dirty="0">
                <a:solidFill>
                  <a:srgbClr val="941100"/>
                </a:solidFill>
                <a:latin typeface="Georgia"/>
                <a:cs typeface="Georgia"/>
              </a:rPr>
              <a:t>ontology</a:t>
            </a:r>
            <a:r>
              <a:rPr sz="800" i="1" spc="-75" dirty="0">
                <a:solidFill>
                  <a:srgbClr val="941100"/>
                </a:solidFill>
                <a:latin typeface="Georgia"/>
                <a:cs typeface="Georgia"/>
              </a:rPr>
              <a:t> </a:t>
            </a:r>
            <a:r>
              <a:rPr sz="800" i="1" spc="-5" dirty="0">
                <a:solidFill>
                  <a:srgbClr val="941100"/>
                </a:solidFill>
                <a:latin typeface="Georgia"/>
                <a:cs typeface="Georgia"/>
              </a:rPr>
              <a:t>name</a:t>
            </a:r>
            <a:endParaRPr sz="800">
              <a:latin typeface="Georgia"/>
              <a:cs typeface="Georgia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348781" y="1444671"/>
            <a:ext cx="563245" cy="361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919"/>
              </a:lnSpc>
            </a:pPr>
            <a:r>
              <a:rPr sz="800" i="1" spc="-5" dirty="0">
                <a:solidFill>
                  <a:srgbClr val="0096FF"/>
                </a:solidFill>
                <a:latin typeface="Georgia"/>
                <a:cs typeface="Georgia"/>
              </a:rPr>
              <a:t>1. Takes t6  r</a:t>
            </a:r>
            <a:r>
              <a:rPr sz="800" i="1" spc="-10" dirty="0">
                <a:solidFill>
                  <a:srgbClr val="0096FF"/>
                </a:solidFill>
                <a:latin typeface="Georgia"/>
                <a:cs typeface="Georgia"/>
              </a:rPr>
              <a:t>e</a:t>
            </a:r>
            <a:r>
              <a:rPr sz="800" i="1" spc="-5" dirty="0">
                <a:solidFill>
                  <a:srgbClr val="0096FF"/>
                </a:solidFill>
                <a:latin typeface="Georgia"/>
                <a:cs typeface="Georgia"/>
              </a:rPr>
              <a:t>pr</a:t>
            </a:r>
            <a:r>
              <a:rPr sz="800" i="1" spc="-10" dirty="0">
                <a:solidFill>
                  <a:srgbClr val="0096FF"/>
                </a:solidFill>
                <a:latin typeface="Georgia"/>
                <a:cs typeface="Georgia"/>
              </a:rPr>
              <a:t>e</a:t>
            </a:r>
            <a:r>
              <a:rPr sz="800" i="1" spc="-5" dirty="0">
                <a:solidFill>
                  <a:srgbClr val="0096FF"/>
                </a:solidFill>
                <a:latin typeface="Georgia"/>
                <a:cs typeface="Georgia"/>
              </a:rPr>
              <a:t>s</a:t>
            </a:r>
            <a:r>
              <a:rPr sz="800" i="1" spc="-10" dirty="0">
                <a:solidFill>
                  <a:srgbClr val="0096FF"/>
                </a:solidFill>
                <a:latin typeface="Georgia"/>
                <a:cs typeface="Georgia"/>
              </a:rPr>
              <a:t>en</a:t>
            </a:r>
            <a:r>
              <a:rPr sz="800" i="1" spc="-5" dirty="0">
                <a:solidFill>
                  <a:srgbClr val="0096FF"/>
                </a:solidFill>
                <a:latin typeface="Georgia"/>
                <a:cs typeface="Georgia"/>
              </a:rPr>
              <a:t>t</a:t>
            </a:r>
            <a:r>
              <a:rPr sz="800" i="1" spc="-10" dirty="0">
                <a:solidFill>
                  <a:srgbClr val="0096FF"/>
                </a:solidFill>
                <a:latin typeface="Georgia"/>
                <a:cs typeface="Georgia"/>
              </a:rPr>
              <a:t>e</a:t>
            </a:r>
            <a:r>
              <a:rPr sz="800" i="1" spc="-5" dirty="0">
                <a:solidFill>
                  <a:srgbClr val="0096FF"/>
                </a:solidFill>
                <a:latin typeface="Georgia"/>
                <a:cs typeface="Georgia"/>
              </a:rPr>
              <a:t>d  in</a:t>
            </a:r>
            <a:r>
              <a:rPr sz="800" i="1" spc="-90" dirty="0">
                <a:solidFill>
                  <a:srgbClr val="0096FF"/>
                </a:solidFill>
                <a:latin typeface="Georgia"/>
                <a:cs typeface="Georgia"/>
              </a:rPr>
              <a:t> </a:t>
            </a:r>
            <a:r>
              <a:rPr sz="800" i="1" spc="-10" dirty="0">
                <a:solidFill>
                  <a:srgbClr val="0096FF"/>
                </a:solidFill>
                <a:latin typeface="Georgia"/>
                <a:cs typeface="Georgia"/>
              </a:rPr>
              <a:t>OWL</a:t>
            </a:r>
            <a:endParaRPr sz="800">
              <a:latin typeface="Georgia"/>
              <a:cs typeface="Georgia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2607629" y="1678518"/>
            <a:ext cx="1642745" cy="292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86105" indent="-107950">
              <a:lnSpc>
                <a:spcPct val="100000"/>
              </a:lnSpc>
              <a:buAutoNum type="arabicPeriod" startAt="2"/>
              <a:tabLst>
                <a:tab pos="586740" algn="l"/>
              </a:tabLst>
            </a:pPr>
            <a:r>
              <a:rPr sz="800" i="1" spc="-5" dirty="0">
                <a:solidFill>
                  <a:srgbClr val="0433FF"/>
                </a:solidFill>
                <a:latin typeface="Georgia"/>
                <a:cs typeface="Georgia"/>
              </a:rPr>
              <a:t>translate that into</a:t>
            </a:r>
            <a:r>
              <a:rPr sz="800" i="1" spc="-80" dirty="0">
                <a:solidFill>
                  <a:srgbClr val="0433FF"/>
                </a:solidFill>
                <a:latin typeface="Georgia"/>
                <a:cs typeface="Georgia"/>
              </a:rPr>
              <a:t> </a:t>
            </a:r>
            <a:r>
              <a:rPr sz="800" i="1" spc="-5" dirty="0">
                <a:solidFill>
                  <a:srgbClr val="0433FF"/>
                </a:solidFill>
                <a:latin typeface="Georgia"/>
                <a:cs typeface="Georgia"/>
              </a:rPr>
              <a:t>FOL</a:t>
            </a:r>
            <a:endParaRPr sz="800">
              <a:latin typeface="Georgia"/>
              <a:cs typeface="Georgia"/>
            </a:endParaRPr>
          </a:p>
          <a:p>
            <a:pPr marL="119380" indent="-106680">
              <a:lnSpc>
                <a:spcPct val="100000"/>
              </a:lnSpc>
              <a:spcBef>
                <a:spcPts val="270"/>
              </a:spcBef>
              <a:buAutoNum type="arabicPeriod" startAt="2"/>
              <a:tabLst>
                <a:tab pos="120014" algn="l"/>
              </a:tabLst>
            </a:pPr>
            <a:r>
              <a:rPr sz="800" i="1" spc="-5" dirty="0">
                <a:solidFill>
                  <a:srgbClr val="011893"/>
                </a:solidFill>
                <a:latin typeface="Georgia"/>
                <a:cs typeface="Georgia"/>
              </a:rPr>
              <a:t>add, a.o., antisymmetry (t3) to</a:t>
            </a:r>
            <a:r>
              <a:rPr sz="800" i="1" spc="-40" dirty="0">
                <a:solidFill>
                  <a:srgbClr val="011893"/>
                </a:solidFill>
                <a:latin typeface="Georgia"/>
                <a:cs typeface="Georgia"/>
              </a:rPr>
              <a:t> </a:t>
            </a:r>
            <a:r>
              <a:rPr sz="800" i="1" spc="-5" dirty="0">
                <a:solidFill>
                  <a:srgbClr val="011893"/>
                </a:solidFill>
                <a:latin typeface="Georgia"/>
                <a:cs typeface="Georgia"/>
              </a:rPr>
              <a:t>t6</a:t>
            </a:r>
            <a:endParaRPr sz="800">
              <a:latin typeface="Georgia"/>
              <a:cs typeface="Georgia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3014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301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805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09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01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805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309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81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317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82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325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904798" y="37668"/>
            <a:ext cx="2063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O</a:t>
            </a:r>
            <a:r>
              <a:rPr sz="600" b="1" spc="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WL</a:t>
            </a:r>
            <a:endParaRPr sz="6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62723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6272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776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7280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784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8288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792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9296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6272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6776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7280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784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8288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792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1601889" y="37668"/>
            <a:ext cx="27622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OWL</a:t>
            </a:r>
            <a:r>
              <a:rPr sz="600" b="1" spc="-4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27393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2434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273935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3243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3747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4251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4755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73935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324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747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425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4755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273935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3243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3747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4251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4755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2248585" y="37668"/>
            <a:ext cx="5492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OWL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2</a:t>
            </a:r>
            <a:r>
              <a:rPr sz="600" b="1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profiles</a:t>
            </a:r>
            <a:endParaRPr sz="600">
              <a:latin typeface="Arial"/>
              <a:cs typeface="Arial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31793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22973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801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33053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3153981" y="37668"/>
            <a:ext cx="56134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Beyond 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OWL</a:t>
            </a:r>
            <a:r>
              <a:rPr sz="600" b="1" spc="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09680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09680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1471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97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2479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2984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3487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3992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4495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5000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4071454" y="37668"/>
            <a:ext cx="44339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22553B"/>
                </a:solidFill>
                <a:latin typeface="Arial"/>
                <a:cs typeface="Arial"/>
                <a:hlinkClick r:id="rId7" action="ppaction://hlinksldjump"/>
              </a:rPr>
              <a:t>Reasoning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310743" y="764387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10743" y="983145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41032" y="1206944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41032" y="1379016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10743" y="1546047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41032" y="1769846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41032" y="1941931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350253" y="491591"/>
            <a:ext cx="2237740" cy="15690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400" spc="-25" dirty="0">
                <a:solidFill>
                  <a:srgbClr val="46AA78"/>
                </a:solidFill>
                <a:latin typeface="Arial"/>
                <a:cs typeface="Arial"/>
              </a:rPr>
              <a:t>Outline</a:t>
            </a:r>
            <a:endParaRPr sz="1400">
              <a:latin typeface="Arial"/>
              <a:cs typeface="Arial"/>
            </a:endParaRPr>
          </a:p>
          <a:p>
            <a:pPr marL="179070" indent="-166370">
              <a:lnSpc>
                <a:spcPct val="100000"/>
              </a:lnSpc>
              <a:spcBef>
                <a:spcPts val="335"/>
              </a:spcBef>
              <a:buClr>
                <a:srgbClr val="FBFDFC"/>
              </a:buClr>
              <a:buSzPct val="76190"/>
              <a:buFont typeface="Arial"/>
              <a:buAutoNum type="arabicPlain"/>
              <a:tabLst>
                <a:tab pos="179705" algn="l"/>
              </a:tabLst>
            </a:pPr>
            <a:r>
              <a:rPr sz="1050" spc="-15" dirty="0">
                <a:solidFill>
                  <a:srgbClr val="D9EDE4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endParaRPr sz="1050">
              <a:latin typeface="Arial"/>
              <a:cs typeface="Arial"/>
            </a:endParaRPr>
          </a:p>
          <a:p>
            <a:pPr marL="179070" indent="-166370">
              <a:lnSpc>
                <a:spcPct val="100000"/>
              </a:lnSpc>
              <a:spcBef>
                <a:spcPts val="400"/>
              </a:spcBef>
              <a:buClr>
                <a:srgbClr val="FBFDFC"/>
              </a:buClr>
              <a:buSzPct val="76190"/>
              <a:buFont typeface="Arial"/>
              <a:buAutoNum type="arabicPlain"/>
              <a:tabLst>
                <a:tab pos="179705" algn="l"/>
              </a:tabLst>
            </a:pPr>
            <a:r>
              <a:rPr sz="1050" spc="-40" dirty="0">
                <a:solidFill>
                  <a:srgbClr val="D9EDE4"/>
                </a:solidFill>
                <a:latin typeface="Arial"/>
                <a:cs typeface="Arial"/>
                <a:hlinkClick r:id="rId3" action="ppaction://hlinksldjump"/>
              </a:rPr>
              <a:t>OWL</a:t>
            </a:r>
            <a:endParaRPr sz="1050">
              <a:latin typeface="Arial"/>
              <a:cs typeface="Arial"/>
            </a:endParaRPr>
          </a:p>
          <a:p>
            <a:pPr marL="317500">
              <a:lnSpc>
                <a:spcPct val="100000"/>
              </a:lnSpc>
              <a:spcBef>
                <a:spcPts val="35"/>
              </a:spcBef>
            </a:pPr>
            <a:r>
              <a:rPr sz="1050" spc="-60" dirty="0">
                <a:solidFill>
                  <a:srgbClr val="CCCCCC"/>
                </a:solidFill>
                <a:latin typeface="Arial"/>
                <a:cs typeface="Arial"/>
                <a:hlinkClick r:id="rId10" action="ppaction://hlinksldjump"/>
              </a:rPr>
              <a:t>Design </a:t>
            </a:r>
            <a:r>
              <a:rPr sz="1050" spc="-20" dirty="0">
                <a:solidFill>
                  <a:srgbClr val="CCCCCC"/>
                </a:solidFill>
                <a:latin typeface="Arial"/>
                <a:cs typeface="Arial"/>
                <a:hlinkClick r:id="rId10" action="ppaction://hlinksldjump"/>
              </a:rPr>
              <a:t>of</a:t>
            </a:r>
            <a:r>
              <a:rPr sz="1050" spc="114" dirty="0">
                <a:solidFill>
                  <a:srgbClr val="CCCCCC"/>
                </a:solidFill>
                <a:latin typeface="Arial"/>
                <a:cs typeface="Arial"/>
                <a:hlinkClick r:id="rId10" action="ppaction://hlinksldjump"/>
              </a:rPr>
              <a:t> </a:t>
            </a:r>
            <a:r>
              <a:rPr sz="1050" spc="-40" dirty="0">
                <a:solidFill>
                  <a:srgbClr val="CCCCCC"/>
                </a:solidFill>
                <a:latin typeface="Arial"/>
                <a:cs typeface="Arial"/>
                <a:hlinkClick r:id="rId10" action="ppaction://hlinksldjump"/>
              </a:rPr>
              <a:t>OWL</a:t>
            </a:r>
            <a:endParaRPr sz="1050">
              <a:latin typeface="Arial"/>
              <a:cs typeface="Arial"/>
            </a:endParaRPr>
          </a:p>
          <a:p>
            <a:pPr marL="317500">
              <a:lnSpc>
                <a:spcPct val="100000"/>
              </a:lnSpc>
              <a:spcBef>
                <a:spcPts val="35"/>
              </a:spcBef>
            </a:pPr>
            <a:r>
              <a:rPr sz="1050" spc="-40" dirty="0">
                <a:solidFill>
                  <a:srgbClr val="CCCCCC"/>
                </a:solidFill>
                <a:latin typeface="Arial"/>
                <a:cs typeface="Arial"/>
                <a:hlinkClick r:id="rId11" action="ppaction://hlinksldjump"/>
              </a:rPr>
              <a:t>OWL </a:t>
            </a:r>
            <a:r>
              <a:rPr sz="1050" spc="-25" dirty="0">
                <a:solidFill>
                  <a:srgbClr val="CCCCCC"/>
                </a:solidFill>
                <a:latin typeface="Arial"/>
                <a:cs typeface="Arial"/>
                <a:hlinkClick r:id="rId11" action="ppaction://hlinksldjump"/>
              </a:rPr>
              <a:t>family </a:t>
            </a:r>
            <a:r>
              <a:rPr sz="1050" spc="-20" dirty="0">
                <a:solidFill>
                  <a:srgbClr val="CCCCCC"/>
                </a:solidFill>
                <a:latin typeface="Arial"/>
                <a:cs typeface="Arial"/>
                <a:hlinkClick r:id="rId11" action="ppaction://hlinksldjump"/>
              </a:rPr>
              <a:t>of</a:t>
            </a:r>
            <a:r>
              <a:rPr sz="1050" spc="215" dirty="0">
                <a:solidFill>
                  <a:srgbClr val="CCCCCC"/>
                </a:solidFill>
                <a:latin typeface="Arial"/>
                <a:cs typeface="Arial"/>
                <a:hlinkClick r:id="rId11" action="ppaction://hlinksldjump"/>
              </a:rPr>
              <a:t> </a:t>
            </a:r>
            <a:r>
              <a:rPr sz="1050" spc="-70" dirty="0">
                <a:solidFill>
                  <a:srgbClr val="CCCCCC"/>
                </a:solidFill>
                <a:latin typeface="Arial"/>
                <a:cs typeface="Arial"/>
                <a:hlinkClick r:id="rId11" action="ppaction://hlinksldjump"/>
              </a:rPr>
              <a:t>languages</a:t>
            </a:r>
            <a:endParaRPr sz="1050">
              <a:latin typeface="Arial"/>
              <a:cs typeface="Arial"/>
            </a:endParaRPr>
          </a:p>
          <a:p>
            <a:pPr marL="179070" indent="-166370">
              <a:lnSpc>
                <a:spcPct val="100000"/>
              </a:lnSpc>
              <a:spcBef>
                <a:spcPts val="400"/>
              </a:spcBef>
              <a:buClr>
                <a:srgbClr val="FBFDFC"/>
              </a:buClr>
              <a:buSzPct val="76190"/>
              <a:buFont typeface="Arial"/>
              <a:buAutoNum type="arabicPlain" startAt="3"/>
              <a:tabLst>
                <a:tab pos="179705" algn="l"/>
              </a:tabLst>
            </a:pPr>
            <a:r>
              <a:rPr sz="1050" spc="-40" dirty="0">
                <a:solidFill>
                  <a:srgbClr val="D9EDE4"/>
                </a:solidFill>
                <a:latin typeface="Arial"/>
                <a:cs typeface="Arial"/>
                <a:hlinkClick r:id="rId4" action="ppaction://hlinksldjump"/>
              </a:rPr>
              <a:t>OWL</a:t>
            </a:r>
            <a:r>
              <a:rPr sz="1050" spc="-25" dirty="0">
                <a:solidFill>
                  <a:srgbClr val="D9EDE4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1050" spc="-65" dirty="0">
                <a:solidFill>
                  <a:srgbClr val="D9EDE4"/>
                </a:solidFill>
                <a:latin typeface="Arial"/>
                <a:cs typeface="Arial"/>
                <a:hlinkClick r:id="rId4" action="ppaction://hlinksldjump"/>
              </a:rPr>
              <a:t>2</a:t>
            </a:r>
            <a:endParaRPr sz="1050">
              <a:latin typeface="Arial"/>
              <a:cs typeface="Arial"/>
            </a:endParaRPr>
          </a:p>
          <a:p>
            <a:pPr marL="317500" marR="405765">
              <a:lnSpc>
                <a:spcPct val="102600"/>
              </a:lnSpc>
            </a:pPr>
            <a:r>
              <a:rPr sz="1050" spc="-15" dirty="0">
                <a:solidFill>
                  <a:srgbClr val="CCCCCC"/>
                </a:solidFill>
                <a:latin typeface="Arial"/>
                <a:cs typeface="Arial"/>
                <a:hlinkClick r:id="rId12" action="ppaction://hlinksldjump"/>
              </a:rPr>
              <a:t>Introduction </a:t>
            </a:r>
            <a:r>
              <a:rPr sz="1050" spc="-60" dirty="0">
                <a:solidFill>
                  <a:srgbClr val="CCCCCC"/>
                </a:solidFill>
                <a:latin typeface="Arial"/>
                <a:cs typeface="Arial"/>
                <a:hlinkClick r:id="rId12" action="ppaction://hlinksldjump"/>
              </a:rPr>
              <a:t>and </a:t>
            </a:r>
            <a:r>
              <a:rPr sz="1050" spc="-55" dirty="0">
                <a:solidFill>
                  <a:srgbClr val="CCCCCC"/>
                </a:solidFill>
                <a:latin typeface="Arial"/>
                <a:cs typeface="Arial"/>
                <a:hlinkClick r:id="rId12" action="ppaction://hlinksldjump"/>
              </a:rPr>
              <a:t>overview </a:t>
            </a:r>
            <a:r>
              <a:rPr sz="1050" spc="-55" dirty="0">
                <a:solidFill>
                  <a:srgbClr val="CCCCCC"/>
                </a:solidFill>
                <a:latin typeface="Arial"/>
                <a:cs typeface="Arial"/>
              </a:rPr>
              <a:t> </a:t>
            </a:r>
            <a:r>
              <a:rPr sz="1050" spc="-40" dirty="0">
                <a:solidFill>
                  <a:srgbClr val="CCCCCC"/>
                </a:solidFill>
                <a:latin typeface="Arial"/>
                <a:cs typeface="Arial"/>
                <a:hlinkClick r:id="rId13" action="ppaction://hlinksldjump"/>
              </a:rPr>
              <a:t>OWL </a:t>
            </a:r>
            <a:r>
              <a:rPr sz="1050" spc="-65" dirty="0">
                <a:solidFill>
                  <a:srgbClr val="CCCCCC"/>
                </a:solidFill>
                <a:latin typeface="Arial"/>
                <a:cs typeface="Arial"/>
                <a:hlinkClick r:id="rId13" action="ppaction://hlinksldjump"/>
              </a:rPr>
              <a:t>2</a:t>
            </a:r>
            <a:r>
              <a:rPr sz="1050" spc="90" dirty="0">
                <a:solidFill>
                  <a:srgbClr val="CCCCCC"/>
                </a:solidFill>
                <a:latin typeface="Arial"/>
                <a:cs typeface="Arial"/>
                <a:hlinkClick r:id="rId13" action="ppaction://hlinksldjump"/>
              </a:rPr>
              <a:t> </a:t>
            </a:r>
            <a:r>
              <a:rPr sz="1050" spc="-15" dirty="0">
                <a:solidFill>
                  <a:srgbClr val="CCCCCC"/>
                </a:solidFill>
                <a:latin typeface="Arial"/>
                <a:cs typeface="Arial"/>
                <a:hlinkClick r:id="rId13" action="ppaction://hlinksldjump"/>
              </a:rPr>
              <a:t>DL</a:t>
            </a:r>
            <a:endParaRPr sz="1050">
              <a:latin typeface="Arial"/>
              <a:cs typeface="Arial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310743" y="2108949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41032" y="2332748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41032" y="2504833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41032" y="2676906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10743" y="2843936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 txBox="1"/>
          <p:nvPr/>
        </p:nvSpPr>
        <p:spPr>
          <a:xfrm>
            <a:off x="350253" y="2857525"/>
            <a:ext cx="8128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10" dirty="0">
                <a:solidFill>
                  <a:srgbClr val="FBFDFC"/>
                </a:solidFill>
                <a:latin typeface="Arial"/>
                <a:cs typeface="Arial"/>
              </a:rPr>
              <a:t>5</a:t>
            </a:r>
            <a:endParaRPr sz="800">
              <a:latin typeface="Arial"/>
              <a:cs typeface="Arial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310743" y="3062681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 txBox="1"/>
          <p:nvPr/>
        </p:nvSpPr>
        <p:spPr>
          <a:xfrm>
            <a:off x="350253" y="2088042"/>
            <a:ext cx="1083945" cy="1145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7500" marR="24765" indent="-305435">
              <a:lnSpc>
                <a:spcPct val="102600"/>
              </a:lnSpc>
            </a:pPr>
            <a:r>
              <a:rPr sz="1200" b="1" spc="-15" baseline="3472" dirty="0">
                <a:solidFill>
                  <a:srgbClr val="FBFDFC"/>
                </a:solidFill>
                <a:latin typeface="Arial"/>
                <a:cs typeface="Arial"/>
              </a:rPr>
              <a:t>4 </a:t>
            </a:r>
            <a:r>
              <a:rPr sz="1050" spc="-40" dirty="0">
                <a:solidFill>
                  <a:srgbClr val="D9EDE4"/>
                </a:solidFill>
                <a:latin typeface="Arial"/>
                <a:cs typeface="Arial"/>
                <a:hlinkClick r:id="rId5" action="ppaction://hlinksldjump"/>
              </a:rPr>
              <a:t>OWL </a:t>
            </a:r>
            <a:r>
              <a:rPr sz="1050" spc="-65" dirty="0">
                <a:solidFill>
                  <a:srgbClr val="D9EDE4"/>
                </a:solidFill>
                <a:latin typeface="Arial"/>
                <a:cs typeface="Arial"/>
                <a:hlinkClick r:id="rId5" action="ppaction://hlinksldjump"/>
              </a:rPr>
              <a:t>2 </a:t>
            </a:r>
            <a:r>
              <a:rPr sz="1050" spc="-45" dirty="0">
                <a:solidFill>
                  <a:srgbClr val="D9EDE4"/>
                </a:solidFill>
                <a:latin typeface="Arial"/>
                <a:cs typeface="Arial"/>
                <a:hlinkClick r:id="rId5" action="ppaction://hlinksldjump"/>
              </a:rPr>
              <a:t>profiles </a:t>
            </a:r>
            <a:r>
              <a:rPr sz="1050" spc="-45" dirty="0">
                <a:solidFill>
                  <a:srgbClr val="D9EDE4"/>
                </a:solidFill>
                <a:latin typeface="Arial"/>
                <a:cs typeface="Arial"/>
              </a:rPr>
              <a:t> </a:t>
            </a:r>
            <a:r>
              <a:rPr sz="1050" spc="-40" dirty="0">
                <a:solidFill>
                  <a:srgbClr val="CCCCCC"/>
                </a:solidFill>
                <a:latin typeface="Arial"/>
                <a:cs typeface="Arial"/>
                <a:hlinkClick r:id="rId14" action="ppaction://hlinksldjump"/>
              </a:rPr>
              <a:t>OWL </a:t>
            </a:r>
            <a:r>
              <a:rPr sz="1050" spc="-65" dirty="0">
                <a:solidFill>
                  <a:srgbClr val="CCCCCC"/>
                </a:solidFill>
                <a:latin typeface="Arial"/>
                <a:cs typeface="Arial"/>
                <a:hlinkClick r:id="rId14" action="ppaction://hlinksldjump"/>
              </a:rPr>
              <a:t>2 </a:t>
            </a:r>
            <a:r>
              <a:rPr sz="1050" spc="-50" dirty="0">
                <a:solidFill>
                  <a:srgbClr val="CCCCCC"/>
                </a:solidFill>
                <a:latin typeface="Arial"/>
                <a:cs typeface="Arial"/>
                <a:hlinkClick r:id="rId14" action="ppaction://hlinksldjump"/>
              </a:rPr>
              <a:t>EL </a:t>
            </a:r>
            <a:r>
              <a:rPr sz="1050" spc="-50" dirty="0">
                <a:solidFill>
                  <a:srgbClr val="CCCCCC"/>
                </a:solidFill>
                <a:latin typeface="Arial"/>
                <a:cs typeface="Arial"/>
              </a:rPr>
              <a:t> </a:t>
            </a:r>
            <a:r>
              <a:rPr sz="1050" spc="-40" dirty="0">
                <a:solidFill>
                  <a:srgbClr val="CCCCCC"/>
                </a:solidFill>
                <a:latin typeface="Arial"/>
                <a:cs typeface="Arial"/>
                <a:hlinkClick r:id="rId15" action="ppaction://hlinksldjump"/>
              </a:rPr>
              <a:t>OWL </a:t>
            </a:r>
            <a:r>
              <a:rPr sz="1050" spc="-65" dirty="0">
                <a:solidFill>
                  <a:srgbClr val="CCCCCC"/>
                </a:solidFill>
                <a:latin typeface="Arial"/>
                <a:cs typeface="Arial"/>
                <a:hlinkClick r:id="rId15" action="ppaction://hlinksldjump"/>
              </a:rPr>
              <a:t>2 </a:t>
            </a:r>
            <a:r>
              <a:rPr sz="1050" spc="-40" dirty="0">
                <a:solidFill>
                  <a:srgbClr val="CCCCCC"/>
                </a:solidFill>
                <a:latin typeface="Arial"/>
                <a:cs typeface="Arial"/>
                <a:hlinkClick r:id="rId15" action="ppaction://hlinksldjump"/>
              </a:rPr>
              <a:t>QL </a:t>
            </a:r>
            <a:r>
              <a:rPr sz="1050" spc="-40" dirty="0">
                <a:solidFill>
                  <a:srgbClr val="CCCCCC"/>
                </a:solidFill>
                <a:latin typeface="Arial"/>
                <a:cs typeface="Arial"/>
              </a:rPr>
              <a:t> </a:t>
            </a:r>
            <a:r>
              <a:rPr sz="1050" spc="-40" dirty="0">
                <a:solidFill>
                  <a:srgbClr val="CCCCCC"/>
                </a:solidFill>
                <a:latin typeface="Arial"/>
                <a:cs typeface="Arial"/>
                <a:hlinkClick r:id="rId16" action="ppaction://hlinksldjump"/>
              </a:rPr>
              <a:t>OWL </a:t>
            </a:r>
            <a:r>
              <a:rPr sz="1050" spc="-65" dirty="0">
                <a:solidFill>
                  <a:srgbClr val="CCCCCC"/>
                </a:solidFill>
                <a:latin typeface="Arial"/>
                <a:cs typeface="Arial"/>
                <a:hlinkClick r:id="rId16" action="ppaction://hlinksldjump"/>
              </a:rPr>
              <a:t>2</a:t>
            </a:r>
            <a:r>
              <a:rPr sz="1050" spc="90" dirty="0">
                <a:solidFill>
                  <a:srgbClr val="CCCCCC"/>
                </a:solidFill>
                <a:latin typeface="Arial"/>
                <a:cs typeface="Arial"/>
                <a:hlinkClick r:id="rId16" action="ppaction://hlinksldjump"/>
              </a:rPr>
              <a:t> </a:t>
            </a:r>
            <a:r>
              <a:rPr sz="1050" spc="-55" dirty="0">
                <a:solidFill>
                  <a:srgbClr val="CCCCCC"/>
                </a:solidFill>
                <a:latin typeface="Arial"/>
                <a:cs typeface="Arial"/>
                <a:hlinkClick r:id="rId16" action="ppaction://hlinksldjump"/>
              </a:rPr>
              <a:t>RL</a:t>
            </a:r>
            <a:endParaRPr sz="1050">
              <a:latin typeface="Arial"/>
              <a:cs typeface="Arial"/>
            </a:endParaRPr>
          </a:p>
          <a:p>
            <a:pPr marL="179070">
              <a:lnSpc>
                <a:spcPct val="100000"/>
              </a:lnSpc>
              <a:spcBef>
                <a:spcPts val="400"/>
              </a:spcBef>
            </a:pPr>
            <a:r>
              <a:rPr sz="1050" spc="-65" dirty="0">
                <a:solidFill>
                  <a:srgbClr val="D9EDE4"/>
                </a:solidFill>
                <a:latin typeface="Arial"/>
                <a:cs typeface="Arial"/>
                <a:hlinkClick r:id="rId6" action="ppaction://hlinksldjump"/>
              </a:rPr>
              <a:t>Beyond </a:t>
            </a:r>
            <a:r>
              <a:rPr sz="1050" spc="-40" dirty="0">
                <a:solidFill>
                  <a:srgbClr val="D9EDE4"/>
                </a:solidFill>
                <a:latin typeface="Arial"/>
                <a:cs typeface="Arial"/>
                <a:hlinkClick r:id="rId6" action="ppaction://hlinksldjump"/>
              </a:rPr>
              <a:t>OWL</a:t>
            </a:r>
            <a:r>
              <a:rPr sz="1050" spc="135" dirty="0">
                <a:solidFill>
                  <a:srgbClr val="D9EDE4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1050" spc="-65" dirty="0">
                <a:solidFill>
                  <a:srgbClr val="D9EDE4"/>
                </a:solidFill>
                <a:latin typeface="Arial"/>
                <a:cs typeface="Arial"/>
                <a:hlinkClick r:id="rId6" action="ppaction://hlinksldjump"/>
              </a:rPr>
              <a:t>2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1200" b="1" spc="-15" baseline="3472" dirty="0">
                <a:solidFill>
                  <a:srgbClr val="ECF6F1"/>
                </a:solidFill>
                <a:latin typeface="Arial"/>
                <a:cs typeface="Arial"/>
              </a:rPr>
              <a:t>6  </a:t>
            </a:r>
            <a:r>
              <a:rPr sz="1200" b="1" spc="195" baseline="3472" dirty="0">
                <a:solidFill>
                  <a:srgbClr val="ECF6F1"/>
                </a:solidFill>
                <a:latin typeface="Arial"/>
                <a:cs typeface="Arial"/>
              </a:rPr>
              <a:t> </a:t>
            </a:r>
            <a:r>
              <a:rPr sz="1050" spc="-70" dirty="0">
                <a:solidFill>
                  <a:srgbClr val="46AA78"/>
                </a:solidFill>
                <a:latin typeface="Arial"/>
                <a:cs typeface="Arial"/>
                <a:hlinkClick r:id="rId7" action="ppaction://hlinksldjump"/>
              </a:rPr>
              <a:t>Reasoning</a:t>
            </a:r>
            <a:endParaRPr sz="1050">
              <a:latin typeface="Arial"/>
              <a:cs typeface="Arial"/>
            </a:endParaRPr>
          </a:p>
        </p:txBody>
      </p:sp>
      <p:sp>
        <p:nvSpPr>
          <p:cNvPr id="85" name="object 8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pc="-5" dirty="0"/>
              <a:t>56</a:t>
            </a:r>
            <a:r>
              <a:rPr spc="50" dirty="0"/>
              <a:t>/64</a:t>
            </a: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22553B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93014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301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805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309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301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805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309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081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317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182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2325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904798" y="37668"/>
            <a:ext cx="2063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O</a:t>
            </a:r>
            <a:r>
              <a:rPr sz="600" b="1" spc="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WL</a:t>
            </a:r>
            <a:endParaRPr sz="6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62723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272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6776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280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7784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288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8792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9296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6272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6776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280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7784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288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8792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601889" y="37668"/>
            <a:ext cx="27622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OWL</a:t>
            </a:r>
            <a:r>
              <a:rPr sz="600" b="1" spc="-4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27393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32434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273935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3243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3747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4251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4755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273935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24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3747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425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4755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273935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3243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3747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4251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4755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2248585" y="37668"/>
            <a:ext cx="5492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OWL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2</a:t>
            </a:r>
            <a:r>
              <a:rPr sz="600" b="1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profiles</a:t>
            </a:r>
            <a:endParaRPr sz="60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31793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2973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801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3053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3153981" y="37668"/>
            <a:ext cx="56134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Beyond 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OWL</a:t>
            </a:r>
            <a:r>
              <a:rPr sz="600" b="1" spc="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409680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1471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97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2479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2984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3487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3992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4495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5000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4071454" y="37668"/>
            <a:ext cx="53864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Reasoning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310743" y="764387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10743" y="983145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41032" y="1206944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41032" y="1379016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10743" y="1546047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41032" y="1769846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41032" y="1941931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350253" y="491591"/>
            <a:ext cx="2237740" cy="15690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400" spc="-25" dirty="0">
                <a:solidFill>
                  <a:srgbClr val="46AA78"/>
                </a:solidFill>
                <a:latin typeface="Arial"/>
                <a:cs typeface="Arial"/>
              </a:rPr>
              <a:t>Outline</a:t>
            </a:r>
            <a:endParaRPr sz="1400">
              <a:latin typeface="Arial"/>
              <a:cs typeface="Arial"/>
            </a:endParaRPr>
          </a:p>
          <a:p>
            <a:pPr marL="179070" indent="-166370">
              <a:lnSpc>
                <a:spcPct val="100000"/>
              </a:lnSpc>
              <a:spcBef>
                <a:spcPts val="335"/>
              </a:spcBef>
              <a:buClr>
                <a:srgbClr val="ECF6F1"/>
              </a:buClr>
              <a:buSzPct val="76190"/>
              <a:buFont typeface="Arial"/>
              <a:buAutoNum type="arabicPlain"/>
              <a:tabLst>
                <a:tab pos="179705" algn="l"/>
              </a:tabLst>
            </a:pPr>
            <a:r>
              <a:rPr sz="1050" spc="-15" dirty="0">
                <a:solidFill>
                  <a:srgbClr val="46AA78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endParaRPr sz="1050">
              <a:latin typeface="Arial"/>
              <a:cs typeface="Arial"/>
            </a:endParaRPr>
          </a:p>
          <a:p>
            <a:pPr marL="179070" indent="-166370">
              <a:lnSpc>
                <a:spcPct val="100000"/>
              </a:lnSpc>
              <a:spcBef>
                <a:spcPts val="400"/>
              </a:spcBef>
              <a:buClr>
                <a:srgbClr val="FBFDFC"/>
              </a:buClr>
              <a:buSzPct val="76190"/>
              <a:buFont typeface="Arial"/>
              <a:buAutoNum type="arabicPlain"/>
              <a:tabLst>
                <a:tab pos="179705" algn="l"/>
              </a:tabLst>
            </a:pPr>
            <a:r>
              <a:rPr sz="1050" spc="-40" dirty="0">
                <a:solidFill>
                  <a:srgbClr val="D9EDE4"/>
                </a:solidFill>
                <a:latin typeface="Arial"/>
                <a:cs typeface="Arial"/>
                <a:hlinkClick r:id="rId3" action="ppaction://hlinksldjump"/>
              </a:rPr>
              <a:t>OWL</a:t>
            </a:r>
            <a:endParaRPr sz="1050">
              <a:latin typeface="Arial"/>
              <a:cs typeface="Arial"/>
            </a:endParaRPr>
          </a:p>
          <a:p>
            <a:pPr marL="317500">
              <a:lnSpc>
                <a:spcPct val="100000"/>
              </a:lnSpc>
              <a:spcBef>
                <a:spcPts val="35"/>
              </a:spcBef>
            </a:pPr>
            <a:r>
              <a:rPr sz="1050" spc="-60" dirty="0">
                <a:solidFill>
                  <a:srgbClr val="CCCCCC"/>
                </a:solidFill>
                <a:latin typeface="Arial"/>
                <a:cs typeface="Arial"/>
                <a:hlinkClick r:id="rId10" action="ppaction://hlinksldjump"/>
              </a:rPr>
              <a:t>Design </a:t>
            </a:r>
            <a:r>
              <a:rPr sz="1050" spc="-20" dirty="0">
                <a:solidFill>
                  <a:srgbClr val="CCCCCC"/>
                </a:solidFill>
                <a:latin typeface="Arial"/>
                <a:cs typeface="Arial"/>
                <a:hlinkClick r:id="rId10" action="ppaction://hlinksldjump"/>
              </a:rPr>
              <a:t>of</a:t>
            </a:r>
            <a:r>
              <a:rPr sz="1050" spc="114" dirty="0">
                <a:solidFill>
                  <a:srgbClr val="CCCCCC"/>
                </a:solidFill>
                <a:latin typeface="Arial"/>
                <a:cs typeface="Arial"/>
                <a:hlinkClick r:id="rId10" action="ppaction://hlinksldjump"/>
              </a:rPr>
              <a:t> </a:t>
            </a:r>
            <a:r>
              <a:rPr sz="1050" spc="-40" dirty="0">
                <a:solidFill>
                  <a:srgbClr val="CCCCCC"/>
                </a:solidFill>
                <a:latin typeface="Arial"/>
                <a:cs typeface="Arial"/>
                <a:hlinkClick r:id="rId10" action="ppaction://hlinksldjump"/>
              </a:rPr>
              <a:t>OWL</a:t>
            </a:r>
            <a:endParaRPr sz="1050">
              <a:latin typeface="Arial"/>
              <a:cs typeface="Arial"/>
            </a:endParaRPr>
          </a:p>
          <a:p>
            <a:pPr marL="317500">
              <a:lnSpc>
                <a:spcPct val="100000"/>
              </a:lnSpc>
              <a:spcBef>
                <a:spcPts val="35"/>
              </a:spcBef>
            </a:pPr>
            <a:r>
              <a:rPr sz="1050" spc="-40" dirty="0">
                <a:solidFill>
                  <a:srgbClr val="CCCCCC"/>
                </a:solidFill>
                <a:latin typeface="Arial"/>
                <a:cs typeface="Arial"/>
                <a:hlinkClick r:id="rId11" action="ppaction://hlinksldjump"/>
              </a:rPr>
              <a:t>OWL </a:t>
            </a:r>
            <a:r>
              <a:rPr sz="1050" spc="-25" dirty="0">
                <a:solidFill>
                  <a:srgbClr val="CCCCCC"/>
                </a:solidFill>
                <a:latin typeface="Arial"/>
                <a:cs typeface="Arial"/>
                <a:hlinkClick r:id="rId11" action="ppaction://hlinksldjump"/>
              </a:rPr>
              <a:t>family </a:t>
            </a:r>
            <a:r>
              <a:rPr sz="1050" spc="-20" dirty="0">
                <a:solidFill>
                  <a:srgbClr val="CCCCCC"/>
                </a:solidFill>
                <a:latin typeface="Arial"/>
                <a:cs typeface="Arial"/>
                <a:hlinkClick r:id="rId11" action="ppaction://hlinksldjump"/>
              </a:rPr>
              <a:t>of</a:t>
            </a:r>
            <a:r>
              <a:rPr sz="1050" spc="215" dirty="0">
                <a:solidFill>
                  <a:srgbClr val="CCCCCC"/>
                </a:solidFill>
                <a:latin typeface="Arial"/>
                <a:cs typeface="Arial"/>
                <a:hlinkClick r:id="rId11" action="ppaction://hlinksldjump"/>
              </a:rPr>
              <a:t> </a:t>
            </a:r>
            <a:r>
              <a:rPr sz="1050" spc="-70" dirty="0">
                <a:solidFill>
                  <a:srgbClr val="CCCCCC"/>
                </a:solidFill>
                <a:latin typeface="Arial"/>
                <a:cs typeface="Arial"/>
                <a:hlinkClick r:id="rId11" action="ppaction://hlinksldjump"/>
              </a:rPr>
              <a:t>languages</a:t>
            </a:r>
            <a:endParaRPr sz="1050">
              <a:latin typeface="Arial"/>
              <a:cs typeface="Arial"/>
            </a:endParaRPr>
          </a:p>
          <a:p>
            <a:pPr marL="179070" indent="-166370">
              <a:lnSpc>
                <a:spcPct val="100000"/>
              </a:lnSpc>
              <a:spcBef>
                <a:spcPts val="400"/>
              </a:spcBef>
              <a:buClr>
                <a:srgbClr val="FBFDFC"/>
              </a:buClr>
              <a:buSzPct val="76190"/>
              <a:buFont typeface="Arial"/>
              <a:buAutoNum type="arabicPlain" startAt="3"/>
              <a:tabLst>
                <a:tab pos="179705" algn="l"/>
              </a:tabLst>
            </a:pPr>
            <a:r>
              <a:rPr sz="1050" spc="-40" dirty="0">
                <a:solidFill>
                  <a:srgbClr val="D9EDE4"/>
                </a:solidFill>
                <a:latin typeface="Arial"/>
                <a:cs typeface="Arial"/>
                <a:hlinkClick r:id="rId4" action="ppaction://hlinksldjump"/>
              </a:rPr>
              <a:t>OWL</a:t>
            </a:r>
            <a:r>
              <a:rPr sz="1050" spc="-25" dirty="0">
                <a:solidFill>
                  <a:srgbClr val="D9EDE4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1050" spc="-65" dirty="0">
                <a:solidFill>
                  <a:srgbClr val="D9EDE4"/>
                </a:solidFill>
                <a:latin typeface="Arial"/>
                <a:cs typeface="Arial"/>
                <a:hlinkClick r:id="rId4" action="ppaction://hlinksldjump"/>
              </a:rPr>
              <a:t>2</a:t>
            </a:r>
            <a:endParaRPr sz="1050">
              <a:latin typeface="Arial"/>
              <a:cs typeface="Arial"/>
            </a:endParaRPr>
          </a:p>
          <a:p>
            <a:pPr marL="317500" marR="405765">
              <a:lnSpc>
                <a:spcPct val="102600"/>
              </a:lnSpc>
            </a:pPr>
            <a:r>
              <a:rPr sz="1050" spc="-15" dirty="0">
                <a:solidFill>
                  <a:srgbClr val="CCCCCC"/>
                </a:solidFill>
                <a:latin typeface="Arial"/>
                <a:cs typeface="Arial"/>
                <a:hlinkClick r:id="rId12" action="ppaction://hlinksldjump"/>
              </a:rPr>
              <a:t>Introduction </a:t>
            </a:r>
            <a:r>
              <a:rPr sz="1050" spc="-60" dirty="0">
                <a:solidFill>
                  <a:srgbClr val="CCCCCC"/>
                </a:solidFill>
                <a:latin typeface="Arial"/>
                <a:cs typeface="Arial"/>
                <a:hlinkClick r:id="rId12" action="ppaction://hlinksldjump"/>
              </a:rPr>
              <a:t>and </a:t>
            </a:r>
            <a:r>
              <a:rPr sz="1050" spc="-55" dirty="0">
                <a:solidFill>
                  <a:srgbClr val="CCCCCC"/>
                </a:solidFill>
                <a:latin typeface="Arial"/>
                <a:cs typeface="Arial"/>
                <a:hlinkClick r:id="rId12" action="ppaction://hlinksldjump"/>
              </a:rPr>
              <a:t>overview </a:t>
            </a:r>
            <a:r>
              <a:rPr sz="1050" spc="-55" dirty="0">
                <a:solidFill>
                  <a:srgbClr val="CCCCCC"/>
                </a:solidFill>
                <a:latin typeface="Arial"/>
                <a:cs typeface="Arial"/>
              </a:rPr>
              <a:t> </a:t>
            </a:r>
            <a:r>
              <a:rPr sz="1050" spc="-40" dirty="0">
                <a:solidFill>
                  <a:srgbClr val="CCCCCC"/>
                </a:solidFill>
                <a:latin typeface="Arial"/>
                <a:cs typeface="Arial"/>
                <a:hlinkClick r:id="rId13" action="ppaction://hlinksldjump"/>
              </a:rPr>
              <a:t>OWL </a:t>
            </a:r>
            <a:r>
              <a:rPr sz="1050" spc="-65" dirty="0">
                <a:solidFill>
                  <a:srgbClr val="CCCCCC"/>
                </a:solidFill>
                <a:latin typeface="Arial"/>
                <a:cs typeface="Arial"/>
                <a:hlinkClick r:id="rId13" action="ppaction://hlinksldjump"/>
              </a:rPr>
              <a:t>2</a:t>
            </a:r>
            <a:r>
              <a:rPr sz="1050" spc="90" dirty="0">
                <a:solidFill>
                  <a:srgbClr val="CCCCCC"/>
                </a:solidFill>
                <a:latin typeface="Arial"/>
                <a:cs typeface="Arial"/>
                <a:hlinkClick r:id="rId13" action="ppaction://hlinksldjump"/>
              </a:rPr>
              <a:t> </a:t>
            </a:r>
            <a:r>
              <a:rPr sz="1050" spc="-15" dirty="0">
                <a:solidFill>
                  <a:srgbClr val="CCCCCC"/>
                </a:solidFill>
                <a:latin typeface="Arial"/>
                <a:cs typeface="Arial"/>
                <a:hlinkClick r:id="rId13" action="ppaction://hlinksldjump"/>
              </a:rPr>
              <a:t>DL</a:t>
            </a:r>
            <a:endParaRPr sz="1050">
              <a:latin typeface="Arial"/>
              <a:cs typeface="Arial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310743" y="2108949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41032" y="2332748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41032" y="2504833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41032" y="2676906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10743" y="2843936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 txBox="1"/>
          <p:nvPr/>
        </p:nvSpPr>
        <p:spPr>
          <a:xfrm>
            <a:off x="350253" y="2857525"/>
            <a:ext cx="8128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10" dirty="0">
                <a:solidFill>
                  <a:srgbClr val="FBFDFC"/>
                </a:solidFill>
                <a:latin typeface="Arial"/>
                <a:cs typeface="Arial"/>
              </a:rPr>
              <a:t>5</a:t>
            </a:r>
            <a:endParaRPr sz="800">
              <a:latin typeface="Arial"/>
              <a:cs typeface="Arial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310743" y="3062681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 txBox="1"/>
          <p:nvPr/>
        </p:nvSpPr>
        <p:spPr>
          <a:xfrm>
            <a:off x="350253" y="2088042"/>
            <a:ext cx="1083945" cy="1145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7500" marR="24765" indent="-305435">
              <a:lnSpc>
                <a:spcPct val="102600"/>
              </a:lnSpc>
            </a:pPr>
            <a:r>
              <a:rPr sz="1200" b="1" spc="-15" baseline="3472" dirty="0">
                <a:solidFill>
                  <a:srgbClr val="FBFDFC"/>
                </a:solidFill>
                <a:latin typeface="Arial"/>
                <a:cs typeface="Arial"/>
              </a:rPr>
              <a:t>4 </a:t>
            </a:r>
            <a:r>
              <a:rPr sz="1050" spc="-40" dirty="0">
                <a:solidFill>
                  <a:srgbClr val="D9EDE4"/>
                </a:solidFill>
                <a:latin typeface="Arial"/>
                <a:cs typeface="Arial"/>
                <a:hlinkClick r:id="rId5" action="ppaction://hlinksldjump"/>
              </a:rPr>
              <a:t>OWL </a:t>
            </a:r>
            <a:r>
              <a:rPr sz="1050" spc="-65" dirty="0">
                <a:solidFill>
                  <a:srgbClr val="D9EDE4"/>
                </a:solidFill>
                <a:latin typeface="Arial"/>
                <a:cs typeface="Arial"/>
                <a:hlinkClick r:id="rId5" action="ppaction://hlinksldjump"/>
              </a:rPr>
              <a:t>2 </a:t>
            </a:r>
            <a:r>
              <a:rPr sz="1050" spc="-45" dirty="0">
                <a:solidFill>
                  <a:srgbClr val="D9EDE4"/>
                </a:solidFill>
                <a:latin typeface="Arial"/>
                <a:cs typeface="Arial"/>
                <a:hlinkClick r:id="rId5" action="ppaction://hlinksldjump"/>
              </a:rPr>
              <a:t>profiles </a:t>
            </a:r>
            <a:r>
              <a:rPr sz="1050" spc="-45" dirty="0">
                <a:solidFill>
                  <a:srgbClr val="D9EDE4"/>
                </a:solidFill>
                <a:latin typeface="Arial"/>
                <a:cs typeface="Arial"/>
              </a:rPr>
              <a:t> </a:t>
            </a:r>
            <a:r>
              <a:rPr sz="1050" spc="-40" dirty="0">
                <a:solidFill>
                  <a:srgbClr val="CCCCCC"/>
                </a:solidFill>
                <a:latin typeface="Arial"/>
                <a:cs typeface="Arial"/>
                <a:hlinkClick r:id="rId14" action="ppaction://hlinksldjump"/>
              </a:rPr>
              <a:t>OWL </a:t>
            </a:r>
            <a:r>
              <a:rPr sz="1050" spc="-65" dirty="0">
                <a:solidFill>
                  <a:srgbClr val="CCCCCC"/>
                </a:solidFill>
                <a:latin typeface="Arial"/>
                <a:cs typeface="Arial"/>
                <a:hlinkClick r:id="rId14" action="ppaction://hlinksldjump"/>
              </a:rPr>
              <a:t>2 </a:t>
            </a:r>
            <a:r>
              <a:rPr sz="1050" spc="-50" dirty="0">
                <a:solidFill>
                  <a:srgbClr val="CCCCCC"/>
                </a:solidFill>
                <a:latin typeface="Arial"/>
                <a:cs typeface="Arial"/>
                <a:hlinkClick r:id="rId14" action="ppaction://hlinksldjump"/>
              </a:rPr>
              <a:t>EL </a:t>
            </a:r>
            <a:r>
              <a:rPr sz="1050" spc="-50" dirty="0">
                <a:solidFill>
                  <a:srgbClr val="CCCCCC"/>
                </a:solidFill>
                <a:latin typeface="Arial"/>
                <a:cs typeface="Arial"/>
              </a:rPr>
              <a:t> </a:t>
            </a:r>
            <a:r>
              <a:rPr sz="1050" spc="-40" dirty="0">
                <a:solidFill>
                  <a:srgbClr val="CCCCCC"/>
                </a:solidFill>
                <a:latin typeface="Arial"/>
                <a:cs typeface="Arial"/>
                <a:hlinkClick r:id="rId15" action="ppaction://hlinksldjump"/>
              </a:rPr>
              <a:t>OWL </a:t>
            </a:r>
            <a:r>
              <a:rPr sz="1050" spc="-65" dirty="0">
                <a:solidFill>
                  <a:srgbClr val="CCCCCC"/>
                </a:solidFill>
                <a:latin typeface="Arial"/>
                <a:cs typeface="Arial"/>
                <a:hlinkClick r:id="rId15" action="ppaction://hlinksldjump"/>
              </a:rPr>
              <a:t>2 </a:t>
            </a:r>
            <a:r>
              <a:rPr sz="1050" spc="-40" dirty="0">
                <a:solidFill>
                  <a:srgbClr val="CCCCCC"/>
                </a:solidFill>
                <a:latin typeface="Arial"/>
                <a:cs typeface="Arial"/>
                <a:hlinkClick r:id="rId15" action="ppaction://hlinksldjump"/>
              </a:rPr>
              <a:t>QL </a:t>
            </a:r>
            <a:r>
              <a:rPr sz="1050" spc="-40" dirty="0">
                <a:solidFill>
                  <a:srgbClr val="CCCCCC"/>
                </a:solidFill>
                <a:latin typeface="Arial"/>
                <a:cs typeface="Arial"/>
              </a:rPr>
              <a:t> </a:t>
            </a:r>
            <a:r>
              <a:rPr sz="1050" spc="-40" dirty="0">
                <a:solidFill>
                  <a:srgbClr val="CCCCCC"/>
                </a:solidFill>
                <a:latin typeface="Arial"/>
                <a:cs typeface="Arial"/>
                <a:hlinkClick r:id="rId16" action="ppaction://hlinksldjump"/>
              </a:rPr>
              <a:t>OWL </a:t>
            </a:r>
            <a:r>
              <a:rPr sz="1050" spc="-65" dirty="0">
                <a:solidFill>
                  <a:srgbClr val="CCCCCC"/>
                </a:solidFill>
                <a:latin typeface="Arial"/>
                <a:cs typeface="Arial"/>
                <a:hlinkClick r:id="rId16" action="ppaction://hlinksldjump"/>
              </a:rPr>
              <a:t>2</a:t>
            </a:r>
            <a:r>
              <a:rPr sz="1050" spc="90" dirty="0">
                <a:solidFill>
                  <a:srgbClr val="CCCCCC"/>
                </a:solidFill>
                <a:latin typeface="Arial"/>
                <a:cs typeface="Arial"/>
                <a:hlinkClick r:id="rId16" action="ppaction://hlinksldjump"/>
              </a:rPr>
              <a:t> </a:t>
            </a:r>
            <a:r>
              <a:rPr sz="1050" spc="-55" dirty="0">
                <a:solidFill>
                  <a:srgbClr val="CCCCCC"/>
                </a:solidFill>
                <a:latin typeface="Arial"/>
                <a:cs typeface="Arial"/>
                <a:hlinkClick r:id="rId16" action="ppaction://hlinksldjump"/>
              </a:rPr>
              <a:t>RL</a:t>
            </a:r>
            <a:endParaRPr sz="1050">
              <a:latin typeface="Arial"/>
              <a:cs typeface="Arial"/>
            </a:endParaRPr>
          </a:p>
          <a:p>
            <a:pPr marL="179070">
              <a:lnSpc>
                <a:spcPct val="100000"/>
              </a:lnSpc>
              <a:spcBef>
                <a:spcPts val="400"/>
              </a:spcBef>
            </a:pPr>
            <a:r>
              <a:rPr sz="1050" spc="-65" dirty="0">
                <a:solidFill>
                  <a:srgbClr val="D9EDE4"/>
                </a:solidFill>
                <a:latin typeface="Arial"/>
                <a:cs typeface="Arial"/>
                <a:hlinkClick r:id="rId6" action="ppaction://hlinksldjump"/>
              </a:rPr>
              <a:t>Beyond </a:t>
            </a:r>
            <a:r>
              <a:rPr sz="1050" spc="-40" dirty="0">
                <a:solidFill>
                  <a:srgbClr val="D9EDE4"/>
                </a:solidFill>
                <a:latin typeface="Arial"/>
                <a:cs typeface="Arial"/>
                <a:hlinkClick r:id="rId6" action="ppaction://hlinksldjump"/>
              </a:rPr>
              <a:t>OWL</a:t>
            </a:r>
            <a:r>
              <a:rPr sz="1050" spc="135" dirty="0">
                <a:solidFill>
                  <a:srgbClr val="D9EDE4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1050" spc="-65" dirty="0">
                <a:solidFill>
                  <a:srgbClr val="D9EDE4"/>
                </a:solidFill>
                <a:latin typeface="Arial"/>
                <a:cs typeface="Arial"/>
                <a:hlinkClick r:id="rId6" action="ppaction://hlinksldjump"/>
              </a:rPr>
              <a:t>2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1200" b="1" spc="-15" baseline="3472" dirty="0">
                <a:solidFill>
                  <a:srgbClr val="FBFDFC"/>
                </a:solidFill>
                <a:latin typeface="Arial"/>
                <a:cs typeface="Arial"/>
              </a:rPr>
              <a:t>6  </a:t>
            </a:r>
            <a:r>
              <a:rPr sz="1200" b="1" spc="195" baseline="3472" dirty="0">
                <a:solidFill>
                  <a:srgbClr val="FBFDFC"/>
                </a:solidFill>
                <a:latin typeface="Arial"/>
                <a:cs typeface="Arial"/>
              </a:rPr>
              <a:t> </a:t>
            </a:r>
            <a:r>
              <a:rPr sz="1050" spc="-70" dirty="0">
                <a:solidFill>
                  <a:srgbClr val="D9EDE4"/>
                </a:solidFill>
                <a:latin typeface="Arial"/>
                <a:cs typeface="Arial"/>
                <a:hlinkClick r:id="rId7" action="ppaction://hlinksldjump"/>
              </a:rPr>
              <a:t>Reasoning</a:t>
            </a:r>
            <a:endParaRPr sz="1050">
              <a:latin typeface="Arial"/>
              <a:cs typeface="Arial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4351744" y="3365112"/>
            <a:ext cx="205104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z="600" b="1" spc="-5" dirty="0">
                <a:latin typeface="Arial"/>
                <a:cs typeface="Arial"/>
              </a:rPr>
              <a:t>5</a:t>
            </a:r>
            <a:r>
              <a:rPr sz="600" b="1" spc="50" dirty="0">
                <a:latin typeface="Arial"/>
                <a:cs typeface="Arial"/>
              </a:rPr>
              <a:t>/64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3014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301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805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09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01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805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309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81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317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82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325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904798" y="37668"/>
            <a:ext cx="2063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O</a:t>
            </a:r>
            <a:r>
              <a:rPr sz="600" b="1" spc="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WL</a:t>
            </a:r>
            <a:endParaRPr sz="6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62723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6272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776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7280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784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8288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792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9296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6272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6776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7280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784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8288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792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1601889" y="37668"/>
            <a:ext cx="27622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OWL</a:t>
            </a:r>
            <a:r>
              <a:rPr sz="600" b="1" spc="-4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27393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2434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273935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3243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3747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4251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4755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73935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324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747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425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4755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273935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3243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3747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4251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4755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2248585" y="37668"/>
            <a:ext cx="5492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OWL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2</a:t>
            </a:r>
            <a:r>
              <a:rPr sz="600" b="1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profiles</a:t>
            </a:r>
            <a:endParaRPr sz="600">
              <a:latin typeface="Arial"/>
              <a:cs typeface="Arial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31793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22973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801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33053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3153981" y="37668"/>
            <a:ext cx="56134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Beyond 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OWL</a:t>
            </a:r>
            <a:r>
              <a:rPr sz="600" b="1" spc="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09680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1471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1471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97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2479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2984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3487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3992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4495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5000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4071454" y="37668"/>
            <a:ext cx="44339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22553B"/>
                </a:solidFill>
                <a:latin typeface="Arial"/>
                <a:cs typeface="Arial"/>
                <a:hlinkClick r:id="rId7" action="ppaction://hlinksldjump"/>
              </a:rPr>
              <a:t>Reasoning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470357" y="491591"/>
            <a:ext cx="3667760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90" dirty="0">
                <a:solidFill>
                  <a:srgbClr val="46AA78"/>
                </a:solidFill>
                <a:latin typeface="Arial"/>
                <a:cs typeface="Arial"/>
              </a:rPr>
              <a:t>Reasoning  </a:t>
            </a:r>
            <a:r>
              <a:rPr sz="1400" spc="-95" dirty="0">
                <a:solidFill>
                  <a:srgbClr val="46AA78"/>
                </a:solidFill>
                <a:latin typeface="Arial"/>
                <a:cs typeface="Arial"/>
              </a:rPr>
              <a:t>services  </a:t>
            </a:r>
            <a:r>
              <a:rPr sz="1400" spc="-25" dirty="0">
                <a:solidFill>
                  <a:srgbClr val="46AA78"/>
                </a:solidFill>
                <a:latin typeface="Arial"/>
                <a:cs typeface="Arial"/>
              </a:rPr>
              <a:t>for </a:t>
            </a:r>
            <a:r>
              <a:rPr sz="1400" spc="-75" dirty="0">
                <a:solidFill>
                  <a:srgbClr val="46AA78"/>
                </a:solidFill>
                <a:latin typeface="Arial"/>
                <a:cs typeface="Arial"/>
              </a:rPr>
              <a:t>DL-based  </a:t>
            </a:r>
            <a:r>
              <a:rPr sz="1400" spc="-40" dirty="0">
                <a:solidFill>
                  <a:srgbClr val="46AA78"/>
                </a:solidFill>
                <a:latin typeface="Arial"/>
                <a:cs typeface="Arial"/>
              </a:rPr>
              <a:t>OWL</a:t>
            </a:r>
            <a:r>
              <a:rPr sz="1400" spc="-210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55" dirty="0">
                <a:solidFill>
                  <a:srgbClr val="46AA78"/>
                </a:solidFill>
                <a:latin typeface="Arial"/>
                <a:cs typeface="Arial"/>
              </a:rPr>
              <a:t>ontologies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502551" y="1191729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624395" y="1119822"/>
            <a:ext cx="3814255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buFont typeface="Arial"/>
              <a:buChar char="•"/>
            </a:pPr>
            <a:r>
              <a:rPr sz="1050" spc="-40" dirty="0">
                <a:latin typeface="Arial"/>
                <a:cs typeface="Arial"/>
              </a:rPr>
              <a:t>OWL </a:t>
            </a:r>
            <a:r>
              <a:rPr sz="1050" spc="-35" dirty="0">
                <a:latin typeface="Arial"/>
                <a:cs typeface="Arial"/>
              </a:rPr>
              <a:t>ontology </a:t>
            </a:r>
            <a:r>
              <a:rPr sz="1050" spc="-60" dirty="0">
                <a:latin typeface="Arial"/>
                <a:cs typeface="Arial"/>
              </a:rPr>
              <a:t>is  </a:t>
            </a:r>
            <a:r>
              <a:rPr sz="1050" spc="-85" dirty="0">
                <a:latin typeface="Arial"/>
                <a:cs typeface="Arial"/>
              </a:rPr>
              <a:t>a  </a:t>
            </a:r>
            <a:r>
              <a:rPr sz="1050" spc="-25" dirty="0">
                <a:latin typeface="Arial"/>
                <a:cs typeface="Arial"/>
              </a:rPr>
              <a:t>first-order </a:t>
            </a:r>
            <a:r>
              <a:rPr sz="1050" spc="-35" dirty="0">
                <a:latin typeface="Arial"/>
                <a:cs typeface="Arial"/>
              </a:rPr>
              <a:t>logical </a:t>
            </a:r>
            <a:r>
              <a:rPr sz="1050" spc="-40" dirty="0">
                <a:latin typeface="Arial"/>
                <a:cs typeface="Arial"/>
              </a:rPr>
              <a:t>theory </a:t>
            </a:r>
            <a:r>
              <a:rPr sz="1050" spc="290" dirty="0">
                <a:latin typeface="Arial Unicode MS"/>
                <a:cs typeface="Arial Unicode MS"/>
              </a:rPr>
              <a:t>⇒ </a:t>
            </a:r>
            <a:r>
              <a:rPr sz="1050" spc="-30" dirty="0">
                <a:latin typeface="Arial"/>
                <a:cs typeface="Arial"/>
              </a:rPr>
              <a:t>verifying  the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4322698" y="3365112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57/64</a:t>
            </a:r>
            <a:endParaRPr sz="60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797984" y="1287536"/>
            <a:ext cx="3411220" cy="3638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2600"/>
              </a:lnSpc>
            </a:pPr>
            <a:r>
              <a:rPr sz="1050" spc="-35" dirty="0">
                <a:latin typeface="Arial"/>
                <a:cs typeface="Arial"/>
              </a:rPr>
              <a:t>formal </a:t>
            </a:r>
            <a:r>
              <a:rPr sz="1050" spc="-45" dirty="0">
                <a:latin typeface="Arial"/>
                <a:cs typeface="Arial"/>
              </a:rPr>
              <a:t>properties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35" dirty="0">
                <a:latin typeface="Arial"/>
                <a:cs typeface="Arial"/>
              </a:rPr>
              <a:t>ontology </a:t>
            </a:r>
            <a:r>
              <a:rPr sz="1050" spc="-65" dirty="0">
                <a:latin typeface="Arial"/>
                <a:cs typeface="Arial"/>
              </a:rPr>
              <a:t>corresponds </a:t>
            </a:r>
            <a:r>
              <a:rPr sz="1050" spc="10" dirty="0">
                <a:latin typeface="Arial"/>
                <a:cs typeface="Arial"/>
              </a:rPr>
              <a:t>to </a:t>
            </a:r>
            <a:r>
              <a:rPr sz="1050" spc="-60" dirty="0">
                <a:latin typeface="Arial"/>
                <a:cs typeface="Arial"/>
              </a:rPr>
              <a:t>reasoning  over </a:t>
            </a:r>
            <a:r>
              <a:rPr sz="1050" spc="-85" dirty="0">
                <a:latin typeface="Arial"/>
                <a:cs typeface="Arial"/>
              </a:rPr>
              <a:t>a  </a:t>
            </a:r>
            <a:r>
              <a:rPr sz="1050" spc="-25" dirty="0">
                <a:latin typeface="Arial"/>
                <a:cs typeface="Arial"/>
              </a:rPr>
              <a:t>first-order</a:t>
            </a:r>
            <a:r>
              <a:rPr sz="1050" spc="105" dirty="0">
                <a:latin typeface="Arial"/>
                <a:cs typeface="Arial"/>
              </a:rPr>
              <a:t> </a:t>
            </a:r>
            <a:r>
              <a:rPr sz="1050" spc="-40" dirty="0" smtClean="0">
                <a:latin typeface="Arial"/>
                <a:cs typeface="Arial"/>
              </a:rPr>
              <a:t>theory</a:t>
            </a:r>
            <a:endParaRPr sz="105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3014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301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805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09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01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805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309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81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317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82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325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904798" y="37668"/>
            <a:ext cx="2063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O</a:t>
            </a:r>
            <a:r>
              <a:rPr sz="600" b="1" spc="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WL</a:t>
            </a:r>
            <a:endParaRPr sz="6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62723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6272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776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7280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784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8288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792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9296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6272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6776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7280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784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8288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792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1601889" y="37668"/>
            <a:ext cx="27622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OWL</a:t>
            </a:r>
            <a:r>
              <a:rPr sz="600" b="1" spc="-4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27393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2434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273935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3243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3747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4251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4755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73935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324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747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425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4755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273935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3243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3747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4251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4755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2248585" y="37668"/>
            <a:ext cx="5492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OWL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2</a:t>
            </a:r>
            <a:r>
              <a:rPr sz="600" b="1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profiles</a:t>
            </a:r>
            <a:endParaRPr sz="600">
              <a:latin typeface="Arial"/>
              <a:cs typeface="Arial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31793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22973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801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33053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3153981" y="37668"/>
            <a:ext cx="56134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Beyond 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OWL</a:t>
            </a:r>
            <a:r>
              <a:rPr sz="600" b="1" spc="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09680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1471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1471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97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2479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2984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3487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3992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4495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5000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4071454" y="37668"/>
            <a:ext cx="44339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22553B"/>
                </a:solidFill>
                <a:latin typeface="Arial"/>
                <a:cs typeface="Arial"/>
                <a:hlinkClick r:id="rId7" action="ppaction://hlinksldjump"/>
              </a:rPr>
              <a:t>Reasoning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470357" y="491591"/>
            <a:ext cx="3667760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90" dirty="0">
                <a:solidFill>
                  <a:srgbClr val="46AA78"/>
                </a:solidFill>
                <a:latin typeface="Arial"/>
                <a:cs typeface="Arial"/>
              </a:rPr>
              <a:t>Reasoning  </a:t>
            </a:r>
            <a:r>
              <a:rPr sz="1400" spc="-95" dirty="0">
                <a:solidFill>
                  <a:srgbClr val="46AA78"/>
                </a:solidFill>
                <a:latin typeface="Arial"/>
                <a:cs typeface="Arial"/>
              </a:rPr>
              <a:t>services  </a:t>
            </a:r>
            <a:r>
              <a:rPr sz="1400" spc="-25" dirty="0">
                <a:solidFill>
                  <a:srgbClr val="46AA78"/>
                </a:solidFill>
                <a:latin typeface="Arial"/>
                <a:cs typeface="Arial"/>
              </a:rPr>
              <a:t>for </a:t>
            </a:r>
            <a:r>
              <a:rPr sz="1400" spc="-75" dirty="0">
                <a:solidFill>
                  <a:srgbClr val="46AA78"/>
                </a:solidFill>
                <a:latin typeface="Arial"/>
                <a:cs typeface="Arial"/>
              </a:rPr>
              <a:t>DL-based  </a:t>
            </a:r>
            <a:r>
              <a:rPr sz="1400" spc="-40" dirty="0">
                <a:solidFill>
                  <a:srgbClr val="46AA78"/>
                </a:solidFill>
                <a:latin typeface="Arial"/>
                <a:cs typeface="Arial"/>
              </a:rPr>
              <a:t>OWL</a:t>
            </a:r>
            <a:r>
              <a:rPr sz="1400" spc="-210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55" dirty="0">
                <a:solidFill>
                  <a:srgbClr val="46AA78"/>
                </a:solidFill>
                <a:latin typeface="Arial"/>
                <a:cs typeface="Arial"/>
              </a:rPr>
              <a:t>ontologies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502551" y="1191729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624395" y="1119822"/>
            <a:ext cx="3814255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buFont typeface="Arial"/>
              <a:buChar char="•"/>
            </a:pPr>
            <a:r>
              <a:rPr sz="1050" spc="-40" dirty="0">
                <a:latin typeface="Arial"/>
                <a:cs typeface="Arial"/>
              </a:rPr>
              <a:t>OWL </a:t>
            </a:r>
            <a:r>
              <a:rPr sz="1050" spc="-35" dirty="0">
                <a:latin typeface="Arial"/>
                <a:cs typeface="Arial"/>
              </a:rPr>
              <a:t>ontology </a:t>
            </a:r>
            <a:r>
              <a:rPr sz="1050" spc="-60" dirty="0">
                <a:latin typeface="Arial"/>
                <a:cs typeface="Arial"/>
              </a:rPr>
              <a:t>is  </a:t>
            </a:r>
            <a:r>
              <a:rPr sz="1050" spc="-85" dirty="0">
                <a:latin typeface="Arial"/>
                <a:cs typeface="Arial"/>
              </a:rPr>
              <a:t>a  </a:t>
            </a:r>
            <a:r>
              <a:rPr sz="1050" spc="-25" dirty="0">
                <a:latin typeface="Arial"/>
                <a:cs typeface="Arial"/>
              </a:rPr>
              <a:t>first-order </a:t>
            </a:r>
            <a:r>
              <a:rPr sz="1050" spc="-35" dirty="0">
                <a:latin typeface="Arial"/>
                <a:cs typeface="Arial"/>
              </a:rPr>
              <a:t>logical </a:t>
            </a:r>
            <a:r>
              <a:rPr sz="1050" spc="-40" dirty="0">
                <a:latin typeface="Arial"/>
                <a:cs typeface="Arial"/>
              </a:rPr>
              <a:t>theory </a:t>
            </a:r>
            <a:r>
              <a:rPr sz="1050" spc="290" dirty="0">
                <a:latin typeface="Arial Unicode MS"/>
                <a:cs typeface="Arial Unicode MS"/>
              </a:rPr>
              <a:t>⇒ </a:t>
            </a:r>
            <a:r>
              <a:rPr sz="1050" spc="-30" dirty="0">
                <a:latin typeface="Arial"/>
                <a:cs typeface="Arial"/>
              </a:rPr>
              <a:t>verifying  the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502551" y="1725663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792327" y="1915477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792327" y="2067306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792327" y="2219134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792327" y="2370963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792327" y="2522804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792327" y="2674632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 txBox="1"/>
          <p:nvPr/>
        </p:nvSpPr>
        <p:spPr>
          <a:xfrm>
            <a:off x="628650" y="1287536"/>
            <a:ext cx="3810000" cy="1464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8255">
              <a:lnSpc>
                <a:spcPct val="102600"/>
              </a:lnSpc>
            </a:pPr>
            <a:r>
              <a:rPr lang="en-US" sz="1050" spc="-35" dirty="0" smtClean="0">
                <a:latin typeface="Arial"/>
                <a:cs typeface="Arial"/>
              </a:rPr>
              <a:t>     </a:t>
            </a:r>
            <a:r>
              <a:rPr sz="1050" spc="-35" dirty="0" smtClean="0">
                <a:latin typeface="Arial"/>
                <a:cs typeface="Arial"/>
              </a:rPr>
              <a:t>formal </a:t>
            </a:r>
            <a:r>
              <a:rPr sz="1050" spc="-45" dirty="0">
                <a:latin typeface="Arial"/>
                <a:cs typeface="Arial"/>
              </a:rPr>
              <a:t>properties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35" dirty="0">
                <a:latin typeface="Arial"/>
                <a:cs typeface="Arial"/>
              </a:rPr>
              <a:t>ontology </a:t>
            </a:r>
            <a:r>
              <a:rPr sz="1050" spc="-65" dirty="0">
                <a:latin typeface="Arial"/>
                <a:cs typeface="Arial"/>
              </a:rPr>
              <a:t>corresponds </a:t>
            </a:r>
            <a:r>
              <a:rPr sz="1050" spc="10" dirty="0">
                <a:latin typeface="Arial"/>
                <a:cs typeface="Arial"/>
              </a:rPr>
              <a:t>to </a:t>
            </a:r>
            <a:r>
              <a:rPr lang="en-US" sz="1050" spc="10" dirty="0" smtClean="0">
                <a:latin typeface="Arial"/>
                <a:cs typeface="Arial"/>
              </a:rPr>
              <a:t> </a:t>
            </a:r>
          </a:p>
          <a:p>
            <a:pPr marL="12700" marR="8255">
              <a:lnSpc>
                <a:spcPct val="102600"/>
              </a:lnSpc>
            </a:pPr>
            <a:r>
              <a:rPr lang="en-US" sz="1050" spc="10" dirty="0">
                <a:latin typeface="Arial"/>
                <a:cs typeface="Arial"/>
              </a:rPr>
              <a:t> </a:t>
            </a:r>
            <a:r>
              <a:rPr lang="en-US" sz="1050" spc="10" dirty="0" smtClean="0">
                <a:latin typeface="Arial"/>
                <a:cs typeface="Arial"/>
              </a:rPr>
              <a:t>    </a:t>
            </a:r>
            <a:r>
              <a:rPr sz="1050" spc="-60" dirty="0" smtClean="0">
                <a:latin typeface="Arial"/>
                <a:cs typeface="Arial"/>
              </a:rPr>
              <a:t>reasoning  </a:t>
            </a:r>
            <a:r>
              <a:rPr sz="1050" spc="-60" dirty="0">
                <a:latin typeface="Arial"/>
                <a:cs typeface="Arial"/>
              </a:rPr>
              <a:t>over </a:t>
            </a:r>
            <a:r>
              <a:rPr sz="1050" spc="-85" dirty="0">
                <a:latin typeface="Arial"/>
                <a:cs typeface="Arial"/>
              </a:rPr>
              <a:t>a  </a:t>
            </a:r>
            <a:r>
              <a:rPr sz="1050" spc="-25" dirty="0">
                <a:latin typeface="Arial"/>
                <a:cs typeface="Arial"/>
              </a:rPr>
              <a:t>first-order</a:t>
            </a:r>
            <a:r>
              <a:rPr sz="1050" spc="105" dirty="0">
                <a:latin typeface="Arial"/>
                <a:cs typeface="Arial"/>
              </a:rPr>
              <a:t> </a:t>
            </a:r>
            <a:r>
              <a:rPr sz="1050" spc="-40" dirty="0">
                <a:latin typeface="Arial"/>
                <a:cs typeface="Arial"/>
              </a:rPr>
              <a:t>theory</a:t>
            </a:r>
            <a:endParaRPr sz="1050" dirty="0">
              <a:latin typeface="Arial"/>
              <a:cs typeface="Arial"/>
            </a:endParaRPr>
          </a:p>
          <a:p>
            <a:pPr marL="184150" indent="-171450">
              <a:lnSpc>
                <a:spcPct val="100000"/>
              </a:lnSpc>
              <a:spcBef>
                <a:spcPts val="175"/>
              </a:spcBef>
              <a:buFont typeface="Arial"/>
              <a:buChar char="•"/>
            </a:pPr>
            <a:r>
              <a:rPr sz="1050" spc="-20" dirty="0">
                <a:latin typeface="Arial"/>
                <a:cs typeface="Arial"/>
              </a:rPr>
              <a:t>Main </a:t>
            </a:r>
            <a:r>
              <a:rPr sz="1050" spc="-15" dirty="0">
                <a:latin typeface="Arial"/>
                <a:cs typeface="Arial"/>
              </a:rPr>
              <a:t>(‘standard’) </a:t>
            </a:r>
            <a:r>
              <a:rPr sz="1050" spc="-60" dirty="0">
                <a:latin typeface="Arial"/>
                <a:cs typeface="Arial"/>
              </a:rPr>
              <a:t>reasoning  </a:t>
            </a:r>
            <a:r>
              <a:rPr sz="1050" spc="-55" dirty="0">
                <a:latin typeface="Arial"/>
                <a:cs typeface="Arial"/>
              </a:rPr>
              <a:t>tasks </a:t>
            </a:r>
            <a:r>
              <a:rPr sz="1050" spc="-25" dirty="0">
                <a:latin typeface="Arial"/>
                <a:cs typeface="Arial"/>
              </a:rPr>
              <a:t>for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40" dirty="0">
                <a:latin typeface="Arial"/>
                <a:cs typeface="Arial"/>
              </a:rPr>
              <a:t>OWL </a:t>
            </a:r>
            <a:r>
              <a:rPr sz="1050" spc="160" dirty="0">
                <a:latin typeface="Arial"/>
                <a:cs typeface="Arial"/>
              </a:rPr>
              <a:t> </a:t>
            </a:r>
            <a:r>
              <a:rPr sz="1050" spc="-40" dirty="0">
                <a:latin typeface="Arial"/>
                <a:cs typeface="Arial"/>
              </a:rPr>
              <a:t>ontologies:</a:t>
            </a:r>
            <a:endParaRPr sz="1050" dirty="0">
              <a:latin typeface="Arial"/>
              <a:cs typeface="Arial"/>
            </a:endParaRPr>
          </a:p>
          <a:p>
            <a:pPr marL="461010" indent="-171450">
              <a:lnSpc>
                <a:spcPts val="1200"/>
              </a:lnSpc>
              <a:spcBef>
                <a:spcPts val="175"/>
              </a:spcBef>
              <a:buFont typeface="Arial"/>
              <a:buChar char="•"/>
            </a:pPr>
            <a:r>
              <a:rPr sz="1000" spc="-55" dirty="0">
                <a:latin typeface="Arial"/>
                <a:cs typeface="Arial"/>
              </a:rPr>
              <a:t>consistency </a:t>
            </a:r>
            <a:r>
              <a:rPr sz="1000" spc="-20" dirty="0">
                <a:latin typeface="Arial"/>
                <a:cs typeface="Arial"/>
              </a:rPr>
              <a:t>of </a:t>
            </a:r>
            <a:r>
              <a:rPr sz="1000" spc="-25" dirty="0">
                <a:latin typeface="Arial"/>
                <a:cs typeface="Arial"/>
              </a:rPr>
              <a:t>the</a:t>
            </a:r>
            <a:r>
              <a:rPr sz="1000" spc="215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ontology</a:t>
            </a:r>
            <a:endParaRPr sz="1000" dirty="0">
              <a:latin typeface="Arial"/>
              <a:cs typeface="Arial"/>
            </a:endParaRPr>
          </a:p>
          <a:p>
            <a:pPr marL="461010" marR="160655" indent="-171450">
              <a:lnSpc>
                <a:spcPts val="1200"/>
              </a:lnSpc>
              <a:spcBef>
                <a:spcPts val="35"/>
              </a:spcBef>
              <a:buFont typeface="Arial"/>
              <a:buChar char="•"/>
            </a:pPr>
            <a:r>
              <a:rPr sz="1000" spc="-75" dirty="0">
                <a:latin typeface="Arial"/>
                <a:cs typeface="Arial"/>
              </a:rPr>
              <a:t>class </a:t>
            </a:r>
            <a:r>
              <a:rPr sz="1000" spc="-35" dirty="0">
                <a:latin typeface="Arial"/>
                <a:cs typeface="Arial"/>
              </a:rPr>
              <a:t>[concept] </a:t>
            </a:r>
            <a:r>
              <a:rPr sz="1000" spc="-30" dirty="0">
                <a:latin typeface="Arial"/>
                <a:cs typeface="Arial"/>
              </a:rPr>
              <a:t>(and </a:t>
            </a:r>
            <a:r>
              <a:rPr sz="1000" spc="-25" dirty="0">
                <a:latin typeface="Arial"/>
                <a:cs typeface="Arial"/>
              </a:rPr>
              <a:t>object </a:t>
            </a:r>
            <a:r>
              <a:rPr sz="1000" spc="-30" dirty="0">
                <a:latin typeface="Arial"/>
                <a:cs typeface="Arial"/>
              </a:rPr>
              <a:t>property </a:t>
            </a:r>
            <a:r>
              <a:rPr sz="1000" spc="-15" dirty="0">
                <a:latin typeface="Arial"/>
                <a:cs typeface="Arial"/>
              </a:rPr>
              <a:t>[role]) </a:t>
            </a:r>
            <a:r>
              <a:rPr sz="1000" spc="-55" dirty="0">
                <a:latin typeface="Arial"/>
                <a:cs typeface="Arial"/>
              </a:rPr>
              <a:t>consistency  </a:t>
            </a:r>
            <a:endParaRPr lang="en-US" sz="1000" spc="-55" dirty="0" smtClean="0">
              <a:latin typeface="Arial"/>
              <a:cs typeface="Arial"/>
            </a:endParaRPr>
          </a:p>
          <a:p>
            <a:pPr marL="461010" marR="160655" indent="-171450">
              <a:lnSpc>
                <a:spcPts val="1200"/>
              </a:lnSpc>
              <a:spcBef>
                <a:spcPts val="35"/>
              </a:spcBef>
              <a:buFont typeface="Arial"/>
              <a:buChar char="•"/>
            </a:pPr>
            <a:r>
              <a:rPr sz="1000" spc="-75" dirty="0" smtClean="0">
                <a:latin typeface="Arial"/>
                <a:cs typeface="Arial"/>
              </a:rPr>
              <a:t>class </a:t>
            </a:r>
            <a:r>
              <a:rPr sz="1000" spc="-35" dirty="0">
                <a:latin typeface="Arial"/>
                <a:cs typeface="Arial"/>
              </a:rPr>
              <a:t>[concept] </a:t>
            </a:r>
            <a:r>
              <a:rPr sz="1000" spc="-30" dirty="0">
                <a:latin typeface="Arial"/>
                <a:cs typeface="Arial"/>
              </a:rPr>
              <a:t>(and </a:t>
            </a:r>
            <a:r>
              <a:rPr sz="1000" spc="-25" dirty="0">
                <a:latin typeface="Arial"/>
                <a:cs typeface="Arial"/>
              </a:rPr>
              <a:t>object </a:t>
            </a:r>
            <a:r>
              <a:rPr sz="1000" spc="-30" dirty="0">
                <a:latin typeface="Arial"/>
                <a:cs typeface="Arial"/>
              </a:rPr>
              <a:t>property </a:t>
            </a:r>
            <a:r>
              <a:rPr sz="1000" spc="-15" dirty="0">
                <a:latin typeface="Arial"/>
                <a:cs typeface="Arial"/>
              </a:rPr>
              <a:t>[role]) </a:t>
            </a:r>
            <a:r>
              <a:rPr sz="1000" spc="-45" dirty="0">
                <a:latin typeface="Arial"/>
                <a:cs typeface="Arial"/>
              </a:rPr>
              <a:t>subsumption  instance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50" dirty="0">
                <a:latin typeface="Arial"/>
                <a:cs typeface="Arial"/>
              </a:rPr>
              <a:t>checking</a:t>
            </a:r>
            <a:endParaRPr sz="1000" dirty="0">
              <a:latin typeface="Arial"/>
              <a:cs typeface="Arial"/>
            </a:endParaRPr>
          </a:p>
          <a:p>
            <a:pPr marL="461010" indent="-171450">
              <a:lnSpc>
                <a:spcPts val="1155"/>
              </a:lnSpc>
              <a:buFont typeface="Arial"/>
              <a:buChar char="•"/>
            </a:pPr>
            <a:r>
              <a:rPr sz="1000" spc="-45" dirty="0" smtClean="0">
                <a:latin typeface="Arial"/>
                <a:cs typeface="Arial"/>
              </a:rPr>
              <a:t>instance </a:t>
            </a:r>
            <a:r>
              <a:rPr sz="1000" spc="-25" dirty="0">
                <a:latin typeface="Arial"/>
                <a:cs typeface="Arial"/>
              </a:rPr>
              <a:t>retrieval</a:t>
            </a:r>
            <a:endParaRPr sz="1000" dirty="0">
              <a:latin typeface="Arial"/>
              <a:cs typeface="Arial"/>
            </a:endParaRPr>
          </a:p>
          <a:p>
            <a:pPr marL="461010" indent="-171450">
              <a:lnSpc>
                <a:spcPts val="1200"/>
              </a:lnSpc>
              <a:buFont typeface="Arial"/>
              <a:buChar char="•"/>
            </a:pPr>
            <a:r>
              <a:rPr sz="1000" spc="-50" dirty="0">
                <a:latin typeface="Arial"/>
                <a:cs typeface="Arial"/>
              </a:rPr>
              <a:t>query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60" dirty="0">
                <a:latin typeface="Arial"/>
                <a:cs typeface="Arial"/>
              </a:rPr>
              <a:t>answering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4322698" y="3365112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57/64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3014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301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805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09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01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805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309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81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317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82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325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904798" y="37668"/>
            <a:ext cx="2063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O</a:t>
            </a:r>
            <a:r>
              <a:rPr sz="600" b="1" spc="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WL</a:t>
            </a:r>
            <a:endParaRPr sz="6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62723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6272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776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7280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784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8288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792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9296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6272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6776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7280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784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8288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792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1601889" y="37668"/>
            <a:ext cx="27622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OWL</a:t>
            </a:r>
            <a:r>
              <a:rPr sz="600" b="1" spc="-4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27393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2434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273935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3243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3747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4251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4755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73935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324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747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425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4755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273935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3243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3747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4251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4755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2248585" y="37668"/>
            <a:ext cx="5492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OWL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2</a:t>
            </a:r>
            <a:r>
              <a:rPr sz="600" b="1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profiles</a:t>
            </a:r>
            <a:endParaRPr sz="600">
              <a:latin typeface="Arial"/>
              <a:cs typeface="Arial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31793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22973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801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33053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3153981" y="37668"/>
            <a:ext cx="56134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Beyond 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OWL</a:t>
            </a:r>
            <a:r>
              <a:rPr sz="600" b="1" spc="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09680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1471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197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97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2479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2984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3487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3992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4495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5000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4071454" y="37668"/>
            <a:ext cx="44339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22553B"/>
                </a:solidFill>
                <a:latin typeface="Arial"/>
                <a:cs typeface="Arial"/>
                <a:hlinkClick r:id="rId7" action="ppaction://hlinksldjump"/>
              </a:rPr>
              <a:t>Reasoning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502551" y="781748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792327" y="946251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02551" y="1237234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792327" y="1401737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02551" y="1692732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792327" y="1857235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02551" y="2148217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792327" y="2312720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02551" y="2603716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792327" y="2768219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02551" y="3059201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792327" y="3223704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 txBox="1"/>
          <p:nvPr/>
        </p:nvSpPr>
        <p:spPr>
          <a:xfrm>
            <a:off x="470357" y="491591"/>
            <a:ext cx="4139743" cy="2983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114935" algn="ctr">
              <a:lnSpc>
                <a:spcPct val="100000"/>
              </a:lnSpc>
            </a:pPr>
            <a:r>
              <a:rPr sz="1400" spc="-90" dirty="0">
                <a:solidFill>
                  <a:srgbClr val="46AA78"/>
                </a:solidFill>
                <a:latin typeface="Arial"/>
                <a:cs typeface="Arial"/>
              </a:rPr>
              <a:t>Reasoning  </a:t>
            </a:r>
            <a:r>
              <a:rPr sz="1400" spc="-95" dirty="0">
                <a:solidFill>
                  <a:srgbClr val="46AA78"/>
                </a:solidFill>
                <a:latin typeface="Arial"/>
                <a:cs typeface="Arial"/>
              </a:rPr>
              <a:t>services  </a:t>
            </a:r>
            <a:r>
              <a:rPr sz="1400" spc="-25" dirty="0">
                <a:solidFill>
                  <a:srgbClr val="46AA78"/>
                </a:solidFill>
                <a:latin typeface="Arial"/>
                <a:cs typeface="Arial"/>
              </a:rPr>
              <a:t>for </a:t>
            </a:r>
            <a:r>
              <a:rPr sz="1400" spc="-75" dirty="0">
                <a:solidFill>
                  <a:srgbClr val="46AA78"/>
                </a:solidFill>
                <a:latin typeface="Arial"/>
                <a:cs typeface="Arial"/>
              </a:rPr>
              <a:t>DL-based  </a:t>
            </a:r>
            <a:r>
              <a:rPr sz="1400" spc="-40" dirty="0">
                <a:solidFill>
                  <a:srgbClr val="46AA78"/>
                </a:solidFill>
                <a:latin typeface="Arial"/>
                <a:cs typeface="Arial"/>
              </a:rPr>
              <a:t>OWL</a:t>
            </a:r>
            <a:r>
              <a:rPr sz="1400" spc="-210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55" dirty="0">
                <a:solidFill>
                  <a:srgbClr val="46AA78"/>
                </a:solidFill>
                <a:latin typeface="Arial"/>
                <a:cs typeface="Arial"/>
              </a:rPr>
              <a:t>ontologies</a:t>
            </a:r>
            <a:endParaRPr sz="1400" dirty="0">
              <a:latin typeface="Arial"/>
              <a:cs typeface="Arial"/>
            </a:endParaRPr>
          </a:p>
          <a:p>
            <a:pPr marL="337820" indent="-171450">
              <a:lnSpc>
                <a:spcPts val="1310"/>
              </a:lnSpc>
              <a:spcBef>
                <a:spcPts val="35"/>
              </a:spcBef>
              <a:buFont typeface="Arial"/>
              <a:buChar char="•"/>
            </a:pPr>
            <a:r>
              <a:rPr sz="1050" spc="-65" dirty="0">
                <a:latin typeface="Arial"/>
                <a:cs typeface="Arial"/>
              </a:rPr>
              <a:t>Consistency 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30" dirty="0">
                <a:latin typeface="Arial"/>
                <a:cs typeface="Arial"/>
              </a:rPr>
              <a:t>the</a:t>
            </a:r>
            <a:r>
              <a:rPr sz="1050" spc="45" dirty="0">
                <a:latin typeface="Arial"/>
                <a:cs typeface="Arial"/>
              </a:rPr>
              <a:t> </a:t>
            </a:r>
            <a:r>
              <a:rPr sz="1050" spc="-35" dirty="0">
                <a:latin typeface="Arial"/>
                <a:cs typeface="Arial"/>
              </a:rPr>
              <a:t>ontology</a:t>
            </a:r>
            <a:endParaRPr sz="1050" dirty="0">
              <a:latin typeface="Arial"/>
              <a:cs typeface="Arial"/>
            </a:endParaRPr>
          </a:p>
          <a:p>
            <a:pPr marL="443230" marR="48260">
              <a:lnSpc>
                <a:spcPts val="1200"/>
              </a:lnSpc>
              <a:spcBef>
                <a:spcPts val="25"/>
              </a:spcBef>
            </a:pPr>
            <a:r>
              <a:rPr sz="1000" spc="-65" dirty="0">
                <a:latin typeface="Arial"/>
                <a:cs typeface="Arial"/>
              </a:rPr>
              <a:t>Is </a:t>
            </a:r>
            <a:r>
              <a:rPr sz="1000" spc="-25" dirty="0">
                <a:latin typeface="Arial"/>
                <a:cs typeface="Arial"/>
              </a:rPr>
              <a:t>the </a:t>
            </a:r>
            <a:r>
              <a:rPr sz="1000" spc="-30" dirty="0">
                <a:latin typeface="Arial"/>
                <a:cs typeface="Arial"/>
              </a:rPr>
              <a:t>ontology </a:t>
            </a:r>
            <a:r>
              <a:rPr sz="1000" i="1" spc="20" dirty="0">
                <a:latin typeface="Arial"/>
                <a:cs typeface="Arial"/>
              </a:rPr>
              <a:t>K </a:t>
            </a:r>
            <a:r>
              <a:rPr sz="1000" spc="190" dirty="0">
                <a:latin typeface="Arial"/>
                <a:cs typeface="Arial"/>
              </a:rPr>
              <a:t>= </a:t>
            </a:r>
            <a:r>
              <a:rPr sz="1000" spc="80" dirty="0">
                <a:latin typeface="Arial"/>
                <a:cs typeface="Arial"/>
              </a:rPr>
              <a:t>(</a:t>
            </a:r>
            <a:r>
              <a:rPr sz="1000" i="1" spc="80" dirty="0">
                <a:latin typeface="Arial"/>
                <a:cs typeface="Arial"/>
              </a:rPr>
              <a:t>T, </a:t>
            </a:r>
            <a:r>
              <a:rPr sz="1000" i="1" spc="25" dirty="0">
                <a:latin typeface="Arial"/>
                <a:cs typeface="Arial"/>
              </a:rPr>
              <a:t>A</a:t>
            </a:r>
            <a:r>
              <a:rPr sz="1000" spc="25" dirty="0">
                <a:latin typeface="Arial"/>
                <a:cs typeface="Arial"/>
              </a:rPr>
              <a:t>) </a:t>
            </a:r>
            <a:r>
              <a:rPr sz="1000" spc="-40" dirty="0">
                <a:latin typeface="Arial"/>
                <a:cs typeface="Arial"/>
              </a:rPr>
              <a:t>consistent </a:t>
            </a:r>
            <a:r>
              <a:rPr sz="1000" spc="-25" dirty="0">
                <a:latin typeface="Arial"/>
                <a:cs typeface="Arial"/>
              </a:rPr>
              <a:t>(non-selfcontradictory),  i.e., </a:t>
            </a:r>
            <a:r>
              <a:rPr sz="1000" spc="-55" dirty="0">
                <a:latin typeface="Arial"/>
                <a:cs typeface="Arial"/>
              </a:rPr>
              <a:t>is </a:t>
            </a:r>
            <a:r>
              <a:rPr sz="1000" spc="-40" dirty="0">
                <a:latin typeface="Arial"/>
                <a:cs typeface="Arial"/>
              </a:rPr>
              <a:t>there </a:t>
            </a:r>
            <a:r>
              <a:rPr sz="1000" dirty="0">
                <a:latin typeface="Arial"/>
                <a:cs typeface="Arial"/>
              </a:rPr>
              <a:t>at </a:t>
            </a:r>
            <a:r>
              <a:rPr sz="1000" spc="-45" dirty="0">
                <a:latin typeface="Arial"/>
                <a:cs typeface="Arial"/>
              </a:rPr>
              <a:t>least </a:t>
            </a:r>
            <a:r>
              <a:rPr sz="1000" spc="-80" dirty="0">
                <a:latin typeface="Arial"/>
                <a:cs typeface="Arial"/>
              </a:rPr>
              <a:t>a  </a:t>
            </a:r>
            <a:r>
              <a:rPr sz="1000" spc="-45" dirty="0">
                <a:latin typeface="Arial"/>
                <a:cs typeface="Arial"/>
              </a:rPr>
              <a:t>model </a:t>
            </a:r>
            <a:r>
              <a:rPr sz="1000" spc="-20" dirty="0">
                <a:latin typeface="Arial"/>
                <a:cs typeface="Arial"/>
              </a:rPr>
              <a:t>for 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i="1" spc="20" dirty="0">
                <a:latin typeface="Arial"/>
                <a:cs typeface="Arial"/>
              </a:rPr>
              <a:t>K </a:t>
            </a:r>
            <a:r>
              <a:rPr sz="1000" spc="-90" dirty="0">
                <a:latin typeface="Arial"/>
                <a:cs typeface="Arial"/>
              </a:rPr>
              <a:t>?</a:t>
            </a:r>
            <a:endParaRPr sz="1000" dirty="0">
              <a:latin typeface="Arial"/>
              <a:cs typeface="Arial"/>
            </a:endParaRPr>
          </a:p>
          <a:p>
            <a:pPr marL="337820" indent="-171450">
              <a:lnSpc>
                <a:spcPts val="1165"/>
              </a:lnSpc>
              <a:buFont typeface="Arial"/>
              <a:buChar char="•"/>
            </a:pPr>
            <a:r>
              <a:rPr sz="1050" spc="-90" dirty="0">
                <a:latin typeface="Arial"/>
                <a:cs typeface="Arial"/>
              </a:rPr>
              <a:t>Class  </a:t>
            </a:r>
            <a:r>
              <a:rPr sz="1050" spc="-35" dirty="0">
                <a:latin typeface="Arial"/>
                <a:cs typeface="Arial"/>
              </a:rPr>
              <a:t>(and </a:t>
            </a:r>
            <a:r>
              <a:rPr sz="1050" spc="-30" dirty="0">
                <a:latin typeface="Arial"/>
                <a:cs typeface="Arial"/>
              </a:rPr>
              <a:t>object </a:t>
            </a:r>
            <a:r>
              <a:rPr sz="1050" spc="-25" dirty="0">
                <a:latin typeface="Arial"/>
                <a:cs typeface="Arial"/>
              </a:rPr>
              <a:t>property)</a:t>
            </a:r>
            <a:r>
              <a:rPr sz="1050" spc="190" dirty="0">
                <a:latin typeface="Arial"/>
                <a:cs typeface="Arial"/>
              </a:rPr>
              <a:t> </a:t>
            </a:r>
            <a:r>
              <a:rPr sz="1050" spc="-55" dirty="0">
                <a:latin typeface="Arial"/>
                <a:cs typeface="Arial"/>
              </a:rPr>
              <a:t>consistency</a:t>
            </a:r>
            <a:endParaRPr sz="1050" dirty="0">
              <a:latin typeface="Arial"/>
              <a:cs typeface="Arial"/>
            </a:endParaRPr>
          </a:p>
          <a:p>
            <a:pPr marL="443230" marR="159385">
              <a:lnSpc>
                <a:spcPts val="1200"/>
              </a:lnSpc>
              <a:spcBef>
                <a:spcPts val="25"/>
              </a:spcBef>
            </a:pPr>
            <a:r>
              <a:rPr sz="1000" spc="-55" dirty="0">
                <a:latin typeface="Arial"/>
                <a:cs typeface="Arial"/>
              </a:rPr>
              <a:t>is </a:t>
            </a:r>
            <a:r>
              <a:rPr sz="1000" spc="-40" dirty="0">
                <a:latin typeface="Arial"/>
                <a:cs typeface="Arial"/>
              </a:rPr>
              <a:t>there </a:t>
            </a:r>
            <a:r>
              <a:rPr sz="1000" spc="-80" dirty="0">
                <a:latin typeface="Arial"/>
                <a:cs typeface="Arial"/>
              </a:rPr>
              <a:t>a </a:t>
            </a:r>
            <a:r>
              <a:rPr sz="1000" spc="-45" dirty="0">
                <a:latin typeface="Arial"/>
                <a:cs typeface="Arial"/>
              </a:rPr>
              <a:t>model </a:t>
            </a:r>
            <a:r>
              <a:rPr sz="1000" spc="-20" dirty="0">
                <a:latin typeface="Arial"/>
                <a:cs typeface="Arial"/>
              </a:rPr>
              <a:t>of </a:t>
            </a:r>
            <a:r>
              <a:rPr sz="1000" i="1" spc="65" dirty="0">
                <a:latin typeface="Arial"/>
                <a:cs typeface="Arial"/>
              </a:rPr>
              <a:t>T </a:t>
            </a:r>
            <a:r>
              <a:rPr sz="1000" spc="-15" dirty="0">
                <a:latin typeface="Arial"/>
                <a:cs typeface="Arial"/>
              </a:rPr>
              <a:t>in </a:t>
            </a:r>
            <a:r>
              <a:rPr sz="1000" spc="-35" dirty="0">
                <a:latin typeface="Arial"/>
                <a:cs typeface="Arial"/>
              </a:rPr>
              <a:t>which </a:t>
            </a:r>
            <a:r>
              <a:rPr sz="1000" i="1" spc="-90" dirty="0">
                <a:latin typeface="Arial"/>
                <a:cs typeface="Arial"/>
              </a:rPr>
              <a:t>C </a:t>
            </a:r>
            <a:r>
              <a:rPr sz="1000" spc="-40" dirty="0">
                <a:latin typeface="Arial"/>
                <a:cs typeface="Arial"/>
              </a:rPr>
              <a:t>(resp. </a:t>
            </a:r>
            <a:r>
              <a:rPr sz="1000" i="1" spc="-80" dirty="0">
                <a:latin typeface="Arial"/>
                <a:cs typeface="Arial"/>
              </a:rPr>
              <a:t>R </a:t>
            </a:r>
            <a:r>
              <a:rPr sz="1000" spc="50" dirty="0">
                <a:latin typeface="Arial"/>
                <a:cs typeface="Arial"/>
              </a:rPr>
              <a:t>) </a:t>
            </a:r>
            <a:r>
              <a:rPr sz="1000" spc="-80" dirty="0">
                <a:latin typeface="Arial"/>
                <a:cs typeface="Arial"/>
              </a:rPr>
              <a:t>has a </a:t>
            </a:r>
            <a:r>
              <a:rPr sz="1000" spc="-45" dirty="0">
                <a:latin typeface="Arial"/>
                <a:cs typeface="Arial"/>
              </a:rPr>
              <a:t>nonempty  </a:t>
            </a:r>
            <a:r>
              <a:rPr sz="1000" spc="-55" dirty="0">
                <a:latin typeface="Arial"/>
                <a:cs typeface="Arial"/>
              </a:rPr>
              <a:t>extension?</a:t>
            </a:r>
            <a:endParaRPr sz="1000" dirty="0">
              <a:latin typeface="Arial"/>
              <a:cs typeface="Arial"/>
            </a:endParaRPr>
          </a:p>
          <a:p>
            <a:pPr marL="337820" indent="-171450">
              <a:lnSpc>
                <a:spcPts val="1165"/>
              </a:lnSpc>
              <a:buFont typeface="Arial"/>
              <a:buChar char="•"/>
            </a:pPr>
            <a:r>
              <a:rPr sz="1050" spc="-90" dirty="0">
                <a:latin typeface="Arial"/>
                <a:cs typeface="Arial"/>
              </a:rPr>
              <a:t>Class  </a:t>
            </a:r>
            <a:r>
              <a:rPr sz="1050" spc="-35" dirty="0">
                <a:latin typeface="Arial"/>
                <a:cs typeface="Arial"/>
              </a:rPr>
              <a:t>(and </a:t>
            </a:r>
            <a:r>
              <a:rPr sz="1050" spc="-30" dirty="0">
                <a:latin typeface="Arial"/>
                <a:cs typeface="Arial"/>
              </a:rPr>
              <a:t>object </a:t>
            </a:r>
            <a:r>
              <a:rPr sz="1050" spc="-25" dirty="0">
                <a:latin typeface="Arial"/>
                <a:cs typeface="Arial"/>
              </a:rPr>
              <a:t>property)  </a:t>
            </a:r>
            <a:r>
              <a:rPr sz="1050" spc="-50" dirty="0">
                <a:latin typeface="Arial"/>
                <a:cs typeface="Arial"/>
              </a:rPr>
              <a:t>subsumption</a:t>
            </a:r>
            <a:endParaRPr sz="1050" dirty="0">
              <a:latin typeface="Arial"/>
              <a:cs typeface="Arial"/>
            </a:endParaRPr>
          </a:p>
          <a:p>
            <a:pPr marL="443230" marR="35560">
              <a:lnSpc>
                <a:spcPts val="1200"/>
              </a:lnSpc>
              <a:spcBef>
                <a:spcPts val="30"/>
              </a:spcBef>
            </a:pPr>
            <a:r>
              <a:rPr sz="1000" spc="-25" dirty="0">
                <a:latin typeface="Arial"/>
                <a:cs typeface="Arial"/>
              </a:rPr>
              <a:t>i.e., </a:t>
            </a:r>
            <a:r>
              <a:rPr sz="1000" spc="-55" dirty="0">
                <a:latin typeface="Arial"/>
                <a:cs typeface="Arial"/>
              </a:rPr>
              <a:t>is </a:t>
            </a:r>
            <a:r>
              <a:rPr sz="1000" spc="-25" dirty="0">
                <a:latin typeface="Arial"/>
                <a:cs typeface="Arial"/>
              </a:rPr>
              <a:t>the </a:t>
            </a:r>
            <a:r>
              <a:rPr sz="1000" spc="-50" dirty="0">
                <a:latin typeface="Arial"/>
                <a:cs typeface="Arial"/>
              </a:rPr>
              <a:t>extension </a:t>
            </a:r>
            <a:r>
              <a:rPr sz="1000" spc="-20" dirty="0">
                <a:latin typeface="Arial"/>
                <a:cs typeface="Arial"/>
              </a:rPr>
              <a:t>of </a:t>
            </a:r>
            <a:r>
              <a:rPr sz="1000" i="1" spc="-90" dirty="0">
                <a:latin typeface="Arial"/>
                <a:cs typeface="Arial"/>
              </a:rPr>
              <a:t>C </a:t>
            </a:r>
            <a:r>
              <a:rPr sz="1000" spc="-40" dirty="0">
                <a:latin typeface="Arial"/>
                <a:cs typeface="Arial"/>
              </a:rPr>
              <a:t>(resp. </a:t>
            </a:r>
            <a:r>
              <a:rPr sz="1000" i="1" spc="-80" dirty="0">
                <a:latin typeface="Arial"/>
                <a:cs typeface="Arial"/>
              </a:rPr>
              <a:t>R </a:t>
            </a:r>
            <a:r>
              <a:rPr sz="1000" spc="50" dirty="0">
                <a:latin typeface="Arial"/>
                <a:cs typeface="Arial"/>
              </a:rPr>
              <a:t>) </a:t>
            </a:r>
            <a:r>
              <a:rPr sz="1000" spc="-40" dirty="0">
                <a:latin typeface="Arial"/>
                <a:cs typeface="Arial"/>
              </a:rPr>
              <a:t>contained </a:t>
            </a:r>
            <a:r>
              <a:rPr sz="1000" spc="-15" dirty="0">
                <a:latin typeface="Arial"/>
                <a:cs typeface="Arial"/>
              </a:rPr>
              <a:t>in </a:t>
            </a:r>
            <a:r>
              <a:rPr sz="1000" spc="-25" dirty="0">
                <a:latin typeface="Arial"/>
                <a:cs typeface="Arial"/>
              </a:rPr>
              <a:t>the </a:t>
            </a:r>
            <a:r>
              <a:rPr sz="1000" spc="-50" dirty="0">
                <a:latin typeface="Arial"/>
                <a:cs typeface="Arial"/>
              </a:rPr>
              <a:t>extension  </a:t>
            </a:r>
            <a:r>
              <a:rPr sz="1000" spc="-20" dirty="0">
                <a:latin typeface="Arial"/>
                <a:cs typeface="Arial"/>
              </a:rPr>
              <a:t>of </a:t>
            </a:r>
            <a:r>
              <a:rPr sz="1000" i="1" spc="-5" dirty="0">
                <a:latin typeface="Arial"/>
                <a:cs typeface="Arial"/>
              </a:rPr>
              <a:t>D </a:t>
            </a:r>
            <a:r>
              <a:rPr sz="1000" spc="-15" dirty="0">
                <a:latin typeface="Arial"/>
                <a:cs typeface="Arial"/>
              </a:rPr>
              <a:t>in </a:t>
            </a:r>
            <a:r>
              <a:rPr sz="1000" spc="-65" dirty="0">
                <a:latin typeface="Arial"/>
                <a:cs typeface="Arial"/>
              </a:rPr>
              <a:t>every  </a:t>
            </a:r>
            <a:r>
              <a:rPr sz="1000" spc="-45" dirty="0">
                <a:latin typeface="Arial"/>
                <a:cs typeface="Arial"/>
              </a:rPr>
              <a:t>model </a:t>
            </a:r>
            <a:r>
              <a:rPr sz="1000" spc="-20" dirty="0">
                <a:latin typeface="Arial"/>
                <a:cs typeface="Arial"/>
              </a:rPr>
              <a:t>of </a:t>
            </a:r>
            <a:r>
              <a:rPr sz="1000" i="1" spc="65" dirty="0">
                <a:latin typeface="Arial"/>
                <a:cs typeface="Arial"/>
              </a:rPr>
              <a:t>T</a:t>
            </a:r>
            <a:r>
              <a:rPr sz="1000" i="1" spc="150" dirty="0">
                <a:latin typeface="Arial"/>
                <a:cs typeface="Arial"/>
              </a:rPr>
              <a:t> </a:t>
            </a:r>
            <a:r>
              <a:rPr sz="1000" spc="-90" dirty="0">
                <a:latin typeface="Arial"/>
                <a:cs typeface="Arial"/>
              </a:rPr>
              <a:t>?</a:t>
            </a:r>
            <a:endParaRPr sz="1000" dirty="0">
              <a:latin typeface="Arial"/>
              <a:cs typeface="Arial"/>
            </a:endParaRPr>
          </a:p>
          <a:p>
            <a:pPr marL="337820" indent="-171450">
              <a:lnSpc>
                <a:spcPts val="1165"/>
              </a:lnSpc>
              <a:buFont typeface="Arial"/>
              <a:buChar char="•"/>
            </a:pPr>
            <a:r>
              <a:rPr sz="1050" spc="-55" dirty="0">
                <a:latin typeface="Arial"/>
                <a:cs typeface="Arial"/>
              </a:rPr>
              <a:t>Instance</a:t>
            </a:r>
            <a:r>
              <a:rPr sz="1050" spc="30" dirty="0">
                <a:latin typeface="Arial"/>
                <a:cs typeface="Arial"/>
              </a:rPr>
              <a:t> </a:t>
            </a:r>
            <a:r>
              <a:rPr sz="1050" spc="-55" dirty="0">
                <a:latin typeface="Arial"/>
                <a:cs typeface="Arial"/>
              </a:rPr>
              <a:t>checking</a:t>
            </a:r>
            <a:endParaRPr sz="1050" dirty="0">
              <a:latin typeface="Arial"/>
              <a:cs typeface="Arial"/>
            </a:endParaRPr>
          </a:p>
          <a:p>
            <a:pPr marL="443230" marR="126364">
              <a:lnSpc>
                <a:spcPts val="1200"/>
              </a:lnSpc>
              <a:spcBef>
                <a:spcPts val="25"/>
              </a:spcBef>
            </a:pPr>
            <a:r>
              <a:rPr sz="1000" spc="-55" dirty="0">
                <a:latin typeface="Arial"/>
                <a:cs typeface="Arial"/>
              </a:rPr>
              <a:t>is </a:t>
            </a:r>
            <a:r>
              <a:rPr sz="1000" i="1" spc="-80" dirty="0">
                <a:latin typeface="Arial"/>
                <a:cs typeface="Arial"/>
              </a:rPr>
              <a:t>a </a:t>
            </a:r>
            <a:r>
              <a:rPr sz="1000" spc="-80" dirty="0">
                <a:latin typeface="Arial"/>
                <a:cs typeface="Arial"/>
              </a:rPr>
              <a:t>a </a:t>
            </a:r>
            <a:r>
              <a:rPr sz="1000" spc="-55" dirty="0">
                <a:latin typeface="Arial"/>
                <a:cs typeface="Arial"/>
              </a:rPr>
              <a:t>member </a:t>
            </a:r>
            <a:r>
              <a:rPr sz="1000" spc="-20" dirty="0">
                <a:latin typeface="Arial"/>
                <a:cs typeface="Arial"/>
              </a:rPr>
              <a:t>of </a:t>
            </a:r>
            <a:r>
              <a:rPr sz="1000" spc="-75" dirty="0">
                <a:latin typeface="Arial"/>
                <a:cs typeface="Arial"/>
              </a:rPr>
              <a:t>class </a:t>
            </a:r>
            <a:r>
              <a:rPr sz="1000" i="1" spc="-90" dirty="0">
                <a:latin typeface="Arial"/>
                <a:cs typeface="Arial"/>
              </a:rPr>
              <a:t>C </a:t>
            </a:r>
            <a:r>
              <a:rPr sz="1000" spc="-15" dirty="0">
                <a:latin typeface="Arial"/>
                <a:cs typeface="Arial"/>
              </a:rPr>
              <a:t>in </a:t>
            </a:r>
            <a:r>
              <a:rPr sz="1000" i="1" spc="20" dirty="0">
                <a:latin typeface="Arial"/>
                <a:cs typeface="Arial"/>
              </a:rPr>
              <a:t>K </a:t>
            </a:r>
            <a:r>
              <a:rPr sz="1000" spc="-5" dirty="0">
                <a:latin typeface="Arial"/>
                <a:cs typeface="Arial"/>
              </a:rPr>
              <a:t>, </a:t>
            </a:r>
            <a:r>
              <a:rPr sz="1000" spc="-25" dirty="0">
                <a:latin typeface="Arial"/>
                <a:cs typeface="Arial"/>
              </a:rPr>
              <a:t>i.e., </a:t>
            </a:r>
            <a:r>
              <a:rPr sz="1000" spc="-55" dirty="0">
                <a:latin typeface="Arial"/>
                <a:cs typeface="Arial"/>
              </a:rPr>
              <a:t>is </a:t>
            </a:r>
            <a:r>
              <a:rPr sz="1000" spc="-25" dirty="0">
                <a:latin typeface="Arial"/>
                <a:cs typeface="Arial"/>
              </a:rPr>
              <a:t>the </a:t>
            </a:r>
            <a:r>
              <a:rPr sz="1000" spc="-10" dirty="0">
                <a:latin typeface="Arial"/>
                <a:cs typeface="Arial"/>
              </a:rPr>
              <a:t>fact </a:t>
            </a:r>
            <a:r>
              <a:rPr sz="1000" i="1" spc="-90" dirty="0">
                <a:latin typeface="Arial"/>
                <a:cs typeface="Arial"/>
              </a:rPr>
              <a:t>C </a:t>
            </a:r>
            <a:r>
              <a:rPr sz="1000" spc="10" dirty="0">
                <a:latin typeface="Arial"/>
                <a:cs typeface="Arial"/>
              </a:rPr>
              <a:t>(</a:t>
            </a:r>
            <a:r>
              <a:rPr sz="1000" i="1" spc="10" dirty="0">
                <a:latin typeface="Arial"/>
                <a:cs typeface="Arial"/>
              </a:rPr>
              <a:t>a</a:t>
            </a:r>
            <a:r>
              <a:rPr sz="1000" spc="10" dirty="0">
                <a:latin typeface="Arial"/>
                <a:cs typeface="Arial"/>
              </a:rPr>
              <a:t>) </a:t>
            </a:r>
            <a:r>
              <a:rPr sz="1000" spc="-40" dirty="0">
                <a:latin typeface="Arial"/>
                <a:cs typeface="Arial"/>
              </a:rPr>
              <a:t>satisfied  </a:t>
            </a:r>
            <a:r>
              <a:rPr sz="1000" spc="-60" dirty="0">
                <a:latin typeface="Arial"/>
                <a:cs typeface="Arial"/>
              </a:rPr>
              <a:t>by  </a:t>
            </a:r>
            <a:r>
              <a:rPr sz="1000" spc="-65" dirty="0">
                <a:latin typeface="Arial"/>
                <a:cs typeface="Arial"/>
              </a:rPr>
              <a:t>every  </a:t>
            </a:r>
            <a:r>
              <a:rPr sz="1000" spc="-20" dirty="0">
                <a:latin typeface="Arial"/>
                <a:cs typeface="Arial"/>
              </a:rPr>
              <a:t>interpretation of </a:t>
            </a:r>
            <a:r>
              <a:rPr sz="1000" i="1" spc="20" dirty="0">
                <a:latin typeface="Arial"/>
                <a:cs typeface="Arial"/>
              </a:rPr>
              <a:t>K</a:t>
            </a:r>
            <a:r>
              <a:rPr sz="1000" i="1" spc="-225" dirty="0">
                <a:latin typeface="Arial"/>
                <a:cs typeface="Arial"/>
              </a:rPr>
              <a:t> </a:t>
            </a:r>
            <a:r>
              <a:rPr sz="1000" spc="-90" dirty="0">
                <a:latin typeface="Arial"/>
                <a:cs typeface="Arial"/>
              </a:rPr>
              <a:t>?</a:t>
            </a:r>
            <a:endParaRPr sz="1000" dirty="0">
              <a:latin typeface="Arial"/>
              <a:cs typeface="Arial"/>
            </a:endParaRPr>
          </a:p>
          <a:p>
            <a:pPr marL="337820" indent="-171450">
              <a:lnSpc>
                <a:spcPts val="1165"/>
              </a:lnSpc>
              <a:buFont typeface="Arial"/>
              <a:buChar char="•"/>
            </a:pPr>
            <a:r>
              <a:rPr sz="1050" spc="-55" dirty="0">
                <a:latin typeface="Arial"/>
                <a:cs typeface="Arial"/>
              </a:rPr>
              <a:t>Instance</a:t>
            </a:r>
            <a:r>
              <a:rPr sz="1050" spc="15" dirty="0">
                <a:latin typeface="Arial"/>
                <a:cs typeface="Arial"/>
              </a:rPr>
              <a:t> </a:t>
            </a:r>
            <a:r>
              <a:rPr sz="1050" spc="-30" dirty="0">
                <a:latin typeface="Arial"/>
                <a:cs typeface="Arial"/>
              </a:rPr>
              <a:t>retrieval</a:t>
            </a:r>
            <a:endParaRPr sz="1050" dirty="0">
              <a:latin typeface="Arial"/>
              <a:cs typeface="Arial"/>
            </a:endParaRPr>
          </a:p>
          <a:p>
            <a:pPr marL="443230">
              <a:lnSpc>
                <a:spcPts val="1185"/>
              </a:lnSpc>
            </a:pPr>
            <a:r>
              <a:rPr sz="1000" spc="-15" dirty="0">
                <a:latin typeface="Arial"/>
                <a:cs typeface="Arial"/>
              </a:rPr>
              <a:t>find </a:t>
            </a:r>
            <a:r>
              <a:rPr sz="1000" spc="-20" dirty="0">
                <a:latin typeface="Arial"/>
                <a:cs typeface="Arial"/>
              </a:rPr>
              <a:t>all </a:t>
            </a:r>
            <a:r>
              <a:rPr sz="1000" spc="-65" dirty="0">
                <a:latin typeface="Arial"/>
                <a:cs typeface="Arial"/>
              </a:rPr>
              <a:t>members  </a:t>
            </a:r>
            <a:r>
              <a:rPr sz="1000" spc="-20" dirty="0">
                <a:latin typeface="Arial"/>
                <a:cs typeface="Arial"/>
              </a:rPr>
              <a:t>of </a:t>
            </a:r>
            <a:r>
              <a:rPr sz="1000" i="1" spc="-90" dirty="0">
                <a:latin typeface="Arial"/>
                <a:cs typeface="Arial"/>
              </a:rPr>
              <a:t>C  </a:t>
            </a:r>
            <a:r>
              <a:rPr sz="1000" spc="-15" dirty="0">
                <a:latin typeface="Arial"/>
                <a:cs typeface="Arial"/>
              </a:rPr>
              <a:t>in </a:t>
            </a:r>
            <a:r>
              <a:rPr sz="1000" i="1" spc="20" dirty="0">
                <a:latin typeface="Arial"/>
                <a:cs typeface="Arial"/>
              </a:rPr>
              <a:t>K </a:t>
            </a:r>
            <a:r>
              <a:rPr sz="1000" spc="-5" dirty="0">
                <a:latin typeface="Arial"/>
                <a:cs typeface="Arial"/>
              </a:rPr>
              <a:t>, </a:t>
            </a:r>
            <a:r>
              <a:rPr sz="1000" spc="-25" dirty="0">
                <a:latin typeface="Arial"/>
                <a:cs typeface="Arial"/>
              </a:rPr>
              <a:t>i.e., </a:t>
            </a:r>
            <a:r>
              <a:rPr sz="1000" spc="-40" dirty="0">
                <a:latin typeface="Arial"/>
                <a:cs typeface="Arial"/>
              </a:rPr>
              <a:t>compute </a:t>
            </a:r>
            <a:r>
              <a:rPr sz="1000" spc="-20" dirty="0">
                <a:latin typeface="Arial"/>
                <a:cs typeface="Arial"/>
              </a:rPr>
              <a:t>all </a:t>
            </a:r>
            <a:r>
              <a:rPr sz="1000" spc="-35" dirty="0">
                <a:latin typeface="Arial"/>
                <a:cs typeface="Arial"/>
              </a:rPr>
              <a:t>individuals </a:t>
            </a:r>
            <a:r>
              <a:rPr sz="1000" i="1" spc="-80" dirty="0">
                <a:latin typeface="Arial"/>
                <a:cs typeface="Arial"/>
              </a:rPr>
              <a:t>a   </a:t>
            </a:r>
            <a:r>
              <a:rPr sz="1000" i="1" spc="-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s.t.</a:t>
            </a:r>
            <a:endParaRPr sz="1000" dirty="0">
              <a:latin typeface="Arial"/>
              <a:cs typeface="Arial"/>
            </a:endParaRPr>
          </a:p>
          <a:p>
            <a:pPr marL="443230">
              <a:lnSpc>
                <a:spcPts val="1145"/>
              </a:lnSpc>
            </a:pPr>
            <a:r>
              <a:rPr sz="1000" i="1" spc="-90" dirty="0">
                <a:latin typeface="Arial"/>
                <a:cs typeface="Arial"/>
              </a:rPr>
              <a:t>C </a:t>
            </a:r>
            <a:r>
              <a:rPr sz="1000" spc="10" dirty="0">
                <a:latin typeface="Arial"/>
                <a:cs typeface="Arial"/>
              </a:rPr>
              <a:t>(</a:t>
            </a:r>
            <a:r>
              <a:rPr sz="1000" i="1" spc="10" dirty="0">
                <a:latin typeface="Arial"/>
                <a:cs typeface="Arial"/>
              </a:rPr>
              <a:t>a</a:t>
            </a:r>
            <a:r>
              <a:rPr sz="1000" spc="10" dirty="0">
                <a:latin typeface="Arial"/>
                <a:cs typeface="Arial"/>
              </a:rPr>
              <a:t>) </a:t>
            </a:r>
            <a:r>
              <a:rPr sz="1000" spc="-55" dirty="0">
                <a:latin typeface="Arial"/>
                <a:cs typeface="Arial"/>
              </a:rPr>
              <a:t>is  </a:t>
            </a:r>
            <a:r>
              <a:rPr sz="1000" spc="-40" dirty="0">
                <a:latin typeface="Arial"/>
                <a:cs typeface="Arial"/>
              </a:rPr>
              <a:t>satisfied </a:t>
            </a:r>
            <a:r>
              <a:rPr sz="1000" spc="-60" dirty="0">
                <a:latin typeface="Arial"/>
                <a:cs typeface="Arial"/>
              </a:rPr>
              <a:t>by  </a:t>
            </a:r>
            <a:r>
              <a:rPr sz="1000" spc="-65" dirty="0">
                <a:latin typeface="Arial"/>
                <a:cs typeface="Arial"/>
              </a:rPr>
              <a:t>every  </a:t>
            </a:r>
            <a:r>
              <a:rPr sz="1000" spc="-20" dirty="0">
                <a:latin typeface="Arial"/>
                <a:cs typeface="Arial"/>
              </a:rPr>
              <a:t>interpretation of</a:t>
            </a:r>
            <a:r>
              <a:rPr sz="1000" spc="-100" dirty="0">
                <a:latin typeface="Arial"/>
                <a:cs typeface="Arial"/>
              </a:rPr>
              <a:t> </a:t>
            </a:r>
            <a:r>
              <a:rPr sz="1000" i="1" spc="20" dirty="0">
                <a:latin typeface="Arial"/>
                <a:cs typeface="Arial"/>
              </a:rPr>
              <a:t>K</a:t>
            </a:r>
            <a:endParaRPr sz="1000" dirty="0">
              <a:latin typeface="Arial"/>
              <a:cs typeface="Arial"/>
            </a:endParaRPr>
          </a:p>
          <a:p>
            <a:pPr marL="337820" indent="-171450">
              <a:lnSpc>
                <a:spcPts val="1255"/>
              </a:lnSpc>
              <a:buFont typeface="Arial"/>
              <a:buChar char="•"/>
            </a:pPr>
            <a:r>
              <a:rPr sz="1050" spc="-55" dirty="0">
                <a:latin typeface="Arial"/>
                <a:cs typeface="Arial"/>
              </a:rPr>
              <a:t>Query</a:t>
            </a:r>
            <a:r>
              <a:rPr sz="1050" spc="25" dirty="0">
                <a:latin typeface="Arial"/>
                <a:cs typeface="Arial"/>
              </a:rPr>
              <a:t> </a:t>
            </a:r>
            <a:r>
              <a:rPr sz="1050" spc="-65" dirty="0">
                <a:latin typeface="Arial"/>
                <a:cs typeface="Arial"/>
              </a:rPr>
              <a:t>answering</a:t>
            </a:r>
            <a:endParaRPr sz="1050" dirty="0">
              <a:latin typeface="Arial"/>
              <a:cs typeface="Arial"/>
            </a:endParaRPr>
          </a:p>
          <a:p>
            <a:pPr marL="443230">
              <a:lnSpc>
                <a:spcPts val="1185"/>
              </a:lnSpc>
            </a:pPr>
            <a:r>
              <a:rPr sz="1000" spc="-40" dirty="0">
                <a:latin typeface="Arial"/>
                <a:cs typeface="Arial"/>
              </a:rPr>
              <a:t>compute </a:t>
            </a:r>
            <a:r>
              <a:rPr sz="1000" spc="-20" dirty="0">
                <a:latin typeface="Arial"/>
                <a:cs typeface="Arial"/>
              </a:rPr>
              <a:t>all </a:t>
            </a:r>
            <a:r>
              <a:rPr sz="1000" spc="-40" dirty="0">
                <a:latin typeface="Arial"/>
                <a:cs typeface="Arial"/>
              </a:rPr>
              <a:t>tuples </a:t>
            </a:r>
            <a:r>
              <a:rPr sz="1000" spc="-20" dirty="0">
                <a:latin typeface="Arial"/>
                <a:cs typeface="Arial"/>
              </a:rPr>
              <a:t>of </a:t>
            </a:r>
            <a:r>
              <a:rPr sz="1000" spc="-35" dirty="0">
                <a:latin typeface="Arial"/>
                <a:cs typeface="Arial"/>
              </a:rPr>
              <a:t>individuals </a:t>
            </a:r>
            <a:r>
              <a:rPr sz="1000" i="1" spc="80" dirty="0">
                <a:latin typeface="Arial"/>
                <a:cs typeface="Arial"/>
              </a:rPr>
              <a:t>t </a:t>
            </a:r>
            <a:r>
              <a:rPr sz="1000" spc="-10" dirty="0">
                <a:latin typeface="Arial"/>
                <a:cs typeface="Arial"/>
              </a:rPr>
              <a:t>s.t.  </a:t>
            </a:r>
            <a:r>
              <a:rPr sz="1000" spc="-50" dirty="0">
                <a:latin typeface="Arial"/>
                <a:cs typeface="Arial"/>
              </a:rPr>
              <a:t>query </a:t>
            </a:r>
            <a:r>
              <a:rPr sz="1000" i="1" spc="60" dirty="0">
                <a:latin typeface="Arial"/>
                <a:cs typeface="Arial"/>
              </a:rPr>
              <a:t>q</a:t>
            </a:r>
            <a:r>
              <a:rPr sz="1000" spc="60" dirty="0">
                <a:latin typeface="Arial"/>
                <a:cs typeface="Arial"/>
              </a:rPr>
              <a:t>(</a:t>
            </a:r>
            <a:r>
              <a:rPr sz="1000" i="1" spc="60" dirty="0">
                <a:latin typeface="Arial"/>
                <a:cs typeface="Arial"/>
              </a:rPr>
              <a:t>t</a:t>
            </a:r>
            <a:r>
              <a:rPr sz="1000" spc="60" dirty="0">
                <a:latin typeface="Arial"/>
                <a:cs typeface="Arial"/>
              </a:rPr>
              <a:t>) </a:t>
            </a:r>
            <a:r>
              <a:rPr sz="1000" spc="-55" dirty="0">
                <a:latin typeface="Arial"/>
                <a:cs typeface="Arial"/>
              </a:rPr>
              <a:t>is </a:t>
            </a:r>
            <a:r>
              <a:rPr sz="1000" spc="-35" dirty="0">
                <a:latin typeface="Arial"/>
                <a:cs typeface="Arial"/>
              </a:rPr>
              <a:t>entailed  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60" dirty="0">
                <a:latin typeface="Arial"/>
                <a:cs typeface="Arial"/>
              </a:rPr>
              <a:t>by</a:t>
            </a:r>
            <a:endParaRPr sz="1000" dirty="0">
              <a:latin typeface="Arial"/>
              <a:cs typeface="Arial"/>
            </a:endParaRPr>
          </a:p>
          <a:p>
            <a:pPr marL="443230">
              <a:lnSpc>
                <a:spcPts val="1200"/>
              </a:lnSpc>
            </a:pPr>
            <a:r>
              <a:rPr sz="1000" i="1" spc="20" dirty="0">
                <a:latin typeface="Arial"/>
                <a:cs typeface="Arial"/>
              </a:rPr>
              <a:t>K </a:t>
            </a:r>
            <a:r>
              <a:rPr sz="1000" spc="-5" dirty="0">
                <a:latin typeface="Arial"/>
                <a:cs typeface="Arial"/>
              </a:rPr>
              <a:t>, </a:t>
            </a:r>
            <a:r>
              <a:rPr sz="1000" spc="-25" dirty="0">
                <a:latin typeface="Arial"/>
                <a:cs typeface="Arial"/>
              </a:rPr>
              <a:t>i.e., </a:t>
            </a:r>
            <a:r>
              <a:rPr sz="1000" i="1" spc="60" dirty="0">
                <a:latin typeface="Arial"/>
                <a:cs typeface="Arial"/>
              </a:rPr>
              <a:t>q</a:t>
            </a:r>
            <a:r>
              <a:rPr sz="1000" spc="60" dirty="0">
                <a:latin typeface="Arial"/>
                <a:cs typeface="Arial"/>
              </a:rPr>
              <a:t>(</a:t>
            </a:r>
            <a:r>
              <a:rPr sz="1000" i="1" spc="60" dirty="0">
                <a:latin typeface="Arial"/>
                <a:cs typeface="Arial"/>
              </a:rPr>
              <a:t>t</a:t>
            </a:r>
            <a:r>
              <a:rPr sz="1000" spc="60" dirty="0">
                <a:latin typeface="Arial"/>
                <a:cs typeface="Arial"/>
              </a:rPr>
              <a:t>) </a:t>
            </a:r>
            <a:r>
              <a:rPr sz="1000" spc="-55" dirty="0">
                <a:latin typeface="Arial"/>
                <a:cs typeface="Arial"/>
              </a:rPr>
              <a:t>is  </a:t>
            </a:r>
            <a:r>
              <a:rPr sz="1000" spc="-40" dirty="0">
                <a:latin typeface="Arial"/>
                <a:cs typeface="Arial"/>
              </a:rPr>
              <a:t>satisfied </a:t>
            </a:r>
            <a:r>
              <a:rPr sz="1000" spc="-60" dirty="0">
                <a:latin typeface="Arial"/>
                <a:cs typeface="Arial"/>
              </a:rPr>
              <a:t>by  </a:t>
            </a:r>
            <a:r>
              <a:rPr sz="1000" spc="-65" dirty="0">
                <a:latin typeface="Arial"/>
                <a:cs typeface="Arial"/>
              </a:rPr>
              <a:t>every  </a:t>
            </a:r>
            <a:r>
              <a:rPr sz="1000" spc="-20" dirty="0">
                <a:latin typeface="Arial"/>
                <a:cs typeface="Arial"/>
              </a:rPr>
              <a:t>interpretation of</a:t>
            </a:r>
            <a:r>
              <a:rPr sz="1000" spc="-95" dirty="0">
                <a:latin typeface="Arial"/>
                <a:cs typeface="Arial"/>
              </a:rPr>
              <a:t> </a:t>
            </a:r>
            <a:r>
              <a:rPr sz="1000" i="1" spc="20" dirty="0">
                <a:latin typeface="Arial"/>
                <a:cs typeface="Arial"/>
              </a:rPr>
              <a:t>K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4322698" y="3360826"/>
            <a:ext cx="23431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25" dirty="0">
                <a:latin typeface="Arial"/>
                <a:cs typeface="Arial"/>
              </a:rPr>
              <a:t>58/64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3014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301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805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09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01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805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309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81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317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82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325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904798" y="37668"/>
            <a:ext cx="2063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O</a:t>
            </a:r>
            <a:r>
              <a:rPr sz="600" b="1" spc="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WL</a:t>
            </a:r>
            <a:endParaRPr sz="6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62723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6272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776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7280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784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8288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792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9296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6272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6776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7280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784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8288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792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1601889" y="37668"/>
            <a:ext cx="27622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OWL</a:t>
            </a:r>
            <a:r>
              <a:rPr sz="600" b="1" spc="-4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27393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2434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273935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3243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3747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4251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4755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73935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324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747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425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4755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273935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3243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3747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4251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4755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2248585" y="37668"/>
            <a:ext cx="5492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OWL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2</a:t>
            </a:r>
            <a:r>
              <a:rPr sz="600" b="1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profiles</a:t>
            </a:r>
            <a:endParaRPr sz="600">
              <a:latin typeface="Arial"/>
              <a:cs typeface="Arial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31793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22973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801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33053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3153981" y="37668"/>
            <a:ext cx="56134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Beyond 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OWL</a:t>
            </a:r>
            <a:r>
              <a:rPr sz="600" b="1" spc="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09680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1471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197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2479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2479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2984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3487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3992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4495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5000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4071454" y="37668"/>
            <a:ext cx="44339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22553B"/>
                </a:solidFill>
                <a:latin typeface="Arial"/>
                <a:cs typeface="Arial"/>
                <a:hlinkClick r:id="rId7" action="ppaction://hlinksldjump"/>
              </a:rPr>
              <a:t>Reasoning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470357" y="491591"/>
            <a:ext cx="3667760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90" dirty="0">
                <a:solidFill>
                  <a:srgbClr val="46AA78"/>
                </a:solidFill>
                <a:latin typeface="Arial"/>
                <a:cs typeface="Arial"/>
              </a:rPr>
              <a:t>Reasoning  </a:t>
            </a:r>
            <a:r>
              <a:rPr sz="1400" spc="-95" dirty="0">
                <a:solidFill>
                  <a:srgbClr val="46AA78"/>
                </a:solidFill>
                <a:latin typeface="Arial"/>
                <a:cs typeface="Arial"/>
              </a:rPr>
              <a:t>services  </a:t>
            </a:r>
            <a:r>
              <a:rPr sz="1400" spc="-25" dirty="0">
                <a:solidFill>
                  <a:srgbClr val="46AA78"/>
                </a:solidFill>
                <a:latin typeface="Arial"/>
                <a:cs typeface="Arial"/>
              </a:rPr>
              <a:t>for </a:t>
            </a:r>
            <a:r>
              <a:rPr sz="1400" spc="-75" dirty="0">
                <a:solidFill>
                  <a:srgbClr val="46AA78"/>
                </a:solidFill>
                <a:latin typeface="Arial"/>
                <a:cs typeface="Arial"/>
              </a:rPr>
              <a:t>DL-based  </a:t>
            </a:r>
            <a:r>
              <a:rPr sz="1400" spc="-40" dirty="0">
                <a:solidFill>
                  <a:srgbClr val="46AA78"/>
                </a:solidFill>
                <a:latin typeface="Arial"/>
                <a:cs typeface="Arial"/>
              </a:rPr>
              <a:t>OWL</a:t>
            </a:r>
            <a:r>
              <a:rPr sz="1400" spc="-210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55" dirty="0">
                <a:solidFill>
                  <a:srgbClr val="46AA78"/>
                </a:solidFill>
                <a:latin typeface="Arial"/>
                <a:cs typeface="Arial"/>
              </a:rPr>
              <a:t>ontologies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502551" y="1332458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624395" y="1256192"/>
            <a:ext cx="3288029" cy="662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marR="5080" indent="-171450">
              <a:lnSpc>
                <a:spcPct val="102600"/>
              </a:lnSpc>
              <a:buFont typeface="Arial"/>
              <a:buChar char="•"/>
            </a:pPr>
            <a:r>
              <a:rPr sz="1050" spc="-50" dirty="0">
                <a:latin typeface="Arial"/>
                <a:cs typeface="Arial"/>
              </a:rPr>
              <a:t>Standard </a:t>
            </a:r>
            <a:r>
              <a:rPr sz="1050" spc="-60" dirty="0">
                <a:latin typeface="Arial"/>
                <a:cs typeface="Arial"/>
              </a:rPr>
              <a:t>reasoning </a:t>
            </a:r>
            <a:r>
              <a:rPr sz="1050" spc="-75" dirty="0">
                <a:latin typeface="Arial"/>
                <a:cs typeface="Arial"/>
              </a:rPr>
              <a:t>services </a:t>
            </a:r>
            <a:r>
              <a:rPr sz="1050" spc="-20" dirty="0">
                <a:latin typeface="Arial"/>
                <a:cs typeface="Arial"/>
              </a:rPr>
              <a:t>in </a:t>
            </a:r>
            <a:r>
              <a:rPr sz="1050" spc="-85" dirty="0">
                <a:latin typeface="Arial"/>
                <a:cs typeface="Arial"/>
              </a:rPr>
              <a:t>a </a:t>
            </a:r>
            <a:r>
              <a:rPr sz="1050" spc="-45" dirty="0">
                <a:latin typeface="Arial"/>
                <a:cs typeface="Arial"/>
              </a:rPr>
              <a:t>non-standard </a:t>
            </a:r>
            <a:r>
              <a:rPr sz="1050" spc="-65" dirty="0">
                <a:latin typeface="Arial"/>
                <a:cs typeface="Arial"/>
              </a:rPr>
              <a:t>way: </a:t>
            </a:r>
            <a:r>
              <a:rPr sz="1050" spc="-40" dirty="0">
                <a:latin typeface="Arial"/>
                <a:cs typeface="Arial"/>
              </a:rPr>
              <a:t>e.g.,  </a:t>
            </a:r>
            <a:r>
              <a:rPr sz="1050" spc="-60" dirty="0">
                <a:latin typeface="Arial"/>
                <a:cs typeface="Arial"/>
              </a:rPr>
              <a:t>possible </a:t>
            </a:r>
            <a:r>
              <a:rPr sz="1050" spc="-45" dirty="0">
                <a:latin typeface="Arial"/>
                <a:cs typeface="Arial"/>
              </a:rPr>
              <a:t>world </a:t>
            </a:r>
            <a:r>
              <a:rPr sz="1050" spc="-50" dirty="0">
                <a:latin typeface="Arial"/>
                <a:cs typeface="Arial"/>
              </a:rPr>
              <a:t>explorer, </a:t>
            </a:r>
            <a:r>
              <a:rPr sz="1050" spc="-30" dirty="0">
                <a:latin typeface="Arial"/>
                <a:cs typeface="Arial"/>
              </a:rPr>
              <a:t>test-driven </a:t>
            </a:r>
            <a:r>
              <a:rPr sz="1050" spc="-50" dirty="0">
                <a:latin typeface="Arial"/>
                <a:cs typeface="Arial"/>
              </a:rPr>
              <a:t>development, </a:t>
            </a:r>
            <a:r>
              <a:rPr sz="1050" spc="-30" dirty="0">
                <a:latin typeface="Arial"/>
                <a:cs typeface="Arial"/>
              </a:rPr>
              <a:t>object  </a:t>
            </a:r>
            <a:r>
              <a:rPr sz="1050" spc="-35" dirty="0">
                <a:latin typeface="Arial"/>
                <a:cs typeface="Arial"/>
              </a:rPr>
              <a:t>property </a:t>
            </a:r>
            <a:r>
              <a:rPr sz="1050" spc="-55" dirty="0">
                <a:latin typeface="Arial"/>
                <a:cs typeface="Arial"/>
              </a:rPr>
              <a:t>suggestion,  </a:t>
            </a:r>
            <a:r>
              <a:rPr sz="1050" spc="-30" dirty="0">
                <a:latin typeface="Arial"/>
                <a:cs typeface="Arial"/>
              </a:rPr>
              <a:t>entailment</a:t>
            </a:r>
            <a:r>
              <a:rPr sz="1050" spc="65" dirty="0">
                <a:latin typeface="Arial"/>
                <a:cs typeface="Arial"/>
              </a:rPr>
              <a:t> </a:t>
            </a:r>
            <a:r>
              <a:rPr sz="1050" spc="-30" dirty="0">
                <a:latin typeface="Arial"/>
                <a:cs typeface="Arial"/>
              </a:rPr>
              <a:t>diffs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4322698" y="3365112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59/64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3014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301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805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09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01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805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309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81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317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82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325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904798" y="37668"/>
            <a:ext cx="2063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O</a:t>
            </a:r>
            <a:r>
              <a:rPr sz="600" b="1" spc="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WL</a:t>
            </a:r>
            <a:endParaRPr sz="6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62723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6272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776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7280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784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8288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792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9296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6272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6776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7280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784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8288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792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1601889" y="37668"/>
            <a:ext cx="27622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OWL</a:t>
            </a:r>
            <a:r>
              <a:rPr sz="600" b="1" spc="-4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27393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2434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273935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3243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3747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4251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4755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73935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324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747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425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4755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273935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3243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3747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4251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4755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2248585" y="37668"/>
            <a:ext cx="5492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OWL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2</a:t>
            </a:r>
            <a:r>
              <a:rPr sz="600" b="1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profiles</a:t>
            </a:r>
            <a:endParaRPr sz="600">
              <a:latin typeface="Arial"/>
              <a:cs typeface="Arial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31793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22973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801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33053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3153981" y="37668"/>
            <a:ext cx="56134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Beyond 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OWL</a:t>
            </a:r>
            <a:r>
              <a:rPr sz="600" b="1" spc="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09680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1471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197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2479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2479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2984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3487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3992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4495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5000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4071454" y="37668"/>
            <a:ext cx="44339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22553B"/>
                </a:solidFill>
                <a:latin typeface="Arial"/>
                <a:cs typeface="Arial"/>
                <a:hlinkClick r:id="rId7" action="ppaction://hlinksldjump"/>
              </a:rPr>
              <a:t>Reasoning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470357" y="491591"/>
            <a:ext cx="3667760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90" dirty="0">
                <a:solidFill>
                  <a:srgbClr val="46AA78"/>
                </a:solidFill>
                <a:latin typeface="Arial"/>
                <a:cs typeface="Arial"/>
              </a:rPr>
              <a:t>Reasoning  </a:t>
            </a:r>
            <a:r>
              <a:rPr sz="1400" spc="-95" dirty="0">
                <a:solidFill>
                  <a:srgbClr val="46AA78"/>
                </a:solidFill>
                <a:latin typeface="Arial"/>
                <a:cs typeface="Arial"/>
              </a:rPr>
              <a:t>services  </a:t>
            </a:r>
            <a:r>
              <a:rPr sz="1400" spc="-25" dirty="0">
                <a:solidFill>
                  <a:srgbClr val="46AA78"/>
                </a:solidFill>
                <a:latin typeface="Arial"/>
                <a:cs typeface="Arial"/>
              </a:rPr>
              <a:t>for </a:t>
            </a:r>
            <a:r>
              <a:rPr sz="1400" spc="-75" dirty="0">
                <a:solidFill>
                  <a:srgbClr val="46AA78"/>
                </a:solidFill>
                <a:latin typeface="Arial"/>
                <a:cs typeface="Arial"/>
              </a:rPr>
              <a:t>DL-based  </a:t>
            </a:r>
            <a:r>
              <a:rPr sz="1400" spc="-40" dirty="0">
                <a:solidFill>
                  <a:srgbClr val="46AA78"/>
                </a:solidFill>
                <a:latin typeface="Arial"/>
                <a:cs typeface="Arial"/>
              </a:rPr>
              <a:t>OWL</a:t>
            </a:r>
            <a:r>
              <a:rPr sz="1400" spc="-210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55" dirty="0">
                <a:solidFill>
                  <a:srgbClr val="46AA78"/>
                </a:solidFill>
                <a:latin typeface="Arial"/>
                <a:cs typeface="Arial"/>
              </a:rPr>
              <a:t>ontologies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502551" y="1332458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02551" y="1886635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624395" y="1256192"/>
            <a:ext cx="3362960" cy="10324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marR="80010" indent="-171450">
              <a:lnSpc>
                <a:spcPct val="102600"/>
              </a:lnSpc>
              <a:buFont typeface="Arial"/>
              <a:buChar char="•"/>
            </a:pPr>
            <a:r>
              <a:rPr sz="1050" spc="-50" dirty="0">
                <a:latin typeface="Arial"/>
                <a:cs typeface="Arial"/>
              </a:rPr>
              <a:t>Standard </a:t>
            </a:r>
            <a:r>
              <a:rPr sz="1050" spc="-60" dirty="0">
                <a:latin typeface="Arial"/>
                <a:cs typeface="Arial"/>
              </a:rPr>
              <a:t>reasoning </a:t>
            </a:r>
            <a:r>
              <a:rPr sz="1050" spc="-75" dirty="0">
                <a:latin typeface="Arial"/>
                <a:cs typeface="Arial"/>
              </a:rPr>
              <a:t>services </a:t>
            </a:r>
            <a:r>
              <a:rPr sz="1050" spc="-20" dirty="0">
                <a:latin typeface="Arial"/>
                <a:cs typeface="Arial"/>
              </a:rPr>
              <a:t>in </a:t>
            </a:r>
            <a:r>
              <a:rPr sz="1050" spc="-85" dirty="0">
                <a:latin typeface="Arial"/>
                <a:cs typeface="Arial"/>
              </a:rPr>
              <a:t>a </a:t>
            </a:r>
            <a:r>
              <a:rPr sz="1050" spc="-45" dirty="0">
                <a:latin typeface="Arial"/>
                <a:cs typeface="Arial"/>
              </a:rPr>
              <a:t>non-standard </a:t>
            </a:r>
            <a:r>
              <a:rPr sz="1050" spc="-65" dirty="0">
                <a:latin typeface="Arial"/>
                <a:cs typeface="Arial"/>
              </a:rPr>
              <a:t>way: </a:t>
            </a:r>
            <a:r>
              <a:rPr sz="1050" spc="-40" dirty="0">
                <a:latin typeface="Arial"/>
                <a:cs typeface="Arial"/>
              </a:rPr>
              <a:t>e.g.,  </a:t>
            </a:r>
            <a:r>
              <a:rPr sz="1050" spc="-60" dirty="0">
                <a:latin typeface="Arial"/>
                <a:cs typeface="Arial"/>
              </a:rPr>
              <a:t>possible </a:t>
            </a:r>
            <a:r>
              <a:rPr sz="1050" spc="-45" dirty="0">
                <a:latin typeface="Arial"/>
                <a:cs typeface="Arial"/>
              </a:rPr>
              <a:t>world </a:t>
            </a:r>
            <a:r>
              <a:rPr sz="1050" spc="-50" dirty="0">
                <a:latin typeface="Arial"/>
                <a:cs typeface="Arial"/>
              </a:rPr>
              <a:t>explorer, </a:t>
            </a:r>
            <a:r>
              <a:rPr sz="1050" spc="-30" dirty="0">
                <a:latin typeface="Arial"/>
                <a:cs typeface="Arial"/>
              </a:rPr>
              <a:t>test-driven </a:t>
            </a:r>
            <a:r>
              <a:rPr sz="1050" spc="-50" dirty="0">
                <a:latin typeface="Arial"/>
                <a:cs typeface="Arial"/>
              </a:rPr>
              <a:t>development, </a:t>
            </a:r>
            <a:r>
              <a:rPr sz="1050" spc="-30" dirty="0">
                <a:latin typeface="Arial"/>
                <a:cs typeface="Arial"/>
              </a:rPr>
              <a:t>object  </a:t>
            </a:r>
            <a:r>
              <a:rPr sz="1050" spc="-35" dirty="0">
                <a:latin typeface="Arial"/>
                <a:cs typeface="Arial"/>
              </a:rPr>
              <a:t>property </a:t>
            </a:r>
            <a:r>
              <a:rPr sz="1050" spc="-55" dirty="0">
                <a:latin typeface="Arial"/>
                <a:cs typeface="Arial"/>
              </a:rPr>
              <a:t>suggestion,  </a:t>
            </a:r>
            <a:r>
              <a:rPr sz="1050" spc="-30" dirty="0">
                <a:latin typeface="Arial"/>
                <a:cs typeface="Arial"/>
              </a:rPr>
              <a:t>entailment</a:t>
            </a:r>
            <a:r>
              <a:rPr sz="1050" spc="65" dirty="0">
                <a:latin typeface="Arial"/>
                <a:cs typeface="Arial"/>
              </a:rPr>
              <a:t> </a:t>
            </a:r>
            <a:r>
              <a:rPr sz="1050" spc="-30" dirty="0">
                <a:latin typeface="Arial"/>
                <a:cs typeface="Arial"/>
              </a:rPr>
              <a:t>diffs</a:t>
            </a:r>
            <a:endParaRPr sz="1050" dirty="0">
              <a:latin typeface="Arial"/>
              <a:cs typeface="Arial"/>
            </a:endParaRPr>
          </a:p>
          <a:p>
            <a:pPr marL="184150" marR="5080" indent="-171450">
              <a:lnSpc>
                <a:spcPct val="102600"/>
              </a:lnSpc>
              <a:spcBef>
                <a:spcPts val="300"/>
              </a:spcBef>
              <a:buFont typeface="Arial"/>
              <a:buChar char="•"/>
            </a:pPr>
            <a:r>
              <a:rPr sz="1050" spc="-45" dirty="0">
                <a:latin typeface="Arial"/>
                <a:cs typeface="Arial"/>
              </a:rPr>
              <a:t>Non-standard </a:t>
            </a:r>
            <a:r>
              <a:rPr sz="1050" spc="-60" dirty="0">
                <a:latin typeface="Arial"/>
                <a:cs typeface="Arial"/>
              </a:rPr>
              <a:t>reasoning </a:t>
            </a:r>
            <a:r>
              <a:rPr sz="1050" spc="-70" dirty="0">
                <a:latin typeface="Arial"/>
                <a:cs typeface="Arial"/>
              </a:rPr>
              <a:t>services: </a:t>
            </a:r>
            <a:r>
              <a:rPr sz="1050" spc="-40" dirty="0">
                <a:latin typeface="Arial"/>
                <a:cs typeface="Arial"/>
              </a:rPr>
              <a:t>e.g.,  </a:t>
            </a:r>
            <a:r>
              <a:rPr sz="1050" spc="-20" dirty="0">
                <a:latin typeface="Arial"/>
                <a:cs typeface="Arial"/>
              </a:rPr>
              <a:t>explanation/justifications, </a:t>
            </a:r>
            <a:r>
              <a:rPr sz="1050" spc="-35" dirty="0">
                <a:latin typeface="Arial"/>
                <a:cs typeface="Arial"/>
              </a:rPr>
              <a:t>repair, </a:t>
            </a:r>
            <a:r>
              <a:rPr sz="1050" spc="-50" dirty="0">
                <a:latin typeface="Arial"/>
                <a:cs typeface="Arial"/>
              </a:rPr>
              <a:t>least  </a:t>
            </a:r>
            <a:r>
              <a:rPr sz="1050" spc="-60" dirty="0">
                <a:latin typeface="Arial"/>
                <a:cs typeface="Arial"/>
              </a:rPr>
              <a:t>common</a:t>
            </a:r>
            <a:r>
              <a:rPr sz="1050" spc="165" dirty="0">
                <a:latin typeface="Arial"/>
                <a:cs typeface="Arial"/>
              </a:rPr>
              <a:t> </a:t>
            </a:r>
            <a:r>
              <a:rPr sz="1050" spc="-70" dirty="0">
                <a:latin typeface="Arial"/>
                <a:cs typeface="Arial"/>
              </a:rPr>
              <a:t>subsumer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4322698" y="3365112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59/64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3014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301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805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09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01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805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309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81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317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82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325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904798" y="37668"/>
            <a:ext cx="2063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O</a:t>
            </a:r>
            <a:r>
              <a:rPr sz="600" b="1" spc="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WL</a:t>
            </a:r>
            <a:endParaRPr sz="6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62723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6272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776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7280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784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8288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792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9296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6272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6776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7280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784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8288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792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1601889" y="37668"/>
            <a:ext cx="27622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OWL</a:t>
            </a:r>
            <a:r>
              <a:rPr sz="600" b="1" spc="-4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27393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2434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273935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3243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3747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4251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4755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73935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324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747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425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4755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273935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3243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3747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4251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4755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2248585" y="37668"/>
            <a:ext cx="5492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OWL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2</a:t>
            </a:r>
            <a:r>
              <a:rPr sz="600" b="1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profiles</a:t>
            </a:r>
            <a:endParaRPr sz="600">
              <a:latin typeface="Arial"/>
              <a:cs typeface="Arial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31793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22973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801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33053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3153981" y="37668"/>
            <a:ext cx="56134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Beyond 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OWL</a:t>
            </a:r>
            <a:r>
              <a:rPr sz="600" b="1" spc="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09680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1471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197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2479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2479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2984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3487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3992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4495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5000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4071454" y="37668"/>
            <a:ext cx="44339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22553B"/>
                </a:solidFill>
                <a:latin typeface="Arial"/>
                <a:cs typeface="Arial"/>
                <a:hlinkClick r:id="rId7" action="ppaction://hlinksldjump"/>
              </a:rPr>
              <a:t>Reasoning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470357" y="491591"/>
            <a:ext cx="3667760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90" dirty="0">
                <a:solidFill>
                  <a:srgbClr val="46AA78"/>
                </a:solidFill>
                <a:latin typeface="Arial"/>
                <a:cs typeface="Arial"/>
              </a:rPr>
              <a:t>Reasoning  </a:t>
            </a:r>
            <a:r>
              <a:rPr sz="1400" spc="-95" dirty="0">
                <a:solidFill>
                  <a:srgbClr val="46AA78"/>
                </a:solidFill>
                <a:latin typeface="Arial"/>
                <a:cs typeface="Arial"/>
              </a:rPr>
              <a:t>services  </a:t>
            </a:r>
            <a:r>
              <a:rPr sz="1400" spc="-25" dirty="0">
                <a:solidFill>
                  <a:srgbClr val="46AA78"/>
                </a:solidFill>
                <a:latin typeface="Arial"/>
                <a:cs typeface="Arial"/>
              </a:rPr>
              <a:t>for </a:t>
            </a:r>
            <a:r>
              <a:rPr sz="1400" spc="-75" dirty="0">
                <a:solidFill>
                  <a:srgbClr val="46AA78"/>
                </a:solidFill>
                <a:latin typeface="Arial"/>
                <a:cs typeface="Arial"/>
              </a:rPr>
              <a:t>DL-based  </a:t>
            </a:r>
            <a:r>
              <a:rPr sz="1400" spc="-40" dirty="0">
                <a:solidFill>
                  <a:srgbClr val="46AA78"/>
                </a:solidFill>
                <a:latin typeface="Arial"/>
                <a:cs typeface="Arial"/>
              </a:rPr>
              <a:t>OWL</a:t>
            </a:r>
            <a:r>
              <a:rPr sz="1400" spc="-210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55" dirty="0">
                <a:solidFill>
                  <a:srgbClr val="46AA78"/>
                </a:solidFill>
                <a:latin typeface="Arial"/>
                <a:cs typeface="Arial"/>
              </a:rPr>
              <a:t>ontologies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502551" y="1332458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02551" y="1886635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02551" y="2268753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624395" y="1256192"/>
            <a:ext cx="3362960" cy="14025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marR="80010" indent="-171450">
              <a:lnSpc>
                <a:spcPct val="102600"/>
              </a:lnSpc>
              <a:buFont typeface="Arial"/>
              <a:buChar char="•"/>
            </a:pPr>
            <a:r>
              <a:rPr sz="1050" spc="-50" dirty="0">
                <a:latin typeface="Arial"/>
                <a:cs typeface="Arial"/>
              </a:rPr>
              <a:t>Standard </a:t>
            </a:r>
            <a:r>
              <a:rPr sz="1050" spc="-60" dirty="0">
                <a:latin typeface="Arial"/>
                <a:cs typeface="Arial"/>
              </a:rPr>
              <a:t>reasoning </a:t>
            </a:r>
            <a:r>
              <a:rPr sz="1050" spc="-75" dirty="0">
                <a:latin typeface="Arial"/>
                <a:cs typeface="Arial"/>
              </a:rPr>
              <a:t>services </a:t>
            </a:r>
            <a:r>
              <a:rPr sz="1050" spc="-20" dirty="0">
                <a:latin typeface="Arial"/>
                <a:cs typeface="Arial"/>
              </a:rPr>
              <a:t>in </a:t>
            </a:r>
            <a:r>
              <a:rPr sz="1050" spc="-85" dirty="0">
                <a:latin typeface="Arial"/>
                <a:cs typeface="Arial"/>
              </a:rPr>
              <a:t>a </a:t>
            </a:r>
            <a:r>
              <a:rPr sz="1050" spc="-45" dirty="0">
                <a:latin typeface="Arial"/>
                <a:cs typeface="Arial"/>
              </a:rPr>
              <a:t>non-standard </a:t>
            </a:r>
            <a:r>
              <a:rPr sz="1050" spc="-65" dirty="0">
                <a:latin typeface="Arial"/>
                <a:cs typeface="Arial"/>
              </a:rPr>
              <a:t>way: </a:t>
            </a:r>
            <a:r>
              <a:rPr sz="1050" spc="-40" dirty="0">
                <a:latin typeface="Arial"/>
                <a:cs typeface="Arial"/>
              </a:rPr>
              <a:t>e.g.,  </a:t>
            </a:r>
            <a:r>
              <a:rPr sz="1050" spc="-60" dirty="0">
                <a:latin typeface="Arial"/>
                <a:cs typeface="Arial"/>
              </a:rPr>
              <a:t>possible </a:t>
            </a:r>
            <a:r>
              <a:rPr sz="1050" spc="-45" dirty="0">
                <a:latin typeface="Arial"/>
                <a:cs typeface="Arial"/>
              </a:rPr>
              <a:t>world </a:t>
            </a:r>
            <a:r>
              <a:rPr sz="1050" spc="-50" dirty="0">
                <a:latin typeface="Arial"/>
                <a:cs typeface="Arial"/>
              </a:rPr>
              <a:t>explorer, </a:t>
            </a:r>
            <a:r>
              <a:rPr sz="1050" spc="-30" dirty="0">
                <a:latin typeface="Arial"/>
                <a:cs typeface="Arial"/>
              </a:rPr>
              <a:t>test-driven </a:t>
            </a:r>
            <a:r>
              <a:rPr sz="1050" spc="-50" dirty="0">
                <a:latin typeface="Arial"/>
                <a:cs typeface="Arial"/>
              </a:rPr>
              <a:t>development, </a:t>
            </a:r>
            <a:r>
              <a:rPr sz="1050" spc="-30" dirty="0">
                <a:latin typeface="Arial"/>
                <a:cs typeface="Arial"/>
              </a:rPr>
              <a:t>object  </a:t>
            </a:r>
            <a:r>
              <a:rPr sz="1050" spc="-35" dirty="0">
                <a:latin typeface="Arial"/>
                <a:cs typeface="Arial"/>
              </a:rPr>
              <a:t>property </a:t>
            </a:r>
            <a:r>
              <a:rPr sz="1050" spc="-55" dirty="0">
                <a:latin typeface="Arial"/>
                <a:cs typeface="Arial"/>
              </a:rPr>
              <a:t>suggestion,  </a:t>
            </a:r>
            <a:r>
              <a:rPr sz="1050" spc="-30" dirty="0">
                <a:latin typeface="Arial"/>
                <a:cs typeface="Arial"/>
              </a:rPr>
              <a:t>entailment</a:t>
            </a:r>
            <a:r>
              <a:rPr sz="1050" spc="65" dirty="0">
                <a:latin typeface="Arial"/>
                <a:cs typeface="Arial"/>
              </a:rPr>
              <a:t> </a:t>
            </a:r>
            <a:r>
              <a:rPr sz="1050" spc="-30" dirty="0">
                <a:latin typeface="Arial"/>
                <a:cs typeface="Arial"/>
              </a:rPr>
              <a:t>diffs</a:t>
            </a:r>
            <a:endParaRPr sz="1050" dirty="0">
              <a:latin typeface="Arial"/>
              <a:cs typeface="Arial"/>
            </a:endParaRPr>
          </a:p>
          <a:p>
            <a:pPr marL="184150" marR="5080" indent="-171450">
              <a:lnSpc>
                <a:spcPct val="102600"/>
              </a:lnSpc>
              <a:spcBef>
                <a:spcPts val="300"/>
              </a:spcBef>
              <a:buFont typeface="Arial"/>
              <a:buChar char="•"/>
            </a:pPr>
            <a:r>
              <a:rPr sz="1050" spc="-45" dirty="0">
                <a:latin typeface="Arial"/>
                <a:cs typeface="Arial"/>
              </a:rPr>
              <a:t>Non-standard </a:t>
            </a:r>
            <a:r>
              <a:rPr sz="1050" spc="-60" dirty="0">
                <a:latin typeface="Arial"/>
                <a:cs typeface="Arial"/>
              </a:rPr>
              <a:t>reasoning </a:t>
            </a:r>
            <a:r>
              <a:rPr sz="1050" spc="-70" dirty="0">
                <a:latin typeface="Arial"/>
                <a:cs typeface="Arial"/>
              </a:rPr>
              <a:t>services: </a:t>
            </a:r>
            <a:r>
              <a:rPr sz="1050" spc="-40" dirty="0">
                <a:latin typeface="Arial"/>
                <a:cs typeface="Arial"/>
              </a:rPr>
              <a:t>e.g.,  </a:t>
            </a:r>
            <a:r>
              <a:rPr sz="1050" spc="-20" dirty="0">
                <a:latin typeface="Arial"/>
                <a:cs typeface="Arial"/>
              </a:rPr>
              <a:t>explanation/justifications, </a:t>
            </a:r>
            <a:r>
              <a:rPr sz="1050" spc="-35" dirty="0">
                <a:latin typeface="Arial"/>
                <a:cs typeface="Arial"/>
              </a:rPr>
              <a:t>repair, </a:t>
            </a:r>
            <a:r>
              <a:rPr sz="1050" spc="-50" dirty="0">
                <a:latin typeface="Arial"/>
                <a:cs typeface="Arial"/>
              </a:rPr>
              <a:t>least  </a:t>
            </a:r>
            <a:r>
              <a:rPr sz="1050" spc="-60" dirty="0">
                <a:latin typeface="Arial"/>
                <a:cs typeface="Arial"/>
              </a:rPr>
              <a:t>common</a:t>
            </a:r>
            <a:r>
              <a:rPr sz="1050" spc="165" dirty="0">
                <a:latin typeface="Arial"/>
                <a:cs typeface="Arial"/>
              </a:rPr>
              <a:t> </a:t>
            </a:r>
            <a:r>
              <a:rPr sz="1050" spc="-70" dirty="0">
                <a:latin typeface="Arial"/>
                <a:cs typeface="Arial"/>
              </a:rPr>
              <a:t>subsumer</a:t>
            </a:r>
            <a:endParaRPr sz="1050" dirty="0">
              <a:latin typeface="Arial"/>
              <a:cs typeface="Arial"/>
            </a:endParaRPr>
          </a:p>
          <a:p>
            <a:pPr marL="184150" marR="27940" indent="-171450">
              <a:lnSpc>
                <a:spcPct val="102600"/>
              </a:lnSpc>
              <a:spcBef>
                <a:spcPts val="300"/>
              </a:spcBef>
              <a:buFont typeface="Arial"/>
              <a:buChar char="•"/>
            </a:pPr>
            <a:r>
              <a:rPr sz="1050" dirty="0">
                <a:latin typeface="Arial"/>
                <a:cs typeface="Arial"/>
              </a:rPr>
              <a:t>Not </a:t>
            </a:r>
            <a:r>
              <a:rPr sz="1050" spc="-20" dirty="0">
                <a:latin typeface="Arial"/>
                <a:cs typeface="Arial"/>
              </a:rPr>
              <a:t>all </a:t>
            </a:r>
            <a:r>
              <a:rPr sz="1050" spc="-40" dirty="0">
                <a:latin typeface="Arial"/>
                <a:cs typeface="Arial"/>
              </a:rPr>
              <a:t>OWL </a:t>
            </a:r>
            <a:r>
              <a:rPr sz="1050" spc="-80" dirty="0">
                <a:latin typeface="Arial"/>
                <a:cs typeface="Arial"/>
              </a:rPr>
              <a:t>species are </a:t>
            </a:r>
            <a:r>
              <a:rPr sz="1050" spc="-45" dirty="0">
                <a:latin typeface="Arial"/>
                <a:cs typeface="Arial"/>
              </a:rPr>
              <a:t>equally </a:t>
            </a:r>
            <a:r>
              <a:rPr sz="1050" spc="-40" dirty="0">
                <a:latin typeface="Arial"/>
                <a:cs typeface="Arial"/>
              </a:rPr>
              <a:t>suitable </a:t>
            </a:r>
            <a:r>
              <a:rPr sz="1050" spc="-25" dirty="0">
                <a:latin typeface="Arial"/>
                <a:cs typeface="Arial"/>
              </a:rPr>
              <a:t>for </a:t>
            </a:r>
            <a:r>
              <a:rPr sz="1050" spc="-20" dirty="0">
                <a:latin typeface="Arial"/>
                <a:cs typeface="Arial"/>
              </a:rPr>
              <a:t>all </a:t>
            </a:r>
            <a:r>
              <a:rPr sz="1050" spc="-60" dirty="0">
                <a:latin typeface="Arial"/>
                <a:cs typeface="Arial"/>
              </a:rPr>
              <a:t>reasoning  </a:t>
            </a:r>
            <a:r>
              <a:rPr sz="1050" spc="-55" dirty="0">
                <a:latin typeface="Arial"/>
                <a:cs typeface="Arial"/>
              </a:rPr>
              <a:t>tasks </a:t>
            </a:r>
            <a:r>
              <a:rPr sz="1050" spc="-25" dirty="0">
                <a:latin typeface="Arial"/>
                <a:cs typeface="Arial"/>
              </a:rPr>
              <a:t>(why</a:t>
            </a:r>
            <a:r>
              <a:rPr sz="1050" spc="125" dirty="0">
                <a:latin typeface="Arial"/>
                <a:cs typeface="Arial"/>
              </a:rPr>
              <a:t> </a:t>
            </a:r>
            <a:r>
              <a:rPr sz="1050" spc="-15" dirty="0">
                <a:latin typeface="Arial"/>
                <a:cs typeface="Arial"/>
              </a:rPr>
              <a:t>not?)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4322698" y="3365112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59/64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3014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301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805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09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01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805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309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81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317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82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325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904798" y="37668"/>
            <a:ext cx="2063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O</a:t>
            </a:r>
            <a:r>
              <a:rPr sz="600" b="1" spc="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WL</a:t>
            </a:r>
            <a:endParaRPr sz="6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62723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6272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776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7280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784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8288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792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9296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6272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6776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7280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784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8288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792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1601889" y="37668"/>
            <a:ext cx="27622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OWL</a:t>
            </a:r>
            <a:r>
              <a:rPr sz="600" b="1" spc="-4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27393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2434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273935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3243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3747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4251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4755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73935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324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747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425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4755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273935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3243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3747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4251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4755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2248585" y="37668"/>
            <a:ext cx="5492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OWL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2</a:t>
            </a:r>
            <a:r>
              <a:rPr sz="600" b="1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profiles</a:t>
            </a:r>
            <a:endParaRPr sz="600">
              <a:latin typeface="Arial"/>
              <a:cs typeface="Arial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31793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22973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801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33053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3153981" y="37668"/>
            <a:ext cx="56134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Beyond 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OWL</a:t>
            </a:r>
            <a:r>
              <a:rPr sz="600" b="1" spc="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09680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1471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197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2479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2984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2984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3487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3992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4495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5000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4071454" y="37668"/>
            <a:ext cx="44339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22553B"/>
                </a:solidFill>
                <a:latin typeface="Arial"/>
                <a:cs typeface="Arial"/>
                <a:hlinkClick r:id="rId7" action="ppaction://hlinksldjump"/>
              </a:rPr>
              <a:t>Reasoning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823925" y="491591"/>
            <a:ext cx="2960370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30" dirty="0">
                <a:solidFill>
                  <a:srgbClr val="46AA78"/>
                </a:solidFill>
                <a:latin typeface="Arial"/>
                <a:cs typeface="Arial"/>
              </a:rPr>
              <a:t>Note:  </a:t>
            </a:r>
            <a:r>
              <a:rPr sz="1400" spc="-90" dirty="0">
                <a:solidFill>
                  <a:srgbClr val="46AA78"/>
                </a:solidFill>
                <a:latin typeface="Arial"/>
                <a:cs typeface="Arial"/>
              </a:rPr>
              <a:t>Reasoning  </a:t>
            </a:r>
            <a:r>
              <a:rPr sz="1400" spc="5" dirty="0">
                <a:solidFill>
                  <a:srgbClr val="46AA78"/>
                </a:solidFill>
                <a:latin typeface="Arial"/>
                <a:cs typeface="Arial"/>
              </a:rPr>
              <a:t>with </a:t>
            </a:r>
            <a:r>
              <a:rPr sz="1400" spc="-75" dirty="0">
                <a:solidFill>
                  <a:srgbClr val="46AA78"/>
                </a:solidFill>
                <a:latin typeface="Arial"/>
                <a:cs typeface="Arial"/>
              </a:rPr>
              <a:t>OWA </a:t>
            </a:r>
            <a:r>
              <a:rPr sz="1400" spc="-40" dirty="0">
                <a:solidFill>
                  <a:srgbClr val="46AA78"/>
                </a:solidFill>
                <a:latin typeface="Arial"/>
                <a:cs typeface="Arial"/>
              </a:rPr>
              <a:t>(vs.</a:t>
            </a:r>
            <a:r>
              <a:rPr sz="1400" spc="200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45" dirty="0">
                <a:solidFill>
                  <a:srgbClr val="46AA78"/>
                </a:solidFill>
                <a:latin typeface="Arial"/>
                <a:cs typeface="Arial"/>
              </a:rPr>
              <a:t>CWA)</a:t>
            </a:r>
            <a:endParaRPr sz="1400">
              <a:latin typeface="Arial"/>
              <a:cs typeface="Arial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502551" y="1246390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624395" y="1174483"/>
            <a:ext cx="1482725" cy="187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b="1" spc="-45" dirty="0">
                <a:latin typeface="Arial"/>
                <a:cs typeface="Arial"/>
              </a:rPr>
              <a:t>O</a:t>
            </a:r>
            <a:r>
              <a:rPr sz="1050" spc="-45" dirty="0">
                <a:latin typeface="Arial"/>
                <a:cs typeface="Arial"/>
              </a:rPr>
              <a:t>pen </a:t>
            </a:r>
            <a:r>
              <a:rPr sz="1050" b="1" spc="-10" dirty="0">
                <a:latin typeface="Arial"/>
                <a:cs typeface="Arial"/>
              </a:rPr>
              <a:t>W</a:t>
            </a:r>
            <a:r>
              <a:rPr sz="1050" spc="-10" dirty="0">
                <a:latin typeface="Arial"/>
                <a:cs typeface="Arial"/>
              </a:rPr>
              <a:t>orld</a:t>
            </a:r>
            <a:r>
              <a:rPr sz="1050" spc="105" dirty="0">
                <a:latin typeface="Arial"/>
                <a:cs typeface="Arial"/>
              </a:rPr>
              <a:t> </a:t>
            </a:r>
            <a:r>
              <a:rPr sz="1050" b="1" spc="-40" dirty="0">
                <a:latin typeface="Arial"/>
                <a:cs typeface="Arial"/>
              </a:rPr>
              <a:t>A</a:t>
            </a:r>
            <a:r>
              <a:rPr sz="1050" spc="-40" dirty="0">
                <a:latin typeface="Arial"/>
                <a:cs typeface="Arial"/>
              </a:rPr>
              <a:t>ssumption</a:t>
            </a:r>
            <a:endParaRPr sz="1050">
              <a:latin typeface="Arial"/>
              <a:cs typeface="Arial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502551" y="1916976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624395" y="1845068"/>
            <a:ext cx="1550035" cy="187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b="1" spc="-65" dirty="0">
                <a:latin typeface="Arial"/>
                <a:cs typeface="Arial"/>
              </a:rPr>
              <a:t>C</a:t>
            </a:r>
            <a:r>
              <a:rPr sz="1050" spc="-65" dirty="0">
                <a:latin typeface="Arial"/>
                <a:cs typeface="Arial"/>
              </a:rPr>
              <a:t>losed </a:t>
            </a:r>
            <a:r>
              <a:rPr sz="1050" b="1" spc="-10" dirty="0">
                <a:latin typeface="Arial"/>
                <a:cs typeface="Arial"/>
              </a:rPr>
              <a:t>W</a:t>
            </a:r>
            <a:r>
              <a:rPr sz="1050" spc="-10" dirty="0">
                <a:latin typeface="Arial"/>
                <a:cs typeface="Arial"/>
              </a:rPr>
              <a:t>orld</a:t>
            </a:r>
            <a:r>
              <a:rPr sz="1050" spc="135" dirty="0">
                <a:latin typeface="Arial"/>
                <a:cs typeface="Arial"/>
              </a:rPr>
              <a:t> </a:t>
            </a:r>
            <a:r>
              <a:rPr sz="1050" b="1" spc="-40" dirty="0">
                <a:latin typeface="Arial"/>
                <a:cs typeface="Arial"/>
              </a:rPr>
              <a:t>A</a:t>
            </a:r>
            <a:r>
              <a:rPr sz="1050" spc="-40" dirty="0">
                <a:latin typeface="Arial"/>
                <a:cs typeface="Arial"/>
              </a:rPr>
              <a:t>ssumption</a:t>
            </a:r>
            <a:endParaRPr sz="1050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4322698" y="3365112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60/64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3014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301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805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09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01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805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309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81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317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82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325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904798" y="37668"/>
            <a:ext cx="2063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O</a:t>
            </a:r>
            <a:r>
              <a:rPr sz="600" b="1" spc="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WL</a:t>
            </a:r>
            <a:endParaRPr sz="6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62723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6272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776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7280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784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8288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792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9296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6272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6776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7280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784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8288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792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1601889" y="37668"/>
            <a:ext cx="27622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OWL</a:t>
            </a:r>
            <a:r>
              <a:rPr sz="600" b="1" spc="-4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27393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2434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273935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3243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3747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4251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4755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73935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324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747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425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4755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273935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3243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3747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4251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4755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2248585" y="37668"/>
            <a:ext cx="5492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OWL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2</a:t>
            </a:r>
            <a:r>
              <a:rPr sz="600" b="1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profiles</a:t>
            </a:r>
            <a:endParaRPr sz="600">
              <a:latin typeface="Arial"/>
              <a:cs typeface="Arial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31793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22973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801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33053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3153981" y="37668"/>
            <a:ext cx="56134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Beyond 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OWL</a:t>
            </a:r>
            <a:r>
              <a:rPr sz="600" b="1" spc="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09680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1471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197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2479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2984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2984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3487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3992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4495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5000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4071454" y="37668"/>
            <a:ext cx="44339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22553B"/>
                </a:solidFill>
                <a:latin typeface="Arial"/>
                <a:cs typeface="Arial"/>
                <a:hlinkClick r:id="rId7" action="ppaction://hlinksldjump"/>
              </a:rPr>
              <a:t>Reasoning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823925" y="491591"/>
            <a:ext cx="2960370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30" dirty="0">
                <a:solidFill>
                  <a:srgbClr val="46AA78"/>
                </a:solidFill>
                <a:latin typeface="Arial"/>
                <a:cs typeface="Arial"/>
              </a:rPr>
              <a:t>Note:  </a:t>
            </a:r>
            <a:r>
              <a:rPr sz="1400" spc="-90" dirty="0">
                <a:solidFill>
                  <a:srgbClr val="46AA78"/>
                </a:solidFill>
                <a:latin typeface="Arial"/>
                <a:cs typeface="Arial"/>
              </a:rPr>
              <a:t>Reasoning  </a:t>
            </a:r>
            <a:r>
              <a:rPr sz="1400" spc="5" dirty="0">
                <a:solidFill>
                  <a:srgbClr val="46AA78"/>
                </a:solidFill>
                <a:latin typeface="Arial"/>
                <a:cs typeface="Arial"/>
              </a:rPr>
              <a:t>with </a:t>
            </a:r>
            <a:r>
              <a:rPr sz="1400" spc="-75" dirty="0">
                <a:solidFill>
                  <a:srgbClr val="46AA78"/>
                </a:solidFill>
                <a:latin typeface="Arial"/>
                <a:cs typeface="Arial"/>
              </a:rPr>
              <a:t>OWA </a:t>
            </a:r>
            <a:r>
              <a:rPr sz="1400" spc="-40" dirty="0">
                <a:solidFill>
                  <a:srgbClr val="46AA78"/>
                </a:solidFill>
                <a:latin typeface="Arial"/>
                <a:cs typeface="Arial"/>
              </a:rPr>
              <a:t>(vs.</a:t>
            </a:r>
            <a:r>
              <a:rPr sz="1400" spc="200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45" dirty="0">
                <a:solidFill>
                  <a:srgbClr val="46AA78"/>
                </a:solidFill>
                <a:latin typeface="Arial"/>
                <a:cs typeface="Arial"/>
              </a:rPr>
              <a:t>CWA)</a:t>
            </a:r>
            <a:endParaRPr sz="1400">
              <a:latin typeface="Arial"/>
              <a:cs typeface="Arial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502551" y="1246390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792327" y="1436192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02551" y="1916976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792327" y="2106777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624395" y="1174483"/>
            <a:ext cx="3890455" cy="1031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b="1" spc="-45" dirty="0">
                <a:latin typeface="Arial"/>
                <a:cs typeface="Arial"/>
              </a:rPr>
              <a:t>O</a:t>
            </a:r>
            <a:r>
              <a:rPr sz="1050" spc="-45" dirty="0">
                <a:latin typeface="Arial"/>
                <a:cs typeface="Arial"/>
              </a:rPr>
              <a:t>pen </a:t>
            </a:r>
            <a:r>
              <a:rPr sz="1050" b="1" spc="-10" dirty="0">
                <a:latin typeface="Arial"/>
                <a:cs typeface="Arial"/>
              </a:rPr>
              <a:t>W</a:t>
            </a:r>
            <a:r>
              <a:rPr sz="1050" spc="-10" dirty="0">
                <a:latin typeface="Arial"/>
                <a:cs typeface="Arial"/>
              </a:rPr>
              <a:t>orld</a:t>
            </a:r>
            <a:r>
              <a:rPr sz="1050" spc="105" dirty="0">
                <a:latin typeface="Arial"/>
                <a:cs typeface="Arial"/>
              </a:rPr>
              <a:t> </a:t>
            </a:r>
            <a:r>
              <a:rPr sz="1050" b="1" spc="-40" dirty="0">
                <a:latin typeface="Arial"/>
                <a:cs typeface="Arial"/>
              </a:rPr>
              <a:t>A</a:t>
            </a:r>
            <a:r>
              <a:rPr sz="1050" spc="-40" dirty="0">
                <a:latin typeface="Arial"/>
                <a:cs typeface="Arial"/>
              </a:rPr>
              <a:t>ssumption</a:t>
            </a:r>
            <a:endParaRPr sz="1050" dirty="0">
              <a:latin typeface="Arial"/>
              <a:cs typeface="Arial"/>
            </a:endParaRPr>
          </a:p>
          <a:p>
            <a:pPr marL="289560">
              <a:lnSpc>
                <a:spcPct val="100000"/>
              </a:lnSpc>
              <a:spcBef>
                <a:spcPts val="175"/>
              </a:spcBef>
            </a:pPr>
            <a:r>
              <a:rPr sz="1000" spc="-75" dirty="0">
                <a:latin typeface="Arial"/>
                <a:cs typeface="Arial"/>
              </a:rPr>
              <a:t>Absence  </a:t>
            </a:r>
            <a:r>
              <a:rPr sz="1000" spc="-20" dirty="0">
                <a:latin typeface="Arial"/>
                <a:cs typeface="Arial"/>
              </a:rPr>
              <a:t>of information </a:t>
            </a:r>
            <a:r>
              <a:rPr sz="1000" spc="-55" dirty="0">
                <a:latin typeface="Arial"/>
                <a:cs typeface="Arial"/>
              </a:rPr>
              <a:t>is </a:t>
            </a:r>
            <a:r>
              <a:rPr sz="1000" spc="-30" dirty="0">
                <a:latin typeface="Arial"/>
                <a:cs typeface="Arial"/>
              </a:rPr>
              <a:t>interpreted </a:t>
            </a:r>
            <a:r>
              <a:rPr sz="1000" spc="-100" dirty="0">
                <a:latin typeface="Arial"/>
                <a:cs typeface="Arial"/>
              </a:rPr>
              <a:t>as  </a:t>
            </a:r>
            <a:r>
              <a:rPr sz="1000" spc="-45" dirty="0">
                <a:solidFill>
                  <a:srgbClr val="009A55"/>
                </a:solidFill>
                <a:latin typeface="Arial"/>
                <a:cs typeface="Arial"/>
              </a:rPr>
              <a:t>unknown </a:t>
            </a:r>
            <a:r>
              <a:rPr sz="1000" spc="45" dirty="0">
                <a:solidFill>
                  <a:srgbClr val="009A55"/>
                </a:solidFill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information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050" b="1" spc="-65" dirty="0">
                <a:latin typeface="Arial"/>
                <a:cs typeface="Arial"/>
              </a:rPr>
              <a:t>C</a:t>
            </a:r>
            <a:r>
              <a:rPr sz="1050" spc="-65" dirty="0">
                <a:latin typeface="Arial"/>
                <a:cs typeface="Arial"/>
              </a:rPr>
              <a:t>losed </a:t>
            </a:r>
            <a:r>
              <a:rPr sz="1050" b="1" spc="-10" dirty="0">
                <a:latin typeface="Arial"/>
                <a:cs typeface="Arial"/>
              </a:rPr>
              <a:t>W</a:t>
            </a:r>
            <a:r>
              <a:rPr sz="1050" spc="-10" dirty="0">
                <a:latin typeface="Arial"/>
                <a:cs typeface="Arial"/>
              </a:rPr>
              <a:t>orld</a:t>
            </a:r>
            <a:r>
              <a:rPr sz="1050" spc="135" dirty="0">
                <a:latin typeface="Arial"/>
                <a:cs typeface="Arial"/>
              </a:rPr>
              <a:t> </a:t>
            </a:r>
            <a:r>
              <a:rPr sz="1050" b="1" spc="-40" dirty="0">
                <a:latin typeface="Arial"/>
                <a:cs typeface="Arial"/>
              </a:rPr>
              <a:t>A</a:t>
            </a:r>
            <a:r>
              <a:rPr sz="1050" spc="-40" dirty="0">
                <a:latin typeface="Arial"/>
                <a:cs typeface="Arial"/>
              </a:rPr>
              <a:t>ssumption</a:t>
            </a:r>
            <a:endParaRPr sz="1050" dirty="0">
              <a:latin typeface="Arial"/>
              <a:cs typeface="Arial"/>
            </a:endParaRPr>
          </a:p>
          <a:p>
            <a:pPr marL="289560">
              <a:lnSpc>
                <a:spcPct val="100000"/>
              </a:lnSpc>
              <a:spcBef>
                <a:spcPts val="170"/>
              </a:spcBef>
            </a:pPr>
            <a:r>
              <a:rPr sz="1000" spc="-75" dirty="0">
                <a:latin typeface="Arial"/>
                <a:cs typeface="Arial"/>
              </a:rPr>
              <a:t>Absence  </a:t>
            </a:r>
            <a:r>
              <a:rPr sz="1000" spc="-20" dirty="0">
                <a:latin typeface="Arial"/>
                <a:cs typeface="Arial"/>
              </a:rPr>
              <a:t>of information </a:t>
            </a:r>
            <a:r>
              <a:rPr sz="1000" spc="-55" dirty="0">
                <a:latin typeface="Arial"/>
                <a:cs typeface="Arial"/>
              </a:rPr>
              <a:t>is </a:t>
            </a:r>
            <a:r>
              <a:rPr sz="1000" spc="-30" dirty="0">
                <a:latin typeface="Arial"/>
                <a:cs typeface="Arial"/>
              </a:rPr>
              <a:t>interpreted </a:t>
            </a:r>
            <a:r>
              <a:rPr sz="1000" spc="-100" dirty="0">
                <a:latin typeface="Arial"/>
                <a:cs typeface="Arial"/>
              </a:rPr>
              <a:t>as  </a:t>
            </a:r>
            <a:r>
              <a:rPr sz="1000" spc="-45" dirty="0">
                <a:solidFill>
                  <a:srgbClr val="B6321C"/>
                </a:solidFill>
                <a:latin typeface="Arial"/>
                <a:cs typeface="Arial"/>
              </a:rPr>
              <a:t>negative </a:t>
            </a:r>
            <a:r>
              <a:rPr sz="1000" spc="55" dirty="0">
                <a:solidFill>
                  <a:srgbClr val="B6321C"/>
                </a:solidFill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information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4322698" y="3365112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60/64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3014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301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805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09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01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805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309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81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317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82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325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904798" y="37668"/>
            <a:ext cx="2063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O</a:t>
            </a:r>
            <a:r>
              <a:rPr sz="600" b="1" spc="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WL</a:t>
            </a:r>
            <a:endParaRPr sz="6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62723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6272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776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7280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784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8288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792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9296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6272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6776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7280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784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8288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792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1601889" y="37668"/>
            <a:ext cx="27622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OWL</a:t>
            </a:r>
            <a:r>
              <a:rPr sz="600" b="1" spc="-4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27393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2434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273935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3243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3747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4251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4755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73935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324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747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425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4755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273935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3243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3747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4251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4755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2248585" y="37668"/>
            <a:ext cx="5492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OWL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2</a:t>
            </a:r>
            <a:r>
              <a:rPr sz="600" b="1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profiles</a:t>
            </a:r>
            <a:endParaRPr sz="600">
              <a:latin typeface="Arial"/>
              <a:cs typeface="Arial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31793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22973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801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33053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3153981" y="37668"/>
            <a:ext cx="56134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Beyond 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OWL</a:t>
            </a:r>
            <a:r>
              <a:rPr sz="600" b="1" spc="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09680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1471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197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2479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2984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2984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3487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3992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4495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5000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4071454" y="37668"/>
            <a:ext cx="44339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22553B"/>
                </a:solidFill>
                <a:latin typeface="Arial"/>
                <a:cs typeface="Arial"/>
                <a:hlinkClick r:id="rId7" action="ppaction://hlinksldjump"/>
              </a:rPr>
              <a:t>Reasoning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823925" y="491591"/>
            <a:ext cx="2960370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30" dirty="0">
                <a:solidFill>
                  <a:srgbClr val="46AA78"/>
                </a:solidFill>
                <a:latin typeface="Arial"/>
                <a:cs typeface="Arial"/>
              </a:rPr>
              <a:t>Note:  </a:t>
            </a:r>
            <a:r>
              <a:rPr sz="1400" spc="-90" dirty="0">
                <a:solidFill>
                  <a:srgbClr val="46AA78"/>
                </a:solidFill>
                <a:latin typeface="Arial"/>
                <a:cs typeface="Arial"/>
              </a:rPr>
              <a:t>Reasoning  </a:t>
            </a:r>
            <a:r>
              <a:rPr sz="1400" spc="5" dirty="0">
                <a:solidFill>
                  <a:srgbClr val="46AA78"/>
                </a:solidFill>
                <a:latin typeface="Arial"/>
                <a:cs typeface="Arial"/>
              </a:rPr>
              <a:t>with </a:t>
            </a:r>
            <a:r>
              <a:rPr sz="1400" spc="-75" dirty="0">
                <a:solidFill>
                  <a:srgbClr val="46AA78"/>
                </a:solidFill>
                <a:latin typeface="Arial"/>
                <a:cs typeface="Arial"/>
              </a:rPr>
              <a:t>OWA </a:t>
            </a:r>
            <a:r>
              <a:rPr sz="1400" spc="-40" dirty="0">
                <a:solidFill>
                  <a:srgbClr val="46AA78"/>
                </a:solidFill>
                <a:latin typeface="Arial"/>
                <a:cs typeface="Arial"/>
              </a:rPr>
              <a:t>(vs.</a:t>
            </a:r>
            <a:r>
              <a:rPr sz="1400" spc="200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45" dirty="0">
                <a:solidFill>
                  <a:srgbClr val="46AA78"/>
                </a:solidFill>
                <a:latin typeface="Arial"/>
                <a:cs typeface="Arial"/>
              </a:rPr>
              <a:t>CWA)</a:t>
            </a:r>
            <a:endParaRPr sz="1400">
              <a:latin typeface="Arial"/>
              <a:cs typeface="Arial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502551" y="1246390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792327" y="1436192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792327" y="1588033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02551" y="1916976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792327" y="2106777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792327" y="2258618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624395" y="1174483"/>
            <a:ext cx="3985705" cy="1183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b="1" spc="-45" dirty="0">
                <a:latin typeface="Arial"/>
                <a:cs typeface="Arial"/>
              </a:rPr>
              <a:t>O</a:t>
            </a:r>
            <a:r>
              <a:rPr sz="1050" spc="-45" dirty="0">
                <a:latin typeface="Arial"/>
                <a:cs typeface="Arial"/>
              </a:rPr>
              <a:t>pen </a:t>
            </a:r>
            <a:r>
              <a:rPr sz="1050" b="1" spc="-10" dirty="0">
                <a:latin typeface="Arial"/>
                <a:cs typeface="Arial"/>
              </a:rPr>
              <a:t>W</a:t>
            </a:r>
            <a:r>
              <a:rPr sz="1050" spc="-10" dirty="0">
                <a:latin typeface="Arial"/>
                <a:cs typeface="Arial"/>
              </a:rPr>
              <a:t>orld</a:t>
            </a:r>
            <a:r>
              <a:rPr sz="1050" spc="105" dirty="0">
                <a:latin typeface="Arial"/>
                <a:cs typeface="Arial"/>
              </a:rPr>
              <a:t> </a:t>
            </a:r>
            <a:r>
              <a:rPr sz="1050" b="1" spc="-40" dirty="0">
                <a:latin typeface="Arial"/>
                <a:cs typeface="Arial"/>
              </a:rPr>
              <a:t>A</a:t>
            </a:r>
            <a:r>
              <a:rPr sz="1050" spc="-40" dirty="0">
                <a:latin typeface="Arial"/>
                <a:cs typeface="Arial"/>
              </a:rPr>
              <a:t>ssumption</a:t>
            </a:r>
            <a:endParaRPr sz="1050" dirty="0">
              <a:latin typeface="Arial"/>
              <a:cs typeface="Arial"/>
            </a:endParaRPr>
          </a:p>
          <a:p>
            <a:pPr marL="289560" marR="5080">
              <a:lnSpc>
                <a:spcPct val="100000"/>
              </a:lnSpc>
              <a:spcBef>
                <a:spcPts val="175"/>
              </a:spcBef>
            </a:pPr>
            <a:r>
              <a:rPr sz="1000" spc="-75" dirty="0">
                <a:latin typeface="Arial"/>
                <a:cs typeface="Arial"/>
              </a:rPr>
              <a:t>Absence </a:t>
            </a:r>
            <a:r>
              <a:rPr sz="1000" spc="-20" dirty="0">
                <a:latin typeface="Arial"/>
                <a:cs typeface="Arial"/>
              </a:rPr>
              <a:t>of information </a:t>
            </a:r>
            <a:r>
              <a:rPr sz="1000" spc="-55" dirty="0">
                <a:latin typeface="Arial"/>
                <a:cs typeface="Arial"/>
              </a:rPr>
              <a:t>is </a:t>
            </a:r>
            <a:r>
              <a:rPr sz="1000" spc="-30" dirty="0">
                <a:latin typeface="Arial"/>
                <a:cs typeface="Arial"/>
              </a:rPr>
              <a:t>interpreted </a:t>
            </a:r>
            <a:r>
              <a:rPr sz="1000" spc="-100" dirty="0">
                <a:latin typeface="Arial"/>
                <a:cs typeface="Arial"/>
              </a:rPr>
              <a:t>as </a:t>
            </a:r>
            <a:r>
              <a:rPr sz="1000" spc="-45" dirty="0">
                <a:solidFill>
                  <a:srgbClr val="009A55"/>
                </a:solidFill>
                <a:latin typeface="Arial"/>
                <a:cs typeface="Arial"/>
              </a:rPr>
              <a:t>unknown </a:t>
            </a:r>
            <a:r>
              <a:rPr sz="1000" spc="-20" dirty="0">
                <a:latin typeface="Arial"/>
                <a:cs typeface="Arial"/>
              </a:rPr>
              <a:t>information  </a:t>
            </a:r>
            <a:r>
              <a:rPr sz="1000" spc="-80" dirty="0">
                <a:latin typeface="Arial"/>
                <a:cs typeface="Arial"/>
              </a:rPr>
              <a:t>Assumes  </a:t>
            </a:r>
            <a:r>
              <a:rPr sz="1000" spc="-40" dirty="0">
                <a:solidFill>
                  <a:srgbClr val="009A55"/>
                </a:solidFill>
                <a:latin typeface="Arial"/>
                <a:cs typeface="Arial"/>
              </a:rPr>
              <a:t>incomplete</a:t>
            </a:r>
            <a:r>
              <a:rPr sz="1000" spc="-70" dirty="0">
                <a:solidFill>
                  <a:srgbClr val="009A55"/>
                </a:solidFill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information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050" b="1" spc="-65" dirty="0">
                <a:latin typeface="Arial"/>
                <a:cs typeface="Arial"/>
              </a:rPr>
              <a:t>C</a:t>
            </a:r>
            <a:r>
              <a:rPr sz="1050" spc="-65" dirty="0">
                <a:latin typeface="Arial"/>
                <a:cs typeface="Arial"/>
              </a:rPr>
              <a:t>losed </a:t>
            </a:r>
            <a:r>
              <a:rPr sz="1050" b="1" spc="-10" dirty="0">
                <a:latin typeface="Arial"/>
                <a:cs typeface="Arial"/>
              </a:rPr>
              <a:t>W</a:t>
            </a:r>
            <a:r>
              <a:rPr sz="1050" spc="-10" dirty="0">
                <a:latin typeface="Arial"/>
                <a:cs typeface="Arial"/>
              </a:rPr>
              <a:t>orld</a:t>
            </a:r>
            <a:r>
              <a:rPr sz="1050" spc="135" dirty="0">
                <a:latin typeface="Arial"/>
                <a:cs typeface="Arial"/>
              </a:rPr>
              <a:t> </a:t>
            </a:r>
            <a:r>
              <a:rPr sz="1050" b="1" spc="-40" dirty="0">
                <a:latin typeface="Arial"/>
                <a:cs typeface="Arial"/>
              </a:rPr>
              <a:t>A</a:t>
            </a:r>
            <a:r>
              <a:rPr sz="1050" spc="-40" dirty="0">
                <a:latin typeface="Arial"/>
                <a:cs typeface="Arial"/>
              </a:rPr>
              <a:t>ssumption</a:t>
            </a:r>
            <a:endParaRPr sz="1050" dirty="0">
              <a:latin typeface="Arial"/>
              <a:cs typeface="Arial"/>
            </a:endParaRPr>
          </a:p>
          <a:p>
            <a:pPr marL="289560" marR="38100">
              <a:lnSpc>
                <a:spcPct val="100000"/>
              </a:lnSpc>
              <a:spcBef>
                <a:spcPts val="175"/>
              </a:spcBef>
            </a:pPr>
            <a:r>
              <a:rPr sz="1000" spc="-75" dirty="0">
                <a:latin typeface="Arial"/>
                <a:cs typeface="Arial"/>
              </a:rPr>
              <a:t>Absence </a:t>
            </a:r>
            <a:r>
              <a:rPr sz="1000" spc="-20" dirty="0">
                <a:latin typeface="Arial"/>
                <a:cs typeface="Arial"/>
              </a:rPr>
              <a:t>of information </a:t>
            </a:r>
            <a:r>
              <a:rPr sz="1000" spc="-55" dirty="0">
                <a:latin typeface="Arial"/>
                <a:cs typeface="Arial"/>
              </a:rPr>
              <a:t>is </a:t>
            </a:r>
            <a:r>
              <a:rPr sz="1000" spc="-30" dirty="0">
                <a:latin typeface="Arial"/>
                <a:cs typeface="Arial"/>
              </a:rPr>
              <a:t>interpreted </a:t>
            </a:r>
            <a:r>
              <a:rPr sz="1000" spc="-100" dirty="0">
                <a:latin typeface="Arial"/>
                <a:cs typeface="Arial"/>
              </a:rPr>
              <a:t>as </a:t>
            </a:r>
            <a:r>
              <a:rPr sz="1000" spc="-45" dirty="0">
                <a:solidFill>
                  <a:srgbClr val="B6321C"/>
                </a:solidFill>
                <a:latin typeface="Arial"/>
                <a:cs typeface="Arial"/>
              </a:rPr>
              <a:t>negative </a:t>
            </a:r>
            <a:r>
              <a:rPr sz="1000" spc="-20" dirty="0">
                <a:latin typeface="Arial"/>
                <a:cs typeface="Arial"/>
              </a:rPr>
              <a:t>information  </a:t>
            </a:r>
            <a:r>
              <a:rPr sz="1000" spc="-80" dirty="0">
                <a:latin typeface="Arial"/>
                <a:cs typeface="Arial"/>
              </a:rPr>
              <a:t>Assumes  </a:t>
            </a:r>
            <a:r>
              <a:rPr sz="1000" spc="-95" dirty="0">
                <a:latin typeface="Arial"/>
                <a:cs typeface="Arial"/>
              </a:rPr>
              <a:t>we  </a:t>
            </a:r>
            <a:r>
              <a:rPr sz="1000" spc="-70" dirty="0">
                <a:latin typeface="Arial"/>
                <a:cs typeface="Arial"/>
              </a:rPr>
              <a:t>have </a:t>
            </a:r>
            <a:r>
              <a:rPr sz="1000" spc="-45" dirty="0">
                <a:solidFill>
                  <a:srgbClr val="B6321C"/>
                </a:solidFill>
                <a:latin typeface="Arial"/>
                <a:cs typeface="Arial"/>
              </a:rPr>
              <a:t>complete</a:t>
            </a:r>
            <a:r>
              <a:rPr sz="1000" spc="20" dirty="0">
                <a:solidFill>
                  <a:srgbClr val="B6321C"/>
                </a:solidFill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information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4322698" y="3365112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60/64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3014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301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805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09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01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805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309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81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317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82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325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904798" y="37668"/>
            <a:ext cx="2063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O</a:t>
            </a:r>
            <a:r>
              <a:rPr sz="600" b="1" spc="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WL</a:t>
            </a:r>
            <a:endParaRPr sz="6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62723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6272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776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7280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784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8288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792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9296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6272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6776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7280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784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8288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792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1601889" y="37668"/>
            <a:ext cx="27622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OWL</a:t>
            </a:r>
            <a:r>
              <a:rPr sz="600" b="1" spc="-4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27393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2434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273935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3243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3747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4251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4755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73935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324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747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425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4755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273935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3243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3747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4251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4755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2248585" y="37668"/>
            <a:ext cx="5492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OWL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2</a:t>
            </a:r>
            <a:r>
              <a:rPr sz="600" b="1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profiles</a:t>
            </a:r>
            <a:endParaRPr sz="600">
              <a:latin typeface="Arial"/>
              <a:cs typeface="Arial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31793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22973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801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33053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3153981" y="37668"/>
            <a:ext cx="56134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Beyond 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OWL</a:t>
            </a:r>
            <a:r>
              <a:rPr sz="600" b="1" spc="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09680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1471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197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2479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2984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2984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3487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3992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4495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5000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4071454" y="37668"/>
            <a:ext cx="44339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22553B"/>
                </a:solidFill>
                <a:latin typeface="Arial"/>
                <a:cs typeface="Arial"/>
                <a:hlinkClick r:id="rId7" action="ppaction://hlinksldjump"/>
              </a:rPr>
              <a:t>Reasoning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823925" y="491591"/>
            <a:ext cx="2960370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30" dirty="0">
                <a:solidFill>
                  <a:srgbClr val="46AA78"/>
                </a:solidFill>
                <a:latin typeface="Arial"/>
                <a:cs typeface="Arial"/>
              </a:rPr>
              <a:t>Note:  </a:t>
            </a:r>
            <a:r>
              <a:rPr sz="1400" spc="-90" dirty="0">
                <a:solidFill>
                  <a:srgbClr val="46AA78"/>
                </a:solidFill>
                <a:latin typeface="Arial"/>
                <a:cs typeface="Arial"/>
              </a:rPr>
              <a:t>Reasoning  </a:t>
            </a:r>
            <a:r>
              <a:rPr sz="1400" spc="5" dirty="0">
                <a:solidFill>
                  <a:srgbClr val="46AA78"/>
                </a:solidFill>
                <a:latin typeface="Arial"/>
                <a:cs typeface="Arial"/>
              </a:rPr>
              <a:t>with </a:t>
            </a:r>
            <a:r>
              <a:rPr sz="1400" spc="-75" dirty="0">
                <a:solidFill>
                  <a:srgbClr val="46AA78"/>
                </a:solidFill>
                <a:latin typeface="Arial"/>
                <a:cs typeface="Arial"/>
              </a:rPr>
              <a:t>OWA </a:t>
            </a:r>
            <a:r>
              <a:rPr sz="1400" spc="-40" dirty="0">
                <a:solidFill>
                  <a:srgbClr val="46AA78"/>
                </a:solidFill>
                <a:latin typeface="Arial"/>
                <a:cs typeface="Arial"/>
              </a:rPr>
              <a:t>(vs.</a:t>
            </a:r>
            <a:r>
              <a:rPr sz="1400" spc="200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45" dirty="0">
                <a:solidFill>
                  <a:srgbClr val="46AA78"/>
                </a:solidFill>
                <a:latin typeface="Arial"/>
                <a:cs typeface="Arial"/>
              </a:rPr>
              <a:t>CWA)</a:t>
            </a:r>
            <a:endParaRPr sz="1400">
              <a:latin typeface="Arial"/>
              <a:cs typeface="Arial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502551" y="1246390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792327" y="1436192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792327" y="1588033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792327" y="1739862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02551" y="1916976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792327" y="2106777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792327" y="2258618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792327" y="2410447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624395" y="1174483"/>
            <a:ext cx="3890455" cy="14878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b="1" spc="-45" dirty="0">
                <a:latin typeface="Arial"/>
                <a:cs typeface="Arial"/>
              </a:rPr>
              <a:t>O</a:t>
            </a:r>
            <a:r>
              <a:rPr sz="1050" spc="-45" dirty="0">
                <a:latin typeface="Arial"/>
                <a:cs typeface="Arial"/>
              </a:rPr>
              <a:t>pen </a:t>
            </a:r>
            <a:r>
              <a:rPr sz="1050" b="1" spc="-10" dirty="0">
                <a:latin typeface="Arial"/>
                <a:cs typeface="Arial"/>
              </a:rPr>
              <a:t>W</a:t>
            </a:r>
            <a:r>
              <a:rPr sz="1050" spc="-10" dirty="0">
                <a:latin typeface="Arial"/>
                <a:cs typeface="Arial"/>
              </a:rPr>
              <a:t>orld</a:t>
            </a:r>
            <a:r>
              <a:rPr sz="1050" spc="105" dirty="0">
                <a:latin typeface="Arial"/>
                <a:cs typeface="Arial"/>
              </a:rPr>
              <a:t> </a:t>
            </a:r>
            <a:r>
              <a:rPr sz="1050" b="1" spc="-40" dirty="0">
                <a:latin typeface="Arial"/>
                <a:cs typeface="Arial"/>
              </a:rPr>
              <a:t>A</a:t>
            </a:r>
            <a:r>
              <a:rPr sz="1050" spc="-40" dirty="0">
                <a:latin typeface="Arial"/>
                <a:cs typeface="Arial"/>
              </a:rPr>
              <a:t>ssumption</a:t>
            </a:r>
            <a:endParaRPr sz="1050" dirty="0">
              <a:latin typeface="Arial"/>
              <a:cs typeface="Arial"/>
            </a:endParaRPr>
          </a:p>
          <a:p>
            <a:pPr marL="289560" marR="5080">
              <a:lnSpc>
                <a:spcPct val="100000"/>
              </a:lnSpc>
              <a:spcBef>
                <a:spcPts val="175"/>
              </a:spcBef>
            </a:pPr>
            <a:r>
              <a:rPr sz="1000" spc="-75" dirty="0">
                <a:latin typeface="Arial"/>
                <a:cs typeface="Arial"/>
              </a:rPr>
              <a:t>Absence </a:t>
            </a:r>
            <a:r>
              <a:rPr sz="1000" spc="-20" dirty="0">
                <a:latin typeface="Arial"/>
                <a:cs typeface="Arial"/>
              </a:rPr>
              <a:t>of information </a:t>
            </a:r>
            <a:r>
              <a:rPr sz="1000" spc="-55" dirty="0">
                <a:latin typeface="Arial"/>
                <a:cs typeface="Arial"/>
              </a:rPr>
              <a:t>is </a:t>
            </a:r>
            <a:r>
              <a:rPr sz="1000" spc="-30" dirty="0">
                <a:latin typeface="Arial"/>
                <a:cs typeface="Arial"/>
              </a:rPr>
              <a:t>interpreted </a:t>
            </a:r>
            <a:r>
              <a:rPr sz="1000" spc="-100" dirty="0">
                <a:latin typeface="Arial"/>
                <a:cs typeface="Arial"/>
              </a:rPr>
              <a:t>as </a:t>
            </a:r>
            <a:r>
              <a:rPr sz="1000" spc="-45" dirty="0">
                <a:solidFill>
                  <a:srgbClr val="009A55"/>
                </a:solidFill>
                <a:latin typeface="Arial"/>
                <a:cs typeface="Arial"/>
              </a:rPr>
              <a:t>unknown </a:t>
            </a:r>
            <a:r>
              <a:rPr sz="1000" spc="-20" dirty="0">
                <a:latin typeface="Arial"/>
                <a:cs typeface="Arial"/>
              </a:rPr>
              <a:t>information  </a:t>
            </a:r>
            <a:r>
              <a:rPr sz="1000" spc="-80" dirty="0">
                <a:latin typeface="Arial"/>
                <a:cs typeface="Arial"/>
              </a:rPr>
              <a:t>Assumes  </a:t>
            </a:r>
            <a:r>
              <a:rPr sz="1000" spc="-40" dirty="0">
                <a:solidFill>
                  <a:srgbClr val="009A55"/>
                </a:solidFill>
                <a:latin typeface="Arial"/>
                <a:cs typeface="Arial"/>
              </a:rPr>
              <a:t>incomplete</a:t>
            </a:r>
            <a:r>
              <a:rPr sz="1000" spc="-70" dirty="0">
                <a:solidFill>
                  <a:srgbClr val="009A55"/>
                </a:solidFill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information</a:t>
            </a:r>
            <a:endParaRPr sz="1000" dirty="0">
              <a:latin typeface="Arial"/>
              <a:cs typeface="Arial"/>
            </a:endParaRPr>
          </a:p>
          <a:p>
            <a:pPr marL="289560">
              <a:lnSpc>
                <a:spcPts val="1195"/>
              </a:lnSpc>
            </a:pPr>
            <a:r>
              <a:rPr sz="1000" spc="-60" dirty="0">
                <a:latin typeface="Arial"/>
                <a:cs typeface="Arial"/>
              </a:rPr>
              <a:t>Good  </a:t>
            </a:r>
            <a:r>
              <a:rPr sz="1000" spc="-20" dirty="0">
                <a:latin typeface="Arial"/>
                <a:cs typeface="Arial"/>
              </a:rPr>
              <a:t>for </a:t>
            </a:r>
            <a:r>
              <a:rPr sz="1000" spc="-45" dirty="0">
                <a:solidFill>
                  <a:srgbClr val="009A55"/>
                </a:solidFill>
                <a:latin typeface="Arial"/>
                <a:cs typeface="Arial"/>
              </a:rPr>
              <a:t>describing </a:t>
            </a:r>
            <a:r>
              <a:rPr sz="1000" spc="-60" dirty="0">
                <a:solidFill>
                  <a:srgbClr val="009A55"/>
                </a:solidFill>
                <a:latin typeface="Arial"/>
                <a:cs typeface="Arial"/>
              </a:rPr>
              <a:t>knowledge  </a:t>
            </a:r>
            <a:r>
              <a:rPr sz="1000" spc="-15" dirty="0">
                <a:latin typeface="Arial"/>
                <a:cs typeface="Arial"/>
              </a:rPr>
              <a:t>in </a:t>
            </a:r>
            <a:r>
              <a:rPr sz="1000" spc="-80" dirty="0">
                <a:latin typeface="Arial"/>
                <a:cs typeface="Arial"/>
              </a:rPr>
              <a:t>a  </a:t>
            </a:r>
            <a:r>
              <a:rPr sz="1000" spc="-75" dirty="0">
                <a:latin typeface="Arial"/>
                <a:cs typeface="Arial"/>
              </a:rPr>
              <a:t>way  </a:t>
            </a:r>
            <a:r>
              <a:rPr sz="1000" spc="10" dirty="0">
                <a:latin typeface="Arial"/>
                <a:cs typeface="Arial"/>
              </a:rPr>
              <a:t>that </a:t>
            </a:r>
            <a:r>
              <a:rPr sz="1000" spc="-55" dirty="0">
                <a:latin typeface="Arial"/>
                <a:cs typeface="Arial"/>
              </a:rPr>
              <a:t>is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50" dirty="0">
                <a:latin typeface="Arial"/>
                <a:cs typeface="Arial"/>
              </a:rPr>
              <a:t>extensible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sz="1050" b="1" spc="-65" dirty="0">
                <a:latin typeface="Arial"/>
                <a:cs typeface="Arial"/>
              </a:rPr>
              <a:t>C</a:t>
            </a:r>
            <a:r>
              <a:rPr sz="1050" spc="-65" dirty="0">
                <a:latin typeface="Arial"/>
                <a:cs typeface="Arial"/>
              </a:rPr>
              <a:t>losed </a:t>
            </a:r>
            <a:r>
              <a:rPr sz="1050" b="1" spc="-10" dirty="0">
                <a:latin typeface="Arial"/>
                <a:cs typeface="Arial"/>
              </a:rPr>
              <a:t>W</a:t>
            </a:r>
            <a:r>
              <a:rPr sz="1050" spc="-10" dirty="0">
                <a:latin typeface="Arial"/>
                <a:cs typeface="Arial"/>
              </a:rPr>
              <a:t>orld</a:t>
            </a:r>
            <a:r>
              <a:rPr sz="1050" spc="135" dirty="0">
                <a:latin typeface="Arial"/>
                <a:cs typeface="Arial"/>
              </a:rPr>
              <a:t> </a:t>
            </a:r>
            <a:r>
              <a:rPr sz="1050" b="1" spc="-40" dirty="0">
                <a:latin typeface="Arial"/>
                <a:cs typeface="Arial"/>
              </a:rPr>
              <a:t>A</a:t>
            </a:r>
            <a:r>
              <a:rPr sz="1050" spc="-40" dirty="0">
                <a:latin typeface="Arial"/>
                <a:cs typeface="Arial"/>
              </a:rPr>
              <a:t>ssumption</a:t>
            </a:r>
            <a:endParaRPr sz="1050" dirty="0">
              <a:latin typeface="Arial"/>
              <a:cs typeface="Arial"/>
            </a:endParaRPr>
          </a:p>
          <a:p>
            <a:pPr marL="289560" marR="38100">
              <a:lnSpc>
                <a:spcPct val="100000"/>
              </a:lnSpc>
              <a:spcBef>
                <a:spcPts val="175"/>
              </a:spcBef>
            </a:pPr>
            <a:r>
              <a:rPr sz="1000" spc="-75" dirty="0">
                <a:latin typeface="Arial"/>
                <a:cs typeface="Arial"/>
              </a:rPr>
              <a:t>Absence </a:t>
            </a:r>
            <a:r>
              <a:rPr sz="1000" spc="-20" dirty="0">
                <a:latin typeface="Arial"/>
                <a:cs typeface="Arial"/>
              </a:rPr>
              <a:t>of information </a:t>
            </a:r>
            <a:r>
              <a:rPr sz="1000" spc="-55" dirty="0">
                <a:latin typeface="Arial"/>
                <a:cs typeface="Arial"/>
              </a:rPr>
              <a:t>is </a:t>
            </a:r>
            <a:r>
              <a:rPr sz="1000" spc="-30" dirty="0">
                <a:latin typeface="Arial"/>
                <a:cs typeface="Arial"/>
              </a:rPr>
              <a:t>interpreted </a:t>
            </a:r>
            <a:r>
              <a:rPr sz="1000" spc="-100" dirty="0">
                <a:latin typeface="Arial"/>
                <a:cs typeface="Arial"/>
              </a:rPr>
              <a:t>as </a:t>
            </a:r>
            <a:r>
              <a:rPr sz="1000" spc="-45" dirty="0">
                <a:solidFill>
                  <a:srgbClr val="B6321C"/>
                </a:solidFill>
                <a:latin typeface="Arial"/>
                <a:cs typeface="Arial"/>
              </a:rPr>
              <a:t>negative </a:t>
            </a:r>
            <a:r>
              <a:rPr sz="1000" spc="-20" dirty="0">
                <a:latin typeface="Arial"/>
                <a:cs typeface="Arial"/>
              </a:rPr>
              <a:t>information  </a:t>
            </a:r>
            <a:r>
              <a:rPr sz="1000" spc="-80" dirty="0">
                <a:latin typeface="Arial"/>
                <a:cs typeface="Arial"/>
              </a:rPr>
              <a:t>Assumes  </a:t>
            </a:r>
            <a:r>
              <a:rPr sz="1000" spc="-95" dirty="0">
                <a:latin typeface="Arial"/>
                <a:cs typeface="Arial"/>
              </a:rPr>
              <a:t>we  </a:t>
            </a:r>
            <a:r>
              <a:rPr sz="1000" spc="-70" dirty="0">
                <a:latin typeface="Arial"/>
                <a:cs typeface="Arial"/>
              </a:rPr>
              <a:t>have </a:t>
            </a:r>
            <a:r>
              <a:rPr sz="1000" spc="-45" dirty="0">
                <a:solidFill>
                  <a:srgbClr val="B6321C"/>
                </a:solidFill>
                <a:latin typeface="Arial"/>
                <a:cs typeface="Arial"/>
              </a:rPr>
              <a:t>complete</a:t>
            </a:r>
            <a:r>
              <a:rPr sz="1000" spc="20" dirty="0">
                <a:solidFill>
                  <a:srgbClr val="B6321C"/>
                </a:solidFill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information</a:t>
            </a:r>
            <a:endParaRPr sz="1000" dirty="0">
              <a:latin typeface="Arial"/>
              <a:cs typeface="Arial"/>
            </a:endParaRPr>
          </a:p>
          <a:p>
            <a:pPr marL="289560" marR="108585">
              <a:lnSpc>
                <a:spcPts val="1200"/>
              </a:lnSpc>
              <a:spcBef>
                <a:spcPts val="35"/>
              </a:spcBef>
            </a:pPr>
            <a:r>
              <a:rPr sz="1000" spc="-60" dirty="0">
                <a:latin typeface="Arial"/>
                <a:cs typeface="Arial"/>
              </a:rPr>
              <a:t>Good </a:t>
            </a:r>
            <a:r>
              <a:rPr sz="1000" spc="-20" dirty="0">
                <a:latin typeface="Arial"/>
                <a:cs typeface="Arial"/>
              </a:rPr>
              <a:t>for </a:t>
            </a:r>
            <a:r>
              <a:rPr sz="1000" spc="-35" dirty="0">
                <a:solidFill>
                  <a:srgbClr val="B6321C"/>
                </a:solidFill>
                <a:latin typeface="Arial"/>
                <a:cs typeface="Arial"/>
              </a:rPr>
              <a:t>constraining </a:t>
            </a:r>
            <a:r>
              <a:rPr sz="1000" spc="-20" dirty="0">
                <a:solidFill>
                  <a:srgbClr val="B6321C"/>
                </a:solidFill>
                <a:latin typeface="Arial"/>
                <a:cs typeface="Arial"/>
              </a:rPr>
              <a:t>information </a:t>
            </a:r>
            <a:r>
              <a:rPr sz="1000" spc="-55" dirty="0">
                <a:latin typeface="Arial"/>
                <a:cs typeface="Arial"/>
              </a:rPr>
              <a:t>and </a:t>
            </a:r>
            <a:r>
              <a:rPr sz="1000" spc="-25" dirty="0">
                <a:solidFill>
                  <a:srgbClr val="B6321C"/>
                </a:solidFill>
                <a:latin typeface="Arial"/>
                <a:cs typeface="Arial"/>
              </a:rPr>
              <a:t>validating </a:t>
            </a:r>
            <a:r>
              <a:rPr sz="1000" spc="-30" dirty="0">
                <a:solidFill>
                  <a:srgbClr val="B6321C"/>
                </a:solidFill>
                <a:latin typeface="Arial"/>
                <a:cs typeface="Arial"/>
              </a:rPr>
              <a:t>data </a:t>
            </a:r>
            <a:r>
              <a:rPr sz="1000" spc="-15" dirty="0">
                <a:latin typeface="Arial"/>
                <a:cs typeface="Arial"/>
              </a:rPr>
              <a:t>in </a:t>
            </a:r>
            <a:r>
              <a:rPr sz="1000" spc="-60" dirty="0">
                <a:latin typeface="Arial"/>
                <a:cs typeface="Arial"/>
              </a:rPr>
              <a:t>an  </a:t>
            </a:r>
            <a:r>
              <a:rPr sz="1000" spc="-25" dirty="0">
                <a:latin typeface="Arial"/>
                <a:cs typeface="Arial"/>
              </a:rPr>
              <a:t>application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4322698" y="3365112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60/64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22553B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93014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301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805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309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301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805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309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081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317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182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2325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904798" y="37668"/>
            <a:ext cx="2063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O</a:t>
            </a:r>
            <a:r>
              <a:rPr sz="600" b="1" spc="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WL</a:t>
            </a:r>
            <a:endParaRPr sz="6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62723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272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6776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280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7784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288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8792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9296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6272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6776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280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7784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288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8792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601889" y="37668"/>
            <a:ext cx="27622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OWL</a:t>
            </a:r>
            <a:r>
              <a:rPr sz="600" b="1" spc="-4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27393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32434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273935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3243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3747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4251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4755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273935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24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3747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425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4755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273935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3243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3747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4251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4755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2248585" y="37668"/>
            <a:ext cx="5492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OWL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2</a:t>
            </a:r>
            <a:r>
              <a:rPr sz="600" b="1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profiles</a:t>
            </a:r>
            <a:endParaRPr sz="60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31793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2973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801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3053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3153981" y="37668"/>
            <a:ext cx="56134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Beyond 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OWL</a:t>
            </a:r>
            <a:r>
              <a:rPr sz="600" b="1" spc="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409680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1471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97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2479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2984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3487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3992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4495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5000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4071454" y="37668"/>
            <a:ext cx="44339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Reasoning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502551" y="1232446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02551" y="1614551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02551" y="1996656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02551" y="2550833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240207" y="477296"/>
            <a:ext cx="4128135" cy="2633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6700"/>
              </a:lnSpc>
            </a:pPr>
            <a:r>
              <a:rPr sz="1400" spc="-75" dirty="0">
                <a:solidFill>
                  <a:srgbClr val="46AA78"/>
                </a:solidFill>
                <a:latin typeface="Arial"/>
                <a:cs typeface="Arial"/>
              </a:rPr>
              <a:t>Toward </a:t>
            </a:r>
            <a:r>
              <a:rPr sz="1400" spc="-100" dirty="0">
                <a:solidFill>
                  <a:srgbClr val="46AA78"/>
                </a:solidFill>
                <a:latin typeface="Arial"/>
                <a:cs typeface="Arial"/>
              </a:rPr>
              <a:t>one </a:t>
            </a:r>
            <a:r>
              <a:rPr sz="1400" spc="-40" dirty="0">
                <a:solidFill>
                  <a:srgbClr val="46AA78"/>
                </a:solidFill>
                <a:latin typeface="Arial"/>
                <a:cs typeface="Arial"/>
              </a:rPr>
              <a:t>ontology </a:t>
            </a:r>
            <a:r>
              <a:rPr sz="1400" spc="-80" dirty="0">
                <a:solidFill>
                  <a:srgbClr val="46AA78"/>
                </a:solidFill>
                <a:latin typeface="Arial"/>
                <a:cs typeface="Arial"/>
              </a:rPr>
              <a:t>language </a:t>
            </a:r>
            <a:r>
              <a:rPr sz="1400" spc="-25" dirty="0">
                <a:solidFill>
                  <a:srgbClr val="46AA78"/>
                </a:solidFill>
                <a:latin typeface="Arial"/>
                <a:cs typeface="Arial"/>
              </a:rPr>
              <a:t>for </a:t>
            </a:r>
            <a:r>
              <a:rPr sz="1400" spc="-35" dirty="0">
                <a:solidFill>
                  <a:srgbClr val="46AA78"/>
                </a:solidFill>
                <a:latin typeface="Arial"/>
                <a:cs typeface="Arial"/>
              </a:rPr>
              <a:t>the </a:t>
            </a:r>
            <a:r>
              <a:rPr sz="1400" spc="-90" dirty="0">
                <a:solidFill>
                  <a:srgbClr val="46AA78"/>
                </a:solidFill>
                <a:latin typeface="Arial"/>
                <a:cs typeface="Arial"/>
              </a:rPr>
              <a:t>Web </a:t>
            </a:r>
            <a:r>
              <a:rPr sz="1400" spc="-10" dirty="0">
                <a:solidFill>
                  <a:srgbClr val="46AA78"/>
                </a:solidFill>
                <a:latin typeface="Arial"/>
                <a:cs typeface="Arial"/>
              </a:rPr>
              <a:t>(‘historical’  </a:t>
            </a:r>
            <a:r>
              <a:rPr sz="1400" spc="-45" dirty="0">
                <a:solidFill>
                  <a:srgbClr val="46AA78"/>
                </a:solidFill>
                <a:latin typeface="Arial"/>
                <a:cs typeface="Arial"/>
              </a:rPr>
              <a:t>note </a:t>
            </a:r>
            <a:r>
              <a:rPr sz="1400" spc="-70" dirty="0">
                <a:solidFill>
                  <a:srgbClr val="46AA78"/>
                </a:solidFill>
                <a:latin typeface="Arial"/>
                <a:cs typeface="Arial"/>
              </a:rPr>
              <a:t>on </a:t>
            </a:r>
            <a:r>
              <a:rPr sz="1400" spc="-80" dirty="0">
                <a:solidFill>
                  <a:srgbClr val="46AA78"/>
                </a:solidFill>
                <a:latin typeface="Arial"/>
                <a:cs typeface="Arial"/>
              </a:rPr>
              <a:t>SoA </a:t>
            </a:r>
            <a:r>
              <a:rPr sz="1400" spc="-65" dirty="0">
                <a:solidFill>
                  <a:srgbClr val="46AA78"/>
                </a:solidFill>
                <a:latin typeface="Arial"/>
                <a:cs typeface="Arial"/>
              </a:rPr>
              <a:t>around </a:t>
            </a:r>
            <a:r>
              <a:rPr sz="1400" spc="-35" dirty="0">
                <a:solidFill>
                  <a:srgbClr val="46AA78"/>
                </a:solidFill>
                <a:latin typeface="Arial"/>
                <a:cs typeface="Arial"/>
              </a:rPr>
              <a:t>the </a:t>
            </a:r>
            <a:r>
              <a:rPr sz="1400" spc="-100" dirty="0">
                <a:solidFill>
                  <a:srgbClr val="46AA78"/>
                </a:solidFill>
                <a:latin typeface="Arial"/>
                <a:cs typeface="Arial"/>
              </a:rPr>
              <a:t>year  </a:t>
            </a:r>
            <a:r>
              <a:rPr sz="1400" spc="130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50" dirty="0">
                <a:solidFill>
                  <a:srgbClr val="46AA78"/>
                </a:solidFill>
                <a:latin typeface="Arial"/>
                <a:cs typeface="Arial"/>
              </a:rPr>
              <a:t>2000)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00" dirty="0">
              <a:latin typeface="Times New Roman"/>
              <a:cs typeface="Times New Roman"/>
            </a:endParaRPr>
          </a:p>
          <a:p>
            <a:pPr marL="568325" marR="461009" indent="-171450">
              <a:lnSpc>
                <a:spcPct val="102600"/>
              </a:lnSpc>
              <a:spcBef>
                <a:spcPts val="5"/>
              </a:spcBef>
              <a:buFont typeface="Arial"/>
              <a:buChar char="•"/>
            </a:pPr>
            <a:r>
              <a:rPr sz="1050" spc="-40" dirty="0">
                <a:latin typeface="Arial"/>
                <a:cs typeface="Arial"/>
              </a:rPr>
              <a:t>Plethora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35" dirty="0">
                <a:latin typeface="Arial"/>
                <a:cs typeface="Arial"/>
              </a:rPr>
              <a:t>ontology </a:t>
            </a:r>
            <a:r>
              <a:rPr sz="1050" spc="-70" dirty="0">
                <a:latin typeface="Arial"/>
                <a:cs typeface="Arial"/>
              </a:rPr>
              <a:t>languages </a:t>
            </a:r>
            <a:r>
              <a:rPr sz="1050" spc="-90" dirty="0">
                <a:latin typeface="Arial"/>
                <a:cs typeface="Arial"/>
              </a:rPr>
              <a:t>used </a:t>
            </a:r>
            <a:r>
              <a:rPr sz="1050" spc="-20" dirty="0">
                <a:latin typeface="Arial"/>
                <a:cs typeface="Arial"/>
              </a:rPr>
              <a:t>in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65" dirty="0">
                <a:latin typeface="Arial"/>
                <a:cs typeface="Arial"/>
              </a:rPr>
              <a:t>1990s; </a:t>
            </a:r>
            <a:r>
              <a:rPr sz="1050" spc="-10" dirty="0">
                <a:latin typeface="Arial"/>
                <a:cs typeface="Arial"/>
              </a:rPr>
              <a:t>KIF,  </a:t>
            </a:r>
            <a:r>
              <a:rPr sz="1050" spc="-25" dirty="0">
                <a:latin typeface="Arial"/>
                <a:cs typeface="Arial"/>
              </a:rPr>
              <a:t>KL-ONE, </a:t>
            </a:r>
            <a:r>
              <a:rPr sz="1050" spc="-20" dirty="0">
                <a:latin typeface="Arial"/>
                <a:cs typeface="Arial"/>
              </a:rPr>
              <a:t>LOOM, </a:t>
            </a:r>
            <a:r>
              <a:rPr sz="1050" spc="-30" dirty="0">
                <a:latin typeface="Arial"/>
                <a:cs typeface="Arial"/>
              </a:rPr>
              <a:t>F-logic, </a:t>
            </a:r>
            <a:r>
              <a:rPr sz="1050" spc="-10" dirty="0">
                <a:latin typeface="Arial"/>
                <a:cs typeface="Arial"/>
              </a:rPr>
              <a:t>DAML, </a:t>
            </a:r>
            <a:r>
              <a:rPr sz="1050" spc="-20" dirty="0">
                <a:latin typeface="Arial"/>
                <a:cs typeface="Arial"/>
              </a:rPr>
              <a:t>OIL, </a:t>
            </a:r>
            <a:r>
              <a:rPr sz="1050" spc="5" dirty="0">
                <a:latin typeface="Arial"/>
                <a:cs typeface="Arial"/>
              </a:rPr>
              <a:t>DAML+OIL, </a:t>
            </a:r>
            <a:r>
              <a:rPr sz="1050" spc="250" dirty="0">
                <a:latin typeface="Arial"/>
                <a:cs typeface="Arial"/>
              </a:rPr>
              <a:t> </a:t>
            </a:r>
            <a:r>
              <a:rPr sz="1050" spc="-5" dirty="0">
                <a:latin typeface="Arial"/>
                <a:cs typeface="Arial"/>
              </a:rPr>
              <a:t>....</a:t>
            </a:r>
            <a:endParaRPr sz="1050" dirty="0">
              <a:latin typeface="Arial"/>
              <a:cs typeface="Arial"/>
            </a:endParaRPr>
          </a:p>
          <a:p>
            <a:pPr marL="568325" marR="541020" indent="-171450">
              <a:lnSpc>
                <a:spcPct val="102600"/>
              </a:lnSpc>
              <a:spcBef>
                <a:spcPts val="300"/>
              </a:spcBef>
              <a:buFont typeface="Arial"/>
              <a:buChar char="•"/>
            </a:pPr>
            <a:r>
              <a:rPr sz="1050" spc="-50" dirty="0">
                <a:latin typeface="Arial"/>
                <a:cs typeface="Arial"/>
              </a:rPr>
              <a:t>Lack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85" dirty="0">
                <a:latin typeface="Arial"/>
                <a:cs typeface="Arial"/>
              </a:rPr>
              <a:t>a </a:t>
            </a:r>
            <a:r>
              <a:rPr sz="1050" spc="-40" dirty="0">
                <a:latin typeface="Arial"/>
                <a:cs typeface="Arial"/>
              </a:rPr>
              <a:t>lingua franca; </a:t>
            </a:r>
            <a:r>
              <a:rPr sz="1050" spc="-70" dirty="0">
                <a:latin typeface="Arial"/>
                <a:cs typeface="Arial"/>
              </a:rPr>
              <a:t>hence, </a:t>
            </a:r>
            <a:r>
              <a:rPr sz="1050" spc="-35" dirty="0">
                <a:latin typeface="Arial"/>
                <a:cs typeface="Arial"/>
              </a:rPr>
              <a:t>ontology </a:t>
            </a:r>
            <a:r>
              <a:rPr sz="1050" spc="-30" dirty="0">
                <a:latin typeface="Arial"/>
                <a:cs typeface="Arial"/>
              </a:rPr>
              <a:t>interoperation  </a:t>
            </a:r>
            <a:r>
              <a:rPr sz="1050" spc="-60" dirty="0">
                <a:latin typeface="Arial"/>
                <a:cs typeface="Arial"/>
              </a:rPr>
              <a:t>problems  </a:t>
            </a:r>
            <a:r>
              <a:rPr sz="1050" spc="-85" dirty="0">
                <a:latin typeface="Arial"/>
                <a:cs typeface="Arial"/>
              </a:rPr>
              <a:t>even  </a:t>
            </a:r>
            <a:r>
              <a:rPr sz="1050" spc="-55" dirty="0">
                <a:latin typeface="Arial"/>
                <a:cs typeface="Arial"/>
              </a:rPr>
              <a:t>on  </a:t>
            </a:r>
            <a:r>
              <a:rPr sz="1050" spc="-30" dirty="0">
                <a:latin typeface="Arial"/>
                <a:cs typeface="Arial"/>
              </a:rPr>
              <a:t>the syntactic</a:t>
            </a:r>
            <a:r>
              <a:rPr sz="1050" spc="-125" dirty="0">
                <a:latin typeface="Arial"/>
                <a:cs typeface="Arial"/>
              </a:rPr>
              <a:t> </a:t>
            </a:r>
            <a:r>
              <a:rPr sz="1050" spc="-55" dirty="0">
                <a:latin typeface="Arial"/>
                <a:cs typeface="Arial"/>
              </a:rPr>
              <a:t>level</a:t>
            </a:r>
            <a:endParaRPr sz="1050" dirty="0">
              <a:latin typeface="Arial"/>
              <a:cs typeface="Arial"/>
            </a:endParaRPr>
          </a:p>
          <a:p>
            <a:pPr marL="568325" marR="215900" indent="-171450" algn="just">
              <a:lnSpc>
                <a:spcPct val="102600"/>
              </a:lnSpc>
              <a:spcBef>
                <a:spcPts val="300"/>
              </a:spcBef>
              <a:buFont typeface="Arial"/>
              <a:buChar char="•"/>
            </a:pPr>
            <a:r>
              <a:rPr sz="1050" spc="-70" dirty="0">
                <a:latin typeface="Arial"/>
                <a:cs typeface="Arial"/>
              </a:rPr>
              <a:t>Advances </a:t>
            </a:r>
            <a:r>
              <a:rPr sz="1050" spc="-20" dirty="0">
                <a:latin typeface="Arial"/>
                <a:cs typeface="Arial"/>
              </a:rPr>
              <a:t>in </a:t>
            </a:r>
            <a:r>
              <a:rPr sz="1050" spc="-80" dirty="0">
                <a:latin typeface="Arial"/>
                <a:cs typeface="Arial"/>
              </a:rPr>
              <a:t>expressive </a:t>
            </a:r>
            <a:r>
              <a:rPr sz="1050" spc="-15" dirty="0">
                <a:latin typeface="Arial"/>
                <a:cs typeface="Arial"/>
              </a:rPr>
              <a:t>DL </a:t>
            </a:r>
            <a:r>
              <a:rPr sz="1050" spc="-70" dirty="0">
                <a:latin typeface="Arial"/>
                <a:cs typeface="Arial"/>
              </a:rPr>
              <a:t>languages </a:t>
            </a:r>
            <a:r>
              <a:rPr sz="1050" spc="-50" dirty="0">
                <a:latin typeface="Arial"/>
                <a:cs typeface="Arial"/>
              </a:rPr>
              <a:t>and, </a:t>
            </a:r>
            <a:r>
              <a:rPr sz="1050" spc="-70" dirty="0">
                <a:latin typeface="Arial"/>
                <a:cs typeface="Arial"/>
              </a:rPr>
              <a:t>more </a:t>
            </a:r>
            <a:r>
              <a:rPr sz="1050" spc="-20" dirty="0">
                <a:latin typeface="Arial"/>
                <a:cs typeface="Arial"/>
              </a:rPr>
              <a:t>importantly,  in </a:t>
            </a:r>
            <a:r>
              <a:rPr sz="1050" spc="-40" dirty="0">
                <a:latin typeface="Arial"/>
                <a:cs typeface="Arial"/>
              </a:rPr>
              <a:t>automated </a:t>
            </a:r>
            <a:r>
              <a:rPr sz="1050" spc="-80" dirty="0">
                <a:latin typeface="Arial"/>
                <a:cs typeface="Arial"/>
              </a:rPr>
              <a:t>reasoners </a:t>
            </a:r>
            <a:r>
              <a:rPr sz="1050" spc="-25" dirty="0">
                <a:latin typeface="Arial"/>
                <a:cs typeface="Arial"/>
              </a:rPr>
              <a:t>for </a:t>
            </a:r>
            <a:r>
              <a:rPr sz="1050" spc="-80" dirty="0">
                <a:latin typeface="Arial"/>
                <a:cs typeface="Arial"/>
              </a:rPr>
              <a:t>expressive </a:t>
            </a:r>
            <a:r>
              <a:rPr sz="1050" spc="-15" dirty="0">
                <a:latin typeface="Arial"/>
                <a:cs typeface="Arial"/>
              </a:rPr>
              <a:t>DL </a:t>
            </a:r>
            <a:r>
              <a:rPr sz="1050" spc="-70" dirty="0">
                <a:latin typeface="Arial"/>
                <a:cs typeface="Arial"/>
              </a:rPr>
              <a:t>languages </a:t>
            </a:r>
            <a:r>
              <a:rPr sz="1050" spc="-20" dirty="0">
                <a:latin typeface="Arial"/>
                <a:cs typeface="Arial"/>
              </a:rPr>
              <a:t>(mainly:  </a:t>
            </a:r>
            <a:r>
              <a:rPr sz="1050" spc="25" dirty="0">
                <a:latin typeface="Arial"/>
                <a:cs typeface="Arial"/>
              </a:rPr>
              <a:t>FaCT++, </a:t>
            </a:r>
            <a:r>
              <a:rPr sz="1050" spc="-35" dirty="0">
                <a:latin typeface="Arial"/>
                <a:cs typeface="Arial"/>
              </a:rPr>
              <a:t>then</a:t>
            </a:r>
            <a:r>
              <a:rPr sz="1050" spc="45" dirty="0">
                <a:latin typeface="Arial"/>
                <a:cs typeface="Arial"/>
              </a:rPr>
              <a:t> </a:t>
            </a:r>
            <a:r>
              <a:rPr sz="1050" spc="-50" dirty="0">
                <a:latin typeface="Arial"/>
                <a:cs typeface="Arial"/>
              </a:rPr>
              <a:t>Racer)</a:t>
            </a:r>
            <a:endParaRPr sz="1050" dirty="0">
              <a:latin typeface="Arial"/>
              <a:cs typeface="Arial"/>
            </a:endParaRPr>
          </a:p>
          <a:p>
            <a:pPr marL="568325" marR="196215" indent="-171450" algn="just">
              <a:lnSpc>
                <a:spcPct val="102600"/>
              </a:lnSpc>
              <a:spcBef>
                <a:spcPts val="300"/>
              </a:spcBef>
              <a:buFont typeface="Arial"/>
              <a:buChar char="•"/>
            </a:pPr>
            <a:r>
              <a:rPr sz="1050" spc="-20" dirty="0">
                <a:latin typeface="Arial"/>
                <a:cs typeface="Arial"/>
              </a:rPr>
              <a:t>Limitations of </a:t>
            </a:r>
            <a:r>
              <a:rPr sz="1050" spc="-30" dirty="0">
                <a:latin typeface="Arial"/>
                <a:cs typeface="Arial"/>
              </a:rPr>
              <a:t>RDF(S) </a:t>
            </a:r>
            <a:r>
              <a:rPr sz="1050" spc="-110" dirty="0">
                <a:latin typeface="Arial"/>
                <a:cs typeface="Arial"/>
              </a:rPr>
              <a:t>as </a:t>
            </a:r>
            <a:r>
              <a:rPr sz="1050" spc="-50" dirty="0">
                <a:latin typeface="Arial"/>
                <a:cs typeface="Arial"/>
              </a:rPr>
              <a:t>Semantic </a:t>
            </a:r>
            <a:r>
              <a:rPr sz="1050" spc="-75" dirty="0">
                <a:latin typeface="Arial"/>
                <a:cs typeface="Arial"/>
              </a:rPr>
              <a:t>Web </a:t>
            </a:r>
            <a:r>
              <a:rPr sz="1050" spc="-25" dirty="0">
                <a:latin typeface="Arial"/>
                <a:cs typeface="Arial"/>
              </a:rPr>
              <a:t>‘ontology </a:t>
            </a:r>
            <a:r>
              <a:rPr sz="1050" spc="-50" dirty="0">
                <a:latin typeface="Arial"/>
                <a:cs typeface="Arial"/>
              </a:rPr>
              <a:t>language’  (we </a:t>
            </a:r>
            <a:r>
              <a:rPr sz="1050" spc="-15" dirty="0">
                <a:latin typeface="Arial"/>
                <a:cs typeface="Arial"/>
              </a:rPr>
              <a:t>won’t </a:t>
            </a:r>
            <a:r>
              <a:rPr sz="1050" spc="-75" dirty="0">
                <a:latin typeface="Arial"/>
                <a:cs typeface="Arial"/>
              </a:rPr>
              <a:t>discuss  </a:t>
            </a:r>
            <a:r>
              <a:rPr sz="1050" spc="-20" dirty="0">
                <a:latin typeface="Arial"/>
                <a:cs typeface="Arial"/>
              </a:rPr>
              <a:t>this</a:t>
            </a:r>
            <a:r>
              <a:rPr sz="1050" spc="155" dirty="0">
                <a:latin typeface="Arial"/>
                <a:cs typeface="Arial"/>
              </a:rPr>
              <a:t> </a:t>
            </a:r>
            <a:r>
              <a:rPr sz="1050" spc="-35" dirty="0">
                <a:latin typeface="Arial"/>
                <a:cs typeface="Arial"/>
              </a:rPr>
              <a:t>argument)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4364444" y="3365112"/>
            <a:ext cx="19240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35" dirty="0">
                <a:latin typeface="Arial"/>
                <a:cs typeface="Arial"/>
              </a:rPr>
              <a:t>6/64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3014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301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805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09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01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805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309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81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317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82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325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904798" y="37668"/>
            <a:ext cx="2063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O</a:t>
            </a:r>
            <a:r>
              <a:rPr sz="600" b="1" spc="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WL</a:t>
            </a:r>
            <a:endParaRPr sz="6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62723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6272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776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7280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784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8288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792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9296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6272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6776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7280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784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8288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792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1601889" y="37668"/>
            <a:ext cx="27622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OWL</a:t>
            </a:r>
            <a:r>
              <a:rPr sz="600" b="1" spc="-4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27393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2434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273935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3243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3747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4251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4755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73935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324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747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425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4755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273935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3243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3747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4251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4755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2248585" y="37668"/>
            <a:ext cx="5492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OWL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2</a:t>
            </a:r>
            <a:r>
              <a:rPr sz="600" b="1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profiles</a:t>
            </a:r>
            <a:endParaRPr sz="600">
              <a:latin typeface="Arial"/>
              <a:cs typeface="Arial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31793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22973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801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33053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3153981" y="37668"/>
            <a:ext cx="56134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Beyond 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OWL</a:t>
            </a:r>
            <a:r>
              <a:rPr sz="600" b="1" spc="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09680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1471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197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2479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2984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3487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3487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3992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4495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5000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4071454" y="37668"/>
            <a:ext cx="44339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22553B"/>
                </a:solidFill>
                <a:latin typeface="Arial"/>
                <a:cs typeface="Arial"/>
                <a:hlinkClick r:id="rId7" action="ppaction://hlinksldjump"/>
              </a:rPr>
              <a:t>Reasoning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347294" y="434975"/>
            <a:ext cx="2282825" cy="5373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400" spc="-75" dirty="0" smtClean="0">
                <a:solidFill>
                  <a:srgbClr val="46AA78"/>
                </a:solidFill>
                <a:latin typeface="Arial"/>
                <a:cs typeface="Arial"/>
              </a:rPr>
              <a:t>Example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</a:pPr>
            <a:r>
              <a:rPr sz="1050" i="1" spc="-30" dirty="0">
                <a:solidFill>
                  <a:srgbClr val="B6321C"/>
                </a:solidFill>
                <a:latin typeface="Arial"/>
                <a:cs typeface="Arial"/>
              </a:rPr>
              <a:t>Which </a:t>
            </a:r>
            <a:r>
              <a:rPr sz="1050" i="1" spc="-35" dirty="0">
                <a:solidFill>
                  <a:srgbClr val="B6321C"/>
                </a:solidFill>
                <a:latin typeface="Arial"/>
                <a:cs typeface="Arial"/>
              </a:rPr>
              <a:t>alumni </a:t>
            </a:r>
            <a:r>
              <a:rPr sz="1050" i="1" spc="-55" dirty="0">
                <a:solidFill>
                  <a:srgbClr val="B6321C"/>
                </a:solidFill>
                <a:latin typeface="Arial"/>
                <a:cs typeface="Arial"/>
              </a:rPr>
              <a:t>do </a:t>
            </a:r>
            <a:r>
              <a:rPr sz="1050" i="1" spc="-10" dirty="0">
                <a:solidFill>
                  <a:srgbClr val="B6321C"/>
                </a:solidFill>
                <a:latin typeface="Arial"/>
                <a:cs typeface="Arial"/>
              </a:rPr>
              <a:t>not </a:t>
            </a:r>
            <a:r>
              <a:rPr sz="1050" i="1" spc="-75" dirty="0">
                <a:solidFill>
                  <a:srgbClr val="B6321C"/>
                </a:solidFill>
                <a:latin typeface="Arial"/>
                <a:cs typeface="Arial"/>
              </a:rPr>
              <a:t>have  </a:t>
            </a:r>
            <a:r>
              <a:rPr sz="1050" i="1" spc="-85" dirty="0">
                <a:solidFill>
                  <a:srgbClr val="B6321C"/>
                </a:solidFill>
                <a:latin typeface="Arial"/>
                <a:cs typeface="Arial"/>
              </a:rPr>
              <a:t>a  </a:t>
            </a:r>
            <a:r>
              <a:rPr sz="1050" i="1" spc="-65" dirty="0">
                <a:solidFill>
                  <a:srgbClr val="B6321C"/>
                </a:solidFill>
                <a:latin typeface="Arial"/>
                <a:cs typeface="Arial"/>
              </a:rPr>
              <a:t> </a:t>
            </a:r>
            <a:r>
              <a:rPr sz="1050" i="1" spc="-50" dirty="0">
                <a:solidFill>
                  <a:srgbClr val="B6321C"/>
                </a:solidFill>
                <a:latin typeface="Arial"/>
                <a:cs typeface="Arial"/>
              </a:rPr>
              <a:t>PhD?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1344460" y="1044575"/>
            <a:ext cx="1873250" cy="0"/>
          </a:xfrm>
          <a:custGeom>
            <a:avLst/>
            <a:gdLst/>
            <a:ahLst/>
            <a:cxnLst/>
            <a:rect l="l" t="t" r="r" b="b"/>
            <a:pathLst>
              <a:path w="1873250">
                <a:moveTo>
                  <a:pt x="0" y="0"/>
                </a:moveTo>
                <a:lnTo>
                  <a:pt x="1872894" y="0"/>
                </a:lnTo>
              </a:path>
            </a:pathLst>
          </a:custGeom>
          <a:ln w="110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1331760" y="1070902"/>
            <a:ext cx="668490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b="1" spc="-55" dirty="0">
                <a:latin typeface="Arial"/>
                <a:cs typeface="Arial"/>
              </a:rPr>
              <a:t>Alumnus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2040919" y="1070902"/>
            <a:ext cx="1104900" cy="187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b="1" spc="-30" dirty="0">
                <a:latin typeface="Arial"/>
                <a:cs typeface="Arial"/>
              </a:rPr>
              <a:t>Degree</a:t>
            </a:r>
            <a:r>
              <a:rPr sz="1050" b="1" spc="40" dirty="0">
                <a:latin typeface="Arial"/>
                <a:cs typeface="Arial"/>
              </a:rPr>
              <a:t> </a:t>
            </a:r>
            <a:r>
              <a:rPr sz="1050" b="1" spc="-30" dirty="0">
                <a:latin typeface="Arial"/>
                <a:cs typeface="Arial"/>
              </a:rPr>
              <a:t>Obtained</a:t>
            </a:r>
            <a:endParaRPr sz="1050">
              <a:latin typeface="Arial"/>
              <a:cs typeface="Arial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1344460" y="1290308"/>
            <a:ext cx="1873250" cy="0"/>
          </a:xfrm>
          <a:custGeom>
            <a:avLst/>
            <a:gdLst/>
            <a:ahLst/>
            <a:cxnLst/>
            <a:rect l="l" t="t" r="r" b="b"/>
            <a:pathLst>
              <a:path w="1873250">
                <a:moveTo>
                  <a:pt x="0" y="0"/>
                </a:moveTo>
                <a:lnTo>
                  <a:pt x="1872894" y="0"/>
                </a:lnTo>
              </a:path>
            </a:pathLst>
          </a:custGeom>
          <a:ln w="692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1331760" y="1310193"/>
            <a:ext cx="391160" cy="7080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2600"/>
              </a:lnSpc>
            </a:pPr>
            <a:r>
              <a:rPr sz="1050" spc="-40" dirty="0">
                <a:latin typeface="Arial"/>
                <a:cs typeface="Arial"/>
              </a:rPr>
              <a:t>Delani  </a:t>
            </a:r>
            <a:r>
              <a:rPr sz="1050" spc="-45" dirty="0">
                <a:latin typeface="Arial"/>
                <a:cs typeface="Arial"/>
              </a:rPr>
              <a:t>Sally  Peter  </a:t>
            </a:r>
            <a:r>
              <a:rPr sz="1050" spc="-25" dirty="0">
                <a:latin typeface="Arial"/>
                <a:cs typeface="Arial"/>
              </a:rPr>
              <a:t>Dalila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2032315" y="1310193"/>
            <a:ext cx="1122680" cy="7080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 algn="ctr">
              <a:lnSpc>
                <a:spcPct val="102600"/>
              </a:lnSpc>
            </a:pPr>
            <a:r>
              <a:rPr sz="1050" spc="-30" dirty="0">
                <a:latin typeface="Arial"/>
                <a:cs typeface="Arial"/>
              </a:rPr>
              <a:t>PhD </a:t>
            </a:r>
            <a:r>
              <a:rPr sz="1050" spc="-20" dirty="0">
                <a:latin typeface="Arial"/>
                <a:cs typeface="Arial"/>
              </a:rPr>
              <a:t>in </a:t>
            </a:r>
            <a:r>
              <a:rPr sz="1050" spc="-35" dirty="0">
                <a:latin typeface="Arial"/>
                <a:cs typeface="Arial"/>
              </a:rPr>
              <a:t>history  </a:t>
            </a:r>
            <a:r>
              <a:rPr sz="1050" spc="-30" dirty="0">
                <a:latin typeface="Arial"/>
                <a:cs typeface="Arial"/>
              </a:rPr>
              <a:t>PhD </a:t>
            </a:r>
            <a:r>
              <a:rPr sz="1050" spc="-20" dirty="0">
                <a:latin typeface="Arial"/>
                <a:cs typeface="Arial"/>
              </a:rPr>
              <a:t>in politics  </a:t>
            </a:r>
            <a:r>
              <a:rPr sz="1050" spc="-50" dirty="0">
                <a:latin typeface="Arial"/>
                <a:cs typeface="Arial"/>
              </a:rPr>
              <a:t>MSc </a:t>
            </a:r>
            <a:r>
              <a:rPr sz="1050" spc="-20" dirty="0">
                <a:latin typeface="Arial"/>
                <a:cs typeface="Arial"/>
              </a:rPr>
              <a:t>in </a:t>
            </a:r>
            <a:r>
              <a:rPr sz="1050" spc="-35" dirty="0">
                <a:latin typeface="Arial"/>
                <a:cs typeface="Arial"/>
              </a:rPr>
              <a:t>Informatics  </a:t>
            </a:r>
            <a:r>
              <a:rPr sz="1050" spc="-30" dirty="0">
                <a:latin typeface="Arial"/>
                <a:cs typeface="Arial"/>
              </a:rPr>
              <a:t>PhD </a:t>
            </a:r>
            <a:r>
              <a:rPr sz="1050" spc="-20" dirty="0">
                <a:latin typeface="Arial"/>
                <a:cs typeface="Arial"/>
              </a:rPr>
              <a:t>in</a:t>
            </a:r>
            <a:r>
              <a:rPr sz="1050" spc="95" dirty="0">
                <a:latin typeface="Arial"/>
                <a:cs typeface="Arial"/>
              </a:rPr>
              <a:t> </a:t>
            </a:r>
            <a:r>
              <a:rPr sz="1050" spc="-20" dirty="0">
                <a:latin typeface="Arial"/>
                <a:cs typeface="Arial"/>
              </a:rPr>
              <a:t>politics</a:t>
            </a:r>
            <a:endParaRPr sz="1050">
              <a:latin typeface="Arial"/>
              <a:cs typeface="Arial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1344460" y="2052269"/>
            <a:ext cx="1873250" cy="0"/>
          </a:xfrm>
          <a:custGeom>
            <a:avLst/>
            <a:gdLst/>
            <a:ahLst/>
            <a:cxnLst/>
            <a:rect l="l" t="t" r="r" b="b"/>
            <a:pathLst>
              <a:path w="1873250">
                <a:moveTo>
                  <a:pt x="0" y="0"/>
                </a:moveTo>
                <a:lnTo>
                  <a:pt x="1872894" y="0"/>
                </a:lnTo>
              </a:path>
            </a:pathLst>
          </a:custGeom>
          <a:ln w="110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pc="-5" dirty="0"/>
              <a:t>61</a:t>
            </a:r>
            <a:r>
              <a:rPr spc="50" dirty="0"/>
              <a:t>/64</a:t>
            </a: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3014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301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805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09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01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805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309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81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317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82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325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904798" y="37668"/>
            <a:ext cx="2063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O</a:t>
            </a:r>
            <a:r>
              <a:rPr sz="600" b="1" spc="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WL</a:t>
            </a:r>
            <a:endParaRPr sz="6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62723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6272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776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7280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784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8288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792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9296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6272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6776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7280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784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8288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792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1601889" y="37668"/>
            <a:ext cx="27622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OWL</a:t>
            </a:r>
            <a:r>
              <a:rPr sz="600" b="1" spc="-4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27393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2434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273935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3243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3747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4251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4755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73935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324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747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425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4755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273935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3243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3747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4251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4755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2248585" y="37668"/>
            <a:ext cx="5492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OWL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2</a:t>
            </a:r>
            <a:r>
              <a:rPr sz="600" b="1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profiles</a:t>
            </a:r>
            <a:endParaRPr sz="600">
              <a:latin typeface="Arial"/>
              <a:cs typeface="Arial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31793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22973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801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33053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3153981" y="37668"/>
            <a:ext cx="56134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Beyond 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OWL</a:t>
            </a:r>
            <a:r>
              <a:rPr sz="600" b="1" spc="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09680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1471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197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2479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2984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3487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3992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3992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4495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5000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4071454" y="37668"/>
            <a:ext cx="44339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22553B"/>
                </a:solidFill>
                <a:latin typeface="Arial"/>
                <a:cs typeface="Arial"/>
                <a:hlinkClick r:id="rId7" action="ppaction://hlinksldjump"/>
              </a:rPr>
              <a:t>Reasoning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1344460" y="1031163"/>
            <a:ext cx="1873250" cy="0"/>
          </a:xfrm>
          <a:custGeom>
            <a:avLst/>
            <a:gdLst/>
            <a:ahLst/>
            <a:cxnLst/>
            <a:rect l="l" t="t" r="r" b="b"/>
            <a:pathLst>
              <a:path w="1873250">
                <a:moveTo>
                  <a:pt x="0" y="0"/>
                </a:moveTo>
                <a:lnTo>
                  <a:pt x="1872894" y="0"/>
                </a:lnTo>
              </a:path>
            </a:pathLst>
          </a:custGeom>
          <a:ln w="110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347294" y="491591"/>
            <a:ext cx="2798445" cy="7531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42745">
              <a:lnSpc>
                <a:spcPct val="100000"/>
              </a:lnSpc>
            </a:pPr>
            <a:r>
              <a:rPr sz="1400" spc="-75" dirty="0">
                <a:solidFill>
                  <a:srgbClr val="46AA78"/>
                </a:solidFill>
                <a:latin typeface="Arial"/>
                <a:cs typeface="Arial"/>
              </a:rPr>
              <a:t>Example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25"/>
              </a:spcBef>
            </a:pPr>
            <a:r>
              <a:rPr sz="1050" i="1" spc="-30" dirty="0">
                <a:solidFill>
                  <a:srgbClr val="B6321C"/>
                </a:solidFill>
                <a:latin typeface="Arial"/>
                <a:cs typeface="Arial"/>
              </a:rPr>
              <a:t>Which </a:t>
            </a:r>
            <a:r>
              <a:rPr sz="1050" i="1" spc="-35" dirty="0">
                <a:solidFill>
                  <a:srgbClr val="B6321C"/>
                </a:solidFill>
                <a:latin typeface="Arial"/>
                <a:cs typeface="Arial"/>
              </a:rPr>
              <a:t>alumni </a:t>
            </a:r>
            <a:r>
              <a:rPr sz="1050" i="1" spc="-55" dirty="0">
                <a:solidFill>
                  <a:srgbClr val="B6321C"/>
                </a:solidFill>
                <a:latin typeface="Arial"/>
                <a:cs typeface="Arial"/>
              </a:rPr>
              <a:t>do </a:t>
            </a:r>
            <a:r>
              <a:rPr sz="1050" i="1" spc="-10" dirty="0">
                <a:solidFill>
                  <a:srgbClr val="B6321C"/>
                </a:solidFill>
                <a:latin typeface="Arial"/>
                <a:cs typeface="Arial"/>
              </a:rPr>
              <a:t>not </a:t>
            </a:r>
            <a:r>
              <a:rPr sz="1050" i="1" spc="-75" dirty="0">
                <a:solidFill>
                  <a:srgbClr val="B6321C"/>
                </a:solidFill>
                <a:latin typeface="Arial"/>
                <a:cs typeface="Arial"/>
              </a:rPr>
              <a:t>have  </a:t>
            </a:r>
            <a:r>
              <a:rPr sz="1050" i="1" spc="-85" dirty="0">
                <a:solidFill>
                  <a:srgbClr val="B6321C"/>
                </a:solidFill>
                <a:latin typeface="Arial"/>
                <a:cs typeface="Arial"/>
              </a:rPr>
              <a:t>a  </a:t>
            </a:r>
            <a:r>
              <a:rPr sz="1050" i="1" spc="-65" dirty="0">
                <a:solidFill>
                  <a:srgbClr val="B6321C"/>
                </a:solidFill>
                <a:latin typeface="Arial"/>
                <a:cs typeface="Arial"/>
              </a:rPr>
              <a:t> </a:t>
            </a:r>
            <a:r>
              <a:rPr sz="1050" i="1" spc="-50" dirty="0">
                <a:solidFill>
                  <a:srgbClr val="B6321C"/>
                </a:solidFill>
                <a:latin typeface="Arial"/>
                <a:cs typeface="Arial"/>
              </a:rPr>
              <a:t>PhD?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850">
              <a:latin typeface="Times New Roman"/>
              <a:cs typeface="Times New Roman"/>
            </a:endParaRPr>
          </a:p>
          <a:p>
            <a:pPr marL="996950">
              <a:lnSpc>
                <a:spcPct val="100000"/>
              </a:lnSpc>
              <a:tabLst>
                <a:tab pos="1706245" algn="l"/>
              </a:tabLst>
            </a:pPr>
            <a:r>
              <a:rPr sz="1050" b="1" spc="-55" dirty="0">
                <a:latin typeface="Arial"/>
                <a:cs typeface="Arial"/>
              </a:rPr>
              <a:t>Alumnus	</a:t>
            </a:r>
            <a:r>
              <a:rPr sz="1050" b="1" spc="-30" dirty="0">
                <a:latin typeface="Arial"/>
                <a:cs typeface="Arial"/>
              </a:rPr>
              <a:t>Degree</a:t>
            </a:r>
            <a:r>
              <a:rPr sz="1050" b="1" spc="40" dirty="0">
                <a:latin typeface="Arial"/>
                <a:cs typeface="Arial"/>
              </a:rPr>
              <a:t> </a:t>
            </a:r>
            <a:r>
              <a:rPr sz="1050" b="1" spc="-30" dirty="0">
                <a:latin typeface="Arial"/>
                <a:cs typeface="Arial"/>
              </a:rPr>
              <a:t>Obtained</a:t>
            </a:r>
            <a:endParaRPr sz="1050">
              <a:latin typeface="Arial"/>
              <a:cs typeface="Arial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1344460" y="1276896"/>
            <a:ext cx="1873250" cy="0"/>
          </a:xfrm>
          <a:custGeom>
            <a:avLst/>
            <a:gdLst/>
            <a:ahLst/>
            <a:cxnLst/>
            <a:rect l="l" t="t" r="r" b="b"/>
            <a:pathLst>
              <a:path w="1873250">
                <a:moveTo>
                  <a:pt x="0" y="0"/>
                </a:moveTo>
                <a:lnTo>
                  <a:pt x="1872894" y="0"/>
                </a:lnTo>
              </a:path>
            </a:pathLst>
          </a:custGeom>
          <a:ln w="692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1331760" y="1296781"/>
            <a:ext cx="391160" cy="7080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2600"/>
              </a:lnSpc>
            </a:pPr>
            <a:r>
              <a:rPr sz="1050" spc="-40" dirty="0">
                <a:latin typeface="Arial"/>
                <a:cs typeface="Arial"/>
              </a:rPr>
              <a:t>Delani  </a:t>
            </a:r>
            <a:r>
              <a:rPr sz="1050" spc="-45" dirty="0">
                <a:latin typeface="Arial"/>
                <a:cs typeface="Arial"/>
              </a:rPr>
              <a:t>Sally  Peter  </a:t>
            </a:r>
            <a:r>
              <a:rPr sz="1050" spc="-25" dirty="0">
                <a:latin typeface="Arial"/>
                <a:cs typeface="Arial"/>
              </a:rPr>
              <a:t>Dalila</a:t>
            </a:r>
            <a:endParaRPr sz="105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2032315" y="1296781"/>
            <a:ext cx="1122680" cy="7080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 algn="ctr">
              <a:lnSpc>
                <a:spcPct val="102600"/>
              </a:lnSpc>
            </a:pPr>
            <a:r>
              <a:rPr sz="1050" spc="-30" dirty="0">
                <a:latin typeface="Arial"/>
                <a:cs typeface="Arial"/>
              </a:rPr>
              <a:t>PhD </a:t>
            </a:r>
            <a:r>
              <a:rPr sz="1050" spc="-20" dirty="0">
                <a:latin typeface="Arial"/>
                <a:cs typeface="Arial"/>
              </a:rPr>
              <a:t>in </a:t>
            </a:r>
            <a:r>
              <a:rPr sz="1050" spc="-35" dirty="0">
                <a:latin typeface="Arial"/>
                <a:cs typeface="Arial"/>
              </a:rPr>
              <a:t>history  </a:t>
            </a:r>
            <a:r>
              <a:rPr sz="1050" spc="-30" dirty="0">
                <a:latin typeface="Arial"/>
                <a:cs typeface="Arial"/>
              </a:rPr>
              <a:t>PhD </a:t>
            </a:r>
            <a:r>
              <a:rPr sz="1050" spc="-20" dirty="0">
                <a:latin typeface="Arial"/>
                <a:cs typeface="Arial"/>
              </a:rPr>
              <a:t>in politics  </a:t>
            </a:r>
            <a:r>
              <a:rPr sz="1050" spc="-50" dirty="0">
                <a:latin typeface="Arial"/>
                <a:cs typeface="Arial"/>
              </a:rPr>
              <a:t>MSc </a:t>
            </a:r>
            <a:r>
              <a:rPr sz="1050" spc="-20" dirty="0">
                <a:latin typeface="Arial"/>
                <a:cs typeface="Arial"/>
              </a:rPr>
              <a:t>in </a:t>
            </a:r>
            <a:r>
              <a:rPr sz="1050" spc="-35" dirty="0">
                <a:latin typeface="Arial"/>
                <a:cs typeface="Arial"/>
              </a:rPr>
              <a:t>Informatics  </a:t>
            </a:r>
            <a:r>
              <a:rPr sz="1050" spc="-30" dirty="0">
                <a:latin typeface="Arial"/>
                <a:cs typeface="Arial"/>
              </a:rPr>
              <a:t>PhD </a:t>
            </a:r>
            <a:r>
              <a:rPr sz="1050" spc="-20" dirty="0">
                <a:latin typeface="Arial"/>
                <a:cs typeface="Arial"/>
              </a:rPr>
              <a:t>in</a:t>
            </a:r>
            <a:r>
              <a:rPr sz="1050" spc="95" dirty="0">
                <a:latin typeface="Arial"/>
                <a:cs typeface="Arial"/>
              </a:rPr>
              <a:t> </a:t>
            </a:r>
            <a:r>
              <a:rPr sz="1050" spc="-20" dirty="0">
                <a:latin typeface="Arial"/>
                <a:cs typeface="Arial"/>
              </a:rPr>
              <a:t>politics</a:t>
            </a:r>
            <a:endParaRPr sz="1050">
              <a:latin typeface="Arial"/>
              <a:cs typeface="Arial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1344460" y="2038858"/>
            <a:ext cx="1873250" cy="0"/>
          </a:xfrm>
          <a:custGeom>
            <a:avLst/>
            <a:gdLst/>
            <a:ahLst/>
            <a:cxnLst/>
            <a:rect l="l" t="t" r="r" b="b"/>
            <a:pathLst>
              <a:path w="1873250">
                <a:moveTo>
                  <a:pt x="0" y="0"/>
                </a:moveTo>
                <a:lnTo>
                  <a:pt x="1872894" y="0"/>
                </a:lnTo>
              </a:path>
            </a:pathLst>
          </a:custGeom>
          <a:ln w="110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02551" y="2237295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02551" y="2447328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 txBox="1"/>
          <p:nvPr/>
        </p:nvSpPr>
        <p:spPr>
          <a:xfrm>
            <a:off x="624395" y="2165388"/>
            <a:ext cx="3814255" cy="10282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buFont typeface="Arial"/>
              <a:buChar char="•"/>
            </a:pPr>
            <a:r>
              <a:rPr sz="1050" spc="-55" dirty="0">
                <a:latin typeface="Arial"/>
                <a:cs typeface="Arial"/>
              </a:rPr>
              <a:t>Query under </a:t>
            </a:r>
            <a:r>
              <a:rPr sz="1050" spc="-70" dirty="0">
                <a:latin typeface="Arial"/>
                <a:cs typeface="Arial"/>
              </a:rPr>
              <a:t>CWA  </a:t>
            </a:r>
            <a:r>
              <a:rPr sz="1050" spc="-105" dirty="0">
                <a:latin typeface="Arial"/>
                <a:cs typeface="Arial"/>
              </a:rPr>
              <a:t>says </a:t>
            </a:r>
            <a:r>
              <a:rPr sz="1050" spc="15" dirty="0">
                <a:latin typeface="Arial"/>
                <a:cs typeface="Arial"/>
              </a:rPr>
              <a:t> “Peter”</a:t>
            </a:r>
            <a:endParaRPr sz="1050" dirty="0">
              <a:latin typeface="Arial"/>
              <a:cs typeface="Arial"/>
            </a:endParaRPr>
          </a:p>
          <a:p>
            <a:pPr marL="184150" marR="5080" indent="-171450">
              <a:lnSpc>
                <a:spcPct val="102600"/>
              </a:lnSpc>
              <a:spcBef>
                <a:spcPts val="300"/>
              </a:spcBef>
              <a:buFont typeface="Arial"/>
              <a:buChar char="•"/>
            </a:pPr>
            <a:r>
              <a:rPr sz="1050" spc="-55" dirty="0">
                <a:latin typeface="Arial"/>
                <a:cs typeface="Arial"/>
              </a:rPr>
              <a:t>Query under </a:t>
            </a:r>
            <a:r>
              <a:rPr sz="1050" spc="-65" dirty="0">
                <a:latin typeface="Arial"/>
                <a:cs typeface="Arial"/>
              </a:rPr>
              <a:t>OWA </a:t>
            </a:r>
            <a:r>
              <a:rPr sz="1050" spc="-40" dirty="0">
                <a:latin typeface="Arial"/>
                <a:cs typeface="Arial"/>
              </a:rPr>
              <a:t>cannot </a:t>
            </a:r>
            <a:r>
              <a:rPr sz="1050" spc="-95" dirty="0">
                <a:latin typeface="Arial"/>
                <a:cs typeface="Arial"/>
              </a:rPr>
              <a:t>say </a:t>
            </a:r>
            <a:r>
              <a:rPr sz="1050" spc="10" dirty="0">
                <a:latin typeface="Arial"/>
                <a:cs typeface="Arial"/>
              </a:rPr>
              <a:t>“Peter”, </a:t>
            </a:r>
            <a:r>
              <a:rPr sz="1050" spc="-85" dirty="0">
                <a:latin typeface="Arial"/>
                <a:cs typeface="Arial"/>
              </a:rPr>
              <a:t>because </a:t>
            </a:r>
            <a:r>
              <a:rPr sz="1050" spc="-100" dirty="0">
                <a:latin typeface="Arial"/>
                <a:cs typeface="Arial"/>
              </a:rPr>
              <a:t>we </a:t>
            </a:r>
            <a:r>
              <a:rPr sz="1050" spc="-55" dirty="0">
                <a:latin typeface="Arial"/>
                <a:cs typeface="Arial"/>
              </a:rPr>
              <a:t>do </a:t>
            </a:r>
            <a:r>
              <a:rPr sz="1050" spc="-10" dirty="0">
                <a:latin typeface="Arial"/>
                <a:cs typeface="Arial"/>
              </a:rPr>
              <a:t>not  </a:t>
            </a:r>
            <a:r>
              <a:rPr sz="1050" spc="-55" dirty="0">
                <a:latin typeface="Arial"/>
                <a:cs typeface="Arial"/>
              </a:rPr>
              <a:t>know </a:t>
            </a:r>
            <a:r>
              <a:rPr sz="1050" spc="20" dirty="0">
                <a:latin typeface="Arial"/>
                <a:cs typeface="Arial"/>
              </a:rPr>
              <a:t>if </a:t>
            </a:r>
            <a:r>
              <a:rPr sz="1050" spc="-45" dirty="0">
                <a:latin typeface="Arial"/>
                <a:cs typeface="Arial"/>
              </a:rPr>
              <a:t>Peter </a:t>
            </a:r>
            <a:r>
              <a:rPr sz="1050" spc="-65" dirty="0">
                <a:latin typeface="Arial"/>
                <a:cs typeface="Arial"/>
              </a:rPr>
              <a:t>also </a:t>
            </a:r>
            <a:r>
              <a:rPr sz="1050" spc="-40" dirty="0">
                <a:latin typeface="Arial"/>
                <a:cs typeface="Arial"/>
              </a:rPr>
              <a:t>obtained </a:t>
            </a:r>
            <a:r>
              <a:rPr sz="1050" spc="-85" dirty="0">
                <a:latin typeface="Arial"/>
                <a:cs typeface="Arial"/>
              </a:rPr>
              <a:t>a </a:t>
            </a:r>
            <a:r>
              <a:rPr sz="1050" spc="-25" dirty="0">
                <a:latin typeface="Arial"/>
                <a:cs typeface="Arial"/>
              </a:rPr>
              <a:t>PhD. </a:t>
            </a:r>
            <a:r>
              <a:rPr sz="1050" spc="-50" dirty="0">
                <a:latin typeface="Arial"/>
                <a:cs typeface="Arial"/>
              </a:rPr>
              <a:t>To </a:t>
            </a:r>
            <a:r>
              <a:rPr sz="1050" spc="-40" dirty="0">
                <a:latin typeface="Arial"/>
                <a:cs typeface="Arial"/>
              </a:rPr>
              <a:t>retrieve </a:t>
            </a:r>
            <a:r>
              <a:rPr sz="1050" spc="15" dirty="0">
                <a:latin typeface="Arial"/>
                <a:cs typeface="Arial"/>
              </a:rPr>
              <a:t>“Peter” </a:t>
            </a:r>
            <a:r>
              <a:rPr sz="1050" spc="-105" dirty="0">
                <a:latin typeface="Arial"/>
                <a:cs typeface="Arial"/>
              </a:rPr>
              <a:t>we  </a:t>
            </a:r>
            <a:r>
              <a:rPr sz="1050" spc="-75" dirty="0">
                <a:latin typeface="Arial"/>
                <a:cs typeface="Arial"/>
              </a:rPr>
              <a:t>have </a:t>
            </a:r>
            <a:r>
              <a:rPr sz="1050" spc="-60" dirty="0">
                <a:latin typeface="Arial"/>
                <a:cs typeface="Arial"/>
              </a:rPr>
              <a:t>add </a:t>
            </a:r>
            <a:r>
              <a:rPr sz="1050" spc="-70" dirty="0">
                <a:latin typeface="Arial"/>
                <a:cs typeface="Arial"/>
              </a:rPr>
              <a:t>an </a:t>
            </a:r>
            <a:r>
              <a:rPr sz="1050" spc="-50" dirty="0">
                <a:latin typeface="Arial"/>
                <a:cs typeface="Arial"/>
              </a:rPr>
              <a:t>axiom </a:t>
            </a:r>
            <a:r>
              <a:rPr sz="1050" spc="-80" dirty="0">
                <a:latin typeface="Arial"/>
                <a:cs typeface="Arial"/>
              </a:rPr>
              <a:t>somehow </a:t>
            </a:r>
            <a:r>
              <a:rPr sz="1050" spc="-20" dirty="0">
                <a:latin typeface="Arial"/>
                <a:cs typeface="Arial"/>
              </a:rPr>
              <a:t>stating </a:t>
            </a:r>
            <a:r>
              <a:rPr sz="1050" spc="5" dirty="0">
                <a:latin typeface="Arial"/>
                <a:cs typeface="Arial"/>
              </a:rPr>
              <a:t>that </a:t>
            </a:r>
            <a:r>
              <a:rPr sz="1050" spc="-45" dirty="0">
                <a:latin typeface="Arial"/>
                <a:cs typeface="Arial"/>
              </a:rPr>
              <a:t>Peter </a:t>
            </a:r>
            <a:r>
              <a:rPr sz="1050" spc="-85" dirty="0">
                <a:latin typeface="Arial"/>
                <a:cs typeface="Arial"/>
              </a:rPr>
              <a:t>does </a:t>
            </a:r>
            <a:r>
              <a:rPr sz="1050" spc="-10" dirty="0">
                <a:latin typeface="Arial"/>
                <a:cs typeface="Arial"/>
              </a:rPr>
              <a:t>not </a:t>
            </a:r>
            <a:r>
              <a:rPr sz="1050" spc="-75" dirty="0">
                <a:latin typeface="Arial"/>
                <a:cs typeface="Arial"/>
              </a:rPr>
              <a:t>have  </a:t>
            </a:r>
            <a:r>
              <a:rPr sz="1050" spc="-85" dirty="0">
                <a:latin typeface="Arial"/>
                <a:cs typeface="Arial"/>
              </a:rPr>
              <a:t>a </a:t>
            </a:r>
            <a:r>
              <a:rPr sz="1050" spc="-30" dirty="0">
                <a:latin typeface="Arial"/>
                <a:cs typeface="Arial"/>
              </a:rPr>
              <a:t>PhD </a:t>
            </a:r>
            <a:r>
              <a:rPr sz="1050" spc="-25" dirty="0">
                <a:latin typeface="Arial"/>
                <a:cs typeface="Arial"/>
              </a:rPr>
              <a:t>(e.g., </a:t>
            </a:r>
            <a:r>
              <a:rPr sz="1050" spc="-65" dirty="0">
                <a:latin typeface="Arial"/>
                <a:cs typeface="Arial"/>
              </a:rPr>
              <a:t>by </a:t>
            </a:r>
            <a:r>
              <a:rPr sz="1050" spc="-50" dirty="0">
                <a:latin typeface="Arial"/>
                <a:cs typeface="Arial"/>
              </a:rPr>
              <a:t>being </a:t>
            </a:r>
            <a:r>
              <a:rPr sz="1050" spc="-70" dirty="0">
                <a:latin typeface="Arial"/>
                <a:cs typeface="Arial"/>
              </a:rPr>
              <a:t>an </a:t>
            </a:r>
            <a:r>
              <a:rPr sz="1050" spc="-50" dirty="0">
                <a:latin typeface="Arial"/>
                <a:cs typeface="Arial"/>
              </a:rPr>
              <a:t>instance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i="1" spc="-30" dirty="0">
                <a:latin typeface="Arial"/>
                <a:cs typeface="Arial"/>
              </a:rPr>
              <a:t>PhD student</a:t>
            </a:r>
            <a:r>
              <a:rPr sz="1050" spc="-30" dirty="0">
                <a:latin typeface="Arial"/>
                <a:cs typeface="Arial"/>
              </a:rPr>
              <a:t>, </a:t>
            </a:r>
            <a:r>
              <a:rPr sz="1050" spc="-50" dirty="0">
                <a:latin typeface="Arial"/>
                <a:cs typeface="Arial"/>
              </a:rPr>
              <a:t>declaring 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85" dirty="0">
                <a:latin typeface="Arial"/>
                <a:cs typeface="Arial"/>
              </a:rPr>
              <a:t>degrees  </a:t>
            </a:r>
            <a:r>
              <a:rPr sz="1050" spc="10" dirty="0">
                <a:latin typeface="Arial"/>
                <a:cs typeface="Arial"/>
              </a:rPr>
              <a:t>to </a:t>
            </a:r>
            <a:r>
              <a:rPr sz="1050" spc="-70" dirty="0">
                <a:latin typeface="Arial"/>
                <a:cs typeface="Arial"/>
              </a:rPr>
              <a:t>be  </a:t>
            </a:r>
            <a:r>
              <a:rPr sz="1050" spc="-20" dirty="0">
                <a:latin typeface="Arial"/>
                <a:cs typeface="Arial"/>
              </a:rPr>
              <a:t>disjoint </a:t>
            </a:r>
            <a:r>
              <a:rPr sz="1050" spc="85" dirty="0">
                <a:latin typeface="Arial"/>
                <a:cs typeface="Arial"/>
              </a:rPr>
              <a:t>&amp; </a:t>
            </a:r>
            <a:r>
              <a:rPr sz="1050" spc="-45" dirty="0">
                <a:latin typeface="Arial"/>
                <a:cs typeface="Arial"/>
              </a:rPr>
              <a:t>covering,</a:t>
            </a:r>
            <a:r>
              <a:rPr sz="1050" spc="150" dirty="0">
                <a:latin typeface="Arial"/>
                <a:cs typeface="Arial"/>
              </a:rPr>
              <a:t> </a:t>
            </a:r>
            <a:r>
              <a:rPr sz="1050" spc="5" dirty="0">
                <a:latin typeface="Arial"/>
                <a:cs typeface="Arial"/>
              </a:rPr>
              <a:t>...).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78" name="object 7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pc="-5" dirty="0"/>
              <a:t>62</a:t>
            </a:r>
            <a:r>
              <a:rPr spc="50" dirty="0"/>
              <a:t>/64</a:t>
            </a: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3014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301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805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09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01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805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309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81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317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82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325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904798" y="37668"/>
            <a:ext cx="2063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O</a:t>
            </a:r>
            <a:r>
              <a:rPr sz="600" b="1" spc="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WL</a:t>
            </a:r>
            <a:endParaRPr sz="6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62723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6272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776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7280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784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8288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792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9296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6272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6776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7280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784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8288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792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1601889" y="37668"/>
            <a:ext cx="27622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OWL</a:t>
            </a:r>
            <a:r>
              <a:rPr sz="600" b="1" spc="-4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27393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2434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273935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3243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3747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4251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4755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73935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324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747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425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4755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273935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3243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3747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4251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4755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2248585" y="37668"/>
            <a:ext cx="5492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OWL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2</a:t>
            </a:r>
            <a:r>
              <a:rPr sz="600" b="1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profiles</a:t>
            </a:r>
            <a:endParaRPr sz="600">
              <a:latin typeface="Arial"/>
              <a:cs typeface="Arial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31793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22973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801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33053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3153981" y="37668"/>
            <a:ext cx="56134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Beyond 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OWL</a:t>
            </a:r>
            <a:r>
              <a:rPr sz="600" b="1" spc="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09680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1471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197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2479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2984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3487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3992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4495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4495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5000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4071454" y="37668"/>
            <a:ext cx="44339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22553B"/>
                </a:solidFill>
                <a:latin typeface="Arial"/>
                <a:cs typeface="Arial"/>
                <a:hlinkClick r:id="rId7" action="ppaction://hlinksldjump"/>
              </a:rPr>
              <a:t>Reasoning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136650" y="491591"/>
            <a:ext cx="2334895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35" dirty="0">
                <a:solidFill>
                  <a:srgbClr val="46AA78"/>
                </a:solidFill>
                <a:latin typeface="Arial"/>
                <a:cs typeface="Arial"/>
              </a:rPr>
              <a:t>Automated </a:t>
            </a:r>
            <a:r>
              <a:rPr sz="1400" spc="-75" dirty="0">
                <a:solidFill>
                  <a:srgbClr val="46AA78"/>
                </a:solidFill>
                <a:latin typeface="Arial"/>
                <a:cs typeface="Arial"/>
              </a:rPr>
              <a:t>reasoning</a:t>
            </a:r>
            <a:r>
              <a:rPr sz="1400" spc="15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95" dirty="0">
                <a:solidFill>
                  <a:srgbClr val="46AA78"/>
                </a:solidFill>
                <a:latin typeface="Arial"/>
                <a:cs typeface="Arial"/>
              </a:rPr>
              <a:t>examples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502551" y="1236345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02551" y="1618449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02551" y="2000554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02551" y="2210587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02551" y="2592692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 txBox="1"/>
          <p:nvPr/>
        </p:nvSpPr>
        <p:spPr>
          <a:xfrm>
            <a:off x="624395" y="1160078"/>
            <a:ext cx="3738056" cy="14784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marR="1064260" indent="-171450">
              <a:lnSpc>
                <a:spcPct val="102600"/>
              </a:lnSpc>
              <a:buFont typeface="Arial"/>
              <a:buChar char="•"/>
            </a:pPr>
            <a:r>
              <a:rPr sz="1050" spc="-45" dirty="0">
                <a:latin typeface="Arial"/>
                <a:cs typeface="Arial"/>
              </a:rPr>
              <a:t>Subsumption </a:t>
            </a:r>
            <a:r>
              <a:rPr sz="1050" spc="-55" dirty="0">
                <a:latin typeface="Arial"/>
                <a:cs typeface="Arial"/>
              </a:rPr>
              <a:t>reasoning, </a:t>
            </a:r>
            <a:r>
              <a:rPr sz="1050" spc="-35" dirty="0">
                <a:latin typeface="Arial"/>
                <a:cs typeface="Arial"/>
              </a:rPr>
              <a:t>like </a:t>
            </a:r>
            <a:r>
              <a:rPr sz="1050" spc="-20" dirty="0">
                <a:latin typeface="Arial"/>
                <a:cs typeface="Arial"/>
              </a:rPr>
              <a:t>in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75" dirty="0">
                <a:latin typeface="Arial"/>
                <a:cs typeface="Arial"/>
              </a:rPr>
              <a:t>exercise  </a:t>
            </a:r>
            <a:r>
              <a:rPr sz="1050" spc="-15" dirty="0">
                <a:latin typeface="Arial"/>
                <a:cs typeface="Arial"/>
              </a:rPr>
              <a:t>(</a:t>
            </a:r>
            <a:r>
              <a:rPr sz="1050" spc="-15" dirty="0">
                <a:latin typeface="Arial Unicode MS"/>
                <a:cs typeface="Arial Unicode MS"/>
              </a:rPr>
              <a:t>T  </a:t>
            </a:r>
            <a:r>
              <a:rPr sz="1050" spc="-120" dirty="0" smtClean="0">
                <a:latin typeface="Arial Unicode MS"/>
                <a:cs typeface="Arial Unicode MS"/>
              </a:rPr>
              <a:t>  </a:t>
            </a:r>
            <a:r>
              <a:rPr sz="1050" i="1" spc="-75" dirty="0">
                <a:latin typeface="Arial"/>
                <a:cs typeface="Arial"/>
              </a:rPr>
              <a:t>Vegan </a:t>
            </a:r>
            <a:r>
              <a:rPr sz="1050" spc="-245" dirty="0" smtClean="0">
                <a:latin typeface="Arial Unicode MS"/>
                <a:cs typeface="Arial Unicode MS"/>
              </a:rPr>
              <a:t>    </a:t>
            </a:r>
            <a:r>
              <a:rPr sz="1050" spc="-220" dirty="0" smtClean="0">
                <a:latin typeface="Arial Unicode MS"/>
                <a:cs typeface="Arial Unicode MS"/>
              </a:rPr>
              <a:t> </a:t>
            </a:r>
            <a:r>
              <a:rPr sz="1050" i="1" spc="-40" dirty="0">
                <a:latin typeface="Arial"/>
                <a:cs typeface="Arial"/>
              </a:rPr>
              <a:t>Vegetarian</a:t>
            </a:r>
            <a:r>
              <a:rPr sz="1050" spc="-40" dirty="0">
                <a:latin typeface="Arial"/>
                <a:cs typeface="Arial"/>
              </a:rPr>
              <a:t>)</a:t>
            </a:r>
            <a:endParaRPr sz="1050" dirty="0">
              <a:latin typeface="Arial"/>
              <a:cs typeface="Arial"/>
            </a:endParaRPr>
          </a:p>
          <a:p>
            <a:pPr marL="184150" indent="-171450">
              <a:lnSpc>
                <a:spcPct val="100000"/>
              </a:lnSpc>
              <a:spcBef>
                <a:spcPts val="330"/>
              </a:spcBef>
              <a:buFont typeface="Arial"/>
              <a:buChar char="•"/>
            </a:pPr>
            <a:r>
              <a:rPr sz="1050" spc="-60" dirty="0">
                <a:latin typeface="Arial"/>
                <a:cs typeface="Arial"/>
              </a:rPr>
              <a:t>Example  </a:t>
            </a:r>
            <a:r>
              <a:rPr sz="1050" dirty="0">
                <a:latin typeface="Arial"/>
                <a:cs typeface="Arial"/>
              </a:rPr>
              <a:t>with </a:t>
            </a:r>
            <a:r>
              <a:rPr sz="1050" spc="-75" dirty="0" smtClean="0">
                <a:latin typeface="Arial"/>
                <a:cs typeface="Arial"/>
              </a:rPr>
              <a:t>Schrodinger’s  </a:t>
            </a:r>
            <a:r>
              <a:rPr sz="1050" spc="-20" dirty="0">
                <a:latin typeface="Arial"/>
                <a:cs typeface="Arial"/>
              </a:rPr>
              <a:t>cat:  </a:t>
            </a:r>
            <a:r>
              <a:rPr sz="1050" spc="-125" dirty="0">
                <a:latin typeface="Arial"/>
                <a:cs typeface="Arial"/>
              </a:rPr>
              <a:t>see  </a:t>
            </a:r>
            <a:r>
              <a:rPr sz="1050" spc="-70" dirty="0">
                <a:latin typeface="Arial"/>
                <a:cs typeface="Arial"/>
              </a:rPr>
              <a:t>slides  </a:t>
            </a:r>
            <a:r>
              <a:rPr sz="1050" spc="-55" dirty="0">
                <a:latin typeface="Arial"/>
                <a:cs typeface="Arial"/>
              </a:rPr>
              <a:t>23-43</a:t>
            </a:r>
            <a:r>
              <a:rPr sz="1050" spc="-80" dirty="0">
                <a:latin typeface="Arial"/>
                <a:cs typeface="Arial"/>
              </a:rPr>
              <a:t> </a:t>
            </a:r>
            <a:r>
              <a:rPr sz="1050" spc="-20" dirty="0">
                <a:latin typeface="Arial"/>
                <a:cs typeface="Arial"/>
              </a:rPr>
              <a:t>in</a:t>
            </a:r>
            <a:endParaRPr sz="10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lang="en-US" sz="1050" spc="-85" dirty="0" smtClean="0">
                <a:latin typeface="Monaco"/>
                <a:cs typeface="Monaco"/>
              </a:rPr>
              <a:t>  </a:t>
            </a:r>
            <a:r>
              <a:rPr sz="1050" spc="-85" dirty="0" smtClean="0">
                <a:latin typeface="Monaco"/>
                <a:cs typeface="Monaco"/>
              </a:rPr>
              <a:t>SWModLang</a:t>
            </a:r>
            <a:r>
              <a:rPr sz="1050" spc="-85" dirty="0">
                <a:latin typeface="Monaco"/>
                <a:cs typeface="Monaco"/>
              </a:rPr>
              <a:t>-ESSLLI09-2.pdf</a:t>
            </a:r>
            <a:endParaRPr sz="1050" dirty="0">
              <a:latin typeface="Monaco"/>
              <a:cs typeface="Monaco"/>
            </a:endParaRPr>
          </a:p>
          <a:p>
            <a:pPr marL="184150" indent="-171450">
              <a:lnSpc>
                <a:spcPct val="100000"/>
              </a:lnSpc>
              <a:spcBef>
                <a:spcPts val="330"/>
              </a:spcBef>
              <a:buFont typeface="Arial"/>
              <a:buChar char="•"/>
            </a:pPr>
            <a:r>
              <a:rPr sz="1050" spc="-60" dirty="0">
                <a:latin typeface="Arial"/>
                <a:cs typeface="Arial"/>
              </a:rPr>
              <a:t>Example  </a:t>
            </a:r>
            <a:r>
              <a:rPr sz="1050" dirty="0">
                <a:latin typeface="Arial"/>
                <a:cs typeface="Arial"/>
              </a:rPr>
              <a:t>with </a:t>
            </a:r>
            <a:r>
              <a:rPr sz="1050" spc="-30" dirty="0">
                <a:latin typeface="Arial"/>
                <a:cs typeface="Arial"/>
              </a:rPr>
              <a:t>the</a:t>
            </a:r>
            <a:r>
              <a:rPr sz="1050" spc="-5" dirty="0">
                <a:latin typeface="Arial"/>
                <a:cs typeface="Arial"/>
              </a:rPr>
              <a:t> </a:t>
            </a:r>
            <a:r>
              <a:rPr sz="1050" spc="-85" dirty="0">
                <a:latin typeface="Monaco"/>
                <a:cs typeface="Monaco"/>
              </a:rPr>
              <a:t>sampleClassification.owl</a:t>
            </a:r>
            <a:endParaRPr sz="1050" dirty="0">
              <a:latin typeface="Monaco"/>
              <a:cs typeface="Monaco"/>
            </a:endParaRPr>
          </a:p>
          <a:p>
            <a:pPr marL="184150" marR="5080" indent="-171450">
              <a:lnSpc>
                <a:spcPct val="102699"/>
              </a:lnSpc>
              <a:spcBef>
                <a:spcPts val="295"/>
              </a:spcBef>
              <a:buFont typeface="Arial"/>
              <a:buChar char="•"/>
            </a:pPr>
            <a:r>
              <a:rPr sz="1050" spc="-70" dirty="0">
                <a:latin typeface="Arial"/>
                <a:cs typeface="Arial"/>
              </a:rPr>
              <a:t>Exercise </a:t>
            </a:r>
            <a:r>
              <a:rPr sz="1050" dirty="0">
                <a:latin typeface="Arial"/>
                <a:cs typeface="Arial"/>
              </a:rPr>
              <a:t>with </a:t>
            </a:r>
            <a:r>
              <a:rPr sz="1050" spc="-50" dirty="0">
                <a:latin typeface="Arial"/>
                <a:cs typeface="Arial"/>
              </a:rPr>
              <a:t>instance </a:t>
            </a:r>
            <a:r>
              <a:rPr sz="1050" spc="-40" dirty="0">
                <a:latin typeface="Arial"/>
                <a:cs typeface="Arial"/>
              </a:rPr>
              <a:t>classification </a:t>
            </a:r>
            <a:r>
              <a:rPr sz="1050" spc="-65" dirty="0">
                <a:latin typeface="Arial"/>
                <a:cs typeface="Arial"/>
              </a:rPr>
              <a:t>and </a:t>
            </a:r>
            <a:r>
              <a:rPr sz="1050" spc="5" dirty="0">
                <a:latin typeface="Arial"/>
                <a:cs typeface="Arial"/>
              </a:rPr>
              <a:t>KB </a:t>
            </a:r>
            <a:r>
              <a:rPr sz="1050" spc="-55" dirty="0">
                <a:latin typeface="Arial"/>
                <a:cs typeface="Arial"/>
              </a:rPr>
              <a:t>consistency </a:t>
            </a:r>
            <a:r>
              <a:rPr sz="1050" spc="-35" dirty="0">
                <a:latin typeface="Arial"/>
                <a:cs typeface="Arial"/>
              </a:rPr>
              <a:t>(and  </a:t>
            </a:r>
            <a:r>
              <a:rPr sz="1050" spc="-40" dirty="0">
                <a:latin typeface="Arial"/>
                <a:cs typeface="Arial"/>
              </a:rPr>
              <a:t>OWA)</a:t>
            </a:r>
            <a:endParaRPr sz="1050" dirty="0">
              <a:latin typeface="Arial"/>
              <a:cs typeface="Arial"/>
            </a:endParaRPr>
          </a:p>
          <a:p>
            <a:pPr marL="184150" indent="-171450">
              <a:lnSpc>
                <a:spcPct val="100000"/>
              </a:lnSpc>
              <a:spcBef>
                <a:spcPts val="330"/>
              </a:spcBef>
              <a:buFont typeface="Arial"/>
              <a:buChar char="•"/>
            </a:pPr>
            <a:r>
              <a:rPr sz="1050" spc="-70" dirty="0">
                <a:latin typeface="Arial"/>
                <a:cs typeface="Arial"/>
              </a:rPr>
              <a:t>Exercise  </a:t>
            </a:r>
            <a:r>
              <a:rPr sz="1050" dirty="0">
                <a:latin typeface="Arial"/>
                <a:cs typeface="Arial"/>
              </a:rPr>
              <a:t>with </a:t>
            </a:r>
            <a:r>
              <a:rPr sz="1050" spc="-25" dirty="0">
                <a:latin typeface="Arial"/>
                <a:cs typeface="Arial"/>
              </a:rPr>
              <a:t>finding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55" dirty="0">
                <a:latin typeface="Arial"/>
                <a:cs typeface="Arial"/>
              </a:rPr>
              <a:t>errors  </a:t>
            </a:r>
            <a:r>
              <a:rPr sz="1050" spc="-20" dirty="0">
                <a:latin typeface="Arial"/>
                <a:cs typeface="Arial"/>
              </a:rPr>
              <a:t>in </a:t>
            </a:r>
            <a:r>
              <a:rPr sz="1050" spc="-85" dirty="0">
                <a:latin typeface="Arial"/>
                <a:cs typeface="Arial"/>
              </a:rPr>
              <a:t>a  </a:t>
            </a:r>
            <a:r>
              <a:rPr sz="1050" spc="10" dirty="0">
                <a:latin typeface="Arial"/>
                <a:cs typeface="Arial"/>
              </a:rPr>
              <a:t>‘dirty’</a:t>
            </a:r>
            <a:r>
              <a:rPr sz="1050" spc="195" dirty="0">
                <a:latin typeface="Arial"/>
                <a:cs typeface="Arial"/>
              </a:rPr>
              <a:t> </a:t>
            </a:r>
            <a:r>
              <a:rPr sz="1050" spc="-35" dirty="0">
                <a:latin typeface="Arial"/>
                <a:cs typeface="Arial"/>
              </a:rPr>
              <a:t>ontology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76" name="object 7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pc="-5" dirty="0"/>
              <a:t>63</a:t>
            </a:r>
            <a:r>
              <a:rPr spc="50" dirty="0"/>
              <a:t>/64</a:t>
            </a:r>
          </a:p>
        </p:txBody>
      </p:sp>
      <p:pic>
        <p:nvPicPr>
          <p:cNvPr id="77" name="Picture 7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526116" y="1332441"/>
            <a:ext cx="110403" cy="142875"/>
          </a:xfrm>
          <a:prstGeom prst="rect">
            <a:avLst/>
          </a:prstGeom>
        </p:spPr>
      </p:pic>
      <p:pic>
        <p:nvPicPr>
          <p:cNvPr id="78" name="Picture 7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076450" y="1332441"/>
            <a:ext cx="150446" cy="1778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>
    <p:cut/>
  </p:transition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3014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301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805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09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01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805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309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81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317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82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325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904798" y="37668"/>
            <a:ext cx="2063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O</a:t>
            </a:r>
            <a:r>
              <a:rPr sz="600" b="1" spc="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WL</a:t>
            </a:r>
            <a:endParaRPr sz="6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62723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6272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776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7280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784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8288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792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9296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6272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6776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7280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784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8288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792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1601889" y="37668"/>
            <a:ext cx="27622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OWL</a:t>
            </a:r>
            <a:r>
              <a:rPr sz="600" b="1" spc="-4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27393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2434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273935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3243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3747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4251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4755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73935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324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747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425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4755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273935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3243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3747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4251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4755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2248585" y="37668"/>
            <a:ext cx="5492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OWL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2</a:t>
            </a:r>
            <a:r>
              <a:rPr sz="600" b="1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profiles</a:t>
            </a:r>
            <a:endParaRPr sz="600">
              <a:latin typeface="Arial"/>
              <a:cs typeface="Arial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31793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22973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801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33053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3153981" y="37668"/>
            <a:ext cx="56134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Beyond 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OWL</a:t>
            </a:r>
            <a:r>
              <a:rPr sz="600" b="1" spc="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09680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1471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197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2479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2984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3487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3992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4495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5000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5000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4071454" y="37668"/>
            <a:ext cx="44339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22553B"/>
                </a:solidFill>
                <a:latin typeface="Arial"/>
                <a:cs typeface="Arial"/>
                <a:hlinkClick r:id="rId7" action="ppaction://hlinksldjump"/>
              </a:rPr>
              <a:t>Reasoning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310743" y="764387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10743" y="983145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41032" y="1206944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41032" y="1379016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10743" y="1546047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41032" y="1769846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41032" y="1941931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350253" y="491591"/>
            <a:ext cx="2314575" cy="15690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400" spc="-95" dirty="0">
                <a:solidFill>
                  <a:srgbClr val="46AA78"/>
                </a:solidFill>
                <a:latin typeface="Arial"/>
                <a:cs typeface="Arial"/>
              </a:rPr>
              <a:t>Summ</a:t>
            </a:r>
            <a:r>
              <a:rPr sz="1400" spc="-114" dirty="0">
                <a:solidFill>
                  <a:srgbClr val="46AA78"/>
                </a:solidFill>
                <a:latin typeface="Arial"/>
                <a:cs typeface="Arial"/>
              </a:rPr>
              <a:t>a</a:t>
            </a:r>
            <a:r>
              <a:rPr sz="1400" spc="-25" dirty="0">
                <a:solidFill>
                  <a:srgbClr val="46AA78"/>
                </a:solidFill>
                <a:latin typeface="Arial"/>
                <a:cs typeface="Arial"/>
              </a:rPr>
              <a:t>ry</a:t>
            </a:r>
            <a:endParaRPr sz="1400">
              <a:latin typeface="Arial"/>
              <a:cs typeface="Arial"/>
            </a:endParaRPr>
          </a:p>
          <a:p>
            <a:pPr marL="179070" indent="-166370">
              <a:lnSpc>
                <a:spcPct val="100000"/>
              </a:lnSpc>
              <a:spcBef>
                <a:spcPts val="335"/>
              </a:spcBef>
              <a:buClr>
                <a:srgbClr val="ECF6F1"/>
              </a:buClr>
              <a:buSzPct val="76190"/>
              <a:buFont typeface="Arial"/>
              <a:buAutoNum type="arabicPlain"/>
              <a:tabLst>
                <a:tab pos="179705" algn="l"/>
              </a:tabLst>
            </a:pPr>
            <a:r>
              <a:rPr sz="1050" spc="-15" dirty="0">
                <a:solidFill>
                  <a:srgbClr val="46AA78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endParaRPr sz="1050">
              <a:latin typeface="Arial"/>
              <a:cs typeface="Arial"/>
            </a:endParaRPr>
          </a:p>
          <a:p>
            <a:pPr marL="179070" indent="-166370">
              <a:lnSpc>
                <a:spcPct val="100000"/>
              </a:lnSpc>
              <a:spcBef>
                <a:spcPts val="400"/>
              </a:spcBef>
              <a:buClr>
                <a:srgbClr val="ECF6F1"/>
              </a:buClr>
              <a:buSzPct val="76190"/>
              <a:buFont typeface="Arial"/>
              <a:buAutoNum type="arabicPlain"/>
              <a:tabLst>
                <a:tab pos="179705" algn="l"/>
              </a:tabLst>
            </a:pPr>
            <a:r>
              <a:rPr sz="1050" spc="-40" dirty="0">
                <a:solidFill>
                  <a:srgbClr val="46AA78"/>
                </a:solidFill>
                <a:latin typeface="Arial"/>
                <a:cs typeface="Arial"/>
                <a:hlinkClick r:id="rId3" action="ppaction://hlinksldjump"/>
              </a:rPr>
              <a:t>OWL</a:t>
            </a:r>
            <a:endParaRPr sz="1050">
              <a:latin typeface="Arial"/>
              <a:cs typeface="Arial"/>
            </a:endParaRPr>
          </a:p>
          <a:p>
            <a:pPr marL="317500">
              <a:lnSpc>
                <a:spcPct val="100000"/>
              </a:lnSpc>
              <a:spcBef>
                <a:spcPts val="35"/>
              </a:spcBef>
            </a:pPr>
            <a:r>
              <a:rPr sz="1050" spc="-60" dirty="0">
                <a:latin typeface="Arial"/>
                <a:cs typeface="Arial"/>
                <a:hlinkClick r:id="rId10" action="ppaction://hlinksldjump"/>
              </a:rPr>
              <a:t>Design </a:t>
            </a:r>
            <a:r>
              <a:rPr sz="1050" spc="-20" dirty="0">
                <a:latin typeface="Arial"/>
                <a:cs typeface="Arial"/>
                <a:hlinkClick r:id="rId10" action="ppaction://hlinksldjump"/>
              </a:rPr>
              <a:t>of</a:t>
            </a:r>
            <a:r>
              <a:rPr sz="1050" spc="114" dirty="0">
                <a:latin typeface="Arial"/>
                <a:cs typeface="Arial"/>
                <a:hlinkClick r:id="rId10" action="ppaction://hlinksldjump"/>
              </a:rPr>
              <a:t> </a:t>
            </a:r>
            <a:r>
              <a:rPr sz="1050" spc="-40" dirty="0">
                <a:latin typeface="Arial"/>
                <a:cs typeface="Arial"/>
                <a:hlinkClick r:id="rId10" action="ppaction://hlinksldjump"/>
              </a:rPr>
              <a:t>OWL</a:t>
            </a:r>
            <a:endParaRPr sz="1050">
              <a:latin typeface="Arial"/>
              <a:cs typeface="Arial"/>
            </a:endParaRPr>
          </a:p>
          <a:p>
            <a:pPr marL="317500">
              <a:lnSpc>
                <a:spcPct val="100000"/>
              </a:lnSpc>
              <a:spcBef>
                <a:spcPts val="35"/>
              </a:spcBef>
            </a:pPr>
            <a:r>
              <a:rPr sz="1050" spc="-40" dirty="0">
                <a:latin typeface="Arial"/>
                <a:cs typeface="Arial"/>
                <a:hlinkClick r:id="rId11" action="ppaction://hlinksldjump"/>
              </a:rPr>
              <a:t>OWL </a:t>
            </a:r>
            <a:r>
              <a:rPr sz="1050" spc="-25" dirty="0">
                <a:latin typeface="Arial"/>
                <a:cs typeface="Arial"/>
                <a:hlinkClick r:id="rId11" action="ppaction://hlinksldjump"/>
              </a:rPr>
              <a:t>family </a:t>
            </a:r>
            <a:r>
              <a:rPr sz="1050" spc="-20" dirty="0">
                <a:latin typeface="Arial"/>
                <a:cs typeface="Arial"/>
                <a:hlinkClick r:id="rId11" action="ppaction://hlinksldjump"/>
              </a:rPr>
              <a:t>of</a:t>
            </a:r>
            <a:r>
              <a:rPr sz="1050" spc="215" dirty="0">
                <a:latin typeface="Arial"/>
                <a:cs typeface="Arial"/>
                <a:hlinkClick r:id="rId11" action="ppaction://hlinksldjump"/>
              </a:rPr>
              <a:t> </a:t>
            </a:r>
            <a:r>
              <a:rPr sz="1050" spc="-70" dirty="0">
                <a:latin typeface="Arial"/>
                <a:cs typeface="Arial"/>
                <a:hlinkClick r:id="rId11" action="ppaction://hlinksldjump"/>
              </a:rPr>
              <a:t>languages</a:t>
            </a:r>
            <a:endParaRPr sz="1050">
              <a:latin typeface="Arial"/>
              <a:cs typeface="Arial"/>
            </a:endParaRPr>
          </a:p>
          <a:p>
            <a:pPr marL="179070" indent="-166370">
              <a:lnSpc>
                <a:spcPct val="100000"/>
              </a:lnSpc>
              <a:spcBef>
                <a:spcPts val="400"/>
              </a:spcBef>
              <a:buClr>
                <a:srgbClr val="ECF6F1"/>
              </a:buClr>
              <a:buSzPct val="76190"/>
              <a:buFont typeface="Arial"/>
              <a:buAutoNum type="arabicPlain" startAt="3"/>
              <a:tabLst>
                <a:tab pos="179705" algn="l"/>
              </a:tabLst>
            </a:pPr>
            <a:r>
              <a:rPr sz="1050" spc="-40" dirty="0">
                <a:solidFill>
                  <a:srgbClr val="46AA78"/>
                </a:solidFill>
                <a:latin typeface="Arial"/>
                <a:cs typeface="Arial"/>
                <a:hlinkClick r:id="rId4" action="ppaction://hlinksldjump"/>
              </a:rPr>
              <a:t>OWL</a:t>
            </a:r>
            <a:r>
              <a:rPr sz="1050" spc="-25" dirty="0">
                <a:solidFill>
                  <a:srgbClr val="46AA78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1050" spc="-65" dirty="0">
                <a:solidFill>
                  <a:srgbClr val="46AA78"/>
                </a:solidFill>
                <a:latin typeface="Arial"/>
                <a:cs typeface="Arial"/>
                <a:hlinkClick r:id="rId4" action="ppaction://hlinksldjump"/>
              </a:rPr>
              <a:t>2</a:t>
            </a:r>
            <a:endParaRPr sz="1050">
              <a:latin typeface="Arial"/>
              <a:cs typeface="Arial"/>
            </a:endParaRPr>
          </a:p>
          <a:p>
            <a:pPr marL="317500" marR="482600">
              <a:lnSpc>
                <a:spcPct val="102600"/>
              </a:lnSpc>
            </a:pPr>
            <a:r>
              <a:rPr sz="1050" spc="-15" dirty="0">
                <a:latin typeface="Arial"/>
                <a:cs typeface="Arial"/>
                <a:hlinkClick r:id="rId12" action="ppaction://hlinksldjump"/>
              </a:rPr>
              <a:t>Introduction </a:t>
            </a:r>
            <a:r>
              <a:rPr sz="1050" spc="-60" dirty="0">
                <a:latin typeface="Arial"/>
                <a:cs typeface="Arial"/>
                <a:hlinkClick r:id="rId12" action="ppaction://hlinksldjump"/>
              </a:rPr>
              <a:t>and </a:t>
            </a:r>
            <a:r>
              <a:rPr sz="1050" spc="-55" dirty="0">
                <a:latin typeface="Arial"/>
                <a:cs typeface="Arial"/>
                <a:hlinkClick r:id="rId12" action="ppaction://hlinksldjump"/>
              </a:rPr>
              <a:t>overview </a:t>
            </a:r>
            <a:r>
              <a:rPr sz="1050" spc="-55" dirty="0">
                <a:latin typeface="Arial"/>
                <a:cs typeface="Arial"/>
              </a:rPr>
              <a:t> </a:t>
            </a:r>
            <a:r>
              <a:rPr sz="1050" spc="-40" dirty="0">
                <a:latin typeface="Arial"/>
                <a:cs typeface="Arial"/>
                <a:hlinkClick r:id="rId13" action="ppaction://hlinksldjump"/>
              </a:rPr>
              <a:t>OWL </a:t>
            </a:r>
            <a:r>
              <a:rPr sz="1050" spc="-65" dirty="0">
                <a:latin typeface="Arial"/>
                <a:cs typeface="Arial"/>
                <a:hlinkClick r:id="rId13" action="ppaction://hlinksldjump"/>
              </a:rPr>
              <a:t>2</a:t>
            </a:r>
            <a:r>
              <a:rPr sz="1050" spc="90" dirty="0">
                <a:latin typeface="Arial"/>
                <a:cs typeface="Arial"/>
                <a:hlinkClick r:id="rId13" action="ppaction://hlinksldjump"/>
              </a:rPr>
              <a:t> </a:t>
            </a:r>
            <a:r>
              <a:rPr sz="1050" spc="-15" dirty="0">
                <a:latin typeface="Arial"/>
                <a:cs typeface="Arial"/>
                <a:hlinkClick r:id="rId13" action="ppaction://hlinksldjump"/>
              </a:rPr>
              <a:t>DL</a:t>
            </a:r>
            <a:endParaRPr sz="1050">
              <a:latin typeface="Arial"/>
              <a:cs typeface="Arial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310743" y="2108949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41032" y="2332748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41032" y="2504833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41032" y="2676906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10743" y="2843936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 txBox="1"/>
          <p:nvPr/>
        </p:nvSpPr>
        <p:spPr>
          <a:xfrm>
            <a:off x="350253" y="2857525"/>
            <a:ext cx="8128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10" dirty="0">
                <a:solidFill>
                  <a:srgbClr val="ECF6F1"/>
                </a:solidFill>
                <a:latin typeface="Arial"/>
                <a:cs typeface="Arial"/>
              </a:rPr>
              <a:t>5</a:t>
            </a:r>
            <a:endParaRPr sz="800">
              <a:latin typeface="Arial"/>
              <a:cs typeface="Arial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310743" y="3062681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 txBox="1"/>
          <p:nvPr/>
        </p:nvSpPr>
        <p:spPr>
          <a:xfrm>
            <a:off x="350253" y="2088042"/>
            <a:ext cx="1083945" cy="1145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7500" marR="24765" indent="-305435">
              <a:lnSpc>
                <a:spcPct val="102600"/>
              </a:lnSpc>
            </a:pPr>
            <a:r>
              <a:rPr sz="1200" b="1" spc="-15" baseline="3472" dirty="0">
                <a:solidFill>
                  <a:srgbClr val="ECF6F1"/>
                </a:solidFill>
                <a:latin typeface="Arial"/>
                <a:cs typeface="Arial"/>
              </a:rPr>
              <a:t>4 </a:t>
            </a:r>
            <a:r>
              <a:rPr sz="1050" spc="-40" dirty="0">
                <a:solidFill>
                  <a:srgbClr val="46AA78"/>
                </a:solidFill>
                <a:latin typeface="Arial"/>
                <a:cs typeface="Arial"/>
                <a:hlinkClick r:id="rId5" action="ppaction://hlinksldjump"/>
              </a:rPr>
              <a:t>OWL </a:t>
            </a:r>
            <a:r>
              <a:rPr sz="1050" spc="-65" dirty="0">
                <a:solidFill>
                  <a:srgbClr val="46AA78"/>
                </a:solidFill>
                <a:latin typeface="Arial"/>
                <a:cs typeface="Arial"/>
                <a:hlinkClick r:id="rId5" action="ppaction://hlinksldjump"/>
              </a:rPr>
              <a:t>2 </a:t>
            </a:r>
            <a:r>
              <a:rPr sz="1050" spc="-45" dirty="0">
                <a:solidFill>
                  <a:srgbClr val="46AA78"/>
                </a:solidFill>
                <a:latin typeface="Arial"/>
                <a:cs typeface="Arial"/>
                <a:hlinkClick r:id="rId5" action="ppaction://hlinksldjump"/>
              </a:rPr>
              <a:t>profiles </a:t>
            </a:r>
            <a:r>
              <a:rPr sz="1050" spc="-4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050" spc="-40" dirty="0">
                <a:latin typeface="Arial"/>
                <a:cs typeface="Arial"/>
                <a:hlinkClick r:id="rId14" action="ppaction://hlinksldjump"/>
              </a:rPr>
              <a:t>OWL </a:t>
            </a:r>
            <a:r>
              <a:rPr sz="1050" spc="-65" dirty="0">
                <a:latin typeface="Arial"/>
                <a:cs typeface="Arial"/>
                <a:hlinkClick r:id="rId14" action="ppaction://hlinksldjump"/>
              </a:rPr>
              <a:t>2 </a:t>
            </a:r>
            <a:r>
              <a:rPr sz="1050" spc="-50" dirty="0">
                <a:latin typeface="Arial"/>
                <a:cs typeface="Arial"/>
                <a:hlinkClick r:id="rId14" action="ppaction://hlinksldjump"/>
              </a:rPr>
              <a:t>EL </a:t>
            </a:r>
            <a:r>
              <a:rPr sz="1050" spc="-50" dirty="0">
                <a:latin typeface="Arial"/>
                <a:cs typeface="Arial"/>
              </a:rPr>
              <a:t> </a:t>
            </a:r>
            <a:r>
              <a:rPr sz="1050" spc="-40" dirty="0">
                <a:latin typeface="Arial"/>
                <a:cs typeface="Arial"/>
                <a:hlinkClick r:id="rId15" action="ppaction://hlinksldjump"/>
              </a:rPr>
              <a:t>OWL </a:t>
            </a:r>
            <a:r>
              <a:rPr sz="1050" spc="-65" dirty="0">
                <a:latin typeface="Arial"/>
                <a:cs typeface="Arial"/>
                <a:hlinkClick r:id="rId15" action="ppaction://hlinksldjump"/>
              </a:rPr>
              <a:t>2 </a:t>
            </a:r>
            <a:r>
              <a:rPr sz="1050" spc="-40" dirty="0">
                <a:latin typeface="Arial"/>
                <a:cs typeface="Arial"/>
                <a:hlinkClick r:id="rId15" action="ppaction://hlinksldjump"/>
              </a:rPr>
              <a:t>QL </a:t>
            </a:r>
            <a:r>
              <a:rPr sz="1050" spc="-40" dirty="0">
                <a:latin typeface="Arial"/>
                <a:cs typeface="Arial"/>
              </a:rPr>
              <a:t> </a:t>
            </a:r>
            <a:r>
              <a:rPr sz="1050" spc="-40" dirty="0">
                <a:latin typeface="Arial"/>
                <a:cs typeface="Arial"/>
                <a:hlinkClick r:id="rId16" action="ppaction://hlinksldjump"/>
              </a:rPr>
              <a:t>OWL </a:t>
            </a:r>
            <a:r>
              <a:rPr sz="1050" spc="-65" dirty="0">
                <a:latin typeface="Arial"/>
                <a:cs typeface="Arial"/>
                <a:hlinkClick r:id="rId16" action="ppaction://hlinksldjump"/>
              </a:rPr>
              <a:t>2</a:t>
            </a:r>
            <a:r>
              <a:rPr sz="1050" spc="90" dirty="0">
                <a:latin typeface="Arial"/>
                <a:cs typeface="Arial"/>
                <a:hlinkClick r:id="rId16" action="ppaction://hlinksldjump"/>
              </a:rPr>
              <a:t> </a:t>
            </a:r>
            <a:r>
              <a:rPr sz="1050" spc="-55" dirty="0">
                <a:latin typeface="Arial"/>
                <a:cs typeface="Arial"/>
                <a:hlinkClick r:id="rId16" action="ppaction://hlinksldjump"/>
              </a:rPr>
              <a:t>RL</a:t>
            </a:r>
            <a:endParaRPr sz="1050">
              <a:latin typeface="Arial"/>
              <a:cs typeface="Arial"/>
            </a:endParaRPr>
          </a:p>
          <a:p>
            <a:pPr marL="179070">
              <a:lnSpc>
                <a:spcPct val="100000"/>
              </a:lnSpc>
              <a:spcBef>
                <a:spcPts val="400"/>
              </a:spcBef>
            </a:pPr>
            <a:r>
              <a:rPr sz="1050" spc="-65" dirty="0">
                <a:solidFill>
                  <a:srgbClr val="46AA78"/>
                </a:solidFill>
                <a:latin typeface="Arial"/>
                <a:cs typeface="Arial"/>
                <a:hlinkClick r:id="rId6" action="ppaction://hlinksldjump"/>
              </a:rPr>
              <a:t>Beyond </a:t>
            </a:r>
            <a:r>
              <a:rPr sz="1050" spc="-40" dirty="0">
                <a:solidFill>
                  <a:srgbClr val="46AA78"/>
                </a:solidFill>
                <a:latin typeface="Arial"/>
                <a:cs typeface="Arial"/>
                <a:hlinkClick r:id="rId6" action="ppaction://hlinksldjump"/>
              </a:rPr>
              <a:t>OWL</a:t>
            </a:r>
            <a:r>
              <a:rPr sz="1050" spc="135" dirty="0">
                <a:solidFill>
                  <a:srgbClr val="46AA78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1050" spc="-65" dirty="0">
                <a:solidFill>
                  <a:srgbClr val="46AA78"/>
                </a:solidFill>
                <a:latin typeface="Arial"/>
                <a:cs typeface="Arial"/>
                <a:hlinkClick r:id="rId6" action="ppaction://hlinksldjump"/>
              </a:rPr>
              <a:t>2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1200" b="1" spc="-15" baseline="3472" dirty="0">
                <a:solidFill>
                  <a:srgbClr val="ECF6F1"/>
                </a:solidFill>
                <a:latin typeface="Arial"/>
                <a:cs typeface="Arial"/>
              </a:rPr>
              <a:t>6  </a:t>
            </a:r>
            <a:r>
              <a:rPr sz="1200" b="1" spc="195" baseline="3472" dirty="0">
                <a:solidFill>
                  <a:srgbClr val="ECF6F1"/>
                </a:solidFill>
                <a:latin typeface="Arial"/>
                <a:cs typeface="Arial"/>
              </a:rPr>
              <a:t> </a:t>
            </a:r>
            <a:r>
              <a:rPr sz="1050" spc="-70" dirty="0">
                <a:solidFill>
                  <a:srgbClr val="46AA78"/>
                </a:solidFill>
                <a:latin typeface="Arial"/>
                <a:cs typeface="Arial"/>
                <a:hlinkClick r:id="rId7" action="ppaction://hlinksldjump"/>
              </a:rPr>
              <a:t>Reasoning</a:t>
            </a:r>
            <a:endParaRPr sz="1050">
              <a:latin typeface="Arial"/>
              <a:cs typeface="Arial"/>
            </a:endParaRPr>
          </a:p>
        </p:txBody>
      </p:sp>
      <p:sp>
        <p:nvSpPr>
          <p:cNvPr id="85" name="object 8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pc="-5" dirty="0"/>
              <a:t>64</a:t>
            </a:r>
            <a:r>
              <a:rPr spc="50" dirty="0"/>
              <a:t>/64</a:t>
            </a: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22553B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93014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301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805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3094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301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805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309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081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317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182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23254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904798" y="37668"/>
            <a:ext cx="2063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O</a:t>
            </a:r>
            <a:r>
              <a:rPr sz="600" b="1" spc="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WL</a:t>
            </a:r>
            <a:endParaRPr sz="6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62723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272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6776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280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7784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288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87924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929638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6272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6776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280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7784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28838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87924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601889" y="37668"/>
            <a:ext cx="27622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OWL</a:t>
            </a:r>
            <a:r>
              <a:rPr sz="600" b="1" spc="-4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27393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32434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273935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3243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3747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425141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475534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273935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243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3747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425141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475534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273935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3243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3747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425141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475534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2248585" y="37668"/>
            <a:ext cx="54927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OWL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2</a:t>
            </a:r>
            <a:r>
              <a:rPr sz="600" b="1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profiles</a:t>
            </a:r>
            <a:endParaRPr sz="60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31793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2973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8014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3053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3153981" y="37668"/>
            <a:ext cx="56134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Beyond </a:t>
            </a:r>
            <a:r>
              <a:rPr sz="600" b="1" spc="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OWL</a:t>
            </a:r>
            <a:r>
              <a:rPr sz="600" b="1" spc="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409680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1471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976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2479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2984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3487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3992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44959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50000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4071454" y="37668"/>
            <a:ext cx="44339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Reasoning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502551" y="1232446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02551" y="1614551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02551" y="1996656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02551" y="2550833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240207" y="477296"/>
            <a:ext cx="4128135" cy="28385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6700"/>
              </a:lnSpc>
            </a:pPr>
            <a:r>
              <a:rPr sz="1400" spc="-75" dirty="0">
                <a:solidFill>
                  <a:srgbClr val="46AA78"/>
                </a:solidFill>
                <a:latin typeface="Arial"/>
                <a:cs typeface="Arial"/>
              </a:rPr>
              <a:t>Toward </a:t>
            </a:r>
            <a:r>
              <a:rPr sz="1400" spc="-100" dirty="0">
                <a:solidFill>
                  <a:srgbClr val="46AA78"/>
                </a:solidFill>
                <a:latin typeface="Arial"/>
                <a:cs typeface="Arial"/>
              </a:rPr>
              <a:t>one </a:t>
            </a:r>
            <a:r>
              <a:rPr sz="1400" spc="-40" dirty="0">
                <a:solidFill>
                  <a:srgbClr val="46AA78"/>
                </a:solidFill>
                <a:latin typeface="Arial"/>
                <a:cs typeface="Arial"/>
              </a:rPr>
              <a:t>ontology </a:t>
            </a:r>
            <a:r>
              <a:rPr sz="1400" spc="-80" dirty="0">
                <a:solidFill>
                  <a:srgbClr val="46AA78"/>
                </a:solidFill>
                <a:latin typeface="Arial"/>
                <a:cs typeface="Arial"/>
              </a:rPr>
              <a:t>language </a:t>
            </a:r>
            <a:r>
              <a:rPr sz="1400" spc="-25" dirty="0">
                <a:solidFill>
                  <a:srgbClr val="46AA78"/>
                </a:solidFill>
                <a:latin typeface="Arial"/>
                <a:cs typeface="Arial"/>
              </a:rPr>
              <a:t>for </a:t>
            </a:r>
            <a:r>
              <a:rPr sz="1400" spc="-35" dirty="0">
                <a:solidFill>
                  <a:srgbClr val="46AA78"/>
                </a:solidFill>
                <a:latin typeface="Arial"/>
                <a:cs typeface="Arial"/>
              </a:rPr>
              <a:t>the </a:t>
            </a:r>
            <a:r>
              <a:rPr sz="1400" spc="-90" dirty="0">
                <a:solidFill>
                  <a:srgbClr val="46AA78"/>
                </a:solidFill>
                <a:latin typeface="Arial"/>
                <a:cs typeface="Arial"/>
              </a:rPr>
              <a:t>Web </a:t>
            </a:r>
            <a:r>
              <a:rPr sz="1400" spc="-10" dirty="0">
                <a:solidFill>
                  <a:srgbClr val="46AA78"/>
                </a:solidFill>
                <a:latin typeface="Arial"/>
                <a:cs typeface="Arial"/>
              </a:rPr>
              <a:t>(‘historical’  </a:t>
            </a:r>
            <a:r>
              <a:rPr sz="1400" spc="-45" dirty="0">
                <a:solidFill>
                  <a:srgbClr val="46AA78"/>
                </a:solidFill>
                <a:latin typeface="Arial"/>
                <a:cs typeface="Arial"/>
              </a:rPr>
              <a:t>note </a:t>
            </a:r>
            <a:r>
              <a:rPr sz="1400" spc="-70" dirty="0">
                <a:solidFill>
                  <a:srgbClr val="46AA78"/>
                </a:solidFill>
                <a:latin typeface="Arial"/>
                <a:cs typeface="Arial"/>
              </a:rPr>
              <a:t>on </a:t>
            </a:r>
            <a:r>
              <a:rPr sz="1400" spc="-80" dirty="0">
                <a:solidFill>
                  <a:srgbClr val="46AA78"/>
                </a:solidFill>
                <a:latin typeface="Arial"/>
                <a:cs typeface="Arial"/>
              </a:rPr>
              <a:t>SoA </a:t>
            </a:r>
            <a:r>
              <a:rPr sz="1400" spc="-65" dirty="0">
                <a:solidFill>
                  <a:srgbClr val="46AA78"/>
                </a:solidFill>
                <a:latin typeface="Arial"/>
                <a:cs typeface="Arial"/>
              </a:rPr>
              <a:t>around </a:t>
            </a:r>
            <a:r>
              <a:rPr sz="1400" spc="-35" dirty="0">
                <a:solidFill>
                  <a:srgbClr val="46AA78"/>
                </a:solidFill>
                <a:latin typeface="Arial"/>
                <a:cs typeface="Arial"/>
              </a:rPr>
              <a:t>the </a:t>
            </a:r>
            <a:r>
              <a:rPr sz="1400" spc="-100" dirty="0">
                <a:solidFill>
                  <a:srgbClr val="46AA78"/>
                </a:solidFill>
                <a:latin typeface="Arial"/>
                <a:cs typeface="Arial"/>
              </a:rPr>
              <a:t>year  </a:t>
            </a:r>
            <a:r>
              <a:rPr sz="1400" spc="130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50" dirty="0">
                <a:solidFill>
                  <a:srgbClr val="46AA78"/>
                </a:solidFill>
                <a:latin typeface="Arial"/>
                <a:cs typeface="Arial"/>
              </a:rPr>
              <a:t>2000)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00" dirty="0">
              <a:latin typeface="Times New Roman"/>
              <a:cs typeface="Times New Roman"/>
            </a:endParaRPr>
          </a:p>
          <a:p>
            <a:pPr marL="568325" marR="461009" indent="-171450">
              <a:lnSpc>
                <a:spcPct val="102600"/>
              </a:lnSpc>
              <a:spcBef>
                <a:spcPts val="5"/>
              </a:spcBef>
              <a:buFont typeface="Arial"/>
              <a:buChar char="•"/>
            </a:pPr>
            <a:r>
              <a:rPr sz="1050" spc="-40" dirty="0">
                <a:latin typeface="Arial"/>
                <a:cs typeface="Arial"/>
              </a:rPr>
              <a:t>Plethora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35" dirty="0">
                <a:latin typeface="Arial"/>
                <a:cs typeface="Arial"/>
              </a:rPr>
              <a:t>ontology </a:t>
            </a:r>
            <a:r>
              <a:rPr sz="1050" spc="-70" dirty="0">
                <a:latin typeface="Arial"/>
                <a:cs typeface="Arial"/>
              </a:rPr>
              <a:t>languages </a:t>
            </a:r>
            <a:r>
              <a:rPr sz="1050" spc="-90" dirty="0">
                <a:latin typeface="Arial"/>
                <a:cs typeface="Arial"/>
              </a:rPr>
              <a:t>used </a:t>
            </a:r>
            <a:r>
              <a:rPr sz="1050" spc="-20" dirty="0">
                <a:latin typeface="Arial"/>
                <a:cs typeface="Arial"/>
              </a:rPr>
              <a:t>in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65" dirty="0">
                <a:latin typeface="Arial"/>
                <a:cs typeface="Arial"/>
              </a:rPr>
              <a:t>1990s; </a:t>
            </a:r>
            <a:r>
              <a:rPr sz="1050" spc="-10" dirty="0">
                <a:latin typeface="Arial"/>
                <a:cs typeface="Arial"/>
              </a:rPr>
              <a:t>KIF,  </a:t>
            </a:r>
            <a:r>
              <a:rPr sz="1050" spc="-25" dirty="0">
                <a:latin typeface="Arial"/>
                <a:cs typeface="Arial"/>
              </a:rPr>
              <a:t>KL-ONE, </a:t>
            </a:r>
            <a:r>
              <a:rPr sz="1050" spc="-20" dirty="0">
                <a:latin typeface="Arial"/>
                <a:cs typeface="Arial"/>
              </a:rPr>
              <a:t>LOOM, </a:t>
            </a:r>
            <a:r>
              <a:rPr sz="1050" spc="-30" dirty="0">
                <a:latin typeface="Arial"/>
                <a:cs typeface="Arial"/>
              </a:rPr>
              <a:t>F-logic, </a:t>
            </a:r>
            <a:r>
              <a:rPr sz="1050" spc="-10" dirty="0">
                <a:latin typeface="Arial"/>
                <a:cs typeface="Arial"/>
              </a:rPr>
              <a:t>DAML, </a:t>
            </a:r>
            <a:r>
              <a:rPr sz="1050" spc="-20" dirty="0">
                <a:latin typeface="Arial"/>
                <a:cs typeface="Arial"/>
              </a:rPr>
              <a:t>OIL, </a:t>
            </a:r>
            <a:r>
              <a:rPr sz="1050" spc="5" dirty="0">
                <a:latin typeface="Arial"/>
                <a:cs typeface="Arial"/>
              </a:rPr>
              <a:t>DAML+OIL, </a:t>
            </a:r>
            <a:r>
              <a:rPr sz="1050" spc="250" dirty="0">
                <a:latin typeface="Arial"/>
                <a:cs typeface="Arial"/>
              </a:rPr>
              <a:t> </a:t>
            </a:r>
            <a:r>
              <a:rPr sz="1050" spc="-5" dirty="0">
                <a:latin typeface="Arial"/>
                <a:cs typeface="Arial"/>
              </a:rPr>
              <a:t>....</a:t>
            </a:r>
            <a:endParaRPr sz="1050" dirty="0">
              <a:latin typeface="Arial"/>
              <a:cs typeface="Arial"/>
            </a:endParaRPr>
          </a:p>
          <a:p>
            <a:pPr marL="568325" marR="541020" indent="-171450">
              <a:lnSpc>
                <a:spcPct val="102600"/>
              </a:lnSpc>
              <a:spcBef>
                <a:spcPts val="300"/>
              </a:spcBef>
              <a:buFont typeface="Arial"/>
              <a:buChar char="•"/>
            </a:pPr>
            <a:r>
              <a:rPr sz="1050" spc="-50" dirty="0">
                <a:latin typeface="Arial"/>
                <a:cs typeface="Arial"/>
              </a:rPr>
              <a:t>Lack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85" dirty="0">
                <a:latin typeface="Arial"/>
                <a:cs typeface="Arial"/>
              </a:rPr>
              <a:t>a </a:t>
            </a:r>
            <a:r>
              <a:rPr sz="1050" spc="-40" dirty="0">
                <a:latin typeface="Arial"/>
                <a:cs typeface="Arial"/>
              </a:rPr>
              <a:t>lingua franca; </a:t>
            </a:r>
            <a:r>
              <a:rPr sz="1050" spc="-70" dirty="0">
                <a:latin typeface="Arial"/>
                <a:cs typeface="Arial"/>
              </a:rPr>
              <a:t>hence, </a:t>
            </a:r>
            <a:r>
              <a:rPr sz="1050" spc="-35" dirty="0">
                <a:latin typeface="Arial"/>
                <a:cs typeface="Arial"/>
              </a:rPr>
              <a:t>ontology </a:t>
            </a:r>
            <a:r>
              <a:rPr sz="1050" spc="-30" dirty="0">
                <a:latin typeface="Arial"/>
                <a:cs typeface="Arial"/>
              </a:rPr>
              <a:t>interoperation  </a:t>
            </a:r>
            <a:r>
              <a:rPr sz="1050" spc="-60" dirty="0">
                <a:latin typeface="Arial"/>
                <a:cs typeface="Arial"/>
              </a:rPr>
              <a:t>problems  </a:t>
            </a:r>
            <a:r>
              <a:rPr sz="1050" spc="-85" dirty="0">
                <a:latin typeface="Arial"/>
                <a:cs typeface="Arial"/>
              </a:rPr>
              <a:t>even  </a:t>
            </a:r>
            <a:r>
              <a:rPr sz="1050" spc="-55" dirty="0">
                <a:latin typeface="Arial"/>
                <a:cs typeface="Arial"/>
              </a:rPr>
              <a:t>on  </a:t>
            </a:r>
            <a:r>
              <a:rPr sz="1050" spc="-30" dirty="0">
                <a:latin typeface="Arial"/>
                <a:cs typeface="Arial"/>
              </a:rPr>
              <a:t>the syntactic</a:t>
            </a:r>
            <a:r>
              <a:rPr sz="1050" spc="-125" dirty="0">
                <a:latin typeface="Arial"/>
                <a:cs typeface="Arial"/>
              </a:rPr>
              <a:t> </a:t>
            </a:r>
            <a:r>
              <a:rPr sz="1050" spc="-55" dirty="0">
                <a:latin typeface="Arial"/>
                <a:cs typeface="Arial"/>
              </a:rPr>
              <a:t>level</a:t>
            </a:r>
            <a:endParaRPr sz="1050" dirty="0">
              <a:latin typeface="Arial"/>
              <a:cs typeface="Arial"/>
            </a:endParaRPr>
          </a:p>
          <a:p>
            <a:pPr marL="568325" marR="215900" indent="-171450" algn="just">
              <a:lnSpc>
                <a:spcPct val="102600"/>
              </a:lnSpc>
              <a:spcBef>
                <a:spcPts val="300"/>
              </a:spcBef>
              <a:buFont typeface="Arial"/>
              <a:buChar char="•"/>
            </a:pPr>
            <a:r>
              <a:rPr sz="1050" spc="-70" dirty="0">
                <a:latin typeface="Arial"/>
                <a:cs typeface="Arial"/>
              </a:rPr>
              <a:t>Advances </a:t>
            </a:r>
            <a:r>
              <a:rPr sz="1050" spc="-20" dirty="0">
                <a:latin typeface="Arial"/>
                <a:cs typeface="Arial"/>
              </a:rPr>
              <a:t>in </a:t>
            </a:r>
            <a:r>
              <a:rPr sz="1050" spc="-80" dirty="0">
                <a:latin typeface="Arial"/>
                <a:cs typeface="Arial"/>
              </a:rPr>
              <a:t>expressive </a:t>
            </a:r>
            <a:r>
              <a:rPr sz="1050" spc="-15" dirty="0">
                <a:latin typeface="Arial"/>
                <a:cs typeface="Arial"/>
              </a:rPr>
              <a:t>DL </a:t>
            </a:r>
            <a:r>
              <a:rPr sz="1050" spc="-70" dirty="0">
                <a:latin typeface="Arial"/>
                <a:cs typeface="Arial"/>
              </a:rPr>
              <a:t>languages </a:t>
            </a:r>
            <a:r>
              <a:rPr sz="1050" spc="-50" dirty="0">
                <a:latin typeface="Arial"/>
                <a:cs typeface="Arial"/>
              </a:rPr>
              <a:t>and, </a:t>
            </a:r>
            <a:r>
              <a:rPr sz="1050" spc="-70" dirty="0">
                <a:latin typeface="Arial"/>
                <a:cs typeface="Arial"/>
              </a:rPr>
              <a:t>more </a:t>
            </a:r>
            <a:r>
              <a:rPr sz="1050" spc="-20" dirty="0">
                <a:latin typeface="Arial"/>
                <a:cs typeface="Arial"/>
              </a:rPr>
              <a:t>importantly,  in </a:t>
            </a:r>
            <a:r>
              <a:rPr sz="1050" spc="-40" dirty="0">
                <a:latin typeface="Arial"/>
                <a:cs typeface="Arial"/>
              </a:rPr>
              <a:t>automated </a:t>
            </a:r>
            <a:r>
              <a:rPr sz="1050" spc="-80" dirty="0">
                <a:latin typeface="Arial"/>
                <a:cs typeface="Arial"/>
              </a:rPr>
              <a:t>reasoners </a:t>
            </a:r>
            <a:r>
              <a:rPr sz="1050" spc="-25" dirty="0">
                <a:latin typeface="Arial"/>
                <a:cs typeface="Arial"/>
              </a:rPr>
              <a:t>for </a:t>
            </a:r>
            <a:r>
              <a:rPr sz="1050" spc="-80" dirty="0">
                <a:latin typeface="Arial"/>
                <a:cs typeface="Arial"/>
              </a:rPr>
              <a:t>expressive </a:t>
            </a:r>
            <a:r>
              <a:rPr sz="1050" spc="-15" dirty="0">
                <a:latin typeface="Arial"/>
                <a:cs typeface="Arial"/>
              </a:rPr>
              <a:t>DL </a:t>
            </a:r>
            <a:r>
              <a:rPr sz="1050" spc="-70" dirty="0">
                <a:latin typeface="Arial"/>
                <a:cs typeface="Arial"/>
              </a:rPr>
              <a:t>languages </a:t>
            </a:r>
            <a:r>
              <a:rPr sz="1050" spc="-20" dirty="0">
                <a:latin typeface="Arial"/>
                <a:cs typeface="Arial"/>
              </a:rPr>
              <a:t>(mainly:  </a:t>
            </a:r>
            <a:r>
              <a:rPr sz="1050" spc="25" dirty="0">
                <a:latin typeface="Arial"/>
                <a:cs typeface="Arial"/>
              </a:rPr>
              <a:t>FaCT++, </a:t>
            </a:r>
            <a:r>
              <a:rPr sz="1050" spc="-35" dirty="0">
                <a:latin typeface="Arial"/>
                <a:cs typeface="Arial"/>
              </a:rPr>
              <a:t>then</a:t>
            </a:r>
            <a:r>
              <a:rPr sz="1050" spc="45" dirty="0">
                <a:latin typeface="Arial"/>
                <a:cs typeface="Arial"/>
              </a:rPr>
              <a:t> </a:t>
            </a:r>
            <a:r>
              <a:rPr sz="1050" spc="-50" dirty="0">
                <a:latin typeface="Arial"/>
                <a:cs typeface="Arial"/>
              </a:rPr>
              <a:t>Racer)</a:t>
            </a:r>
            <a:endParaRPr sz="1050" dirty="0">
              <a:latin typeface="Arial"/>
              <a:cs typeface="Arial"/>
            </a:endParaRPr>
          </a:p>
          <a:p>
            <a:pPr marL="568325" marR="196215" indent="-171450" algn="just">
              <a:lnSpc>
                <a:spcPct val="102600"/>
              </a:lnSpc>
              <a:spcBef>
                <a:spcPts val="300"/>
              </a:spcBef>
              <a:buFont typeface="Arial"/>
              <a:buChar char="•"/>
            </a:pPr>
            <a:r>
              <a:rPr sz="1050" spc="-20" dirty="0">
                <a:latin typeface="Arial"/>
                <a:cs typeface="Arial"/>
              </a:rPr>
              <a:t>Limitations of </a:t>
            </a:r>
            <a:r>
              <a:rPr sz="1050" spc="-30" dirty="0">
                <a:latin typeface="Arial"/>
                <a:cs typeface="Arial"/>
              </a:rPr>
              <a:t>RDF(S) </a:t>
            </a:r>
            <a:r>
              <a:rPr sz="1050" spc="-110" dirty="0">
                <a:latin typeface="Arial"/>
                <a:cs typeface="Arial"/>
              </a:rPr>
              <a:t>as </a:t>
            </a:r>
            <a:r>
              <a:rPr sz="1050" spc="-50" dirty="0">
                <a:latin typeface="Arial"/>
                <a:cs typeface="Arial"/>
              </a:rPr>
              <a:t>Semantic </a:t>
            </a:r>
            <a:r>
              <a:rPr sz="1050" spc="-75" dirty="0">
                <a:latin typeface="Arial"/>
                <a:cs typeface="Arial"/>
              </a:rPr>
              <a:t>Web </a:t>
            </a:r>
            <a:r>
              <a:rPr sz="1050" spc="-25" dirty="0">
                <a:latin typeface="Arial"/>
                <a:cs typeface="Arial"/>
              </a:rPr>
              <a:t>‘ontology </a:t>
            </a:r>
            <a:r>
              <a:rPr sz="1050" spc="-50" dirty="0">
                <a:latin typeface="Arial"/>
                <a:cs typeface="Arial"/>
              </a:rPr>
              <a:t>language’  (we </a:t>
            </a:r>
            <a:r>
              <a:rPr sz="1050" spc="-15" dirty="0">
                <a:latin typeface="Arial"/>
                <a:cs typeface="Arial"/>
              </a:rPr>
              <a:t>won’t </a:t>
            </a:r>
            <a:r>
              <a:rPr sz="1050" spc="-75" dirty="0">
                <a:latin typeface="Arial"/>
                <a:cs typeface="Arial"/>
              </a:rPr>
              <a:t>discuss  </a:t>
            </a:r>
            <a:r>
              <a:rPr sz="1050" spc="-20" dirty="0">
                <a:latin typeface="Arial"/>
                <a:cs typeface="Arial"/>
              </a:rPr>
              <a:t>this</a:t>
            </a:r>
            <a:r>
              <a:rPr sz="1050" spc="155" dirty="0">
                <a:latin typeface="Arial"/>
                <a:cs typeface="Arial"/>
              </a:rPr>
              <a:t> </a:t>
            </a:r>
            <a:r>
              <a:rPr sz="1050" spc="-35" dirty="0">
                <a:latin typeface="Arial"/>
                <a:cs typeface="Arial"/>
              </a:rPr>
              <a:t>argument)</a:t>
            </a:r>
            <a:endParaRPr sz="1050" dirty="0">
              <a:latin typeface="Arial"/>
              <a:cs typeface="Arial"/>
            </a:endParaRPr>
          </a:p>
          <a:p>
            <a:pPr marL="188595">
              <a:lnSpc>
                <a:spcPct val="100000"/>
              </a:lnSpc>
              <a:spcBef>
                <a:spcPts val="334"/>
              </a:spcBef>
            </a:pPr>
            <a:r>
              <a:rPr sz="1050" spc="290" dirty="0">
                <a:solidFill>
                  <a:srgbClr val="46AA78"/>
                </a:solidFill>
                <a:latin typeface="Arial Unicode MS"/>
                <a:cs typeface="Arial Unicode MS"/>
              </a:rPr>
              <a:t>⇒ </a:t>
            </a:r>
            <a:r>
              <a:rPr sz="1050" spc="-35" dirty="0">
                <a:latin typeface="Arial"/>
                <a:cs typeface="Arial"/>
              </a:rPr>
              <a:t>The </a:t>
            </a:r>
            <a:r>
              <a:rPr sz="1050" spc="-50" dirty="0">
                <a:latin typeface="Arial"/>
                <a:cs typeface="Arial"/>
              </a:rPr>
              <a:t>Semantic</a:t>
            </a:r>
            <a:r>
              <a:rPr sz="1050" spc="70" dirty="0">
                <a:latin typeface="Arial"/>
                <a:cs typeface="Arial"/>
              </a:rPr>
              <a:t> </a:t>
            </a:r>
            <a:r>
              <a:rPr sz="1050" spc="-75" dirty="0">
                <a:latin typeface="Arial"/>
                <a:cs typeface="Arial"/>
              </a:rPr>
              <a:t>Web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4364444" y="3365112"/>
            <a:ext cx="19240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35" dirty="0">
                <a:latin typeface="Arial"/>
                <a:cs typeface="Arial"/>
              </a:rPr>
              <a:t>6/64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</TotalTime>
  <Words>6889</Words>
  <Application>Microsoft Macintosh PowerPoint</Application>
  <PresentationFormat>Custom</PresentationFormat>
  <Paragraphs>1398</Paragraphs>
  <Slides>83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83</vt:i4>
      </vt:variant>
    </vt:vector>
  </HeadingPairs>
  <TitlesOfParts>
    <vt:vector size="8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Ontology Engineering</dc:title>
  <dc:creator>Maria Keet  email: ` `%%%`#`&amp;12_`__~~~ alse home: ` `%%%`#`&amp;12_`__~~~ alse</dc:creator>
  <cp:lastModifiedBy>Maria Keet</cp:lastModifiedBy>
  <cp:revision>14</cp:revision>
  <dcterms:created xsi:type="dcterms:W3CDTF">2019-08-15T17:06:37Z</dcterms:created>
  <dcterms:modified xsi:type="dcterms:W3CDTF">2019-09-26T20:13:54Z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2019-07-24T00:00:00Z</vt:filetime>
  </property>
  <property fmtid="{D5CDD505-2E9C-101B-9397-08002B2CF9AE}" pid="3" name="Creator">
    <vt:lpwstr>LaTeX with Beamer class</vt:lpwstr>
  </property>
  <property fmtid="{D5CDD505-2E9C-101B-9397-08002B2CF9AE}" pid="4" name="LastSaved">
    <vt:filetime>2019-08-15T00:00:00Z</vt:filetime>
  </property>
</Properties>
</file>