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2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2" r:id="rId92"/>
    <p:sldId id="355" r:id="rId93"/>
    <p:sldId id="356" r:id="rId94"/>
    <p:sldId id="357" r:id="rId95"/>
    <p:sldId id="359" r:id="rId96"/>
    <p:sldId id="361" r:id="rId97"/>
    <p:sldId id="362" r:id="rId98"/>
  </p:sldIdLst>
  <p:sldSz cx="4610100" cy="3460750"/>
  <p:notesSz cx="4610100" cy="34607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63" autoAdjust="0"/>
  </p:normalViewPr>
  <p:slideViewPr>
    <p:cSldViewPr>
      <p:cViewPr varScale="1">
        <p:scale>
          <a:sx n="141" d="100"/>
          <a:sy n="141" d="100"/>
        </p:scale>
        <p:origin x="-90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esProps" Target="presProps.xml"/><Relationship Id="rId102" Type="http://schemas.openxmlformats.org/officeDocument/2006/relationships/viewProps" Target="viewProps.xml"/><Relationship Id="rId103" Type="http://schemas.openxmlformats.org/officeDocument/2006/relationships/theme" Target="theme/theme1.xml"/><Relationship Id="rId10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interSettings" Target="printerSettings/printerSettings1.bin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664AA-51D5-B24D-90F3-C0AA50A58355}" type="datetimeFigureOut">
              <a:rPr lang="en-US" smtClean="0"/>
              <a:t>08/10/2019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1450" y="260350"/>
            <a:ext cx="1727200" cy="129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E8A3-E409-234B-9E4A-F5E7E0432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8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Relationship Id="rId3" Type="http://schemas.openxmlformats.org/officeDocument/2006/relationships/hyperlink" Target="http://www.imbi.uni-freiburg.de/ontology/biotop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%\</a:t>
            </a:r>
            <a:r>
              <a:rPr lang="en-US" dirty="0" err="1" smtClean="0"/>
              <a:t>mbox</a:t>
            </a:r>
            <a:r>
              <a:rPr lang="en-US" dirty="0" smtClean="0"/>
              <a:t>{ } \</a:t>
            </a:r>
            <a:r>
              <a:rPr lang="en-US" dirty="0" err="1" smtClean="0"/>
              <a:t>hfill</a:t>
            </a:r>
            <a:r>
              <a:rPr lang="en-US" dirty="0" smtClean="0"/>
              <a:t> {\</a:t>
            </a:r>
            <a:r>
              <a:rPr lang="en-US" dirty="0" err="1" smtClean="0"/>
              <a:t>footnotesize</a:t>
            </a:r>
            <a:r>
              <a:rPr lang="en-US" dirty="0" smtClean="0"/>
              <a:t> {\</a:t>
            </a:r>
            <a:r>
              <a:rPr lang="en-US" dirty="0" err="1" smtClean="0"/>
              <a:t>em</a:t>
            </a:r>
            <a:r>
              <a:rPr lang="en-US" dirty="0" smtClean="0"/>
              <a:t> (based on </a:t>
            </a:r>
            <a:r>
              <a:rPr lang="en-US" dirty="0" err="1" smtClean="0"/>
              <a:t>Simperl</a:t>
            </a:r>
            <a:r>
              <a:rPr lang="en-US" dirty="0" smtClean="0"/>
              <a:t> et al., 2010)}}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BE8A3-E409-234B-9E4A-F5E7E0432C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6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{\</a:t>
            </a:r>
            <a:r>
              <a:rPr lang="en-US" dirty="0" err="1" smtClean="0"/>
              <a:t>scriptsize</a:t>
            </a:r>
            <a:r>
              <a:rPr lang="en-US" dirty="0" smtClean="0"/>
              <a:t> (more info in neon\_2008\_d5.4.1.pdf)}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BE8A3-E409-234B-9E4A-F5E7E0432C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0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ESWC16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BE8A3-E409-234B-9E4A-F5E7E0432C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5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guarino00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BE8A3-E409-234B-9E4A-F5E7E0432C1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Guarino</a:t>
            </a:r>
            <a:r>
              <a:rPr lang="en-US" dirty="0" smtClean="0"/>
              <a:t> &amp; Welty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BE8A3-E409-234B-9E4A-F5E7E0432C1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1" spc="-15" dirty="0" smtClean="0">
                <a:latin typeface="Arial"/>
                <a:cs typeface="Arial"/>
              </a:rPr>
              <a:t>image  </a:t>
            </a:r>
            <a:r>
              <a:rPr lang="en-US" sz="800" i="1" spc="5" dirty="0" smtClean="0">
                <a:latin typeface="Arial"/>
                <a:cs typeface="Arial"/>
              </a:rPr>
              <a:t>from</a:t>
            </a:r>
            <a:r>
              <a:rPr lang="en-US" sz="800" i="1" spc="75" dirty="0" smtClean="0">
                <a:latin typeface="Arial"/>
                <a:cs typeface="Arial"/>
              </a:rPr>
              <a:t> </a:t>
            </a:r>
            <a:r>
              <a:rPr lang="en-US" sz="800" i="1" spc="15" dirty="0" smtClean="0">
                <a:latin typeface="Arial"/>
                <a:cs typeface="Arial"/>
                <a:hlinkClick r:id="rId3"/>
              </a:rPr>
              <a:t>http://www.imbi.uni-freiburg.de/ontology/biotop/</a:t>
            </a:r>
            <a:endParaRPr lang="en-US" sz="8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BE8A3-E409-234B-9E4A-F5E7E0432C1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4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/71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/71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/71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/71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/71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69083" y="329530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89465" y="329134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67268" y="329134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3614" y="330542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34106" y="329515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44266" y="328499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6044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505" y="138430"/>
            <a:ext cx="414909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09998" y="3365112"/>
            <a:ext cx="247014" cy="104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/71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34.xml"/><Relationship Id="rId5" Type="http://schemas.openxmlformats.org/officeDocument/2006/relationships/slide" Target="slide68.xml"/><Relationship Id="rId6" Type="http://schemas.openxmlformats.org/officeDocument/2006/relationships/slide" Target="slide81.xml"/><Relationship Id="rId7" Type="http://schemas.openxmlformats.org/officeDocument/2006/relationships/slide" Target="slide97.xml"/><Relationship Id="rId8" Type="http://schemas.openxmlformats.org/officeDocument/2006/relationships/hyperlink" Target="mailto:mkeet@cs.uct.ac.za" TargetMode="External"/><Relationship Id="rId9" Type="http://schemas.openxmlformats.org/officeDocument/2006/relationships/hyperlink" Target="http://www.meteck.org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68.xml"/><Relationship Id="rId12" Type="http://schemas.openxmlformats.org/officeDocument/2006/relationships/slide" Target="slide81.xml"/><Relationship Id="rId13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22.xml"/><Relationship Id="rId8" Type="http://schemas.openxmlformats.org/officeDocument/2006/relationships/slide" Target="slide34.xml"/><Relationship Id="rId9" Type="http://schemas.openxmlformats.org/officeDocument/2006/relationships/slide" Target="slide42.xml"/><Relationship Id="rId10" Type="http://schemas.openxmlformats.org/officeDocument/2006/relationships/slide" Target="slide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slide" Target="slide68.xml"/><Relationship Id="rId12" Type="http://schemas.openxmlformats.org/officeDocument/2006/relationships/slide" Target="slide81.xml"/><Relationship Id="rId13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22.xml"/><Relationship Id="rId8" Type="http://schemas.openxmlformats.org/officeDocument/2006/relationships/slide" Target="slide34.xml"/><Relationship Id="rId9" Type="http://schemas.openxmlformats.org/officeDocument/2006/relationships/slide" Target="slide42.xml"/><Relationship Id="rId10" Type="http://schemas.openxmlformats.org/officeDocument/2006/relationships/slide" Target="slide5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34.xml"/><Relationship Id="rId5" Type="http://schemas.openxmlformats.org/officeDocument/2006/relationships/slide" Target="slide68.xml"/><Relationship Id="rId6" Type="http://schemas.openxmlformats.org/officeDocument/2006/relationships/slide" Target="slide81.xml"/><Relationship Id="rId7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34.xml"/><Relationship Id="rId5" Type="http://schemas.openxmlformats.org/officeDocument/2006/relationships/slide" Target="slide68.xml"/><Relationship Id="rId6" Type="http://schemas.openxmlformats.org/officeDocument/2006/relationships/slide" Target="slide81.xml"/><Relationship Id="rId7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slide" Target="slide34.xml"/><Relationship Id="rId21" Type="http://schemas.openxmlformats.org/officeDocument/2006/relationships/slide" Target="slide68.xml"/><Relationship Id="rId22" Type="http://schemas.openxmlformats.org/officeDocument/2006/relationships/slide" Target="slide81.xml"/><Relationship Id="rId23" Type="http://schemas.openxmlformats.org/officeDocument/2006/relationships/slide" Target="slide97.xml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slide" Target="slide8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slide" Target="slide68.xml"/><Relationship Id="rId12" Type="http://schemas.openxmlformats.org/officeDocument/2006/relationships/slide" Target="slide81.xml"/><Relationship Id="rId13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22.xml"/><Relationship Id="rId8" Type="http://schemas.openxmlformats.org/officeDocument/2006/relationships/slide" Target="slide34.xml"/><Relationship Id="rId9" Type="http://schemas.openxmlformats.org/officeDocument/2006/relationships/slide" Target="slide42.xml"/><Relationship Id="rId10" Type="http://schemas.openxmlformats.org/officeDocument/2006/relationships/slide" Target="slide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slide" Target="slide68.xml"/><Relationship Id="rId12" Type="http://schemas.openxmlformats.org/officeDocument/2006/relationships/slide" Target="slide81.xml"/><Relationship Id="rId13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22.xml"/><Relationship Id="rId8" Type="http://schemas.openxmlformats.org/officeDocument/2006/relationships/slide" Target="slide34.xml"/><Relationship Id="rId9" Type="http://schemas.openxmlformats.org/officeDocument/2006/relationships/slide" Target="slide42.xml"/><Relationship Id="rId10" Type="http://schemas.openxmlformats.org/officeDocument/2006/relationships/slide" Target="slide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keet.wordpress.com/2016/12/15/improved-tddonto-v2-more-types-of-axioms-supported-and-better-feedback/" TargetMode="External"/><Relationship Id="rId6" Type="http://schemas.openxmlformats.org/officeDocument/2006/relationships/slide" Target="slide8.xml"/><Relationship Id="rId7" Type="http://schemas.openxmlformats.org/officeDocument/2006/relationships/slide" Target="slide34.xml"/><Relationship Id="rId8" Type="http://schemas.openxmlformats.org/officeDocument/2006/relationships/slide" Target="slide68.xml"/><Relationship Id="rId9" Type="http://schemas.openxmlformats.org/officeDocument/2006/relationships/slide" Target="slide81.xml"/><Relationship Id="rId10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slide" Target="slide68.xml"/><Relationship Id="rId12" Type="http://schemas.openxmlformats.org/officeDocument/2006/relationships/slide" Target="slide81.xml"/><Relationship Id="rId13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22.xml"/><Relationship Id="rId8" Type="http://schemas.openxmlformats.org/officeDocument/2006/relationships/slide" Target="slide34.xml"/><Relationship Id="rId9" Type="http://schemas.openxmlformats.org/officeDocument/2006/relationships/slide" Target="slide42.xml"/><Relationship Id="rId10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slide" Target="slide81.xml"/><Relationship Id="rId12" Type="http://schemas.openxmlformats.org/officeDocument/2006/relationships/slide" Target="slide97.xml"/><Relationship Id="rId13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slide" Target="slide52.xml"/><Relationship Id="rId6" Type="http://schemas.openxmlformats.org/officeDocument/2006/relationships/slide" Target="slide54.xml"/><Relationship Id="rId7" Type="http://schemas.openxmlformats.org/officeDocument/2006/relationships/slide" Target="slide53.xml"/><Relationship Id="rId8" Type="http://schemas.openxmlformats.org/officeDocument/2006/relationships/slide" Target="slide8.xml"/><Relationship Id="rId9" Type="http://schemas.openxmlformats.org/officeDocument/2006/relationships/slide" Target="slide34.xml"/><Relationship Id="rId10" Type="http://schemas.openxmlformats.org/officeDocument/2006/relationships/slide" Target="slide6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9" Type="http://schemas.openxmlformats.org/officeDocument/2006/relationships/image" Target="../media/image22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9" Type="http://schemas.openxmlformats.org/officeDocument/2006/relationships/image" Target="../media/image22.pn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34.xml"/><Relationship Id="rId5" Type="http://schemas.openxmlformats.org/officeDocument/2006/relationships/slide" Target="slide68.xml"/><Relationship Id="rId6" Type="http://schemas.openxmlformats.org/officeDocument/2006/relationships/slide" Target="slide81.xml"/><Relationship Id="rId7" Type="http://schemas.openxmlformats.org/officeDocument/2006/relationships/slide" Target="slide97.xml"/><Relationship Id="rId8" Type="http://schemas.openxmlformats.org/officeDocument/2006/relationships/image" Target="../media/image22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9" Type="http://schemas.openxmlformats.org/officeDocument/2006/relationships/image" Target="../media/image25.png"/><Relationship Id="rId10" Type="http://schemas.openxmlformats.org/officeDocument/2006/relationships/image" Target="../media/image30.png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slide" Target="slide68.xml"/><Relationship Id="rId12" Type="http://schemas.openxmlformats.org/officeDocument/2006/relationships/slide" Target="slide81.xml"/><Relationship Id="rId13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22.xml"/><Relationship Id="rId8" Type="http://schemas.openxmlformats.org/officeDocument/2006/relationships/slide" Target="slide34.xml"/><Relationship Id="rId9" Type="http://schemas.openxmlformats.org/officeDocument/2006/relationships/slide" Target="slide42.xml"/><Relationship Id="rId10" Type="http://schemas.openxmlformats.org/officeDocument/2006/relationships/slide" Target="slide5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34.xml"/><Relationship Id="rId5" Type="http://schemas.openxmlformats.org/officeDocument/2006/relationships/slide" Target="slide68.xml"/><Relationship Id="rId6" Type="http://schemas.openxmlformats.org/officeDocument/2006/relationships/slide" Target="slide81.xml"/><Relationship Id="rId7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3.jp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slide" Target="slide68.xml"/><Relationship Id="rId12" Type="http://schemas.openxmlformats.org/officeDocument/2006/relationships/slide" Target="slide81.xml"/><Relationship Id="rId13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22.xml"/><Relationship Id="rId8" Type="http://schemas.openxmlformats.org/officeDocument/2006/relationships/slide" Target="slide34.xml"/><Relationship Id="rId9" Type="http://schemas.openxmlformats.org/officeDocument/2006/relationships/slide" Target="slide42.xml"/><Relationship Id="rId10" Type="http://schemas.openxmlformats.org/officeDocument/2006/relationships/slide" Target="slide5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slide" Target="slide68.xml"/><Relationship Id="rId12" Type="http://schemas.openxmlformats.org/officeDocument/2006/relationships/slide" Target="slide81.xml"/><Relationship Id="rId13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22.xml"/><Relationship Id="rId8" Type="http://schemas.openxmlformats.org/officeDocument/2006/relationships/slide" Target="slide34.xml"/><Relationship Id="rId9" Type="http://schemas.openxmlformats.org/officeDocument/2006/relationships/slide" Target="slide42.xml"/><Relationship Id="rId10" Type="http://schemas.openxmlformats.org/officeDocument/2006/relationships/slide" Target="slide5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slide" Target="slide68.xml"/><Relationship Id="rId12" Type="http://schemas.openxmlformats.org/officeDocument/2006/relationships/slide" Target="slide81.xml"/><Relationship Id="rId13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22.xml"/><Relationship Id="rId8" Type="http://schemas.openxmlformats.org/officeDocument/2006/relationships/slide" Target="slide34.xml"/><Relationship Id="rId9" Type="http://schemas.openxmlformats.org/officeDocument/2006/relationships/slide" Target="slide42.xml"/><Relationship Id="rId10" Type="http://schemas.openxmlformats.org/officeDocument/2006/relationships/slide" Target="slide5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36.png"/><Relationship Id="rId6" Type="http://schemas.openxmlformats.org/officeDocument/2006/relationships/slide" Target="slide8.xml"/><Relationship Id="rId7" Type="http://schemas.openxmlformats.org/officeDocument/2006/relationships/slide" Target="slide34.xml"/><Relationship Id="rId8" Type="http://schemas.openxmlformats.org/officeDocument/2006/relationships/slide" Target="slide68.xml"/><Relationship Id="rId9" Type="http://schemas.openxmlformats.org/officeDocument/2006/relationships/slide" Target="slide81.xml"/><Relationship Id="rId10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8.xml"/><Relationship Id="rId5" Type="http://schemas.openxmlformats.org/officeDocument/2006/relationships/slide" Target="slide34.xml"/><Relationship Id="rId6" Type="http://schemas.openxmlformats.org/officeDocument/2006/relationships/slide" Target="slide68.xml"/><Relationship Id="rId7" Type="http://schemas.openxmlformats.org/officeDocument/2006/relationships/slide" Target="slide81.xml"/><Relationship Id="rId8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8.xml"/><Relationship Id="rId6" Type="http://schemas.openxmlformats.org/officeDocument/2006/relationships/slide" Target="slide34.xml"/><Relationship Id="rId7" Type="http://schemas.openxmlformats.org/officeDocument/2006/relationships/slide" Target="slide68.xml"/><Relationship Id="rId8" Type="http://schemas.openxmlformats.org/officeDocument/2006/relationships/slide" Target="slide81.xml"/><Relationship Id="rId9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7.xml.rels><?xml version="1.0" encoding="UTF-8" standalone="yes"?>
<Relationships xmlns="http://schemas.openxmlformats.org/package/2006/relationships"><Relationship Id="rId11" Type="http://schemas.openxmlformats.org/officeDocument/2006/relationships/slide" Target="slide68.xml"/><Relationship Id="rId12" Type="http://schemas.openxmlformats.org/officeDocument/2006/relationships/slide" Target="slide81.xml"/><Relationship Id="rId13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22.xml"/><Relationship Id="rId8" Type="http://schemas.openxmlformats.org/officeDocument/2006/relationships/slide" Target="slide34.xml"/><Relationship Id="rId9" Type="http://schemas.openxmlformats.org/officeDocument/2006/relationships/slide" Target="slide42.xml"/><Relationship Id="rId10" Type="http://schemas.openxmlformats.org/officeDocument/2006/relationships/slide" Target="slide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1</a:t>
            </a:fld>
            <a:r>
              <a:rPr sz="600" b="1" spc="50" dirty="0">
                <a:latin typeface="Arial"/>
                <a:cs typeface="Arial"/>
              </a:rPr>
              <a:t>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48105" y="841565"/>
            <a:ext cx="2312670" cy="201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Engineering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</a:rPr>
              <a:t>Lecture </a:t>
            </a:r>
            <a:r>
              <a:rPr sz="1050" spc="-35" dirty="0">
                <a:solidFill>
                  <a:srgbClr val="46AA78"/>
                </a:solidFill>
                <a:latin typeface="Arial"/>
                <a:cs typeface="Arial"/>
              </a:rPr>
              <a:t>5:  </a:t>
            </a:r>
            <a:r>
              <a:rPr sz="1050" spc="-40" dirty="0">
                <a:solidFill>
                  <a:srgbClr val="46AA78"/>
                </a:solidFill>
                <a:latin typeface="Arial"/>
                <a:cs typeface="Arial"/>
              </a:rPr>
              <a:t>Methods </a:t>
            </a:r>
            <a:r>
              <a:rPr sz="1050" spc="-60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050" spc="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srgbClr val="46AA78"/>
                </a:solidFill>
                <a:latin typeface="Arial"/>
                <a:cs typeface="Arial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50" spc="-30" dirty="0">
                <a:latin typeface="Arial"/>
                <a:cs typeface="Arial"/>
              </a:rPr>
              <a:t>Maria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Keet</a:t>
            </a:r>
            <a:endParaRPr sz="10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900" spc="-25" dirty="0">
                <a:latin typeface="Arial"/>
                <a:cs typeface="Arial"/>
              </a:rPr>
              <a:t>email: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-70" dirty="0">
                <a:latin typeface="Courier New"/>
                <a:cs typeface="Courier New"/>
                <a:hlinkClick r:id="rId8"/>
              </a:rPr>
              <a:t>mkeet@cs.uct.ac.za</a:t>
            </a:r>
            <a:endParaRPr sz="900" dirty="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900" spc="-35" dirty="0">
                <a:latin typeface="Arial"/>
                <a:cs typeface="Arial"/>
              </a:rPr>
              <a:t>home: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spc="-70" dirty="0">
                <a:latin typeface="Courier New"/>
                <a:cs typeface="Courier New"/>
                <a:hlinkClick r:id="rId9"/>
              </a:rPr>
              <a:t>http://www.meteck.org</a:t>
            </a:r>
            <a:endParaRPr sz="9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86385" marR="279400" algn="ctr">
              <a:lnSpc>
                <a:spcPts val="950"/>
              </a:lnSpc>
            </a:pPr>
            <a:r>
              <a:rPr sz="800" dirty="0">
                <a:latin typeface="Arial"/>
                <a:cs typeface="Arial"/>
              </a:rPr>
              <a:t>Department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spc="-10" dirty="0">
                <a:latin typeface="Arial"/>
                <a:cs typeface="Arial"/>
              </a:rPr>
              <a:t>Computer </a:t>
            </a:r>
            <a:r>
              <a:rPr sz="800" spc="-35" dirty="0">
                <a:latin typeface="Arial"/>
                <a:cs typeface="Arial"/>
              </a:rPr>
              <a:t>Science  </a:t>
            </a:r>
            <a:r>
              <a:rPr sz="800" spc="-5" dirty="0">
                <a:latin typeface="Arial"/>
                <a:cs typeface="Arial"/>
              </a:rPr>
              <a:t>University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spc="-40" dirty="0">
                <a:latin typeface="Arial"/>
                <a:cs typeface="Arial"/>
              </a:rPr>
              <a:t>Cape  </a:t>
            </a:r>
            <a:r>
              <a:rPr sz="800" spc="-5" dirty="0">
                <a:latin typeface="Arial"/>
                <a:cs typeface="Arial"/>
              </a:rPr>
              <a:t>Town, South</a:t>
            </a:r>
            <a:r>
              <a:rPr sz="800" spc="12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Africa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i="1" spc="-70" dirty="0">
                <a:latin typeface="Arial"/>
                <a:cs typeface="Arial"/>
              </a:rPr>
              <a:t>Semester  </a:t>
            </a:r>
            <a:r>
              <a:rPr sz="1000" i="1" spc="-30" dirty="0">
                <a:latin typeface="Arial"/>
                <a:cs typeface="Arial"/>
              </a:rPr>
              <a:t>2, </a:t>
            </a:r>
            <a:r>
              <a:rPr sz="1000" i="1" spc="-20" dirty="0">
                <a:latin typeface="Arial"/>
                <a:cs typeface="Arial"/>
              </a:rPr>
              <a:t>Block </a:t>
            </a:r>
            <a:r>
              <a:rPr sz="1000" i="1" spc="-5" dirty="0">
                <a:latin typeface="Arial"/>
                <a:cs typeface="Arial"/>
              </a:rPr>
              <a:t>I,</a:t>
            </a:r>
            <a:r>
              <a:rPr sz="1000" i="1" spc="65" dirty="0">
                <a:latin typeface="Arial"/>
                <a:cs typeface="Arial"/>
              </a:rPr>
              <a:t> </a:t>
            </a:r>
            <a:r>
              <a:rPr sz="1000" i="1" spc="-60" dirty="0">
                <a:latin typeface="Arial"/>
                <a:cs typeface="Arial"/>
              </a:rPr>
              <a:t>2019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658520" y="430403"/>
            <a:ext cx="3291204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Typical </a:t>
            </a:r>
            <a:r>
              <a:rPr sz="1400" spc="-95" dirty="0">
                <a:solidFill>
                  <a:srgbClr val="46AA78"/>
                </a:solidFill>
                <a:latin typeface="Arial"/>
                <a:cs typeface="Arial"/>
              </a:rPr>
              <a:t>stages 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macro-level</a:t>
            </a:r>
            <a:r>
              <a:rPr sz="1400" spc="18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methodologies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79803" y="812880"/>
            <a:ext cx="3848100" cy="2300605"/>
          </a:xfrm>
          <a:custGeom>
            <a:avLst/>
            <a:gdLst/>
            <a:ahLst/>
            <a:cxnLst/>
            <a:rect l="l" t="t" r="r" b="b"/>
            <a:pathLst>
              <a:path w="3848100" h="2300605">
                <a:moveTo>
                  <a:pt x="3779302" y="0"/>
                </a:moveTo>
                <a:lnTo>
                  <a:pt x="68611" y="0"/>
                </a:lnTo>
                <a:lnTo>
                  <a:pt x="41905" y="5391"/>
                </a:lnTo>
                <a:lnTo>
                  <a:pt x="20095" y="20096"/>
                </a:lnTo>
                <a:lnTo>
                  <a:pt x="5391" y="41905"/>
                </a:lnTo>
                <a:lnTo>
                  <a:pt x="0" y="68612"/>
                </a:lnTo>
                <a:lnTo>
                  <a:pt x="0" y="2231661"/>
                </a:lnTo>
                <a:lnTo>
                  <a:pt x="5391" y="2258368"/>
                </a:lnTo>
                <a:lnTo>
                  <a:pt x="20095" y="2280177"/>
                </a:lnTo>
                <a:lnTo>
                  <a:pt x="41905" y="2294881"/>
                </a:lnTo>
                <a:lnTo>
                  <a:pt x="68611" y="2300273"/>
                </a:lnTo>
                <a:lnTo>
                  <a:pt x="3779302" y="2300273"/>
                </a:lnTo>
                <a:lnTo>
                  <a:pt x="3806009" y="2294881"/>
                </a:lnTo>
                <a:lnTo>
                  <a:pt x="3827818" y="2280177"/>
                </a:lnTo>
                <a:lnTo>
                  <a:pt x="3842523" y="2258368"/>
                </a:lnTo>
                <a:lnTo>
                  <a:pt x="3847914" y="2231661"/>
                </a:lnTo>
                <a:lnTo>
                  <a:pt x="3847914" y="68612"/>
                </a:lnTo>
                <a:lnTo>
                  <a:pt x="3842523" y="41905"/>
                </a:lnTo>
                <a:lnTo>
                  <a:pt x="3827818" y="20096"/>
                </a:lnTo>
                <a:lnTo>
                  <a:pt x="3806009" y="5391"/>
                </a:lnTo>
                <a:lnTo>
                  <a:pt x="3779302" y="0"/>
                </a:lnTo>
                <a:close/>
              </a:path>
            </a:pathLst>
          </a:custGeom>
          <a:solidFill>
            <a:srgbClr val="FFF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9053" y="817232"/>
            <a:ext cx="3850004" cy="2294890"/>
          </a:xfrm>
          <a:custGeom>
            <a:avLst/>
            <a:gdLst/>
            <a:ahLst/>
            <a:cxnLst/>
            <a:rect l="l" t="t" r="r" b="b"/>
            <a:pathLst>
              <a:path w="3850004" h="2294890">
                <a:moveTo>
                  <a:pt x="68612" y="0"/>
                </a:moveTo>
                <a:lnTo>
                  <a:pt x="3780053" y="0"/>
                </a:lnTo>
                <a:lnTo>
                  <a:pt x="3806779" y="2875"/>
                </a:lnTo>
                <a:lnTo>
                  <a:pt x="3828723" y="16287"/>
                </a:lnTo>
                <a:lnTo>
                  <a:pt x="3843792" y="37621"/>
                </a:lnTo>
                <a:lnTo>
                  <a:pt x="3849895" y="64259"/>
                </a:lnTo>
                <a:lnTo>
                  <a:pt x="3849895" y="2227308"/>
                </a:lnTo>
                <a:lnTo>
                  <a:pt x="3843792" y="2253996"/>
                </a:lnTo>
                <a:lnTo>
                  <a:pt x="3828723" y="2275671"/>
                </a:lnTo>
                <a:lnTo>
                  <a:pt x="3806779" y="2290009"/>
                </a:lnTo>
                <a:lnTo>
                  <a:pt x="3780053" y="2294690"/>
                </a:lnTo>
                <a:lnTo>
                  <a:pt x="69362" y="2294690"/>
                </a:lnTo>
                <a:lnTo>
                  <a:pt x="42643" y="2290009"/>
                </a:lnTo>
                <a:lnTo>
                  <a:pt x="20752" y="2275671"/>
                </a:lnTo>
                <a:lnTo>
                  <a:pt x="5825" y="2253996"/>
                </a:lnTo>
                <a:lnTo>
                  <a:pt x="0" y="2227308"/>
                </a:lnTo>
                <a:lnTo>
                  <a:pt x="0" y="64259"/>
                </a:lnTo>
                <a:lnTo>
                  <a:pt x="5813" y="37621"/>
                </a:lnTo>
                <a:lnTo>
                  <a:pt x="20658" y="16287"/>
                </a:lnTo>
                <a:lnTo>
                  <a:pt x="42327" y="2875"/>
                </a:lnTo>
                <a:lnTo>
                  <a:pt x="68612" y="0"/>
                </a:lnTo>
                <a:close/>
              </a:path>
            </a:pathLst>
          </a:custGeom>
          <a:ln w="7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464408" y="2458994"/>
            <a:ext cx="77406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latin typeface="HelveticaNeue-Medium"/>
                <a:cs typeface="HelveticaNeue-Medium"/>
              </a:rPr>
              <a:t>Ontology</a:t>
            </a:r>
            <a:r>
              <a:rPr sz="950" spc="-95" dirty="0">
                <a:latin typeface="HelveticaNeue-Medium"/>
                <a:cs typeface="HelveticaNeue-Medium"/>
              </a:rPr>
              <a:t> </a:t>
            </a:r>
            <a:r>
              <a:rPr sz="950" spc="5" dirty="0">
                <a:latin typeface="HelveticaNeue-Medium"/>
                <a:cs typeface="HelveticaNeue-Medium"/>
              </a:rPr>
              <a:t>use</a:t>
            </a:r>
            <a:endParaRPr sz="950">
              <a:latin typeface="HelveticaNeue-Medium"/>
              <a:cs typeface="HelveticaNeue-Medium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590028" y="974909"/>
            <a:ext cx="2311400" cy="215265"/>
          </a:xfrm>
          <a:custGeom>
            <a:avLst/>
            <a:gdLst/>
            <a:ahLst/>
            <a:cxnLst/>
            <a:rect l="l" t="t" r="r" b="b"/>
            <a:pathLst>
              <a:path w="2311400" h="215265">
                <a:moveTo>
                  <a:pt x="2309235" y="99"/>
                </a:moveTo>
                <a:lnTo>
                  <a:pt x="76235" y="200"/>
                </a:lnTo>
                <a:lnTo>
                  <a:pt x="22328" y="22529"/>
                </a:lnTo>
                <a:lnTo>
                  <a:pt x="0" y="76436"/>
                </a:lnTo>
                <a:lnTo>
                  <a:pt x="0" y="214886"/>
                </a:lnTo>
                <a:lnTo>
                  <a:pt x="2236390" y="214870"/>
                </a:lnTo>
                <a:lnTo>
                  <a:pt x="2289832" y="191451"/>
                </a:lnTo>
                <a:lnTo>
                  <a:pt x="2311061" y="137102"/>
                </a:lnTo>
                <a:lnTo>
                  <a:pt x="2308319" y="2121"/>
                </a:lnTo>
                <a:lnTo>
                  <a:pt x="2308391" y="846"/>
                </a:lnTo>
                <a:lnTo>
                  <a:pt x="2309235" y="99"/>
                </a:lnTo>
                <a:close/>
              </a:path>
              <a:path w="2311400" h="215265">
                <a:moveTo>
                  <a:pt x="2309347" y="0"/>
                </a:moveTo>
                <a:lnTo>
                  <a:pt x="2310521" y="99"/>
                </a:lnTo>
                <a:lnTo>
                  <a:pt x="2309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91198" y="974909"/>
            <a:ext cx="2310130" cy="215900"/>
          </a:xfrm>
          <a:custGeom>
            <a:avLst/>
            <a:gdLst/>
            <a:ahLst/>
            <a:cxnLst/>
            <a:rect l="l" t="t" r="r" b="b"/>
            <a:pathLst>
              <a:path w="2310129" h="215900">
                <a:moveTo>
                  <a:pt x="76235" y="2417"/>
                </a:moveTo>
                <a:lnTo>
                  <a:pt x="2309284" y="2417"/>
                </a:lnTo>
                <a:lnTo>
                  <a:pt x="2309321" y="200"/>
                </a:lnTo>
                <a:lnTo>
                  <a:pt x="2309323" y="69"/>
                </a:lnTo>
                <a:lnTo>
                  <a:pt x="2309937" y="2417"/>
                </a:lnTo>
                <a:lnTo>
                  <a:pt x="2308177" y="0"/>
                </a:lnTo>
                <a:lnTo>
                  <a:pt x="2307221" y="846"/>
                </a:lnTo>
                <a:lnTo>
                  <a:pt x="2307153" y="1958"/>
                </a:lnTo>
                <a:lnTo>
                  <a:pt x="2307149" y="2121"/>
                </a:lnTo>
                <a:lnTo>
                  <a:pt x="2309891" y="137102"/>
                </a:lnTo>
                <a:lnTo>
                  <a:pt x="2304504" y="166892"/>
                </a:lnTo>
                <a:lnTo>
                  <a:pt x="2264766" y="208278"/>
                </a:lnTo>
                <a:lnTo>
                  <a:pt x="2234188" y="214886"/>
                </a:lnTo>
                <a:lnTo>
                  <a:pt x="2233672" y="215876"/>
                </a:lnTo>
                <a:lnTo>
                  <a:pt x="0" y="215876"/>
                </a:lnTo>
                <a:lnTo>
                  <a:pt x="0" y="76435"/>
                </a:lnTo>
                <a:lnTo>
                  <a:pt x="5332" y="46796"/>
                </a:lnTo>
                <a:lnTo>
                  <a:pt x="21451" y="22806"/>
                </a:lnTo>
                <a:lnTo>
                  <a:pt x="45902" y="7126"/>
                </a:lnTo>
                <a:lnTo>
                  <a:pt x="76235" y="2417"/>
                </a:lnTo>
                <a:close/>
              </a:path>
            </a:pathLst>
          </a:custGeom>
          <a:ln w="7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90028" y="1787869"/>
            <a:ext cx="2311400" cy="215265"/>
          </a:xfrm>
          <a:custGeom>
            <a:avLst/>
            <a:gdLst/>
            <a:ahLst/>
            <a:cxnLst/>
            <a:rect l="l" t="t" r="r" b="b"/>
            <a:pathLst>
              <a:path w="2311400" h="215264">
                <a:moveTo>
                  <a:pt x="2309235" y="99"/>
                </a:moveTo>
                <a:lnTo>
                  <a:pt x="76235" y="200"/>
                </a:lnTo>
                <a:lnTo>
                  <a:pt x="22328" y="22529"/>
                </a:lnTo>
                <a:lnTo>
                  <a:pt x="0" y="76436"/>
                </a:lnTo>
                <a:lnTo>
                  <a:pt x="0" y="214886"/>
                </a:lnTo>
                <a:lnTo>
                  <a:pt x="2236390" y="214870"/>
                </a:lnTo>
                <a:lnTo>
                  <a:pt x="2289832" y="191451"/>
                </a:lnTo>
                <a:lnTo>
                  <a:pt x="2311061" y="137102"/>
                </a:lnTo>
                <a:lnTo>
                  <a:pt x="2308319" y="2121"/>
                </a:lnTo>
                <a:lnTo>
                  <a:pt x="2308391" y="846"/>
                </a:lnTo>
                <a:lnTo>
                  <a:pt x="2309235" y="99"/>
                </a:lnTo>
                <a:close/>
              </a:path>
              <a:path w="2311400" h="215264">
                <a:moveTo>
                  <a:pt x="2309347" y="0"/>
                </a:moveTo>
                <a:lnTo>
                  <a:pt x="2310521" y="99"/>
                </a:lnTo>
                <a:lnTo>
                  <a:pt x="2309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91198" y="1787869"/>
            <a:ext cx="2310130" cy="219075"/>
          </a:xfrm>
          <a:custGeom>
            <a:avLst/>
            <a:gdLst/>
            <a:ahLst/>
            <a:cxnLst/>
            <a:rect l="l" t="t" r="r" b="b"/>
            <a:pathLst>
              <a:path w="2310129" h="219075">
                <a:moveTo>
                  <a:pt x="76235" y="5178"/>
                </a:moveTo>
                <a:lnTo>
                  <a:pt x="2309284" y="5178"/>
                </a:lnTo>
                <a:lnTo>
                  <a:pt x="2309321" y="200"/>
                </a:lnTo>
                <a:lnTo>
                  <a:pt x="2309323" y="70"/>
                </a:lnTo>
                <a:lnTo>
                  <a:pt x="2309937" y="5178"/>
                </a:lnTo>
                <a:lnTo>
                  <a:pt x="2308177" y="0"/>
                </a:lnTo>
                <a:lnTo>
                  <a:pt x="2307221" y="846"/>
                </a:lnTo>
                <a:lnTo>
                  <a:pt x="2307153" y="1958"/>
                </a:lnTo>
                <a:lnTo>
                  <a:pt x="2307149" y="2121"/>
                </a:lnTo>
                <a:lnTo>
                  <a:pt x="2309891" y="137102"/>
                </a:lnTo>
                <a:lnTo>
                  <a:pt x="2304504" y="166892"/>
                </a:lnTo>
                <a:lnTo>
                  <a:pt x="2264766" y="208278"/>
                </a:lnTo>
                <a:lnTo>
                  <a:pt x="2234188" y="214886"/>
                </a:lnTo>
                <a:lnTo>
                  <a:pt x="2233672" y="218638"/>
                </a:lnTo>
                <a:lnTo>
                  <a:pt x="0" y="218638"/>
                </a:lnTo>
                <a:lnTo>
                  <a:pt x="0" y="76436"/>
                </a:lnTo>
                <a:lnTo>
                  <a:pt x="5332" y="46839"/>
                </a:lnTo>
                <a:lnTo>
                  <a:pt x="21451" y="23151"/>
                </a:lnTo>
                <a:lnTo>
                  <a:pt x="45902" y="8291"/>
                </a:lnTo>
                <a:lnTo>
                  <a:pt x="76235" y="5178"/>
                </a:lnTo>
                <a:close/>
              </a:path>
            </a:pathLst>
          </a:custGeom>
          <a:ln w="7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90028" y="2076363"/>
            <a:ext cx="2311400" cy="215265"/>
          </a:xfrm>
          <a:custGeom>
            <a:avLst/>
            <a:gdLst/>
            <a:ahLst/>
            <a:cxnLst/>
            <a:rect l="l" t="t" r="r" b="b"/>
            <a:pathLst>
              <a:path w="2311400" h="215264">
                <a:moveTo>
                  <a:pt x="2309235" y="99"/>
                </a:moveTo>
                <a:lnTo>
                  <a:pt x="76235" y="200"/>
                </a:lnTo>
                <a:lnTo>
                  <a:pt x="22328" y="22529"/>
                </a:lnTo>
                <a:lnTo>
                  <a:pt x="0" y="76436"/>
                </a:lnTo>
                <a:lnTo>
                  <a:pt x="0" y="214886"/>
                </a:lnTo>
                <a:lnTo>
                  <a:pt x="2236390" y="214870"/>
                </a:lnTo>
                <a:lnTo>
                  <a:pt x="2289832" y="191451"/>
                </a:lnTo>
                <a:lnTo>
                  <a:pt x="2311061" y="137102"/>
                </a:lnTo>
                <a:lnTo>
                  <a:pt x="2308319" y="2121"/>
                </a:lnTo>
                <a:lnTo>
                  <a:pt x="2308391" y="846"/>
                </a:lnTo>
                <a:lnTo>
                  <a:pt x="2309235" y="99"/>
                </a:lnTo>
                <a:close/>
              </a:path>
              <a:path w="2311400" h="215264">
                <a:moveTo>
                  <a:pt x="2309347" y="0"/>
                </a:moveTo>
                <a:lnTo>
                  <a:pt x="2310521" y="99"/>
                </a:lnTo>
                <a:lnTo>
                  <a:pt x="2309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91198" y="2075119"/>
            <a:ext cx="2310130" cy="221615"/>
          </a:xfrm>
          <a:custGeom>
            <a:avLst/>
            <a:gdLst/>
            <a:ahLst/>
            <a:cxnLst/>
            <a:rect l="l" t="t" r="r" b="b"/>
            <a:pathLst>
              <a:path w="2310129" h="221614">
                <a:moveTo>
                  <a:pt x="76235" y="0"/>
                </a:moveTo>
                <a:lnTo>
                  <a:pt x="2309284" y="0"/>
                </a:lnTo>
                <a:lnTo>
                  <a:pt x="2309321" y="1444"/>
                </a:lnTo>
                <a:lnTo>
                  <a:pt x="2309323" y="1314"/>
                </a:lnTo>
                <a:lnTo>
                  <a:pt x="2309937" y="0"/>
                </a:lnTo>
                <a:lnTo>
                  <a:pt x="2308177" y="1244"/>
                </a:lnTo>
                <a:lnTo>
                  <a:pt x="2307221" y="2091"/>
                </a:lnTo>
                <a:lnTo>
                  <a:pt x="2307153" y="3202"/>
                </a:lnTo>
                <a:lnTo>
                  <a:pt x="2307149" y="3365"/>
                </a:lnTo>
                <a:lnTo>
                  <a:pt x="2309891" y="138346"/>
                </a:lnTo>
                <a:lnTo>
                  <a:pt x="2304504" y="168136"/>
                </a:lnTo>
                <a:lnTo>
                  <a:pt x="2264766" y="209522"/>
                </a:lnTo>
                <a:lnTo>
                  <a:pt x="2234188" y="216130"/>
                </a:lnTo>
                <a:lnTo>
                  <a:pt x="2233672" y="221083"/>
                </a:lnTo>
                <a:lnTo>
                  <a:pt x="0" y="221083"/>
                </a:lnTo>
                <a:lnTo>
                  <a:pt x="0" y="77680"/>
                </a:lnTo>
                <a:lnTo>
                  <a:pt x="5332" y="47983"/>
                </a:lnTo>
                <a:lnTo>
                  <a:pt x="21451" y="23593"/>
                </a:lnTo>
                <a:lnTo>
                  <a:pt x="45902" y="6826"/>
                </a:lnTo>
                <a:lnTo>
                  <a:pt x="76235" y="0"/>
                </a:lnTo>
                <a:close/>
              </a:path>
            </a:pathLst>
          </a:custGeom>
          <a:ln w="7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590028" y="1498954"/>
            <a:ext cx="2311400" cy="215265"/>
          </a:xfrm>
          <a:custGeom>
            <a:avLst/>
            <a:gdLst/>
            <a:ahLst/>
            <a:cxnLst/>
            <a:rect l="l" t="t" r="r" b="b"/>
            <a:pathLst>
              <a:path w="2311400" h="215264">
                <a:moveTo>
                  <a:pt x="2309236" y="98"/>
                </a:moveTo>
                <a:lnTo>
                  <a:pt x="76235" y="200"/>
                </a:lnTo>
                <a:lnTo>
                  <a:pt x="22328" y="22529"/>
                </a:lnTo>
                <a:lnTo>
                  <a:pt x="0" y="76436"/>
                </a:lnTo>
                <a:lnTo>
                  <a:pt x="0" y="214885"/>
                </a:lnTo>
                <a:lnTo>
                  <a:pt x="2236390" y="214870"/>
                </a:lnTo>
                <a:lnTo>
                  <a:pt x="2289832" y="191451"/>
                </a:lnTo>
                <a:lnTo>
                  <a:pt x="2311061" y="137102"/>
                </a:lnTo>
                <a:lnTo>
                  <a:pt x="2308319" y="2121"/>
                </a:lnTo>
                <a:lnTo>
                  <a:pt x="2308391" y="846"/>
                </a:lnTo>
                <a:lnTo>
                  <a:pt x="2309236" y="98"/>
                </a:lnTo>
                <a:close/>
              </a:path>
              <a:path w="2311400" h="215264">
                <a:moveTo>
                  <a:pt x="2309347" y="0"/>
                </a:moveTo>
                <a:lnTo>
                  <a:pt x="2310521" y="98"/>
                </a:lnTo>
                <a:lnTo>
                  <a:pt x="2309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91198" y="1498954"/>
            <a:ext cx="2310130" cy="218440"/>
          </a:xfrm>
          <a:custGeom>
            <a:avLst/>
            <a:gdLst/>
            <a:ahLst/>
            <a:cxnLst/>
            <a:rect l="l" t="t" r="r" b="b"/>
            <a:pathLst>
              <a:path w="2310129" h="218439">
                <a:moveTo>
                  <a:pt x="76235" y="4398"/>
                </a:moveTo>
                <a:lnTo>
                  <a:pt x="2309284" y="4398"/>
                </a:lnTo>
                <a:lnTo>
                  <a:pt x="2309321" y="200"/>
                </a:lnTo>
                <a:lnTo>
                  <a:pt x="2309323" y="69"/>
                </a:lnTo>
                <a:lnTo>
                  <a:pt x="2309937" y="4398"/>
                </a:lnTo>
                <a:lnTo>
                  <a:pt x="2308177" y="0"/>
                </a:lnTo>
                <a:lnTo>
                  <a:pt x="2307221" y="846"/>
                </a:lnTo>
                <a:lnTo>
                  <a:pt x="2307153" y="1957"/>
                </a:lnTo>
                <a:lnTo>
                  <a:pt x="2307149" y="2121"/>
                </a:lnTo>
                <a:lnTo>
                  <a:pt x="2309891" y="137102"/>
                </a:lnTo>
                <a:lnTo>
                  <a:pt x="2304504" y="166892"/>
                </a:lnTo>
                <a:lnTo>
                  <a:pt x="2264766" y="208278"/>
                </a:lnTo>
                <a:lnTo>
                  <a:pt x="2234188" y="214885"/>
                </a:lnTo>
                <a:lnTo>
                  <a:pt x="2233672" y="217857"/>
                </a:lnTo>
                <a:lnTo>
                  <a:pt x="0" y="217857"/>
                </a:lnTo>
                <a:lnTo>
                  <a:pt x="0" y="76436"/>
                </a:lnTo>
                <a:lnTo>
                  <a:pt x="5332" y="46827"/>
                </a:lnTo>
                <a:lnTo>
                  <a:pt x="21451" y="23053"/>
                </a:lnTo>
                <a:lnTo>
                  <a:pt x="45902" y="7962"/>
                </a:lnTo>
                <a:lnTo>
                  <a:pt x="76235" y="4398"/>
                </a:lnTo>
                <a:close/>
              </a:path>
            </a:pathLst>
          </a:custGeom>
          <a:ln w="7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464408" y="811656"/>
            <a:ext cx="3357245" cy="149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latin typeface="HelveticaNeue-Medium"/>
                <a:cs typeface="HelveticaNeue-Medium"/>
              </a:rPr>
              <a:t>Ontology management </a:t>
            </a:r>
            <a:r>
              <a:rPr sz="800" spc="-5" dirty="0">
                <a:latin typeface="Helvetica Neue"/>
                <a:cs typeface="Helvetica Neue"/>
              </a:rPr>
              <a:t>(scheduling, </a:t>
            </a:r>
            <a:r>
              <a:rPr sz="800" spc="-10" dirty="0">
                <a:latin typeface="Helvetica Neue"/>
                <a:cs typeface="Helvetica Neue"/>
              </a:rPr>
              <a:t>controlling, </a:t>
            </a:r>
            <a:r>
              <a:rPr sz="800" spc="-5" dirty="0">
                <a:latin typeface="Helvetica Neue"/>
                <a:cs typeface="Helvetica Neue"/>
              </a:rPr>
              <a:t>quality</a:t>
            </a:r>
            <a:r>
              <a:rPr sz="800" spc="-50" dirty="0">
                <a:latin typeface="Helvetica Neue"/>
                <a:cs typeface="Helvetica Neue"/>
              </a:rPr>
              <a:t> </a:t>
            </a:r>
            <a:r>
              <a:rPr sz="800" spc="-5" dirty="0">
                <a:latin typeface="Helvetica Neue"/>
                <a:cs typeface="Helvetica Neue"/>
              </a:rPr>
              <a:t>assurance)</a:t>
            </a:r>
            <a:endParaRPr sz="800">
              <a:latin typeface="Helvetica Neue"/>
              <a:cs typeface="Helvetica Neue"/>
            </a:endParaRPr>
          </a:p>
          <a:p>
            <a:pPr marL="1163320" marR="64769">
              <a:lnSpc>
                <a:spcPct val="100000"/>
              </a:lnSpc>
              <a:spcBef>
                <a:spcPts val="110"/>
              </a:spcBef>
            </a:pPr>
            <a:r>
              <a:rPr sz="700" b="1" spc="5" dirty="0">
                <a:latin typeface="Helvetica"/>
                <a:cs typeface="Helvetica"/>
              </a:rPr>
              <a:t>Feasibility </a:t>
            </a:r>
            <a:r>
              <a:rPr sz="700" b="1" spc="10" dirty="0">
                <a:latin typeface="Helvetica"/>
                <a:cs typeface="Helvetica"/>
              </a:rPr>
              <a:t>study </a:t>
            </a:r>
            <a:r>
              <a:rPr sz="700" spc="5" dirty="0">
                <a:latin typeface="Helvetica"/>
                <a:cs typeface="Helvetica"/>
              </a:rPr>
              <a:t>(problems, opportunities, potential  solutions, </a:t>
            </a:r>
            <a:r>
              <a:rPr sz="700" spc="10" dirty="0">
                <a:latin typeface="Helvetica"/>
                <a:cs typeface="Helvetica"/>
              </a:rPr>
              <a:t>economic</a:t>
            </a:r>
            <a:r>
              <a:rPr sz="700" spc="-25" dirty="0">
                <a:latin typeface="Helvetica"/>
                <a:cs typeface="Helvetica"/>
              </a:rPr>
              <a:t> </a:t>
            </a:r>
            <a:r>
              <a:rPr sz="700" spc="5" dirty="0">
                <a:latin typeface="Helvetica"/>
                <a:cs typeface="Helvetica"/>
              </a:rPr>
              <a:t>feasibility)</a:t>
            </a:r>
            <a:endParaRPr sz="700">
              <a:latin typeface="Helvetica"/>
              <a:cs typeface="Helvetic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50" spc="5" dirty="0">
                <a:latin typeface="HelveticaNeue-Medium"/>
                <a:cs typeface="HelveticaNeue-Medium"/>
              </a:rPr>
              <a:t>Ontology development and</a:t>
            </a:r>
            <a:r>
              <a:rPr sz="950" spc="-95" dirty="0">
                <a:latin typeface="HelveticaNeue-Medium"/>
                <a:cs typeface="HelveticaNeue-Medium"/>
              </a:rPr>
              <a:t> </a:t>
            </a:r>
            <a:r>
              <a:rPr sz="950" spc="5" dirty="0">
                <a:latin typeface="HelveticaNeue-Medium"/>
                <a:cs typeface="HelveticaNeue-Medium"/>
              </a:rPr>
              <a:t>support</a:t>
            </a:r>
            <a:endParaRPr sz="950">
              <a:latin typeface="HelveticaNeue-Medium"/>
              <a:cs typeface="HelveticaNeue-Medium"/>
            </a:endParaRPr>
          </a:p>
          <a:p>
            <a:pPr marL="1163320" marR="17780">
              <a:lnSpc>
                <a:spcPct val="100000"/>
              </a:lnSpc>
              <a:spcBef>
                <a:spcPts val="455"/>
              </a:spcBef>
            </a:pPr>
            <a:r>
              <a:rPr sz="700" b="1" spc="10" dirty="0">
                <a:latin typeface="Helvetica"/>
                <a:cs typeface="Helvetica"/>
              </a:rPr>
              <a:t>Domain Analysis </a:t>
            </a:r>
            <a:r>
              <a:rPr sz="700" spc="5" dirty="0">
                <a:latin typeface="Helvetica"/>
                <a:cs typeface="Helvetica"/>
              </a:rPr>
              <a:t>(motivating scenarios,</a:t>
            </a:r>
            <a:r>
              <a:rPr sz="700" spc="-25" dirty="0">
                <a:latin typeface="Helvetica"/>
                <a:cs typeface="Helvetica"/>
              </a:rPr>
              <a:t> </a:t>
            </a:r>
            <a:r>
              <a:rPr sz="700" spc="10" dirty="0">
                <a:latin typeface="Helvetica"/>
                <a:cs typeface="Helvetica"/>
              </a:rPr>
              <a:t>competency  </a:t>
            </a:r>
            <a:r>
              <a:rPr sz="700" spc="5" dirty="0">
                <a:latin typeface="Helvetica"/>
                <a:cs typeface="Helvetica"/>
              </a:rPr>
              <a:t>questions, existing</a:t>
            </a:r>
            <a:r>
              <a:rPr sz="700" spc="10" dirty="0">
                <a:latin typeface="Helvetica"/>
                <a:cs typeface="Helvetica"/>
              </a:rPr>
              <a:t> </a:t>
            </a:r>
            <a:r>
              <a:rPr sz="700" spc="5" dirty="0">
                <a:latin typeface="Helvetica"/>
                <a:cs typeface="Helvetica"/>
              </a:rPr>
              <a:t>solutions)</a:t>
            </a:r>
            <a:endParaRPr sz="700">
              <a:latin typeface="Helvetica"/>
              <a:cs typeface="Helvetica"/>
            </a:endParaRPr>
          </a:p>
          <a:p>
            <a:pPr marL="1163320" marR="177165">
              <a:lnSpc>
                <a:spcPct val="100000"/>
              </a:lnSpc>
              <a:spcBef>
                <a:spcPts val="595"/>
              </a:spcBef>
            </a:pPr>
            <a:r>
              <a:rPr sz="700" b="1" spc="10" dirty="0">
                <a:latin typeface="Helvetica"/>
                <a:cs typeface="Helvetica"/>
              </a:rPr>
              <a:t>Conceptualisation </a:t>
            </a:r>
            <a:r>
              <a:rPr sz="700" spc="5" dirty="0">
                <a:latin typeface="Helvetica"/>
                <a:cs typeface="Helvetica"/>
              </a:rPr>
              <a:t>(of the </a:t>
            </a:r>
            <a:r>
              <a:rPr sz="700" spc="10" dirty="0">
                <a:latin typeface="Helvetica"/>
                <a:cs typeface="Helvetica"/>
              </a:rPr>
              <a:t>model, </a:t>
            </a:r>
            <a:r>
              <a:rPr sz="700" spc="5" dirty="0">
                <a:latin typeface="Helvetica"/>
                <a:cs typeface="Helvetica"/>
              </a:rPr>
              <a:t>integration</a:t>
            </a:r>
            <a:r>
              <a:rPr sz="700" spc="-35" dirty="0">
                <a:latin typeface="Helvetica"/>
                <a:cs typeface="Helvetica"/>
              </a:rPr>
              <a:t> </a:t>
            </a:r>
            <a:r>
              <a:rPr sz="700" spc="10" dirty="0">
                <a:latin typeface="Helvetica"/>
                <a:cs typeface="Helvetica"/>
              </a:rPr>
              <a:t>and  </a:t>
            </a:r>
            <a:r>
              <a:rPr sz="700" spc="5" dirty="0">
                <a:latin typeface="Helvetica"/>
                <a:cs typeface="Helvetica"/>
              </a:rPr>
              <a:t>extension of existing</a:t>
            </a:r>
            <a:r>
              <a:rPr sz="700" spc="15" dirty="0">
                <a:latin typeface="Helvetica"/>
                <a:cs typeface="Helvetica"/>
              </a:rPr>
              <a:t> </a:t>
            </a:r>
            <a:r>
              <a:rPr sz="700" spc="5" dirty="0">
                <a:latin typeface="Helvetica"/>
                <a:cs typeface="Helvetica"/>
              </a:rPr>
              <a:t>solutions)</a:t>
            </a:r>
            <a:endParaRPr sz="700">
              <a:latin typeface="Helvetica"/>
              <a:cs typeface="Helvetica"/>
            </a:endParaRPr>
          </a:p>
          <a:p>
            <a:pPr marL="1163320" marR="34290">
              <a:lnSpc>
                <a:spcPct val="100000"/>
              </a:lnSpc>
              <a:spcBef>
                <a:spcPts val="590"/>
              </a:spcBef>
            </a:pPr>
            <a:r>
              <a:rPr sz="700" b="1" spc="10" dirty="0">
                <a:latin typeface="Helvetica"/>
                <a:cs typeface="Helvetica"/>
              </a:rPr>
              <a:t>Implementation </a:t>
            </a:r>
            <a:r>
              <a:rPr sz="700" spc="5" dirty="0">
                <a:latin typeface="Helvetica"/>
                <a:cs typeface="Helvetica"/>
              </a:rPr>
              <a:t>(ontology authoring in </a:t>
            </a:r>
            <a:r>
              <a:rPr sz="700" spc="10" dirty="0">
                <a:latin typeface="Helvetica"/>
                <a:cs typeface="Helvetica"/>
              </a:rPr>
              <a:t>a </a:t>
            </a:r>
            <a:r>
              <a:rPr sz="700" spc="5" dirty="0">
                <a:latin typeface="Helvetica"/>
                <a:cs typeface="Helvetica"/>
              </a:rPr>
              <a:t>logic-based  representation</a:t>
            </a:r>
            <a:r>
              <a:rPr sz="700" spc="-35" dirty="0">
                <a:latin typeface="Helvetica"/>
                <a:cs typeface="Helvetica"/>
              </a:rPr>
              <a:t> </a:t>
            </a:r>
            <a:r>
              <a:rPr sz="700" spc="10" dirty="0">
                <a:latin typeface="Helvetica"/>
                <a:cs typeface="Helvetica"/>
              </a:rPr>
              <a:t>language)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590028" y="2558868"/>
            <a:ext cx="2311400" cy="215265"/>
          </a:xfrm>
          <a:custGeom>
            <a:avLst/>
            <a:gdLst/>
            <a:ahLst/>
            <a:cxnLst/>
            <a:rect l="l" t="t" r="r" b="b"/>
            <a:pathLst>
              <a:path w="2311400" h="215264">
                <a:moveTo>
                  <a:pt x="2309235" y="98"/>
                </a:moveTo>
                <a:lnTo>
                  <a:pt x="76235" y="200"/>
                </a:lnTo>
                <a:lnTo>
                  <a:pt x="22328" y="22529"/>
                </a:lnTo>
                <a:lnTo>
                  <a:pt x="0" y="76435"/>
                </a:lnTo>
                <a:lnTo>
                  <a:pt x="0" y="214886"/>
                </a:lnTo>
                <a:lnTo>
                  <a:pt x="2236390" y="214870"/>
                </a:lnTo>
                <a:lnTo>
                  <a:pt x="2289832" y="191451"/>
                </a:lnTo>
                <a:lnTo>
                  <a:pt x="2311061" y="137102"/>
                </a:lnTo>
                <a:lnTo>
                  <a:pt x="2308319" y="2121"/>
                </a:lnTo>
                <a:lnTo>
                  <a:pt x="2308391" y="846"/>
                </a:lnTo>
                <a:lnTo>
                  <a:pt x="2309235" y="98"/>
                </a:lnTo>
                <a:close/>
              </a:path>
              <a:path w="2311400" h="215264">
                <a:moveTo>
                  <a:pt x="2309347" y="0"/>
                </a:moveTo>
                <a:lnTo>
                  <a:pt x="2310521" y="98"/>
                </a:lnTo>
                <a:lnTo>
                  <a:pt x="2309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91198" y="2558869"/>
            <a:ext cx="2310130" cy="217804"/>
          </a:xfrm>
          <a:custGeom>
            <a:avLst/>
            <a:gdLst/>
            <a:ahLst/>
            <a:cxnLst/>
            <a:rect l="l" t="t" r="r" b="b"/>
            <a:pathLst>
              <a:path w="2310129" h="217805">
                <a:moveTo>
                  <a:pt x="76235" y="4157"/>
                </a:moveTo>
                <a:lnTo>
                  <a:pt x="2309284" y="4157"/>
                </a:lnTo>
                <a:lnTo>
                  <a:pt x="2309321" y="200"/>
                </a:lnTo>
                <a:lnTo>
                  <a:pt x="2309323" y="69"/>
                </a:lnTo>
                <a:lnTo>
                  <a:pt x="2309937" y="4157"/>
                </a:lnTo>
                <a:lnTo>
                  <a:pt x="2308177" y="0"/>
                </a:lnTo>
                <a:lnTo>
                  <a:pt x="2307221" y="846"/>
                </a:lnTo>
                <a:lnTo>
                  <a:pt x="2307153" y="1957"/>
                </a:lnTo>
                <a:lnTo>
                  <a:pt x="2307149" y="2121"/>
                </a:lnTo>
                <a:lnTo>
                  <a:pt x="2309891" y="137102"/>
                </a:lnTo>
                <a:lnTo>
                  <a:pt x="2304504" y="166892"/>
                </a:lnTo>
                <a:lnTo>
                  <a:pt x="2264766" y="208278"/>
                </a:lnTo>
                <a:lnTo>
                  <a:pt x="2234188" y="214885"/>
                </a:lnTo>
                <a:lnTo>
                  <a:pt x="2233672" y="217617"/>
                </a:lnTo>
                <a:lnTo>
                  <a:pt x="0" y="217617"/>
                </a:lnTo>
                <a:lnTo>
                  <a:pt x="0" y="76436"/>
                </a:lnTo>
                <a:lnTo>
                  <a:pt x="5332" y="46823"/>
                </a:lnTo>
                <a:lnTo>
                  <a:pt x="21451" y="23023"/>
                </a:lnTo>
                <a:lnTo>
                  <a:pt x="45902" y="7860"/>
                </a:lnTo>
                <a:lnTo>
                  <a:pt x="76235" y="4157"/>
                </a:lnTo>
                <a:close/>
              </a:path>
            </a:pathLst>
          </a:custGeom>
          <a:ln w="7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615446" y="2554564"/>
            <a:ext cx="180530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700" b="1" spc="10" dirty="0">
                <a:latin typeface="Helvetica"/>
                <a:cs typeface="Helvetica"/>
              </a:rPr>
              <a:t>Maintenance </a:t>
            </a:r>
            <a:r>
              <a:rPr sz="700" spc="5" dirty="0">
                <a:latin typeface="Helvetica"/>
                <a:cs typeface="Helvetica"/>
              </a:rPr>
              <a:t>(adapting the ontology to </a:t>
            </a:r>
            <a:r>
              <a:rPr sz="700" spc="10" dirty="0">
                <a:latin typeface="Helvetica"/>
                <a:cs typeface="Helvetica"/>
              </a:rPr>
              <a:t>new  </a:t>
            </a:r>
            <a:r>
              <a:rPr sz="700" spc="5" dirty="0">
                <a:latin typeface="Helvetica"/>
                <a:cs typeface="Helvetica"/>
              </a:rPr>
              <a:t>requirements)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590028" y="2867172"/>
            <a:ext cx="2311400" cy="215265"/>
          </a:xfrm>
          <a:custGeom>
            <a:avLst/>
            <a:gdLst/>
            <a:ahLst/>
            <a:cxnLst/>
            <a:rect l="l" t="t" r="r" b="b"/>
            <a:pathLst>
              <a:path w="2311400" h="215264">
                <a:moveTo>
                  <a:pt x="2309235" y="98"/>
                </a:moveTo>
                <a:lnTo>
                  <a:pt x="76235" y="200"/>
                </a:lnTo>
                <a:lnTo>
                  <a:pt x="22328" y="22529"/>
                </a:lnTo>
                <a:lnTo>
                  <a:pt x="0" y="76435"/>
                </a:lnTo>
                <a:lnTo>
                  <a:pt x="0" y="214886"/>
                </a:lnTo>
                <a:lnTo>
                  <a:pt x="2236390" y="214870"/>
                </a:lnTo>
                <a:lnTo>
                  <a:pt x="2289832" y="191451"/>
                </a:lnTo>
                <a:lnTo>
                  <a:pt x="2311061" y="137102"/>
                </a:lnTo>
                <a:lnTo>
                  <a:pt x="2308319" y="2121"/>
                </a:lnTo>
                <a:lnTo>
                  <a:pt x="2308391" y="846"/>
                </a:lnTo>
                <a:lnTo>
                  <a:pt x="2309235" y="98"/>
                </a:lnTo>
                <a:close/>
              </a:path>
              <a:path w="2311400" h="215264">
                <a:moveTo>
                  <a:pt x="2309347" y="0"/>
                </a:moveTo>
                <a:lnTo>
                  <a:pt x="2310521" y="98"/>
                </a:lnTo>
                <a:lnTo>
                  <a:pt x="2309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91198" y="2867172"/>
            <a:ext cx="2310130" cy="215265"/>
          </a:xfrm>
          <a:custGeom>
            <a:avLst/>
            <a:gdLst/>
            <a:ahLst/>
            <a:cxnLst/>
            <a:rect l="l" t="t" r="r" b="b"/>
            <a:pathLst>
              <a:path w="2310129" h="215264">
                <a:moveTo>
                  <a:pt x="76235" y="796"/>
                </a:moveTo>
                <a:lnTo>
                  <a:pt x="2309284" y="796"/>
                </a:lnTo>
                <a:lnTo>
                  <a:pt x="2309321" y="200"/>
                </a:lnTo>
                <a:lnTo>
                  <a:pt x="2309323" y="70"/>
                </a:lnTo>
                <a:lnTo>
                  <a:pt x="2309937" y="796"/>
                </a:lnTo>
                <a:lnTo>
                  <a:pt x="2308177" y="0"/>
                </a:lnTo>
                <a:lnTo>
                  <a:pt x="2307221" y="846"/>
                </a:lnTo>
                <a:lnTo>
                  <a:pt x="2307153" y="1958"/>
                </a:lnTo>
                <a:lnTo>
                  <a:pt x="2307149" y="2121"/>
                </a:lnTo>
                <a:lnTo>
                  <a:pt x="2309891" y="137102"/>
                </a:lnTo>
                <a:lnTo>
                  <a:pt x="2304504" y="166892"/>
                </a:lnTo>
                <a:lnTo>
                  <a:pt x="2264766" y="208278"/>
                </a:lnTo>
                <a:lnTo>
                  <a:pt x="2234188" y="214886"/>
                </a:lnTo>
                <a:lnTo>
                  <a:pt x="2233672" y="214256"/>
                </a:lnTo>
                <a:lnTo>
                  <a:pt x="0" y="214256"/>
                </a:lnTo>
                <a:lnTo>
                  <a:pt x="0" y="76436"/>
                </a:lnTo>
                <a:lnTo>
                  <a:pt x="5332" y="46771"/>
                </a:lnTo>
                <a:lnTo>
                  <a:pt x="21451" y="22604"/>
                </a:lnTo>
                <a:lnTo>
                  <a:pt x="45902" y="6443"/>
                </a:lnTo>
                <a:lnTo>
                  <a:pt x="76235" y="796"/>
                </a:lnTo>
                <a:close/>
              </a:path>
            </a:pathLst>
          </a:custGeom>
          <a:ln w="7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1615446" y="2916233"/>
            <a:ext cx="218186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10" dirty="0">
                <a:latin typeface="Helvetica"/>
                <a:cs typeface="Helvetica"/>
              </a:rPr>
              <a:t>Use </a:t>
            </a:r>
            <a:r>
              <a:rPr sz="700" spc="5" dirty="0">
                <a:latin typeface="Helvetica"/>
                <a:cs typeface="Helvetica"/>
              </a:rPr>
              <a:t>(ontology-based search, integration,</a:t>
            </a:r>
            <a:r>
              <a:rPr sz="700" spc="95" dirty="0">
                <a:latin typeface="Helvetica"/>
                <a:cs typeface="Helvetica"/>
              </a:rPr>
              <a:t> </a:t>
            </a:r>
            <a:r>
              <a:rPr sz="700" spc="5" dirty="0">
                <a:latin typeface="Helvetica"/>
                <a:cs typeface="Helvetica"/>
              </a:rPr>
              <a:t>negotiation)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645814" y="1615572"/>
            <a:ext cx="114935" cy="227965"/>
          </a:xfrm>
          <a:custGeom>
            <a:avLst/>
            <a:gdLst/>
            <a:ahLst/>
            <a:cxnLst/>
            <a:rect l="l" t="t" r="r" b="b"/>
            <a:pathLst>
              <a:path w="114935" h="227964">
                <a:moveTo>
                  <a:pt x="74005" y="0"/>
                </a:moveTo>
                <a:lnTo>
                  <a:pt x="37199" y="510"/>
                </a:lnTo>
                <a:lnTo>
                  <a:pt x="38768" y="113574"/>
                </a:lnTo>
                <a:lnTo>
                  <a:pt x="0" y="114111"/>
                </a:lnTo>
                <a:lnTo>
                  <a:pt x="58753" y="227461"/>
                </a:lnTo>
                <a:lnTo>
                  <a:pt x="114081" y="113063"/>
                </a:lnTo>
                <a:lnTo>
                  <a:pt x="75573" y="113063"/>
                </a:lnTo>
                <a:lnTo>
                  <a:pt x="74005" y="0"/>
                </a:lnTo>
                <a:close/>
              </a:path>
              <a:path w="114935" h="227964">
                <a:moveTo>
                  <a:pt x="114341" y="112525"/>
                </a:moveTo>
                <a:lnTo>
                  <a:pt x="75573" y="113063"/>
                </a:lnTo>
                <a:lnTo>
                  <a:pt x="114081" y="113063"/>
                </a:lnTo>
                <a:lnTo>
                  <a:pt x="114341" y="112525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45814" y="1615572"/>
            <a:ext cx="114935" cy="227965"/>
          </a:xfrm>
          <a:custGeom>
            <a:avLst/>
            <a:gdLst/>
            <a:ahLst/>
            <a:cxnLst/>
            <a:rect l="l" t="t" r="r" b="b"/>
            <a:pathLst>
              <a:path w="114935" h="227964">
                <a:moveTo>
                  <a:pt x="37199" y="510"/>
                </a:moveTo>
                <a:lnTo>
                  <a:pt x="74005" y="0"/>
                </a:lnTo>
                <a:lnTo>
                  <a:pt x="75573" y="113063"/>
                </a:lnTo>
                <a:lnTo>
                  <a:pt x="114341" y="112525"/>
                </a:lnTo>
                <a:lnTo>
                  <a:pt x="58753" y="227461"/>
                </a:lnTo>
                <a:lnTo>
                  <a:pt x="0" y="114111"/>
                </a:lnTo>
                <a:lnTo>
                  <a:pt x="38768" y="113574"/>
                </a:lnTo>
                <a:lnTo>
                  <a:pt x="37199" y="510"/>
                </a:lnTo>
                <a:close/>
              </a:path>
            </a:pathLst>
          </a:custGeom>
          <a:ln w="7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752603" y="1907308"/>
            <a:ext cx="114935" cy="227965"/>
          </a:xfrm>
          <a:custGeom>
            <a:avLst/>
            <a:gdLst/>
            <a:ahLst/>
            <a:cxnLst/>
            <a:rect l="l" t="t" r="r" b="b"/>
            <a:pathLst>
              <a:path w="114935" h="227964">
                <a:moveTo>
                  <a:pt x="74006" y="0"/>
                </a:moveTo>
                <a:lnTo>
                  <a:pt x="37200" y="510"/>
                </a:lnTo>
                <a:lnTo>
                  <a:pt x="38768" y="113573"/>
                </a:lnTo>
                <a:lnTo>
                  <a:pt x="0" y="114110"/>
                </a:lnTo>
                <a:lnTo>
                  <a:pt x="58754" y="227460"/>
                </a:lnTo>
                <a:lnTo>
                  <a:pt x="114082" y="113062"/>
                </a:lnTo>
                <a:lnTo>
                  <a:pt x="75574" y="113062"/>
                </a:lnTo>
                <a:lnTo>
                  <a:pt x="74006" y="0"/>
                </a:lnTo>
                <a:close/>
              </a:path>
              <a:path w="114935" h="227964">
                <a:moveTo>
                  <a:pt x="114342" y="112525"/>
                </a:moveTo>
                <a:lnTo>
                  <a:pt x="75574" y="113062"/>
                </a:lnTo>
                <a:lnTo>
                  <a:pt x="114082" y="113062"/>
                </a:lnTo>
                <a:lnTo>
                  <a:pt x="114342" y="112525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752603" y="1907308"/>
            <a:ext cx="114935" cy="227965"/>
          </a:xfrm>
          <a:custGeom>
            <a:avLst/>
            <a:gdLst/>
            <a:ahLst/>
            <a:cxnLst/>
            <a:rect l="l" t="t" r="r" b="b"/>
            <a:pathLst>
              <a:path w="114935" h="227964">
                <a:moveTo>
                  <a:pt x="37200" y="510"/>
                </a:moveTo>
                <a:lnTo>
                  <a:pt x="74006" y="0"/>
                </a:lnTo>
                <a:lnTo>
                  <a:pt x="75574" y="113062"/>
                </a:lnTo>
                <a:lnTo>
                  <a:pt x="114342" y="112525"/>
                </a:lnTo>
                <a:lnTo>
                  <a:pt x="58754" y="227460"/>
                </a:lnTo>
                <a:lnTo>
                  <a:pt x="0" y="114110"/>
                </a:lnTo>
                <a:lnTo>
                  <a:pt x="38768" y="113573"/>
                </a:lnTo>
                <a:lnTo>
                  <a:pt x="37200" y="510"/>
                </a:lnTo>
                <a:close/>
              </a:path>
            </a:pathLst>
          </a:custGeom>
          <a:ln w="7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962694" y="2656160"/>
            <a:ext cx="212090" cy="262255"/>
          </a:xfrm>
          <a:custGeom>
            <a:avLst/>
            <a:gdLst/>
            <a:ahLst/>
            <a:cxnLst/>
            <a:rect l="l" t="t" r="r" b="b"/>
            <a:pathLst>
              <a:path w="212089" h="262255">
                <a:moveTo>
                  <a:pt x="0" y="0"/>
                </a:moveTo>
                <a:lnTo>
                  <a:pt x="50193" y="15119"/>
                </a:lnTo>
                <a:lnTo>
                  <a:pt x="103149" y="29054"/>
                </a:lnTo>
                <a:lnTo>
                  <a:pt x="150587" y="45360"/>
                </a:lnTo>
                <a:lnTo>
                  <a:pt x="184226" y="67591"/>
                </a:lnTo>
                <a:lnTo>
                  <a:pt x="203371" y="98772"/>
                </a:lnTo>
                <a:lnTo>
                  <a:pt x="211937" y="136316"/>
                </a:lnTo>
                <a:lnTo>
                  <a:pt x="208553" y="175365"/>
                </a:lnTo>
                <a:lnTo>
                  <a:pt x="191849" y="211058"/>
                </a:lnTo>
                <a:lnTo>
                  <a:pt x="179577" y="224482"/>
                </a:lnTo>
                <a:lnTo>
                  <a:pt x="163424" y="237384"/>
                </a:lnTo>
                <a:lnTo>
                  <a:pt x="144123" y="249862"/>
                </a:lnTo>
                <a:lnTo>
                  <a:pt x="122405" y="262016"/>
                </a:lnTo>
              </a:path>
            </a:pathLst>
          </a:custGeom>
          <a:ln w="30494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997874" y="2885512"/>
            <a:ext cx="104139" cy="76835"/>
          </a:xfrm>
          <a:custGeom>
            <a:avLst/>
            <a:gdLst/>
            <a:ahLst/>
            <a:cxnLst/>
            <a:rect l="l" t="t" r="r" b="b"/>
            <a:pathLst>
              <a:path w="104139" h="76835">
                <a:moveTo>
                  <a:pt x="70728" y="0"/>
                </a:moveTo>
                <a:lnTo>
                  <a:pt x="0" y="76542"/>
                </a:lnTo>
                <a:lnTo>
                  <a:pt x="103617" y="65379"/>
                </a:lnTo>
                <a:lnTo>
                  <a:pt x="70728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997874" y="2885512"/>
            <a:ext cx="104139" cy="76835"/>
          </a:xfrm>
          <a:custGeom>
            <a:avLst/>
            <a:gdLst/>
            <a:ahLst/>
            <a:cxnLst/>
            <a:rect l="l" t="t" r="r" b="b"/>
            <a:pathLst>
              <a:path w="104139" h="76835">
                <a:moveTo>
                  <a:pt x="0" y="76542"/>
                </a:moveTo>
                <a:lnTo>
                  <a:pt x="103617" y="65379"/>
                </a:lnTo>
                <a:lnTo>
                  <a:pt x="70728" y="0"/>
                </a:lnTo>
                <a:lnTo>
                  <a:pt x="0" y="76542"/>
                </a:lnTo>
                <a:close/>
              </a:path>
            </a:pathLst>
          </a:custGeom>
          <a:ln w="30494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34569" y="2720936"/>
            <a:ext cx="212090" cy="262255"/>
          </a:xfrm>
          <a:custGeom>
            <a:avLst/>
            <a:gdLst/>
            <a:ahLst/>
            <a:cxnLst/>
            <a:rect l="l" t="t" r="r" b="b"/>
            <a:pathLst>
              <a:path w="212090" h="262255">
                <a:moveTo>
                  <a:pt x="211937" y="262016"/>
                </a:moveTo>
                <a:lnTo>
                  <a:pt x="161744" y="246897"/>
                </a:lnTo>
                <a:lnTo>
                  <a:pt x="108788" y="232961"/>
                </a:lnTo>
                <a:lnTo>
                  <a:pt x="61350" y="216656"/>
                </a:lnTo>
                <a:lnTo>
                  <a:pt x="27711" y="194424"/>
                </a:lnTo>
                <a:lnTo>
                  <a:pt x="8565" y="163243"/>
                </a:lnTo>
                <a:lnTo>
                  <a:pt x="0" y="125699"/>
                </a:lnTo>
                <a:lnTo>
                  <a:pt x="3383" y="86651"/>
                </a:lnTo>
                <a:lnTo>
                  <a:pt x="20088" y="50957"/>
                </a:lnTo>
                <a:lnTo>
                  <a:pt x="32360" y="37533"/>
                </a:lnTo>
                <a:lnTo>
                  <a:pt x="48513" y="24631"/>
                </a:lnTo>
                <a:lnTo>
                  <a:pt x="67814" y="12153"/>
                </a:lnTo>
                <a:lnTo>
                  <a:pt x="89532" y="0"/>
                </a:lnTo>
              </a:path>
            </a:pathLst>
          </a:custGeom>
          <a:ln w="30494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07709" y="2677058"/>
            <a:ext cx="104139" cy="76835"/>
          </a:xfrm>
          <a:custGeom>
            <a:avLst/>
            <a:gdLst/>
            <a:ahLst/>
            <a:cxnLst/>
            <a:rect l="l" t="t" r="r" b="b"/>
            <a:pathLst>
              <a:path w="104140" h="76835">
                <a:moveTo>
                  <a:pt x="103617" y="0"/>
                </a:moveTo>
                <a:lnTo>
                  <a:pt x="0" y="11162"/>
                </a:lnTo>
                <a:lnTo>
                  <a:pt x="32889" y="76542"/>
                </a:lnTo>
                <a:lnTo>
                  <a:pt x="103617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07709" y="2677058"/>
            <a:ext cx="104139" cy="76835"/>
          </a:xfrm>
          <a:custGeom>
            <a:avLst/>
            <a:gdLst/>
            <a:ahLst/>
            <a:cxnLst/>
            <a:rect l="l" t="t" r="r" b="b"/>
            <a:pathLst>
              <a:path w="104140" h="76835">
                <a:moveTo>
                  <a:pt x="103617" y="0"/>
                </a:moveTo>
                <a:lnTo>
                  <a:pt x="0" y="11162"/>
                </a:lnTo>
                <a:lnTo>
                  <a:pt x="32889" y="76542"/>
                </a:lnTo>
                <a:lnTo>
                  <a:pt x="103617" y="0"/>
                </a:lnTo>
                <a:close/>
              </a:path>
            </a:pathLst>
          </a:custGeom>
          <a:ln w="30494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962694" y="1653569"/>
            <a:ext cx="215900" cy="518159"/>
          </a:xfrm>
          <a:custGeom>
            <a:avLst/>
            <a:gdLst/>
            <a:ahLst/>
            <a:cxnLst/>
            <a:rect l="l" t="t" r="r" b="b"/>
            <a:pathLst>
              <a:path w="215900" h="518160">
                <a:moveTo>
                  <a:pt x="0" y="517589"/>
                </a:moveTo>
                <a:lnTo>
                  <a:pt x="34193" y="485832"/>
                </a:lnTo>
                <a:lnTo>
                  <a:pt x="71053" y="454865"/>
                </a:lnTo>
                <a:lnTo>
                  <a:pt x="107914" y="423897"/>
                </a:lnTo>
                <a:lnTo>
                  <a:pt x="142110" y="392137"/>
                </a:lnTo>
                <a:lnTo>
                  <a:pt x="170977" y="358793"/>
                </a:lnTo>
                <a:lnTo>
                  <a:pt x="191849" y="323074"/>
                </a:lnTo>
                <a:lnTo>
                  <a:pt x="207298" y="274704"/>
                </a:lnTo>
                <a:lnTo>
                  <a:pt x="215174" y="221429"/>
                </a:lnTo>
                <a:lnTo>
                  <a:pt x="215327" y="167181"/>
                </a:lnTo>
                <a:lnTo>
                  <a:pt x="207603" y="115892"/>
                </a:lnTo>
                <a:lnTo>
                  <a:pt x="191849" y="71496"/>
                </a:lnTo>
                <a:lnTo>
                  <a:pt x="178578" y="50784"/>
                </a:lnTo>
                <a:lnTo>
                  <a:pt x="161253" y="32253"/>
                </a:lnTo>
                <a:lnTo>
                  <a:pt x="140680" y="15470"/>
                </a:lnTo>
                <a:lnTo>
                  <a:pt x="117668" y="0"/>
                </a:lnTo>
              </a:path>
            </a:pathLst>
          </a:custGeom>
          <a:ln w="30494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96359" y="1603890"/>
            <a:ext cx="102870" cy="81280"/>
          </a:xfrm>
          <a:custGeom>
            <a:avLst/>
            <a:gdLst/>
            <a:ahLst/>
            <a:cxnLst/>
            <a:rect l="l" t="t" r="r" b="b"/>
            <a:pathLst>
              <a:path w="102870" h="81280">
                <a:moveTo>
                  <a:pt x="0" y="0"/>
                </a:moveTo>
                <a:lnTo>
                  <a:pt x="65365" y="81169"/>
                </a:lnTo>
                <a:lnTo>
                  <a:pt x="102619" y="18175"/>
                </a:lnTo>
                <a:lnTo>
                  <a:pt x="0" y="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996359" y="1603890"/>
            <a:ext cx="102870" cy="81280"/>
          </a:xfrm>
          <a:custGeom>
            <a:avLst/>
            <a:gdLst/>
            <a:ahLst/>
            <a:cxnLst/>
            <a:rect l="l" t="t" r="r" b="b"/>
            <a:pathLst>
              <a:path w="102870" h="81280">
                <a:moveTo>
                  <a:pt x="0" y="0"/>
                </a:moveTo>
                <a:lnTo>
                  <a:pt x="65365" y="81169"/>
                </a:lnTo>
                <a:lnTo>
                  <a:pt x="102619" y="18175"/>
                </a:lnTo>
                <a:lnTo>
                  <a:pt x="0" y="0"/>
                </a:lnTo>
                <a:close/>
              </a:path>
            </a:pathLst>
          </a:custGeom>
          <a:ln w="30494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78422" y="1475039"/>
            <a:ext cx="305435" cy="951230"/>
          </a:xfrm>
          <a:custGeom>
            <a:avLst/>
            <a:gdLst/>
            <a:ahLst/>
            <a:cxnLst/>
            <a:rect l="l" t="t" r="r" b="b"/>
            <a:pathLst>
              <a:path w="305434" h="951230">
                <a:moveTo>
                  <a:pt x="304942" y="798382"/>
                </a:moveTo>
                <a:lnTo>
                  <a:pt x="0" y="798382"/>
                </a:lnTo>
                <a:lnTo>
                  <a:pt x="152471" y="950853"/>
                </a:lnTo>
                <a:lnTo>
                  <a:pt x="304942" y="798382"/>
                </a:lnTo>
                <a:close/>
              </a:path>
              <a:path w="305434" h="951230">
                <a:moveTo>
                  <a:pt x="228706" y="0"/>
                </a:moveTo>
                <a:lnTo>
                  <a:pt x="76235" y="0"/>
                </a:lnTo>
                <a:lnTo>
                  <a:pt x="76235" y="798382"/>
                </a:lnTo>
                <a:lnTo>
                  <a:pt x="228706" y="798382"/>
                </a:lnTo>
                <a:lnTo>
                  <a:pt x="228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78422" y="1480482"/>
            <a:ext cx="305435" cy="945515"/>
          </a:xfrm>
          <a:custGeom>
            <a:avLst/>
            <a:gdLst/>
            <a:ahLst/>
            <a:cxnLst/>
            <a:rect l="l" t="t" r="r" b="b"/>
            <a:pathLst>
              <a:path w="305434" h="945514">
                <a:moveTo>
                  <a:pt x="76445" y="0"/>
                </a:moveTo>
                <a:lnTo>
                  <a:pt x="228917" y="0"/>
                </a:lnTo>
                <a:lnTo>
                  <a:pt x="228917" y="792849"/>
                </a:lnTo>
                <a:lnTo>
                  <a:pt x="304942" y="792849"/>
                </a:lnTo>
                <a:lnTo>
                  <a:pt x="152471" y="945410"/>
                </a:lnTo>
                <a:lnTo>
                  <a:pt x="0" y="792849"/>
                </a:lnTo>
                <a:lnTo>
                  <a:pt x="76445" y="792849"/>
                </a:lnTo>
                <a:lnTo>
                  <a:pt x="76445" y="0"/>
                </a:lnTo>
                <a:close/>
              </a:path>
            </a:pathLst>
          </a:custGeom>
          <a:ln w="7623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1366659" y="1627560"/>
            <a:ext cx="117475" cy="6464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dirty="0">
                <a:latin typeface="Helvetica"/>
                <a:cs typeface="Helvetica"/>
              </a:rPr>
              <a:t>Ontology</a:t>
            </a:r>
            <a:r>
              <a:rPr sz="700" spc="5" dirty="0">
                <a:latin typeface="Helvetica"/>
                <a:cs typeface="Helvetica"/>
              </a:rPr>
              <a:t> </a:t>
            </a:r>
            <a:r>
              <a:rPr sz="700" dirty="0">
                <a:latin typeface="Helvetica"/>
                <a:cs typeface="Helvetica"/>
              </a:rPr>
              <a:t>reuse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33888" y="1475039"/>
            <a:ext cx="305435" cy="951230"/>
          </a:xfrm>
          <a:custGeom>
            <a:avLst/>
            <a:gdLst/>
            <a:ahLst/>
            <a:cxnLst/>
            <a:rect l="l" t="t" r="r" b="b"/>
            <a:pathLst>
              <a:path w="305434" h="951230">
                <a:moveTo>
                  <a:pt x="304942" y="798382"/>
                </a:moveTo>
                <a:lnTo>
                  <a:pt x="0" y="798382"/>
                </a:lnTo>
                <a:lnTo>
                  <a:pt x="152471" y="950853"/>
                </a:lnTo>
                <a:lnTo>
                  <a:pt x="304942" y="798382"/>
                </a:lnTo>
                <a:close/>
              </a:path>
              <a:path w="305434" h="951230">
                <a:moveTo>
                  <a:pt x="228706" y="0"/>
                </a:moveTo>
                <a:lnTo>
                  <a:pt x="76235" y="0"/>
                </a:lnTo>
                <a:lnTo>
                  <a:pt x="76235" y="798382"/>
                </a:lnTo>
                <a:lnTo>
                  <a:pt x="228706" y="798382"/>
                </a:lnTo>
                <a:lnTo>
                  <a:pt x="228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3888" y="1480482"/>
            <a:ext cx="305435" cy="945515"/>
          </a:xfrm>
          <a:custGeom>
            <a:avLst/>
            <a:gdLst/>
            <a:ahLst/>
            <a:cxnLst/>
            <a:rect l="l" t="t" r="r" b="b"/>
            <a:pathLst>
              <a:path w="305434" h="945514">
                <a:moveTo>
                  <a:pt x="74764" y="0"/>
                </a:moveTo>
                <a:lnTo>
                  <a:pt x="227236" y="0"/>
                </a:lnTo>
                <a:lnTo>
                  <a:pt x="227236" y="792849"/>
                </a:lnTo>
                <a:lnTo>
                  <a:pt x="304942" y="792849"/>
                </a:lnTo>
                <a:lnTo>
                  <a:pt x="152471" y="945410"/>
                </a:lnTo>
                <a:lnTo>
                  <a:pt x="0" y="792849"/>
                </a:lnTo>
                <a:lnTo>
                  <a:pt x="74764" y="792849"/>
                </a:lnTo>
                <a:lnTo>
                  <a:pt x="74764" y="0"/>
                </a:lnTo>
                <a:close/>
              </a:path>
            </a:pathLst>
          </a:custGeom>
          <a:ln w="7623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522126" y="1630106"/>
            <a:ext cx="117475" cy="6413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dirty="0">
                <a:latin typeface="Helvetica"/>
                <a:cs typeface="Helvetica"/>
              </a:rPr>
              <a:t>Documentation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768844" y="1475039"/>
            <a:ext cx="305435" cy="951230"/>
          </a:xfrm>
          <a:custGeom>
            <a:avLst/>
            <a:gdLst/>
            <a:ahLst/>
            <a:cxnLst/>
            <a:rect l="l" t="t" r="r" b="b"/>
            <a:pathLst>
              <a:path w="305434" h="951230">
                <a:moveTo>
                  <a:pt x="304942" y="798382"/>
                </a:moveTo>
                <a:lnTo>
                  <a:pt x="0" y="798382"/>
                </a:lnTo>
                <a:lnTo>
                  <a:pt x="152471" y="950853"/>
                </a:lnTo>
                <a:lnTo>
                  <a:pt x="304942" y="798382"/>
                </a:lnTo>
                <a:close/>
              </a:path>
              <a:path w="305434" h="951230">
                <a:moveTo>
                  <a:pt x="228706" y="0"/>
                </a:moveTo>
                <a:lnTo>
                  <a:pt x="76235" y="0"/>
                </a:lnTo>
                <a:lnTo>
                  <a:pt x="76235" y="798382"/>
                </a:lnTo>
                <a:lnTo>
                  <a:pt x="228706" y="798382"/>
                </a:lnTo>
                <a:lnTo>
                  <a:pt x="228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68844" y="1480482"/>
            <a:ext cx="305435" cy="945515"/>
          </a:xfrm>
          <a:custGeom>
            <a:avLst/>
            <a:gdLst/>
            <a:ahLst/>
            <a:cxnLst/>
            <a:rect l="l" t="t" r="r" b="b"/>
            <a:pathLst>
              <a:path w="305434" h="945514">
                <a:moveTo>
                  <a:pt x="75245" y="0"/>
                </a:moveTo>
                <a:lnTo>
                  <a:pt x="227716" y="0"/>
                </a:lnTo>
                <a:lnTo>
                  <a:pt x="227716" y="792849"/>
                </a:lnTo>
                <a:lnTo>
                  <a:pt x="304942" y="792849"/>
                </a:lnTo>
                <a:lnTo>
                  <a:pt x="152471" y="945410"/>
                </a:lnTo>
                <a:lnTo>
                  <a:pt x="0" y="792849"/>
                </a:lnTo>
                <a:lnTo>
                  <a:pt x="75245" y="792849"/>
                </a:lnTo>
                <a:lnTo>
                  <a:pt x="75245" y="0"/>
                </a:lnTo>
                <a:close/>
              </a:path>
            </a:pathLst>
          </a:custGeom>
          <a:ln w="7623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857082" y="1724157"/>
            <a:ext cx="117475" cy="4527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795"/>
              </a:lnSpc>
            </a:pPr>
            <a:r>
              <a:rPr sz="700" dirty="0">
                <a:latin typeface="Helvetica"/>
                <a:cs typeface="Helvetica"/>
              </a:rPr>
              <a:t>Evaluation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956509" y="1475801"/>
            <a:ext cx="420370" cy="896619"/>
          </a:xfrm>
          <a:custGeom>
            <a:avLst/>
            <a:gdLst/>
            <a:ahLst/>
            <a:cxnLst/>
            <a:rect l="l" t="t" r="r" b="b"/>
            <a:pathLst>
              <a:path w="420369" h="896619">
                <a:moveTo>
                  <a:pt x="309702" y="0"/>
                </a:moveTo>
                <a:lnTo>
                  <a:pt x="99639" y="1524"/>
                </a:lnTo>
                <a:lnTo>
                  <a:pt x="105031" y="744549"/>
                </a:lnTo>
                <a:lnTo>
                  <a:pt x="0" y="745311"/>
                </a:lnTo>
                <a:lnTo>
                  <a:pt x="211169" y="896254"/>
                </a:lnTo>
                <a:lnTo>
                  <a:pt x="419090" y="743025"/>
                </a:lnTo>
                <a:lnTo>
                  <a:pt x="315093" y="743025"/>
                </a:lnTo>
                <a:lnTo>
                  <a:pt x="309702" y="0"/>
                </a:lnTo>
                <a:close/>
              </a:path>
              <a:path w="420369" h="896619">
                <a:moveTo>
                  <a:pt x="420124" y="742262"/>
                </a:moveTo>
                <a:lnTo>
                  <a:pt x="315093" y="743025"/>
                </a:lnTo>
                <a:lnTo>
                  <a:pt x="419090" y="743025"/>
                </a:lnTo>
                <a:lnTo>
                  <a:pt x="420124" y="742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56510" y="1475801"/>
            <a:ext cx="420370" cy="896619"/>
          </a:xfrm>
          <a:custGeom>
            <a:avLst/>
            <a:gdLst/>
            <a:ahLst/>
            <a:cxnLst/>
            <a:rect l="l" t="t" r="r" b="b"/>
            <a:pathLst>
              <a:path w="420369" h="896619">
                <a:moveTo>
                  <a:pt x="99639" y="1524"/>
                </a:moveTo>
                <a:lnTo>
                  <a:pt x="309701" y="0"/>
                </a:lnTo>
                <a:lnTo>
                  <a:pt x="315092" y="743025"/>
                </a:lnTo>
                <a:lnTo>
                  <a:pt x="420124" y="742262"/>
                </a:lnTo>
                <a:lnTo>
                  <a:pt x="211168" y="896254"/>
                </a:lnTo>
                <a:lnTo>
                  <a:pt x="0" y="745311"/>
                </a:lnTo>
                <a:lnTo>
                  <a:pt x="105030" y="744549"/>
                </a:lnTo>
                <a:lnTo>
                  <a:pt x="99639" y="1524"/>
                </a:lnTo>
                <a:close/>
              </a:path>
            </a:pathLst>
          </a:custGeom>
          <a:ln w="7623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1045265" y="1684599"/>
            <a:ext cx="227329" cy="478790"/>
          </a:xfrm>
          <a:prstGeom prst="rect">
            <a:avLst/>
          </a:prstGeom>
        </p:spPr>
        <p:txBody>
          <a:bodyPr vert="vert" wrap="square" lIns="0" tIns="635" rIns="0" bIns="0" rtlCol="0">
            <a:spAutoFit/>
          </a:bodyPr>
          <a:lstStyle/>
          <a:p>
            <a:pPr marL="23495" marR="5080" indent="-11430">
              <a:lnSpc>
                <a:spcPts val="840"/>
              </a:lnSpc>
              <a:spcBef>
                <a:spcPts val="5"/>
              </a:spcBef>
            </a:pPr>
            <a:r>
              <a:rPr sz="700" dirty="0">
                <a:latin typeface="Helvetica"/>
                <a:cs typeface="Helvetica"/>
              </a:rPr>
              <a:t>K</a:t>
            </a:r>
            <a:r>
              <a:rPr sz="700" spc="-10" dirty="0">
                <a:latin typeface="Helvetica"/>
                <a:cs typeface="Helvetica"/>
              </a:rPr>
              <a:t>nowledg</a:t>
            </a:r>
            <a:r>
              <a:rPr sz="700" dirty="0">
                <a:latin typeface="Helvetica"/>
                <a:cs typeface="Helvetica"/>
              </a:rPr>
              <a:t>e </a:t>
            </a:r>
            <a:r>
              <a:rPr sz="700" spc="-10" dirty="0">
                <a:latin typeface="Helvetica"/>
                <a:cs typeface="Helvetica"/>
              </a:rPr>
              <a:t>a</a:t>
            </a:r>
            <a:r>
              <a:rPr sz="700" dirty="0">
                <a:latin typeface="Helvetica"/>
                <a:cs typeface="Helvetica"/>
              </a:rPr>
              <a:t>c</a:t>
            </a:r>
            <a:r>
              <a:rPr sz="700" spc="-10" dirty="0">
                <a:latin typeface="Helvetica"/>
                <a:cs typeface="Helvetica"/>
              </a:rPr>
              <a:t>qui</a:t>
            </a:r>
            <a:r>
              <a:rPr sz="700" dirty="0">
                <a:latin typeface="Helvetica"/>
                <a:cs typeface="Helvetica"/>
              </a:rPr>
              <a:t>s</a:t>
            </a:r>
            <a:r>
              <a:rPr sz="700" spc="-10" dirty="0">
                <a:latin typeface="Helvetica"/>
                <a:cs typeface="Helvetica"/>
              </a:rPr>
              <a:t>itio</a:t>
            </a:r>
            <a:r>
              <a:rPr sz="700" dirty="0">
                <a:latin typeface="Helvetica"/>
                <a:cs typeface="Helvetica"/>
              </a:rPr>
              <a:t>n</a:t>
            </a:r>
            <a:endParaRPr sz="700">
              <a:latin typeface="Helvetica"/>
              <a:cs typeface="Helvetica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379803" y="1259729"/>
            <a:ext cx="3845560" cy="11430"/>
          </a:xfrm>
          <a:custGeom>
            <a:avLst/>
            <a:gdLst/>
            <a:ahLst/>
            <a:cxnLst/>
            <a:rect l="l" t="t" r="r" b="b"/>
            <a:pathLst>
              <a:path w="3845560" h="11430">
                <a:moveTo>
                  <a:pt x="0" y="0"/>
                </a:moveTo>
                <a:lnTo>
                  <a:pt x="3845333" y="11105"/>
                </a:lnTo>
              </a:path>
            </a:pathLst>
          </a:custGeom>
          <a:ln w="762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9803" y="2465366"/>
            <a:ext cx="3845560" cy="11430"/>
          </a:xfrm>
          <a:custGeom>
            <a:avLst/>
            <a:gdLst/>
            <a:ahLst/>
            <a:cxnLst/>
            <a:rect l="l" t="t" r="r" b="b"/>
            <a:pathLst>
              <a:path w="3845560" h="11430">
                <a:moveTo>
                  <a:pt x="0" y="0"/>
                </a:moveTo>
                <a:lnTo>
                  <a:pt x="3845333" y="11105"/>
                </a:lnTo>
              </a:path>
            </a:pathLst>
          </a:custGeom>
          <a:ln w="762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z="600" b="1" spc="-5" dirty="0">
                <a:latin typeface="Arial"/>
                <a:cs typeface="Arial"/>
              </a:rPr>
              <a:t>7</a:t>
            </a:r>
            <a:r>
              <a:rPr sz="600" b="1" spc="50" dirty="0">
                <a:latin typeface="Arial"/>
                <a:cs typeface="Arial"/>
              </a:rPr>
              <a:t>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4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5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781469" y="430403"/>
            <a:ext cx="30454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Methodologies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18444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39447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160450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5" y="1070119"/>
            <a:ext cx="1223455" cy="600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 algn="just">
              <a:lnSpc>
                <a:spcPct val="125299"/>
              </a:lnSpc>
              <a:buFont typeface="Arial"/>
              <a:buChar char="•"/>
            </a:pPr>
            <a:r>
              <a:rPr sz="1050" spc="-25" dirty="0">
                <a:latin typeface="Arial"/>
                <a:cs typeface="Arial"/>
              </a:rPr>
              <a:t>Waterfall  </a:t>
            </a:r>
            <a:endParaRPr lang="en-US" sz="1050" spc="-25" dirty="0" smtClean="0">
              <a:latin typeface="Arial"/>
              <a:cs typeface="Arial"/>
            </a:endParaRPr>
          </a:p>
          <a:p>
            <a:pPr marL="184150" marR="5080" indent="-171450" algn="just">
              <a:lnSpc>
                <a:spcPct val="125299"/>
              </a:lnSpc>
              <a:buFont typeface="Arial"/>
              <a:buChar char="•"/>
            </a:pPr>
            <a:r>
              <a:rPr sz="1050" spc="-45" dirty="0" smtClean="0">
                <a:latin typeface="Arial"/>
                <a:cs typeface="Arial"/>
              </a:rPr>
              <a:t>Lifecycle  </a:t>
            </a:r>
            <a:endParaRPr lang="en-US" sz="1050" spc="-45" dirty="0" smtClean="0">
              <a:latin typeface="Arial"/>
              <a:cs typeface="Arial"/>
            </a:endParaRPr>
          </a:p>
          <a:p>
            <a:pPr marL="184150" marR="5080" indent="-171450" algn="just">
              <a:lnSpc>
                <a:spcPct val="125299"/>
              </a:lnSpc>
              <a:buFont typeface="Arial"/>
              <a:buChar char="•"/>
            </a:pPr>
            <a:r>
              <a:rPr sz="1050" spc="-35" dirty="0" smtClean="0">
                <a:latin typeface="Arial"/>
                <a:cs typeface="Arial"/>
              </a:rPr>
              <a:t>Agile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8/71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781469" y="430403"/>
            <a:ext cx="30454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Methodologies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18444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39447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160450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181453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24394" y="1070119"/>
            <a:ext cx="3814255" cy="976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793365" indent="-171450" algn="just">
              <a:lnSpc>
                <a:spcPct val="125299"/>
              </a:lnSpc>
              <a:buFont typeface="Arial"/>
              <a:buChar char="•"/>
            </a:pPr>
            <a:r>
              <a:rPr sz="1050" spc="-25" dirty="0" smtClean="0">
                <a:latin typeface="Arial"/>
                <a:cs typeface="Arial"/>
              </a:rPr>
              <a:t>Waterfall</a:t>
            </a:r>
            <a:endParaRPr lang="en-US" sz="1050" spc="-25" dirty="0" smtClean="0">
              <a:latin typeface="Arial"/>
              <a:cs typeface="Arial"/>
            </a:endParaRPr>
          </a:p>
          <a:p>
            <a:pPr marL="184150" marR="2793365" indent="-171450" algn="just">
              <a:lnSpc>
                <a:spcPct val="125299"/>
              </a:lnSpc>
              <a:buFont typeface="Arial"/>
              <a:buChar char="•"/>
            </a:pPr>
            <a:r>
              <a:rPr sz="1050" spc="-45" dirty="0" smtClean="0">
                <a:latin typeface="Arial"/>
                <a:cs typeface="Arial"/>
              </a:rPr>
              <a:t>Lifecycle</a:t>
            </a:r>
            <a:endParaRPr lang="en-US" sz="1050" spc="-45" dirty="0" smtClean="0">
              <a:latin typeface="Arial"/>
              <a:cs typeface="Arial"/>
            </a:endParaRPr>
          </a:p>
          <a:p>
            <a:pPr marL="184150" marR="2793365" indent="-171450" algn="just">
              <a:lnSpc>
                <a:spcPct val="125299"/>
              </a:lnSpc>
              <a:buFont typeface="Arial"/>
              <a:buChar char="•"/>
            </a:pPr>
            <a:r>
              <a:rPr sz="1050" spc="-35" dirty="0" smtClean="0">
                <a:latin typeface="Arial"/>
                <a:cs typeface="Arial"/>
              </a:rPr>
              <a:t>Agile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Variants </a:t>
            </a:r>
            <a:r>
              <a:rPr sz="1050" spc="-65" dirty="0">
                <a:latin typeface="Arial"/>
                <a:cs typeface="Arial"/>
              </a:rPr>
              <a:t>among </a:t>
            </a:r>
            <a:r>
              <a:rPr sz="1050" spc="-30" dirty="0">
                <a:latin typeface="Arial"/>
                <a:cs typeface="Arial"/>
              </a:rPr>
              <a:t>them, </a:t>
            </a:r>
            <a:r>
              <a:rPr sz="1050" spc="-75" dirty="0">
                <a:latin typeface="Arial"/>
                <a:cs typeface="Arial"/>
              </a:rPr>
              <a:t>such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50" dirty="0">
                <a:latin typeface="Arial"/>
                <a:cs typeface="Arial"/>
              </a:rPr>
              <a:t>eXtreme </a:t>
            </a:r>
            <a:r>
              <a:rPr sz="1050" spc="-60" dirty="0">
                <a:latin typeface="Arial"/>
                <a:cs typeface="Arial"/>
              </a:rPr>
              <a:t>Design and </a:t>
            </a:r>
            <a:r>
              <a:rPr sz="1050" spc="15" dirty="0">
                <a:latin typeface="Arial"/>
                <a:cs typeface="Arial"/>
              </a:rPr>
              <a:t>TDD  </a:t>
            </a:r>
            <a:r>
              <a:rPr sz="1050" spc="-65" dirty="0">
                <a:latin typeface="Arial"/>
                <a:cs typeface="Arial"/>
              </a:rPr>
              <a:t>approaches,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25" dirty="0">
                <a:latin typeface="Arial"/>
                <a:cs typeface="Arial"/>
              </a:rPr>
              <a:t>different</a:t>
            </a:r>
            <a:r>
              <a:rPr sz="1050" spc="-15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waterfalls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8/71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781469" y="430403"/>
            <a:ext cx="30454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Methodologies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ontology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18444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39447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160450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181453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2551" y="219664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2551" y="240667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624395" y="1070119"/>
            <a:ext cx="3985705" cy="1550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3011805" indent="-171450" algn="just">
              <a:lnSpc>
                <a:spcPct val="125299"/>
              </a:lnSpc>
              <a:buFont typeface="Arial"/>
              <a:buChar char="•"/>
            </a:pPr>
            <a:r>
              <a:rPr sz="1050" spc="-25" dirty="0" smtClean="0">
                <a:latin typeface="Arial"/>
                <a:cs typeface="Arial"/>
              </a:rPr>
              <a:t>Waterfall</a:t>
            </a:r>
            <a:endParaRPr lang="en-US" sz="1050" spc="-25" dirty="0" smtClean="0">
              <a:latin typeface="Arial"/>
              <a:cs typeface="Arial"/>
            </a:endParaRPr>
          </a:p>
          <a:p>
            <a:pPr marL="184150" marR="3011805" indent="-171450" algn="just">
              <a:lnSpc>
                <a:spcPct val="125299"/>
              </a:lnSpc>
              <a:buFont typeface="Arial"/>
              <a:buChar char="•"/>
            </a:pPr>
            <a:r>
              <a:rPr sz="1050" spc="-45" dirty="0" smtClean="0">
                <a:latin typeface="Arial"/>
                <a:cs typeface="Arial"/>
              </a:rPr>
              <a:t>Lifecycle</a:t>
            </a:r>
            <a:endParaRPr lang="en-US" sz="1050" spc="-45" dirty="0" smtClean="0">
              <a:latin typeface="Arial"/>
              <a:cs typeface="Arial"/>
            </a:endParaRPr>
          </a:p>
          <a:p>
            <a:pPr marL="184150" marR="3011805" indent="-171450" algn="just">
              <a:lnSpc>
                <a:spcPct val="125299"/>
              </a:lnSpc>
              <a:buFont typeface="Arial"/>
              <a:buChar char="•"/>
            </a:pPr>
            <a:r>
              <a:rPr sz="1050" spc="-35" dirty="0" smtClean="0">
                <a:latin typeface="Arial"/>
                <a:cs typeface="Arial"/>
              </a:rPr>
              <a:t>Agile</a:t>
            </a:r>
            <a:endParaRPr sz="1050" dirty="0">
              <a:latin typeface="Arial"/>
              <a:cs typeface="Arial"/>
            </a:endParaRPr>
          </a:p>
          <a:p>
            <a:pPr marL="184150" marR="22352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Variants </a:t>
            </a:r>
            <a:r>
              <a:rPr sz="1050" spc="-65" dirty="0">
                <a:latin typeface="Arial"/>
                <a:cs typeface="Arial"/>
              </a:rPr>
              <a:t>among </a:t>
            </a:r>
            <a:r>
              <a:rPr sz="1050" spc="-30" dirty="0">
                <a:latin typeface="Arial"/>
                <a:cs typeface="Arial"/>
              </a:rPr>
              <a:t>them, </a:t>
            </a:r>
            <a:r>
              <a:rPr sz="1050" spc="-75" dirty="0">
                <a:latin typeface="Arial"/>
                <a:cs typeface="Arial"/>
              </a:rPr>
              <a:t>such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50" dirty="0">
                <a:latin typeface="Arial"/>
                <a:cs typeface="Arial"/>
              </a:rPr>
              <a:t>eXtreme </a:t>
            </a:r>
            <a:r>
              <a:rPr sz="1050" spc="-60" dirty="0">
                <a:latin typeface="Arial"/>
                <a:cs typeface="Arial"/>
              </a:rPr>
              <a:t>Design and </a:t>
            </a:r>
            <a:r>
              <a:rPr sz="1050" spc="15" dirty="0">
                <a:latin typeface="Arial"/>
                <a:cs typeface="Arial"/>
              </a:rPr>
              <a:t>TDD  </a:t>
            </a:r>
            <a:r>
              <a:rPr sz="1050" spc="-65" dirty="0">
                <a:latin typeface="Arial"/>
                <a:cs typeface="Arial"/>
              </a:rPr>
              <a:t>approaches,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25" dirty="0">
                <a:latin typeface="Arial"/>
                <a:cs typeface="Arial"/>
              </a:rPr>
              <a:t>different</a:t>
            </a:r>
            <a:r>
              <a:rPr sz="1050" spc="-15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waterfalls</a:t>
            </a:r>
            <a:endParaRPr sz="1050" dirty="0">
              <a:latin typeface="Arial"/>
              <a:cs typeface="Arial"/>
            </a:endParaRPr>
          </a:p>
          <a:p>
            <a:pPr marL="184150" indent="-171450" algn="just">
              <a:lnSpc>
                <a:spcPct val="100000"/>
              </a:lnSpc>
              <a:spcBef>
                <a:spcPts val="334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They </a:t>
            </a:r>
            <a:r>
              <a:rPr sz="1050" spc="-75" dirty="0">
                <a:latin typeface="Arial"/>
                <a:cs typeface="Arial"/>
              </a:rPr>
              <a:t>have 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40" dirty="0">
                <a:latin typeface="Arial"/>
                <a:cs typeface="Arial"/>
              </a:rPr>
              <a:t>yet </a:t>
            </a:r>
            <a:r>
              <a:rPr sz="1050" spc="-80" dirty="0">
                <a:latin typeface="Arial"/>
                <a:cs typeface="Arial"/>
              </a:rPr>
              <a:t>been  </a:t>
            </a:r>
            <a:r>
              <a:rPr sz="1050" spc="-65" dirty="0">
                <a:latin typeface="Arial"/>
                <a:cs typeface="Arial"/>
              </a:rPr>
              <a:t>compared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30" dirty="0">
                <a:latin typeface="Arial"/>
                <a:cs typeface="Arial"/>
              </a:rPr>
              <a:t>controlled</a:t>
            </a:r>
            <a:r>
              <a:rPr sz="1050" spc="19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experiment</a:t>
            </a:r>
            <a:endParaRPr sz="1050" dirty="0">
              <a:latin typeface="Arial"/>
              <a:cs typeface="Arial"/>
            </a:endParaRPr>
          </a:p>
          <a:p>
            <a:pPr marL="184150" marR="81280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Nor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60" dirty="0">
                <a:latin typeface="Arial"/>
                <a:cs typeface="Arial"/>
              </a:rPr>
              <a:t>clear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40" dirty="0">
                <a:latin typeface="Arial"/>
                <a:cs typeface="Arial"/>
              </a:rPr>
              <a:t>popular </a:t>
            </a:r>
            <a:r>
              <a:rPr sz="1050" spc="-35" dirty="0">
                <a:latin typeface="Arial"/>
                <a:cs typeface="Arial"/>
              </a:rPr>
              <a:t>(read: </a:t>
            </a:r>
            <a:r>
              <a:rPr sz="1050" spc="-30" dirty="0">
                <a:latin typeface="Arial"/>
                <a:cs typeface="Arial"/>
              </a:rPr>
              <a:t>actually </a:t>
            </a:r>
            <a:r>
              <a:rPr sz="1050" spc="-60" dirty="0">
                <a:latin typeface="Arial"/>
                <a:cs typeface="Arial"/>
              </a:rPr>
              <a:t>used) </a:t>
            </a:r>
            <a:r>
              <a:rPr sz="1050" spc="-65" dirty="0">
                <a:latin typeface="Arial"/>
                <a:cs typeface="Arial"/>
              </a:rPr>
              <a:t>among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5" dirty="0">
                <a:latin typeface="Arial"/>
                <a:cs typeface="Arial"/>
              </a:rPr>
              <a:t>developers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0" dirty="0">
                <a:latin typeface="Arial"/>
                <a:cs typeface="Arial"/>
              </a:rPr>
              <a:t>domain </a:t>
            </a:r>
            <a:r>
              <a:rPr sz="1050" spc="-40" dirty="0">
                <a:latin typeface="Arial"/>
                <a:cs typeface="Arial"/>
              </a:rPr>
              <a:t>ontologies, </a:t>
            </a:r>
            <a:r>
              <a:rPr sz="1050" spc="20" dirty="0">
                <a:latin typeface="Arial"/>
                <a:cs typeface="Arial"/>
              </a:rPr>
              <a:t>if 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any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8/71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88178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107160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37525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152709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183075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2327" y="1982584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21880" y="430403"/>
            <a:ext cx="3509010" cy="180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A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waterfall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methodology: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210" dirty="0">
                <a:solidFill>
                  <a:srgbClr val="46AA78"/>
                </a:solidFill>
                <a:latin typeface="Arial"/>
                <a:cs typeface="Arial"/>
              </a:rPr>
              <a:t>Methontology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86054" indent="-171450">
              <a:lnSpc>
                <a:spcPct val="100000"/>
              </a:lnSpc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Basic </a:t>
            </a:r>
            <a:r>
              <a:rPr sz="1050" spc="-40" dirty="0">
                <a:latin typeface="Arial"/>
                <a:cs typeface="Arial"/>
              </a:rPr>
              <a:t>methodological</a:t>
            </a:r>
            <a:r>
              <a:rPr sz="1050" spc="18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steps:</a:t>
            </a:r>
            <a:endParaRPr sz="1050" dirty="0">
              <a:latin typeface="Arial"/>
              <a:cs typeface="Arial"/>
            </a:endParaRPr>
          </a:p>
          <a:p>
            <a:pPr marL="463550" marR="9144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Specification: </a:t>
            </a:r>
            <a:r>
              <a:rPr sz="1000" spc="-55" dirty="0">
                <a:latin typeface="Arial"/>
                <a:cs typeface="Arial"/>
              </a:rPr>
              <a:t>why, </a:t>
            </a:r>
            <a:r>
              <a:rPr sz="1000" spc="-20" dirty="0">
                <a:latin typeface="Arial"/>
                <a:cs typeface="Arial"/>
              </a:rPr>
              <a:t>what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10" dirty="0">
                <a:latin typeface="Arial"/>
                <a:cs typeface="Arial"/>
              </a:rPr>
              <a:t>its </a:t>
            </a:r>
            <a:r>
              <a:rPr sz="1000" spc="-40" dirty="0">
                <a:latin typeface="Arial"/>
                <a:cs typeface="Arial"/>
              </a:rPr>
              <a:t>intended </a:t>
            </a:r>
            <a:r>
              <a:rPr sz="1000" spc="-80" dirty="0">
                <a:latin typeface="Arial"/>
                <a:cs typeface="Arial"/>
              </a:rPr>
              <a:t>uses, </a:t>
            </a:r>
            <a:r>
              <a:rPr sz="1000" spc="-50" dirty="0">
                <a:latin typeface="Arial"/>
                <a:cs typeface="Arial"/>
              </a:rPr>
              <a:t>who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spc="-45" dirty="0">
                <a:latin typeface="Arial"/>
                <a:cs typeface="Arial"/>
              </a:rPr>
              <a:t>prospective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users</a:t>
            </a:r>
            <a:endParaRPr sz="1000" dirty="0">
              <a:latin typeface="Arial"/>
              <a:cs typeface="Arial"/>
            </a:endParaRPr>
          </a:p>
          <a:p>
            <a:pPr marL="46355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Conceptualization: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30" dirty="0">
                <a:latin typeface="Arial"/>
                <a:cs typeface="Arial"/>
              </a:rPr>
              <a:t>intermediate </a:t>
            </a:r>
            <a:r>
              <a:rPr sz="1000" spc="-50" dirty="0">
                <a:latin typeface="Arial"/>
                <a:cs typeface="Arial"/>
              </a:rPr>
              <a:t>representations  </a:t>
            </a:r>
            <a:endParaRPr lang="en-US" sz="1000" spc="-50" dirty="0" smtClean="0">
              <a:latin typeface="Arial"/>
              <a:cs typeface="Arial"/>
            </a:endParaRPr>
          </a:p>
          <a:p>
            <a:pPr marL="46355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0" dirty="0" smtClean="0">
                <a:latin typeface="Arial"/>
                <a:cs typeface="Arial"/>
              </a:rPr>
              <a:t>Formalization</a:t>
            </a:r>
            <a:r>
              <a:rPr sz="1000" spc="-30" dirty="0">
                <a:latin typeface="Arial"/>
                <a:cs typeface="Arial"/>
              </a:rPr>
              <a:t>: </a:t>
            </a:r>
            <a:r>
              <a:rPr sz="1000" spc="-40" dirty="0">
                <a:latin typeface="Arial"/>
                <a:cs typeface="Arial"/>
              </a:rPr>
              <a:t>transforms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domain-expert </a:t>
            </a:r>
            <a:r>
              <a:rPr sz="1000" spc="-50" dirty="0">
                <a:latin typeface="Arial"/>
                <a:cs typeface="Arial"/>
              </a:rPr>
              <a:t>understandable  </a:t>
            </a:r>
            <a:r>
              <a:rPr sz="1000" spc="-35" dirty="0">
                <a:latin typeface="Arial"/>
                <a:cs typeface="Arial"/>
              </a:rPr>
              <a:t>‘conceptual </a:t>
            </a:r>
            <a:r>
              <a:rPr sz="1000" spc="-30" dirty="0">
                <a:latin typeface="Arial"/>
                <a:cs typeface="Arial"/>
              </a:rPr>
              <a:t>model’ </a:t>
            </a:r>
            <a:r>
              <a:rPr sz="1000" spc="-5" dirty="0">
                <a:latin typeface="Arial"/>
                <a:cs typeface="Arial"/>
              </a:rPr>
              <a:t>into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30" dirty="0">
                <a:latin typeface="Arial"/>
                <a:cs typeface="Arial"/>
              </a:rPr>
              <a:t>formal </a:t>
            </a:r>
            <a:r>
              <a:rPr sz="1000" spc="-45" dirty="0">
                <a:latin typeface="Arial"/>
                <a:cs typeface="Arial"/>
              </a:rPr>
              <a:t>or semi-computable model  </a:t>
            </a:r>
            <a:endParaRPr lang="en-US" sz="1000" spc="-45" dirty="0" smtClean="0">
              <a:latin typeface="Arial"/>
              <a:cs typeface="Arial"/>
            </a:endParaRPr>
          </a:p>
          <a:p>
            <a:pPr marL="46355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0" dirty="0" smtClean="0">
                <a:latin typeface="Arial"/>
                <a:cs typeface="Arial"/>
              </a:rPr>
              <a:t>Implementation</a:t>
            </a:r>
            <a:r>
              <a:rPr sz="1000" spc="-30" dirty="0">
                <a:latin typeface="Arial"/>
                <a:cs typeface="Arial"/>
              </a:rPr>
              <a:t>: </a:t>
            </a:r>
            <a:r>
              <a:rPr sz="1000" spc="-55" dirty="0">
                <a:latin typeface="Arial"/>
                <a:cs typeface="Arial"/>
              </a:rPr>
              <a:t>represent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60" dirty="0">
                <a:latin typeface="Arial"/>
                <a:cs typeface="Arial"/>
              </a:rPr>
              <a:t>an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spc="-60" dirty="0">
                <a:latin typeface="Arial"/>
                <a:cs typeface="Arial"/>
              </a:rPr>
              <a:t>language  </a:t>
            </a:r>
            <a:endParaRPr lang="en-US" sz="1000" spc="-60" dirty="0" smtClean="0">
              <a:latin typeface="Arial"/>
              <a:cs typeface="Arial"/>
            </a:endParaRPr>
          </a:p>
          <a:p>
            <a:pPr marL="46355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40" dirty="0" smtClean="0">
                <a:latin typeface="Arial"/>
                <a:cs typeface="Arial"/>
              </a:rPr>
              <a:t>Maintenance</a:t>
            </a:r>
            <a:r>
              <a:rPr sz="1000" spc="-40" dirty="0">
                <a:latin typeface="Arial"/>
                <a:cs typeface="Arial"/>
              </a:rPr>
              <a:t>:  corrections, </a:t>
            </a:r>
            <a:r>
              <a:rPr sz="1000" spc="-45" dirty="0">
                <a:latin typeface="Arial"/>
                <a:cs typeface="Arial"/>
              </a:rPr>
              <a:t>updates,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etc.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9/71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7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88178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107160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37525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152709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183075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2327" y="1982584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2551" y="215969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2327" y="234951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2327" y="265316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621880" y="430403"/>
            <a:ext cx="3509010" cy="278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A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waterfall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methodology: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210" dirty="0">
                <a:solidFill>
                  <a:srgbClr val="46AA78"/>
                </a:solidFill>
                <a:latin typeface="Arial"/>
                <a:cs typeface="Arial"/>
              </a:rPr>
              <a:t>Methontology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86054" indent="-171450">
              <a:lnSpc>
                <a:spcPct val="100000"/>
              </a:lnSpc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Basic </a:t>
            </a:r>
            <a:r>
              <a:rPr sz="1050" spc="-40" dirty="0">
                <a:latin typeface="Arial"/>
                <a:cs typeface="Arial"/>
              </a:rPr>
              <a:t>methodological</a:t>
            </a:r>
            <a:r>
              <a:rPr sz="1050" spc="18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steps:</a:t>
            </a:r>
            <a:endParaRPr sz="1050" dirty="0">
              <a:latin typeface="Arial"/>
              <a:cs typeface="Arial"/>
            </a:endParaRPr>
          </a:p>
          <a:p>
            <a:pPr marL="463550" marR="9144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Specification: </a:t>
            </a:r>
            <a:r>
              <a:rPr sz="1000" spc="-55" dirty="0">
                <a:latin typeface="Arial"/>
                <a:cs typeface="Arial"/>
              </a:rPr>
              <a:t>why, </a:t>
            </a:r>
            <a:r>
              <a:rPr sz="1000" spc="-20" dirty="0">
                <a:latin typeface="Arial"/>
                <a:cs typeface="Arial"/>
              </a:rPr>
              <a:t>what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10" dirty="0">
                <a:latin typeface="Arial"/>
                <a:cs typeface="Arial"/>
              </a:rPr>
              <a:t>its </a:t>
            </a:r>
            <a:r>
              <a:rPr sz="1000" spc="-40" dirty="0">
                <a:latin typeface="Arial"/>
                <a:cs typeface="Arial"/>
              </a:rPr>
              <a:t>intended </a:t>
            </a:r>
            <a:r>
              <a:rPr sz="1000" spc="-80" dirty="0">
                <a:latin typeface="Arial"/>
                <a:cs typeface="Arial"/>
              </a:rPr>
              <a:t>uses, </a:t>
            </a:r>
            <a:r>
              <a:rPr sz="1000" spc="-50" dirty="0">
                <a:latin typeface="Arial"/>
                <a:cs typeface="Arial"/>
              </a:rPr>
              <a:t>who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spc="-45" dirty="0">
                <a:latin typeface="Arial"/>
                <a:cs typeface="Arial"/>
              </a:rPr>
              <a:t>prospective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users</a:t>
            </a:r>
            <a:endParaRPr sz="1000" dirty="0">
              <a:latin typeface="Arial"/>
              <a:cs typeface="Arial"/>
            </a:endParaRPr>
          </a:p>
          <a:p>
            <a:pPr marL="46355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Conceptualization: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30" dirty="0">
                <a:latin typeface="Arial"/>
                <a:cs typeface="Arial"/>
              </a:rPr>
              <a:t>intermediate </a:t>
            </a:r>
            <a:r>
              <a:rPr sz="1000" spc="-50" dirty="0">
                <a:latin typeface="Arial"/>
                <a:cs typeface="Arial"/>
              </a:rPr>
              <a:t>representations  </a:t>
            </a:r>
            <a:endParaRPr lang="en-US" sz="1000" spc="-50" dirty="0" smtClean="0">
              <a:latin typeface="Arial"/>
              <a:cs typeface="Arial"/>
            </a:endParaRPr>
          </a:p>
          <a:p>
            <a:pPr marL="46355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0" dirty="0" smtClean="0">
                <a:latin typeface="Arial"/>
                <a:cs typeface="Arial"/>
              </a:rPr>
              <a:t>Formalization</a:t>
            </a:r>
            <a:r>
              <a:rPr sz="1000" spc="-30" dirty="0">
                <a:latin typeface="Arial"/>
                <a:cs typeface="Arial"/>
              </a:rPr>
              <a:t>: </a:t>
            </a:r>
            <a:r>
              <a:rPr sz="1000" spc="-40" dirty="0">
                <a:latin typeface="Arial"/>
                <a:cs typeface="Arial"/>
              </a:rPr>
              <a:t>transforms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domain-expert </a:t>
            </a:r>
            <a:r>
              <a:rPr sz="1000" spc="-50" dirty="0">
                <a:latin typeface="Arial"/>
                <a:cs typeface="Arial"/>
              </a:rPr>
              <a:t>understandable  </a:t>
            </a:r>
            <a:r>
              <a:rPr sz="1000" spc="-35" dirty="0">
                <a:latin typeface="Arial"/>
                <a:cs typeface="Arial"/>
              </a:rPr>
              <a:t>‘conceptual </a:t>
            </a:r>
            <a:r>
              <a:rPr sz="1000" spc="-30" dirty="0">
                <a:latin typeface="Arial"/>
                <a:cs typeface="Arial"/>
              </a:rPr>
              <a:t>model’ </a:t>
            </a:r>
            <a:r>
              <a:rPr sz="1000" spc="-5" dirty="0">
                <a:latin typeface="Arial"/>
                <a:cs typeface="Arial"/>
              </a:rPr>
              <a:t>into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30" dirty="0">
                <a:latin typeface="Arial"/>
                <a:cs typeface="Arial"/>
              </a:rPr>
              <a:t>formal </a:t>
            </a:r>
            <a:r>
              <a:rPr sz="1000" spc="-45" dirty="0">
                <a:latin typeface="Arial"/>
                <a:cs typeface="Arial"/>
              </a:rPr>
              <a:t>or semi-computable model  </a:t>
            </a:r>
            <a:endParaRPr lang="en-US" sz="1000" spc="-45" dirty="0" smtClean="0">
              <a:latin typeface="Arial"/>
              <a:cs typeface="Arial"/>
            </a:endParaRPr>
          </a:p>
          <a:p>
            <a:pPr marL="46355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0" dirty="0" smtClean="0">
                <a:latin typeface="Arial"/>
                <a:cs typeface="Arial"/>
              </a:rPr>
              <a:t>Implementation</a:t>
            </a:r>
            <a:r>
              <a:rPr sz="1000" spc="-30" dirty="0">
                <a:latin typeface="Arial"/>
                <a:cs typeface="Arial"/>
              </a:rPr>
              <a:t>: </a:t>
            </a:r>
            <a:r>
              <a:rPr sz="1000" spc="-55" dirty="0">
                <a:latin typeface="Arial"/>
                <a:cs typeface="Arial"/>
              </a:rPr>
              <a:t>represent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60" dirty="0">
                <a:latin typeface="Arial"/>
                <a:cs typeface="Arial"/>
              </a:rPr>
              <a:t>an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spc="-60" dirty="0">
                <a:latin typeface="Arial"/>
                <a:cs typeface="Arial"/>
              </a:rPr>
              <a:t>language  </a:t>
            </a:r>
            <a:endParaRPr lang="en-US" sz="1000" spc="-60" dirty="0" smtClean="0">
              <a:latin typeface="Arial"/>
              <a:cs typeface="Arial"/>
            </a:endParaRPr>
          </a:p>
          <a:p>
            <a:pPr marL="46355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40" dirty="0" smtClean="0">
                <a:latin typeface="Arial"/>
                <a:cs typeface="Arial"/>
              </a:rPr>
              <a:t>Maintenance</a:t>
            </a:r>
            <a:r>
              <a:rPr sz="1000" spc="-40" dirty="0">
                <a:latin typeface="Arial"/>
                <a:cs typeface="Arial"/>
              </a:rPr>
              <a:t>:  corrections, </a:t>
            </a:r>
            <a:r>
              <a:rPr sz="1000" spc="-45" dirty="0">
                <a:latin typeface="Arial"/>
                <a:cs typeface="Arial"/>
              </a:rPr>
              <a:t>updates,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etc.</a:t>
            </a:r>
            <a:endParaRPr sz="1000" dirty="0">
              <a:latin typeface="Arial"/>
              <a:cs typeface="Arial"/>
            </a:endParaRPr>
          </a:p>
          <a:p>
            <a:pPr marL="186054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50" spc="-20" dirty="0">
                <a:latin typeface="Arial"/>
                <a:cs typeface="Arial"/>
              </a:rPr>
              <a:t>Additional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tasks:</a:t>
            </a:r>
            <a:endParaRPr sz="1050" dirty="0">
              <a:latin typeface="Arial"/>
              <a:cs typeface="Arial"/>
            </a:endParaRPr>
          </a:p>
          <a:p>
            <a:pPr marL="463550" marR="37592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45" dirty="0">
                <a:latin typeface="Arial"/>
                <a:cs typeface="Arial"/>
              </a:rPr>
              <a:t>Management </a:t>
            </a:r>
            <a:r>
              <a:rPr sz="1000" spc="-20" dirty="0">
                <a:latin typeface="Arial"/>
                <a:cs typeface="Arial"/>
              </a:rPr>
              <a:t>activities </a:t>
            </a:r>
            <a:r>
              <a:rPr sz="1000" spc="-50" dirty="0">
                <a:latin typeface="Arial"/>
                <a:cs typeface="Arial"/>
              </a:rPr>
              <a:t>(schedule, </a:t>
            </a:r>
            <a:r>
              <a:rPr sz="1000" spc="-15" dirty="0">
                <a:latin typeface="Arial"/>
                <a:cs typeface="Arial"/>
              </a:rPr>
              <a:t>control,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20" dirty="0">
                <a:latin typeface="Arial"/>
                <a:cs typeface="Arial"/>
              </a:rPr>
              <a:t>quality  </a:t>
            </a:r>
            <a:r>
              <a:rPr sz="1000" spc="-60" dirty="0">
                <a:latin typeface="Arial"/>
                <a:cs typeface="Arial"/>
              </a:rPr>
              <a:t>assurance)</a:t>
            </a:r>
            <a:endParaRPr sz="1000" dirty="0">
              <a:latin typeface="Arial"/>
              <a:cs typeface="Arial"/>
            </a:endParaRPr>
          </a:p>
          <a:p>
            <a:pPr marL="463550" marR="4064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Support </a:t>
            </a:r>
            <a:r>
              <a:rPr sz="1000" spc="-20" dirty="0">
                <a:latin typeface="Arial"/>
                <a:cs typeface="Arial"/>
              </a:rPr>
              <a:t>activities </a:t>
            </a:r>
            <a:r>
              <a:rPr sz="1000" spc="-45" dirty="0">
                <a:latin typeface="Arial"/>
                <a:cs typeface="Arial"/>
              </a:rPr>
              <a:t>(knowledge </a:t>
            </a:r>
            <a:r>
              <a:rPr sz="1000" spc="-30" dirty="0">
                <a:latin typeface="Arial"/>
                <a:cs typeface="Arial"/>
              </a:rPr>
              <a:t>acquisition, </a:t>
            </a:r>
            <a:r>
              <a:rPr sz="1000" spc="-20" dirty="0">
                <a:latin typeface="Arial"/>
                <a:cs typeface="Arial"/>
              </a:rPr>
              <a:t>integration,  </a:t>
            </a:r>
            <a:r>
              <a:rPr sz="1000" spc="-35" dirty="0">
                <a:latin typeface="Arial"/>
                <a:cs typeface="Arial"/>
              </a:rPr>
              <a:t>evaluation, </a:t>
            </a:r>
            <a:r>
              <a:rPr sz="1000" spc="-30" dirty="0">
                <a:latin typeface="Arial"/>
                <a:cs typeface="Arial"/>
              </a:rPr>
              <a:t>documentation, </a:t>
            </a:r>
            <a:r>
              <a:rPr sz="1000" spc="-55" dirty="0">
                <a:latin typeface="Arial"/>
                <a:cs typeface="Arial"/>
              </a:rPr>
              <a:t>and  </a:t>
            </a:r>
            <a:r>
              <a:rPr sz="1000" spc="-25" dirty="0">
                <a:latin typeface="Arial"/>
                <a:cs typeface="Arial"/>
              </a:rPr>
              <a:t>configuration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management)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9/71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10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88178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107160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37525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152709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183075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2327" y="1982584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2551" y="215969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2327" y="234951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2327" y="265316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2551" y="300235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621880" y="430403"/>
            <a:ext cx="3509010" cy="2987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A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waterfall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methodology: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210" dirty="0">
                <a:solidFill>
                  <a:srgbClr val="46AA78"/>
                </a:solidFill>
                <a:latin typeface="Arial"/>
                <a:cs typeface="Arial"/>
              </a:rPr>
              <a:t>Methontology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86054" indent="-171450">
              <a:lnSpc>
                <a:spcPct val="100000"/>
              </a:lnSpc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Basic </a:t>
            </a:r>
            <a:r>
              <a:rPr sz="1050" spc="-40" dirty="0">
                <a:latin typeface="Arial"/>
                <a:cs typeface="Arial"/>
              </a:rPr>
              <a:t>methodological</a:t>
            </a:r>
            <a:r>
              <a:rPr sz="1050" spc="18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steps:</a:t>
            </a:r>
            <a:endParaRPr sz="1050" dirty="0">
              <a:latin typeface="Arial"/>
              <a:cs typeface="Arial"/>
            </a:endParaRPr>
          </a:p>
          <a:p>
            <a:pPr marL="463550" marR="9144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Specification: </a:t>
            </a:r>
            <a:r>
              <a:rPr sz="1000" spc="-55" dirty="0">
                <a:latin typeface="Arial"/>
                <a:cs typeface="Arial"/>
              </a:rPr>
              <a:t>why, </a:t>
            </a:r>
            <a:r>
              <a:rPr sz="1000" spc="-20" dirty="0">
                <a:latin typeface="Arial"/>
                <a:cs typeface="Arial"/>
              </a:rPr>
              <a:t>what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10" dirty="0">
                <a:latin typeface="Arial"/>
                <a:cs typeface="Arial"/>
              </a:rPr>
              <a:t>its </a:t>
            </a:r>
            <a:r>
              <a:rPr sz="1000" spc="-40" dirty="0">
                <a:latin typeface="Arial"/>
                <a:cs typeface="Arial"/>
              </a:rPr>
              <a:t>intended </a:t>
            </a:r>
            <a:r>
              <a:rPr sz="1000" spc="-80" dirty="0">
                <a:latin typeface="Arial"/>
                <a:cs typeface="Arial"/>
              </a:rPr>
              <a:t>uses, </a:t>
            </a:r>
            <a:r>
              <a:rPr sz="1000" spc="-50" dirty="0">
                <a:latin typeface="Arial"/>
                <a:cs typeface="Arial"/>
              </a:rPr>
              <a:t>who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spc="-45" dirty="0">
                <a:latin typeface="Arial"/>
                <a:cs typeface="Arial"/>
              </a:rPr>
              <a:t>prospective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users</a:t>
            </a:r>
            <a:endParaRPr sz="1000" dirty="0">
              <a:latin typeface="Arial"/>
              <a:cs typeface="Arial"/>
            </a:endParaRPr>
          </a:p>
          <a:p>
            <a:pPr marL="46355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Conceptualization: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30" dirty="0">
                <a:latin typeface="Arial"/>
                <a:cs typeface="Arial"/>
              </a:rPr>
              <a:t>intermediate </a:t>
            </a:r>
            <a:r>
              <a:rPr sz="1000" spc="-50" dirty="0">
                <a:latin typeface="Arial"/>
                <a:cs typeface="Arial"/>
              </a:rPr>
              <a:t>representations  </a:t>
            </a:r>
            <a:endParaRPr lang="en-US" sz="1000" spc="-50" dirty="0" smtClean="0">
              <a:latin typeface="Arial"/>
              <a:cs typeface="Arial"/>
            </a:endParaRPr>
          </a:p>
          <a:p>
            <a:pPr marL="46355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0" dirty="0" smtClean="0">
                <a:latin typeface="Arial"/>
                <a:cs typeface="Arial"/>
              </a:rPr>
              <a:t>Formalization</a:t>
            </a:r>
            <a:r>
              <a:rPr sz="1000" spc="-30" dirty="0">
                <a:latin typeface="Arial"/>
                <a:cs typeface="Arial"/>
              </a:rPr>
              <a:t>: </a:t>
            </a:r>
            <a:r>
              <a:rPr sz="1000" spc="-40" dirty="0">
                <a:latin typeface="Arial"/>
                <a:cs typeface="Arial"/>
              </a:rPr>
              <a:t>transforms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domain-expert </a:t>
            </a:r>
            <a:r>
              <a:rPr sz="1000" spc="-50" dirty="0">
                <a:latin typeface="Arial"/>
                <a:cs typeface="Arial"/>
              </a:rPr>
              <a:t>understandable  </a:t>
            </a:r>
            <a:r>
              <a:rPr sz="1000" spc="-35" dirty="0">
                <a:latin typeface="Arial"/>
                <a:cs typeface="Arial"/>
              </a:rPr>
              <a:t>‘conceptual </a:t>
            </a:r>
            <a:r>
              <a:rPr sz="1000" spc="-30" dirty="0">
                <a:latin typeface="Arial"/>
                <a:cs typeface="Arial"/>
              </a:rPr>
              <a:t>model’ </a:t>
            </a:r>
            <a:r>
              <a:rPr sz="1000" spc="-5" dirty="0">
                <a:latin typeface="Arial"/>
                <a:cs typeface="Arial"/>
              </a:rPr>
              <a:t>into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30" dirty="0">
                <a:latin typeface="Arial"/>
                <a:cs typeface="Arial"/>
              </a:rPr>
              <a:t>formal </a:t>
            </a:r>
            <a:r>
              <a:rPr sz="1000" spc="-45" dirty="0">
                <a:latin typeface="Arial"/>
                <a:cs typeface="Arial"/>
              </a:rPr>
              <a:t>or semi-computable model  </a:t>
            </a:r>
            <a:endParaRPr lang="en-US" sz="1000" spc="-45" dirty="0" smtClean="0">
              <a:latin typeface="Arial"/>
              <a:cs typeface="Arial"/>
            </a:endParaRPr>
          </a:p>
          <a:p>
            <a:pPr marL="46355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0" dirty="0" smtClean="0">
                <a:latin typeface="Arial"/>
                <a:cs typeface="Arial"/>
              </a:rPr>
              <a:t>Implementation</a:t>
            </a:r>
            <a:r>
              <a:rPr sz="1000" spc="-30" dirty="0">
                <a:latin typeface="Arial"/>
                <a:cs typeface="Arial"/>
              </a:rPr>
              <a:t>: </a:t>
            </a:r>
            <a:r>
              <a:rPr sz="1000" spc="-55" dirty="0">
                <a:latin typeface="Arial"/>
                <a:cs typeface="Arial"/>
              </a:rPr>
              <a:t>represent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60" dirty="0">
                <a:latin typeface="Arial"/>
                <a:cs typeface="Arial"/>
              </a:rPr>
              <a:t>an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spc="-60" dirty="0">
                <a:latin typeface="Arial"/>
                <a:cs typeface="Arial"/>
              </a:rPr>
              <a:t>language  </a:t>
            </a:r>
            <a:endParaRPr lang="en-US" sz="1000" spc="-60" dirty="0" smtClean="0">
              <a:latin typeface="Arial"/>
              <a:cs typeface="Arial"/>
            </a:endParaRPr>
          </a:p>
          <a:p>
            <a:pPr marL="46355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40" dirty="0" smtClean="0">
                <a:latin typeface="Arial"/>
                <a:cs typeface="Arial"/>
              </a:rPr>
              <a:t>Maintenance</a:t>
            </a:r>
            <a:r>
              <a:rPr sz="1000" spc="-40" dirty="0">
                <a:latin typeface="Arial"/>
                <a:cs typeface="Arial"/>
              </a:rPr>
              <a:t>:  corrections, </a:t>
            </a:r>
            <a:r>
              <a:rPr sz="1000" spc="-45" dirty="0">
                <a:latin typeface="Arial"/>
                <a:cs typeface="Arial"/>
              </a:rPr>
              <a:t>updates,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etc.</a:t>
            </a:r>
            <a:endParaRPr sz="1000" dirty="0">
              <a:latin typeface="Arial"/>
              <a:cs typeface="Arial"/>
            </a:endParaRPr>
          </a:p>
          <a:p>
            <a:pPr marL="186054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50" spc="-20" dirty="0">
                <a:latin typeface="Arial"/>
                <a:cs typeface="Arial"/>
              </a:rPr>
              <a:t>Additional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tasks:</a:t>
            </a:r>
            <a:endParaRPr sz="1050" dirty="0">
              <a:latin typeface="Arial"/>
              <a:cs typeface="Arial"/>
            </a:endParaRPr>
          </a:p>
          <a:p>
            <a:pPr marL="463550" marR="37592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45" dirty="0">
                <a:latin typeface="Arial"/>
                <a:cs typeface="Arial"/>
              </a:rPr>
              <a:t>Management </a:t>
            </a:r>
            <a:r>
              <a:rPr sz="1000" spc="-20" dirty="0">
                <a:latin typeface="Arial"/>
                <a:cs typeface="Arial"/>
              </a:rPr>
              <a:t>activities </a:t>
            </a:r>
            <a:r>
              <a:rPr sz="1000" spc="-50" dirty="0">
                <a:latin typeface="Arial"/>
                <a:cs typeface="Arial"/>
              </a:rPr>
              <a:t>(schedule, </a:t>
            </a:r>
            <a:r>
              <a:rPr sz="1000" spc="-15" dirty="0">
                <a:latin typeface="Arial"/>
                <a:cs typeface="Arial"/>
              </a:rPr>
              <a:t>control,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20" dirty="0">
                <a:latin typeface="Arial"/>
                <a:cs typeface="Arial"/>
              </a:rPr>
              <a:t>quality  </a:t>
            </a:r>
            <a:r>
              <a:rPr sz="1000" spc="-60" dirty="0">
                <a:latin typeface="Arial"/>
                <a:cs typeface="Arial"/>
              </a:rPr>
              <a:t>assurance)</a:t>
            </a:r>
            <a:endParaRPr sz="1000" dirty="0">
              <a:latin typeface="Arial"/>
              <a:cs typeface="Arial"/>
            </a:endParaRPr>
          </a:p>
          <a:p>
            <a:pPr marL="463550" marR="4064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Support </a:t>
            </a:r>
            <a:r>
              <a:rPr sz="1000" spc="-20" dirty="0">
                <a:latin typeface="Arial"/>
                <a:cs typeface="Arial"/>
              </a:rPr>
              <a:t>activities </a:t>
            </a:r>
            <a:r>
              <a:rPr sz="1000" spc="-45" dirty="0">
                <a:latin typeface="Arial"/>
                <a:cs typeface="Arial"/>
              </a:rPr>
              <a:t>(knowledge </a:t>
            </a:r>
            <a:r>
              <a:rPr sz="1000" spc="-30" dirty="0">
                <a:latin typeface="Arial"/>
                <a:cs typeface="Arial"/>
              </a:rPr>
              <a:t>acquisition, </a:t>
            </a:r>
            <a:r>
              <a:rPr sz="1000" spc="-20" dirty="0">
                <a:latin typeface="Arial"/>
                <a:cs typeface="Arial"/>
              </a:rPr>
              <a:t>integration,  </a:t>
            </a:r>
            <a:r>
              <a:rPr sz="1000" spc="-35" dirty="0">
                <a:latin typeface="Arial"/>
                <a:cs typeface="Arial"/>
              </a:rPr>
              <a:t>evaluation, </a:t>
            </a:r>
            <a:r>
              <a:rPr sz="1000" spc="-30" dirty="0">
                <a:latin typeface="Arial"/>
                <a:cs typeface="Arial"/>
              </a:rPr>
              <a:t>documentation, </a:t>
            </a:r>
            <a:r>
              <a:rPr sz="1000" spc="-55" dirty="0">
                <a:latin typeface="Arial"/>
                <a:cs typeface="Arial"/>
              </a:rPr>
              <a:t>and  </a:t>
            </a:r>
            <a:r>
              <a:rPr sz="1000" spc="-25" dirty="0">
                <a:latin typeface="Arial"/>
                <a:cs typeface="Arial"/>
              </a:rPr>
              <a:t>configuration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management)</a:t>
            </a:r>
            <a:endParaRPr sz="1000" dirty="0">
              <a:latin typeface="Arial"/>
              <a:cs typeface="Arial"/>
            </a:endParaRPr>
          </a:p>
          <a:p>
            <a:pPr marL="186054" indent="-171450">
              <a:lnSpc>
                <a:spcPct val="100000"/>
              </a:lnSpc>
              <a:spcBef>
                <a:spcPts val="310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Applied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5" dirty="0">
                <a:latin typeface="Arial"/>
                <a:cs typeface="Arial"/>
              </a:rPr>
              <a:t>chemical, </a:t>
            </a:r>
            <a:r>
              <a:rPr sz="1050" spc="-50" dirty="0">
                <a:latin typeface="Arial"/>
                <a:cs typeface="Arial"/>
              </a:rPr>
              <a:t>legal </a:t>
            </a:r>
            <a:r>
              <a:rPr sz="1050" spc="-40" dirty="0">
                <a:latin typeface="Arial"/>
                <a:cs typeface="Arial"/>
              </a:rPr>
              <a:t>domain,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others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9/71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1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214970" y="430403"/>
            <a:ext cx="217805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Extending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the</a:t>
            </a:r>
            <a:r>
              <a:rPr sz="1400" spc="1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methodologies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28363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83781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24395" y="1207373"/>
            <a:ext cx="3627754" cy="866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19075" indent="-171450">
              <a:lnSpc>
                <a:spcPct val="102600"/>
              </a:lnSpc>
              <a:buFont typeface="Arial"/>
              <a:buChar char="•"/>
            </a:pPr>
            <a:r>
              <a:rPr sz="1050" spc="135" dirty="0">
                <a:latin typeface="Arial"/>
                <a:cs typeface="Arial"/>
              </a:rPr>
              <a:t>Methontology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45" dirty="0">
                <a:latin typeface="Arial"/>
                <a:cs typeface="Arial"/>
              </a:rPr>
              <a:t>others </a:t>
            </a:r>
            <a:r>
              <a:rPr sz="1050" spc="-25" dirty="0">
                <a:latin typeface="Arial"/>
                <a:cs typeface="Arial"/>
              </a:rPr>
              <a:t>(e.g., </a:t>
            </a:r>
            <a:r>
              <a:rPr sz="1050" spc="-45" dirty="0">
                <a:latin typeface="Arial"/>
                <a:cs typeface="Arial"/>
              </a:rPr>
              <a:t>On-To-Knowledge,  </a:t>
            </a:r>
            <a:r>
              <a:rPr sz="1050" spc="-40" dirty="0">
                <a:latin typeface="Arial"/>
                <a:cs typeface="Arial"/>
              </a:rPr>
              <a:t>KACTUS </a:t>
            </a:r>
            <a:r>
              <a:rPr sz="1050" spc="-50" dirty="0">
                <a:latin typeface="Arial"/>
                <a:cs typeface="Arial"/>
              </a:rPr>
              <a:t>approach)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50" dirty="0">
                <a:latin typeface="Arial"/>
                <a:cs typeface="Arial"/>
              </a:rPr>
              <a:t>methods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55" dirty="0">
                <a:latin typeface="Arial"/>
                <a:cs typeface="Arial"/>
              </a:rPr>
              <a:t>developing </a:t>
            </a:r>
            <a:r>
              <a:rPr sz="1050" spc="-80" dirty="0">
                <a:latin typeface="Arial"/>
                <a:cs typeface="Arial"/>
              </a:rPr>
              <a:t>one </a:t>
            </a:r>
            <a:r>
              <a:rPr sz="1050" i="1" spc="-55" dirty="0">
                <a:latin typeface="Arial"/>
                <a:cs typeface="Arial"/>
              </a:rPr>
              <a:t>single  </a:t>
            </a:r>
            <a:r>
              <a:rPr sz="1050" spc="-35" dirty="0">
                <a:latin typeface="Arial"/>
                <a:cs typeface="Arial"/>
              </a:rPr>
              <a:t>ontology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Changing </a:t>
            </a:r>
            <a:r>
              <a:rPr sz="1050" spc="-65" dirty="0">
                <a:latin typeface="Arial"/>
                <a:cs typeface="Arial"/>
              </a:rPr>
              <a:t>landscape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development towards </a:t>
            </a:r>
            <a:r>
              <a:rPr sz="1050" spc="-30" dirty="0">
                <a:latin typeface="Arial"/>
                <a:cs typeface="Arial"/>
              </a:rPr>
              <a:t>building  </a:t>
            </a:r>
            <a:r>
              <a:rPr sz="1050" spc="-10" dirty="0">
                <a:latin typeface="Arial"/>
                <a:cs typeface="Arial"/>
              </a:rPr>
              <a:t>“ontology </a:t>
            </a:r>
            <a:r>
              <a:rPr sz="1050" spc="-30" dirty="0">
                <a:latin typeface="Arial"/>
                <a:cs typeface="Arial"/>
              </a:rPr>
              <a:t>networks”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10/71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4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214970" y="430403"/>
            <a:ext cx="217805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Extending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the</a:t>
            </a:r>
            <a:r>
              <a:rPr sz="1400" spc="1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methodologies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28363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83781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221992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242995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24395" y="1207373"/>
            <a:ext cx="3627754" cy="146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19075" indent="-171450">
              <a:lnSpc>
                <a:spcPct val="102600"/>
              </a:lnSpc>
              <a:buFont typeface="Arial"/>
              <a:buChar char="•"/>
            </a:pPr>
            <a:r>
              <a:rPr sz="1050" spc="135" dirty="0">
                <a:latin typeface="Arial"/>
                <a:cs typeface="Arial"/>
              </a:rPr>
              <a:t>Methontology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45" dirty="0">
                <a:latin typeface="Arial"/>
                <a:cs typeface="Arial"/>
              </a:rPr>
              <a:t>others </a:t>
            </a:r>
            <a:r>
              <a:rPr sz="1050" spc="-25" dirty="0">
                <a:latin typeface="Arial"/>
                <a:cs typeface="Arial"/>
              </a:rPr>
              <a:t>(e.g., </a:t>
            </a:r>
            <a:r>
              <a:rPr sz="1050" spc="-45" dirty="0">
                <a:latin typeface="Arial"/>
                <a:cs typeface="Arial"/>
              </a:rPr>
              <a:t>On-To-Knowledge,  </a:t>
            </a:r>
            <a:r>
              <a:rPr sz="1050" spc="-40" dirty="0">
                <a:latin typeface="Arial"/>
                <a:cs typeface="Arial"/>
              </a:rPr>
              <a:t>KACTUS </a:t>
            </a:r>
            <a:r>
              <a:rPr sz="1050" spc="-50" dirty="0">
                <a:latin typeface="Arial"/>
                <a:cs typeface="Arial"/>
              </a:rPr>
              <a:t>approach)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50" dirty="0">
                <a:latin typeface="Arial"/>
                <a:cs typeface="Arial"/>
              </a:rPr>
              <a:t>methods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55" dirty="0">
                <a:latin typeface="Arial"/>
                <a:cs typeface="Arial"/>
              </a:rPr>
              <a:t>developing </a:t>
            </a:r>
            <a:r>
              <a:rPr sz="1050" spc="-80" dirty="0">
                <a:latin typeface="Arial"/>
                <a:cs typeface="Arial"/>
              </a:rPr>
              <a:t>one </a:t>
            </a:r>
            <a:r>
              <a:rPr sz="1050" i="1" spc="-55" dirty="0">
                <a:latin typeface="Arial"/>
                <a:cs typeface="Arial"/>
              </a:rPr>
              <a:t>single  </a:t>
            </a:r>
            <a:r>
              <a:rPr sz="1050" spc="-35" dirty="0">
                <a:latin typeface="Arial"/>
                <a:cs typeface="Arial"/>
              </a:rPr>
              <a:t>ontology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Changing </a:t>
            </a:r>
            <a:r>
              <a:rPr sz="1050" spc="-65" dirty="0">
                <a:latin typeface="Arial"/>
                <a:cs typeface="Arial"/>
              </a:rPr>
              <a:t>landscape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development towards </a:t>
            </a:r>
            <a:r>
              <a:rPr sz="1050" spc="-30" dirty="0">
                <a:latin typeface="Arial"/>
                <a:cs typeface="Arial"/>
              </a:rPr>
              <a:t>building  </a:t>
            </a:r>
            <a:r>
              <a:rPr sz="1050" spc="-10" dirty="0">
                <a:latin typeface="Arial"/>
                <a:cs typeface="Arial"/>
              </a:rPr>
              <a:t>“ontology </a:t>
            </a:r>
            <a:r>
              <a:rPr sz="1050" spc="-30" dirty="0">
                <a:latin typeface="Arial"/>
                <a:cs typeface="Arial"/>
              </a:rPr>
              <a:t>networks”</a:t>
            </a:r>
            <a:endParaRPr sz="1050" dirty="0">
              <a:latin typeface="Arial"/>
              <a:cs typeface="Arial"/>
            </a:endParaRPr>
          </a:p>
          <a:p>
            <a:pPr marL="184150" marR="110489" indent="-171450">
              <a:lnSpc>
                <a:spcPct val="125299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Characteristics: </a:t>
            </a:r>
            <a:r>
              <a:rPr sz="1050" spc="-50" dirty="0">
                <a:solidFill>
                  <a:srgbClr val="B6321C"/>
                </a:solidFill>
                <a:latin typeface="Arial"/>
                <a:cs typeface="Arial"/>
              </a:rPr>
              <a:t>dynamics, </a:t>
            </a:r>
            <a:r>
              <a:rPr sz="1050" spc="-25" dirty="0">
                <a:solidFill>
                  <a:srgbClr val="B6321C"/>
                </a:solidFill>
                <a:latin typeface="Arial"/>
                <a:cs typeface="Arial"/>
              </a:rPr>
              <a:t>context, </a:t>
            </a:r>
            <a:r>
              <a:rPr sz="1050" spc="-35" dirty="0">
                <a:solidFill>
                  <a:srgbClr val="B6321C"/>
                </a:solidFill>
                <a:latin typeface="Arial"/>
                <a:cs typeface="Arial"/>
              </a:rPr>
              <a:t>collaborative, </a:t>
            </a:r>
            <a:r>
              <a:rPr sz="1050" spc="-25" dirty="0">
                <a:solidFill>
                  <a:srgbClr val="B6321C"/>
                </a:solidFill>
                <a:latin typeface="Arial"/>
                <a:cs typeface="Arial"/>
              </a:rPr>
              <a:t>distributed  </a:t>
            </a:r>
            <a:endParaRPr lang="en-US" sz="1050" spc="-25" dirty="0" smtClean="0">
              <a:solidFill>
                <a:srgbClr val="B6321C"/>
              </a:solidFill>
              <a:latin typeface="Arial"/>
              <a:cs typeface="Arial"/>
            </a:endParaRPr>
          </a:p>
          <a:p>
            <a:pPr marL="12700" marR="110489">
              <a:lnSpc>
                <a:spcPct val="125299"/>
              </a:lnSpc>
            </a:pPr>
            <a:r>
              <a:rPr lang="en-US" sz="1050" spc="-25" dirty="0" smtClean="0">
                <a:solidFill>
                  <a:srgbClr val="B6321C"/>
                </a:solidFill>
                <a:latin typeface="Arial"/>
                <a:cs typeface="Arial"/>
              </a:rPr>
              <a:t>	</a:t>
            </a:r>
            <a:r>
              <a:rPr sz="1050" spc="-35" dirty="0" smtClean="0">
                <a:latin typeface="Arial"/>
                <a:cs typeface="Arial"/>
              </a:rPr>
              <a:t>E.g</a:t>
            </a:r>
            <a:r>
              <a:rPr sz="1050" spc="-35" dirty="0">
                <a:latin typeface="Arial"/>
                <a:cs typeface="Arial"/>
              </a:rPr>
              <a:t>.,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NeOn 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methodology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10/71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103971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42181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80392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201395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4" y="430403"/>
            <a:ext cx="3738055" cy="198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120">
              <a:lnSpc>
                <a:spcPct val="100000"/>
              </a:lnSpc>
            </a:pP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Extending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methodologies: </a:t>
            </a:r>
            <a:r>
              <a:rPr sz="1400" spc="9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NeOn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02699"/>
              </a:lnSpc>
              <a:spcBef>
                <a:spcPts val="905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NeOn’s </a:t>
            </a:r>
            <a:r>
              <a:rPr sz="1050" spc="-50" dirty="0">
                <a:latin typeface="Arial"/>
                <a:cs typeface="Arial"/>
              </a:rPr>
              <a:t>“Glossary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dirty="0">
                <a:latin typeface="Arial"/>
                <a:cs typeface="Arial"/>
              </a:rPr>
              <a:t>Activities” </a:t>
            </a:r>
            <a:r>
              <a:rPr sz="1050" spc="-35" dirty="0">
                <a:latin typeface="Arial"/>
                <a:cs typeface="Arial"/>
              </a:rPr>
              <a:t>identifies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65" dirty="0">
                <a:latin typeface="Arial"/>
                <a:cs typeface="Arial"/>
              </a:rPr>
              <a:t>defines 55  </a:t>
            </a:r>
            <a:r>
              <a:rPr sz="1050" spc="-25" dirty="0">
                <a:latin typeface="Arial"/>
                <a:cs typeface="Arial"/>
              </a:rPr>
              <a:t>activities </a:t>
            </a:r>
            <a:r>
              <a:rPr sz="1050" spc="-70" dirty="0">
                <a:latin typeface="Arial"/>
                <a:cs typeface="Arial"/>
              </a:rPr>
              <a:t>when 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networks  </a:t>
            </a:r>
            <a:r>
              <a:rPr sz="1050" spc="-80" dirty="0">
                <a:latin typeface="Arial"/>
                <a:cs typeface="Arial"/>
              </a:rPr>
              <a:t>are  </a:t>
            </a:r>
            <a:r>
              <a:rPr sz="1050" spc="-35" dirty="0">
                <a:latin typeface="Arial"/>
                <a:cs typeface="Arial"/>
              </a:rPr>
              <a:t>collaboratively</a:t>
            </a:r>
            <a:r>
              <a:rPr sz="1050" spc="7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built</a:t>
            </a: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Among  </a:t>
            </a:r>
            <a:r>
              <a:rPr sz="1050" spc="-40" dirty="0">
                <a:latin typeface="Arial"/>
                <a:cs typeface="Arial"/>
              </a:rPr>
              <a:t>others: 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5" dirty="0">
                <a:latin typeface="Arial"/>
                <a:cs typeface="Arial"/>
              </a:rPr>
              <a:t>localization,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-alignment,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050" spc="-25" dirty="0">
                <a:latin typeface="Arial"/>
                <a:cs typeface="Arial"/>
              </a:rPr>
              <a:t>-formalization, </a:t>
            </a:r>
            <a:r>
              <a:rPr sz="1050" spc="-50" dirty="0">
                <a:latin typeface="Arial"/>
                <a:cs typeface="Arial"/>
              </a:rPr>
              <a:t>-diagnosis,  </a:t>
            </a:r>
            <a:r>
              <a:rPr sz="1050" spc="-40" dirty="0">
                <a:latin typeface="Arial"/>
                <a:cs typeface="Arial"/>
              </a:rPr>
              <a:t>-enrichment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etc.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Divided </a:t>
            </a:r>
            <a:r>
              <a:rPr sz="1050" spc="-5" dirty="0">
                <a:latin typeface="Arial"/>
                <a:cs typeface="Arial"/>
              </a:rPr>
              <a:t>into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15" dirty="0">
                <a:latin typeface="Arial"/>
                <a:cs typeface="Arial"/>
              </a:rPr>
              <a:t>matrix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5" dirty="0">
                <a:latin typeface="Arial"/>
                <a:cs typeface="Arial"/>
              </a:rPr>
              <a:t>“required”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70" dirty="0">
                <a:latin typeface="Arial"/>
                <a:cs typeface="Arial"/>
              </a:rPr>
              <a:t>“if</a:t>
            </a:r>
            <a:r>
              <a:rPr sz="1050" spc="35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applicable”</a:t>
            </a:r>
            <a:endParaRPr sz="1050" dirty="0">
              <a:latin typeface="Arial"/>
              <a:cs typeface="Arial"/>
            </a:endParaRPr>
          </a:p>
          <a:p>
            <a:pPr marL="184150" marR="18796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85" dirty="0">
                <a:latin typeface="Arial"/>
                <a:cs typeface="Arial"/>
              </a:rPr>
              <a:t>Recognises </a:t>
            </a:r>
            <a:r>
              <a:rPr sz="1050" spc="-45" dirty="0">
                <a:latin typeface="Arial"/>
                <a:cs typeface="Arial"/>
              </a:rPr>
              <a:t>there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70" dirty="0">
                <a:solidFill>
                  <a:srgbClr val="B6321C"/>
                </a:solidFill>
                <a:latin typeface="Arial"/>
                <a:cs typeface="Arial"/>
              </a:rPr>
              <a:t>several </a:t>
            </a:r>
            <a:r>
              <a:rPr sz="1050" spc="-75" dirty="0">
                <a:solidFill>
                  <a:srgbClr val="B6321C"/>
                </a:solidFill>
                <a:latin typeface="Arial"/>
                <a:cs typeface="Arial"/>
              </a:rPr>
              <a:t>scenarios </a:t>
            </a:r>
            <a:r>
              <a:rPr sz="1050" spc="-25" dirty="0">
                <a:solidFill>
                  <a:srgbClr val="B6321C"/>
                </a:solidFill>
                <a:latin typeface="Arial"/>
                <a:cs typeface="Arial"/>
              </a:rPr>
              <a:t>for </a:t>
            </a:r>
            <a:r>
              <a:rPr sz="1050" spc="-35" dirty="0">
                <a:solidFill>
                  <a:srgbClr val="B6321C"/>
                </a:solidFill>
                <a:latin typeface="Arial"/>
                <a:cs typeface="Arial"/>
              </a:rPr>
              <a:t>ontology  </a:t>
            </a:r>
            <a:r>
              <a:rPr sz="1050" spc="-50" dirty="0">
                <a:solidFill>
                  <a:srgbClr val="B6321C"/>
                </a:solidFill>
                <a:latin typeface="Arial"/>
                <a:cs typeface="Arial"/>
              </a:rPr>
              <a:t>development</a:t>
            </a:r>
            <a:r>
              <a:rPr sz="1050" spc="-50" dirty="0">
                <a:latin typeface="Arial"/>
                <a:cs typeface="Arial"/>
              </a:rPr>
              <a:t>, </a:t>
            </a:r>
            <a:r>
              <a:rPr sz="1050" spc="-30" dirty="0">
                <a:latin typeface="Arial"/>
                <a:cs typeface="Arial"/>
              </a:rPr>
              <a:t>refining the </a:t>
            </a:r>
            <a:r>
              <a:rPr sz="1050" spc="-25" dirty="0">
                <a:latin typeface="Arial"/>
                <a:cs typeface="Arial"/>
              </a:rPr>
              <a:t>typical monolithic </a:t>
            </a:r>
            <a:r>
              <a:rPr sz="1050" spc="-15" dirty="0">
                <a:latin typeface="Arial"/>
                <a:cs typeface="Arial"/>
              </a:rPr>
              <a:t>‘waterfall’  </a:t>
            </a:r>
            <a:r>
              <a:rPr sz="1050" spc="-60" dirty="0">
                <a:latin typeface="Arial"/>
                <a:cs typeface="Arial"/>
              </a:rPr>
              <a:t>approach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475282" y="2862745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27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29092" y="2862745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27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624395" y="2763672"/>
            <a:ext cx="16529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(more </a:t>
            </a:r>
            <a:r>
              <a:rPr sz="800" spc="5" dirty="0">
                <a:latin typeface="Arial"/>
                <a:cs typeface="Arial"/>
              </a:rPr>
              <a:t>info in </a:t>
            </a:r>
            <a:r>
              <a:rPr sz="800" spc="-30" dirty="0">
                <a:latin typeface="Arial"/>
                <a:cs typeface="Arial"/>
              </a:rPr>
              <a:t>neon  </a:t>
            </a:r>
            <a:r>
              <a:rPr sz="800" spc="-25" dirty="0">
                <a:latin typeface="Arial"/>
                <a:cs typeface="Arial"/>
              </a:rPr>
              <a:t>2008</a:t>
            </a:r>
            <a:r>
              <a:rPr sz="800" spc="114" dirty="0">
                <a:latin typeface="Arial"/>
                <a:cs typeface="Arial"/>
              </a:rPr>
              <a:t> </a:t>
            </a:r>
            <a:r>
              <a:rPr sz="800" spc="10" dirty="0">
                <a:latin typeface="Arial"/>
                <a:cs typeface="Arial"/>
              </a:rPr>
              <a:t>d5.4.1.pdf)</a:t>
            </a:r>
            <a:endParaRPr sz="800">
              <a:latin typeface="Arial"/>
              <a:cs typeface="Arial"/>
            </a:endParaRPr>
          </a:p>
        </p:txBody>
      </p:sp>
      <p:sp>
        <p:nvSpPr>
          <p:cNvPr id="107" name="object 10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11</a:t>
            </a:r>
            <a:r>
              <a:rPr spc="50" dirty="0"/>
              <a:t>/71</a:t>
            </a:r>
          </a:p>
        </p:txBody>
      </p:sp>
      <p:sp>
        <p:nvSpPr>
          <p:cNvPr id="108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10743" y="97383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41032" y="119764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1032" y="1369720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0743" y="167206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41032" y="189586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032" y="206794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10743" y="2370302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350252" y="430403"/>
            <a:ext cx="2792997" cy="211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17500" marR="373380" indent="-304800">
              <a:lnSpc>
                <a:spcPct val="102600"/>
              </a:lnSpc>
              <a:spcBef>
                <a:spcPts val="825"/>
              </a:spcBef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1050" spc="-60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50" spc="-2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tools </a:t>
            </a:r>
            <a:r>
              <a:rPr sz="1050" spc="-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  <a:hlinkClick r:id="rId6" action="ppaction://hlinksldjump"/>
              </a:rPr>
              <a:t>Macro-level </a:t>
            </a:r>
            <a:r>
              <a:rPr sz="1050" spc="-50" dirty="0">
                <a:latin typeface="Arial"/>
                <a:cs typeface="Arial"/>
                <a:hlinkClick r:id="rId6" action="ppaction://hlinksldjump"/>
              </a:rPr>
              <a:t>methodologies 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  <a:hlinkClick r:id="rId7" action="ppaction://hlinksldjump"/>
              </a:rPr>
              <a:t>Micro-level</a:t>
            </a:r>
            <a:r>
              <a:rPr sz="1050" spc="5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50" dirty="0">
                <a:latin typeface="Arial"/>
                <a:cs typeface="Arial"/>
                <a:hlinkClick r:id="rId7" action="ppaction://hlinksldjump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CF6F1"/>
              </a:buClr>
              <a:buFont typeface="Arial"/>
              <a:buAutoNum type="arabicPlain"/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0" dirty="0">
                <a:solidFill>
                  <a:srgbClr val="46AA78"/>
                </a:solidFill>
                <a:latin typeface="Arial"/>
                <a:cs typeface="Arial"/>
                <a:hlinkClick r:id="rId8" action="ppaction://hlinksldjump"/>
              </a:rPr>
              <a:t>Methods</a:t>
            </a:r>
            <a:endParaRPr sz="1050" dirty="0">
              <a:latin typeface="Arial"/>
              <a:cs typeface="Arial"/>
            </a:endParaRPr>
          </a:p>
          <a:p>
            <a:pPr marL="317500" marR="597535">
              <a:lnSpc>
                <a:spcPct val="102600"/>
              </a:lnSpc>
            </a:pPr>
            <a:r>
              <a:rPr sz="1050" spc="-60" dirty="0">
                <a:latin typeface="Arial"/>
                <a:cs typeface="Arial"/>
                <a:hlinkClick r:id="rId9" action="ppaction://hlinksldjump"/>
              </a:rPr>
              <a:t>Logic-based </a:t>
            </a:r>
            <a:r>
              <a:rPr sz="1050" spc="-55" dirty="0">
                <a:latin typeface="Arial"/>
                <a:cs typeface="Arial"/>
                <a:hlinkClick r:id="rId9" action="ppaction://hlinksldjump"/>
              </a:rPr>
              <a:t>debugging 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  <a:hlinkClick r:id="rId10" action="ppaction://hlinksldjump"/>
              </a:rPr>
              <a:t>Logic </a:t>
            </a:r>
            <a:r>
              <a:rPr sz="1050" spc="85" dirty="0">
                <a:latin typeface="Arial"/>
                <a:cs typeface="Arial"/>
                <a:hlinkClick r:id="rId10" action="ppaction://hlinksldjump"/>
              </a:rPr>
              <a:t>&amp;</a:t>
            </a:r>
            <a:r>
              <a:rPr sz="1050" spc="130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50" dirty="0">
                <a:latin typeface="Arial"/>
                <a:cs typeface="Arial"/>
                <a:hlinkClick r:id="rId10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 startAt="3"/>
              <a:tabLst>
                <a:tab pos="179705" algn="l"/>
              </a:tabLst>
            </a:pPr>
            <a:r>
              <a:rPr sz="1050" spc="-40" dirty="0">
                <a:solidFill>
                  <a:srgbClr val="46AA78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1050" spc="-5" dirty="0">
                <a:solidFill>
                  <a:srgbClr val="46AA78"/>
                </a:solidFill>
                <a:latin typeface="Arial"/>
                <a:cs typeface="Arial"/>
                <a:hlinkClick r:id="rId11" action="ppaction://hlinksldjump"/>
              </a:rPr>
              <a:t>-</a:t>
            </a:r>
            <a:r>
              <a:rPr sz="1050" spc="150" dirty="0">
                <a:solidFill>
                  <a:srgbClr val="46AA78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50" dirty="0">
                <a:solidFill>
                  <a:srgbClr val="46AA78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10743" y="2724378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350253" y="2737967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2</a:t>
            </a:fld>
            <a:r>
              <a:rPr sz="600" b="1" spc="50" dirty="0">
                <a:latin typeface="Arial"/>
                <a:cs typeface="Arial"/>
              </a:rPr>
              <a:t>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16636" y="2707830"/>
            <a:ext cx="247421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46AA78"/>
                </a:solidFill>
                <a:latin typeface="Arial"/>
                <a:cs typeface="Arial"/>
                <a:hlinkClick r:id="rId12" action="ppaction://hlinksldjump"/>
              </a:rPr>
              <a:t>Parameters and</a:t>
            </a:r>
            <a:r>
              <a:rPr sz="1050" spc="150" dirty="0">
                <a:solidFill>
                  <a:srgbClr val="46AA78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1050" spc="-75" dirty="0">
                <a:solidFill>
                  <a:srgbClr val="46AA78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0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466420" y="430403"/>
            <a:ext cx="367601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Several  scenarios 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Building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r>
              <a:rPr sz="1400" spc="-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Networks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72998" y="693401"/>
            <a:ext cx="3615852" cy="2667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12</a:t>
            </a:r>
            <a:r>
              <a:rPr spc="50" dirty="0"/>
              <a:t>/71</a:t>
            </a:r>
          </a:p>
        </p:txBody>
      </p:sp>
      <p:sp>
        <p:nvSpPr>
          <p:cNvPr id="102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3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888136" y="430403"/>
            <a:ext cx="283146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Tools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methodologies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– </a:t>
            </a: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not </a:t>
            </a:r>
            <a:r>
              <a:rPr sz="1400" spc="2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exactly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19774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40778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176964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195945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2327" y="2263114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24395" y="1125842"/>
            <a:ext cx="3607435" cy="18258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Current </a:t>
            </a:r>
            <a:r>
              <a:rPr sz="1050" spc="-25" dirty="0">
                <a:latin typeface="Arial"/>
                <a:cs typeface="Arial"/>
              </a:rPr>
              <a:t>tools </a:t>
            </a:r>
            <a:r>
              <a:rPr sz="1050" spc="-35" dirty="0">
                <a:latin typeface="Arial"/>
                <a:cs typeface="Arial"/>
              </a:rPr>
              <a:t>support </a:t>
            </a:r>
            <a:r>
              <a:rPr sz="1050" spc="-80" dirty="0">
                <a:latin typeface="Arial"/>
                <a:cs typeface="Arial"/>
              </a:rPr>
              <a:t>one 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70" dirty="0">
                <a:latin typeface="Arial"/>
                <a:cs typeface="Arial"/>
              </a:rPr>
              <a:t>more  </a:t>
            </a:r>
            <a:r>
              <a:rPr sz="1050" spc="-65" dirty="0">
                <a:latin typeface="Arial"/>
                <a:cs typeface="Arial"/>
              </a:rPr>
              <a:t>aspects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9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methodology</a:t>
            </a:r>
            <a:endParaRPr sz="1050" dirty="0">
              <a:latin typeface="Arial"/>
              <a:cs typeface="Arial"/>
            </a:endParaRPr>
          </a:p>
          <a:p>
            <a:pPr marL="184150" marR="222250" indent="-171450">
              <a:lnSpc>
                <a:spcPct val="107900"/>
              </a:lnSpc>
              <a:spcBef>
                <a:spcPts val="229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e.g., </a:t>
            </a:r>
            <a:r>
              <a:rPr sz="1050" spc="-100" dirty="0" smtClean="0">
                <a:latin typeface="Arial"/>
                <a:cs typeface="Arial"/>
              </a:rPr>
              <a:t>WebProt</a:t>
            </a:r>
            <a:r>
              <a:rPr lang="en-US" sz="1050" spc="-100" dirty="0" smtClean="0">
                <a:latin typeface="Arial"/>
                <a:cs typeface="Arial"/>
              </a:rPr>
              <a:t>égé</a:t>
            </a:r>
            <a:r>
              <a:rPr sz="1050" spc="-100" dirty="0" smtClean="0">
                <a:latin typeface="Arial"/>
                <a:cs typeface="Arial"/>
              </a:rPr>
              <a:t>, </a:t>
            </a:r>
            <a:r>
              <a:rPr sz="1050" spc="-30" dirty="0">
                <a:latin typeface="Arial"/>
                <a:cs typeface="Arial"/>
              </a:rPr>
              <a:t>MOdelling </a:t>
            </a:r>
            <a:r>
              <a:rPr sz="1050" spc="-5" dirty="0">
                <a:latin typeface="Arial"/>
                <a:cs typeface="Arial"/>
              </a:rPr>
              <a:t>wiKI </a:t>
            </a:r>
            <a:r>
              <a:rPr sz="1050" b="1" spc="20" dirty="0">
                <a:latin typeface="Arial"/>
                <a:cs typeface="Arial"/>
              </a:rPr>
              <a:t>MoKi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5" dirty="0">
                <a:latin typeface="Arial"/>
                <a:cs typeface="Arial"/>
              </a:rPr>
              <a:t>collaborative  </a:t>
            </a:r>
            <a:r>
              <a:rPr sz="1050" spc="-40" dirty="0">
                <a:latin typeface="Arial"/>
                <a:cs typeface="Arial"/>
              </a:rPr>
              <a:t>work, </a:t>
            </a:r>
            <a:r>
              <a:rPr sz="1050" spc="-60" dirty="0">
                <a:latin typeface="Arial"/>
                <a:cs typeface="Arial"/>
              </a:rPr>
              <a:t>add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5" dirty="0">
                <a:latin typeface="Arial"/>
                <a:cs typeface="Arial"/>
              </a:rPr>
              <a:t>documentation </a:t>
            </a:r>
            <a:r>
              <a:rPr sz="1050" spc="-30" dirty="0">
                <a:latin typeface="Arial"/>
                <a:cs typeface="Arial"/>
              </a:rPr>
              <a:t>plugin,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50" dirty="0">
                <a:latin typeface="Arial"/>
                <a:cs typeface="Arial"/>
              </a:rPr>
              <a:t>merging </a:t>
            </a:r>
            <a:r>
              <a:rPr sz="1050" spc="-30" dirty="0">
                <a:latin typeface="Arial"/>
                <a:cs typeface="Arial"/>
              </a:rPr>
              <a:t>plugin etc.  </a:t>
            </a:r>
            <a:r>
              <a:rPr sz="1050" spc="-40" dirty="0">
                <a:latin typeface="Arial"/>
                <a:cs typeface="Arial"/>
              </a:rPr>
              <a:t>e.g., </a:t>
            </a:r>
            <a:r>
              <a:rPr sz="1050" b="1" dirty="0">
                <a:latin typeface="Arial"/>
                <a:cs typeface="Arial"/>
              </a:rPr>
              <a:t>MoKi</a:t>
            </a:r>
            <a:r>
              <a:rPr sz="1050" dirty="0">
                <a:latin typeface="Arial"/>
                <a:cs typeface="Arial"/>
              </a:rPr>
              <a:t>’s</a:t>
            </a:r>
            <a:r>
              <a:rPr sz="1050" spc="12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collaboration:</a:t>
            </a:r>
            <a:endParaRPr sz="1050" dirty="0">
              <a:latin typeface="Arial"/>
              <a:cs typeface="Arial"/>
            </a:endParaRPr>
          </a:p>
          <a:p>
            <a:pPr marL="461010" marR="53340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80" dirty="0">
                <a:latin typeface="Arial"/>
                <a:cs typeface="Arial"/>
              </a:rPr>
              <a:t>based </a:t>
            </a:r>
            <a:r>
              <a:rPr sz="1000" spc="-50" dirty="0">
                <a:latin typeface="Arial"/>
                <a:cs typeface="Arial"/>
              </a:rPr>
              <a:t>on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i="1" spc="-30" dirty="0">
                <a:latin typeface="Arial"/>
                <a:cs typeface="Arial"/>
              </a:rPr>
              <a:t>SemanticWiki</a:t>
            </a:r>
            <a:r>
              <a:rPr sz="1000" spc="-30" dirty="0">
                <a:latin typeface="Arial"/>
                <a:cs typeface="Arial"/>
              </a:rPr>
              <a:t>, </a:t>
            </a:r>
            <a:r>
              <a:rPr sz="1000" spc="-80" dirty="0">
                <a:latin typeface="Arial"/>
                <a:cs typeface="Arial"/>
              </a:rPr>
              <a:t>used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35" dirty="0">
                <a:solidFill>
                  <a:srgbClr val="009A55"/>
                </a:solidFill>
                <a:latin typeface="Arial"/>
                <a:cs typeface="Arial"/>
              </a:rPr>
              <a:t>collaborative </a:t>
            </a:r>
            <a:r>
              <a:rPr sz="1000" spc="-55" dirty="0">
                <a:latin typeface="Arial"/>
                <a:cs typeface="Arial"/>
              </a:rPr>
              <a:t>and  </a:t>
            </a:r>
            <a:r>
              <a:rPr sz="1000" spc="-40" dirty="0">
                <a:solidFill>
                  <a:srgbClr val="009A55"/>
                </a:solidFill>
                <a:latin typeface="Arial"/>
                <a:cs typeface="Arial"/>
              </a:rPr>
              <a:t>cooperative </a:t>
            </a:r>
            <a:r>
              <a:rPr sz="1000" spc="-30" dirty="0">
                <a:latin typeface="Arial"/>
                <a:cs typeface="Arial"/>
              </a:rPr>
              <a:t>ontology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development</a:t>
            </a:r>
            <a:endParaRPr sz="10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10" dirty="0">
                <a:latin typeface="Arial"/>
                <a:cs typeface="Arial"/>
              </a:rPr>
              <a:t>‘</a:t>
            </a:r>
            <a:r>
              <a:rPr sz="1000" spc="-10" dirty="0">
                <a:solidFill>
                  <a:srgbClr val="009A55"/>
                </a:solidFill>
                <a:latin typeface="Arial"/>
                <a:cs typeface="Arial"/>
              </a:rPr>
              <a:t>multi-modal </a:t>
            </a:r>
            <a:r>
              <a:rPr sz="1000" spc="-95" dirty="0">
                <a:solidFill>
                  <a:srgbClr val="009A55"/>
                </a:solidFill>
                <a:latin typeface="Arial"/>
                <a:cs typeface="Arial"/>
              </a:rPr>
              <a:t>access </a:t>
            </a:r>
            <a:r>
              <a:rPr sz="1000" i="1" dirty="0">
                <a:latin typeface="Arial"/>
                <a:cs typeface="Arial"/>
              </a:rPr>
              <a:t>at </a:t>
            </a:r>
            <a:r>
              <a:rPr sz="1000" i="1" spc="-25" dirty="0">
                <a:latin typeface="Arial"/>
                <a:cs typeface="Arial"/>
              </a:rPr>
              <a:t>different </a:t>
            </a:r>
            <a:r>
              <a:rPr sz="1000" i="1" spc="-60" dirty="0">
                <a:latin typeface="Arial"/>
                <a:cs typeface="Arial"/>
              </a:rPr>
              <a:t>levels </a:t>
            </a:r>
            <a:r>
              <a:rPr sz="1000" i="1" spc="-20" dirty="0">
                <a:latin typeface="Arial"/>
                <a:cs typeface="Arial"/>
              </a:rPr>
              <a:t>of </a:t>
            </a:r>
            <a:r>
              <a:rPr sz="1000" i="1" spc="-15" dirty="0">
                <a:latin typeface="Arial"/>
                <a:cs typeface="Arial"/>
              </a:rPr>
              <a:t>formality</a:t>
            </a:r>
            <a:r>
              <a:rPr sz="1000" spc="-15" dirty="0">
                <a:latin typeface="Arial"/>
                <a:cs typeface="Arial"/>
              </a:rPr>
              <a:t>: </a:t>
            </a:r>
            <a:r>
              <a:rPr sz="1000" spc="-25" dirty="0">
                <a:latin typeface="Arial"/>
                <a:cs typeface="Arial"/>
              </a:rPr>
              <a:t>informal,  </a:t>
            </a:r>
            <a:r>
              <a:rPr sz="1000" spc="-40" dirty="0">
                <a:latin typeface="Arial"/>
                <a:cs typeface="Arial"/>
              </a:rPr>
              <a:t>semi-formal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30" dirty="0">
                <a:latin typeface="Arial"/>
                <a:cs typeface="Arial"/>
              </a:rPr>
              <a:t>formal </a:t>
            </a:r>
            <a:r>
              <a:rPr sz="1000" spc="-55" dirty="0">
                <a:latin typeface="Arial"/>
                <a:cs typeface="Arial"/>
              </a:rPr>
              <a:t>(enables </a:t>
            </a:r>
            <a:r>
              <a:rPr sz="1000" spc="-45" dirty="0">
                <a:latin typeface="Arial"/>
                <a:cs typeface="Arial"/>
              </a:rPr>
              <a:t>actors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different </a:t>
            </a:r>
            <a:r>
              <a:rPr sz="1000" spc="-50" dirty="0">
                <a:latin typeface="Arial"/>
                <a:cs typeface="Arial"/>
              </a:rPr>
              <a:t>expertise  </a:t>
            </a:r>
            <a:r>
              <a:rPr sz="1000" spc="-15" dirty="0">
                <a:latin typeface="Arial"/>
                <a:cs typeface="Arial"/>
              </a:rPr>
              <a:t>contribute)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13/71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7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0743" y="97383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1032" y="119764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1032" y="1369720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0743" y="167206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032" y="189586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1032" y="206794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0743" y="2370302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50252" y="430403"/>
            <a:ext cx="2945397" cy="211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17500" marR="373380" indent="-304800">
              <a:lnSpc>
                <a:spcPct val="102600"/>
              </a:lnSpc>
              <a:spcBef>
                <a:spcPts val="825"/>
              </a:spcBef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1050" spc="-60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50" spc="-2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tools </a:t>
            </a:r>
            <a:r>
              <a:rPr sz="1050" spc="-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Macro-level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methodologies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  <a:hlinkClick r:id="rId7" action="ppaction://hlinksldjump"/>
              </a:rPr>
              <a:t>Micro-level</a:t>
            </a:r>
            <a:r>
              <a:rPr sz="1050" spc="5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50" dirty="0">
                <a:latin typeface="Arial"/>
                <a:cs typeface="Arial"/>
                <a:hlinkClick r:id="rId7" action="ppaction://hlinksldjump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lain"/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8" action="ppaction://hlinksldjump"/>
              </a:rPr>
              <a:t>Methods</a:t>
            </a:r>
            <a:endParaRPr sz="1050" dirty="0">
              <a:latin typeface="Arial"/>
              <a:cs typeface="Arial"/>
            </a:endParaRPr>
          </a:p>
          <a:p>
            <a:pPr marL="317500" marR="597535">
              <a:lnSpc>
                <a:spcPct val="102600"/>
              </a:lnSpc>
            </a:pP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Logic-based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debugging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Logic </a:t>
            </a:r>
            <a:r>
              <a:rPr sz="1050" spc="85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&amp;</a:t>
            </a:r>
            <a:r>
              <a:rPr sz="1050" spc="13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 startAt="3"/>
              <a:tabLst>
                <a:tab pos="179705" algn="l"/>
              </a:tabLst>
            </a:pP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1050" spc="-5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-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10743" y="2724378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50253" y="2737967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14</a:t>
            </a:r>
            <a:r>
              <a:rPr spc="50" dirty="0"/>
              <a:t>/71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516636" y="2707830"/>
            <a:ext cx="2398014" cy="16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Parameters and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1050" spc="-75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106580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61998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83001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24395" y="430403"/>
            <a:ext cx="3636010" cy="1974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37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Micro-level</a:t>
            </a:r>
            <a:r>
              <a:rPr sz="1400" spc="3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methodologies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84150" marR="177165" indent="-171450" algn="just">
              <a:lnSpc>
                <a:spcPct val="102600"/>
              </a:lnSpc>
              <a:spcBef>
                <a:spcPts val="1110"/>
              </a:spcBef>
              <a:buFont typeface="Arial"/>
              <a:buChar char="•"/>
            </a:pPr>
            <a:r>
              <a:rPr sz="1050" spc="-65" dirty="0">
                <a:latin typeface="Arial"/>
                <a:cs typeface="Arial"/>
              </a:rPr>
              <a:t>Guidelines </a:t>
            </a:r>
            <a:r>
              <a:rPr sz="1050" spc="-30" dirty="0">
                <a:latin typeface="Arial"/>
                <a:cs typeface="Arial"/>
              </a:rPr>
              <a:t>detailing </a:t>
            </a:r>
            <a:r>
              <a:rPr sz="1050" spc="-65" dirty="0">
                <a:latin typeface="Arial"/>
                <a:cs typeface="Arial"/>
              </a:rPr>
              <a:t>how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5" dirty="0">
                <a:latin typeface="Arial"/>
                <a:cs typeface="Arial"/>
              </a:rPr>
              <a:t>go </a:t>
            </a:r>
            <a:r>
              <a:rPr sz="1050" spc="-20" dirty="0">
                <a:latin typeface="Arial"/>
                <a:cs typeface="Arial"/>
              </a:rPr>
              <a:t>from </a:t>
            </a:r>
            <a:r>
              <a:rPr sz="1050" spc="-30" dirty="0">
                <a:latin typeface="Arial"/>
                <a:cs typeface="Arial"/>
              </a:rPr>
              <a:t>informal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5" dirty="0">
                <a:latin typeface="Arial"/>
                <a:cs typeface="Arial"/>
              </a:rPr>
              <a:t>logic-based  </a:t>
            </a:r>
            <a:r>
              <a:rPr sz="1050" spc="-50" dirty="0">
                <a:latin typeface="Arial"/>
                <a:cs typeface="Arial"/>
              </a:rPr>
              <a:t>representations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instructions </a:t>
            </a:r>
            <a:r>
              <a:rPr sz="1050" spc="-65" dirty="0">
                <a:solidFill>
                  <a:srgbClr val="009A55"/>
                </a:solidFill>
                <a:latin typeface="Arial"/>
                <a:cs typeface="Arial"/>
              </a:rPr>
              <a:t>how </a:t>
            </a:r>
            <a:r>
              <a:rPr sz="1050" spc="10" dirty="0">
                <a:solidFill>
                  <a:srgbClr val="009A55"/>
                </a:solidFill>
                <a:latin typeface="Arial"/>
                <a:cs typeface="Arial"/>
              </a:rPr>
              <a:t>to </a:t>
            </a:r>
            <a:r>
              <a:rPr sz="1050" spc="-45" dirty="0">
                <a:solidFill>
                  <a:srgbClr val="009A55"/>
                </a:solidFill>
                <a:latin typeface="Arial"/>
                <a:cs typeface="Arial"/>
              </a:rPr>
              <a:t>include </a:t>
            </a:r>
            <a:r>
              <a:rPr sz="1050" spc="-30" dirty="0">
                <a:solidFill>
                  <a:srgbClr val="009A55"/>
                </a:solidFill>
                <a:latin typeface="Arial"/>
                <a:cs typeface="Arial"/>
              </a:rPr>
              <a:t>the </a:t>
            </a:r>
            <a:r>
              <a:rPr sz="1050" spc="-60" dirty="0">
                <a:solidFill>
                  <a:srgbClr val="009A55"/>
                </a:solidFill>
                <a:latin typeface="Arial"/>
                <a:cs typeface="Arial"/>
              </a:rPr>
              <a:t>axioms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35" dirty="0">
                <a:latin typeface="Arial"/>
                <a:cs typeface="Arial"/>
              </a:rPr>
              <a:t>figure </a:t>
            </a:r>
            <a:r>
              <a:rPr sz="1050" spc="-15" dirty="0">
                <a:latin typeface="Arial"/>
                <a:cs typeface="Arial"/>
              </a:rPr>
              <a:t>out </a:t>
            </a:r>
            <a:r>
              <a:rPr sz="1050" spc="-40" dirty="0">
                <a:solidFill>
                  <a:srgbClr val="009A55"/>
                </a:solidFill>
                <a:latin typeface="Arial"/>
                <a:cs typeface="Arial"/>
              </a:rPr>
              <a:t>which </a:t>
            </a:r>
            <a:r>
              <a:rPr sz="1050" spc="-90" dirty="0">
                <a:solidFill>
                  <a:srgbClr val="009A55"/>
                </a:solidFill>
                <a:latin typeface="Arial"/>
                <a:cs typeface="Arial"/>
              </a:rPr>
              <a:t>ones  </a:t>
            </a:r>
            <a:r>
              <a:rPr sz="1050" spc="-80" dirty="0">
                <a:solidFill>
                  <a:srgbClr val="009A55"/>
                </a:solidFill>
                <a:latin typeface="Arial"/>
                <a:cs typeface="Arial"/>
              </a:rPr>
              <a:t>are  </a:t>
            </a:r>
            <a:r>
              <a:rPr sz="1050" spc="-15" dirty="0">
                <a:solidFill>
                  <a:srgbClr val="009A55"/>
                </a:solidFill>
                <a:latin typeface="Arial"/>
                <a:cs typeface="Arial"/>
              </a:rPr>
              <a:t>better </a:t>
            </a:r>
            <a:r>
              <a:rPr sz="1050" spc="-25" dirty="0">
                <a:solidFill>
                  <a:srgbClr val="009A55"/>
                </a:solidFill>
                <a:latin typeface="Arial"/>
                <a:cs typeface="Arial"/>
              </a:rPr>
              <a:t>than  </a:t>
            </a:r>
            <a:r>
              <a:rPr sz="1050" spc="-50" dirty="0">
                <a:solidFill>
                  <a:srgbClr val="009A55"/>
                </a:solidFill>
                <a:latin typeface="Arial"/>
                <a:cs typeface="Arial"/>
              </a:rPr>
              <a:t>others</a:t>
            </a:r>
            <a:endParaRPr sz="1050" dirty="0">
              <a:latin typeface="Arial"/>
              <a:cs typeface="Arial"/>
            </a:endParaRPr>
          </a:p>
          <a:p>
            <a:pPr marL="184150" indent="-171450" algn="just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To </a:t>
            </a:r>
            <a:r>
              <a:rPr sz="1050" spc="-60" dirty="0">
                <a:latin typeface="Arial"/>
                <a:cs typeface="Arial"/>
              </a:rPr>
              <a:t>represent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formal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30" dirty="0">
                <a:latin typeface="Arial"/>
                <a:cs typeface="Arial"/>
              </a:rPr>
              <a:t>ontological</a:t>
            </a:r>
            <a:r>
              <a:rPr sz="1050" spc="17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details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20" dirty="0">
                <a:latin typeface="Arial"/>
                <a:cs typeface="Arial"/>
              </a:rPr>
              <a:t>(very) </a:t>
            </a:r>
            <a:r>
              <a:rPr sz="1050" spc="-75" dirty="0">
                <a:latin typeface="Arial"/>
                <a:cs typeface="Arial"/>
              </a:rPr>
              <a:t>Expressive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0" dirty="0">
                <a:latin typeface="Arial"/>
                <a:cs typeface="Arial"/>
              </a:rPr>
              <a:t>language, </a:t>
            </a:r>
            <a:r>
              <a:rPr sz="1050" spc="-95" dirty="0">
                <a:latin typeface="Arial"/>
                <a:cs typeface="Arial"/>
              </a:rPr>
              <a:t>so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5" dirty="0">
                <a:latin typeface="Arial"/>
                <a:cs typeface="Arial"/>
              </a:rPr>
              <a:t>include </a:t>
            </a:r>
            <a:r>
              <a:rPr sz="1050" spc="-60" dirty="0">
                <a:latin typeface="Arial"/>
                <a:cs typeface="Arial"/>
              </a:rPr>
              <a:t>guidance  </a:t>
            </a:r>
            <a:r>
              <a:rPr sz="1050" spc="-65" dirty="0">
                <a:latin typeface="Arial"/>
                <a:cs typeface="Arial"/>
              </a:rPr>
              <a:t>also 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axioms  and  </a:t>
            </a:r>
            <a:r>
              <a:rPr sz="1050" spc="-30" dirty="0">
                <a:latin typeface="Arial"/>
                <a:cs typeface="Arial"/>
              </a:rPr>
              <a:t>ontological </a:t>
            </a:r>
            <a:r>
              <a:rPr sz="1050" spc="-25" dirty="0">
                <a:latin typeface="Arial"/>
                <a:cs typeface="Arial"/>
              </a:rPr>
              <a:t>quality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criteria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15/71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4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106580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61998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83001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221213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259424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24395" y="430403"/>
            <a:ext cx="3636010" cy="271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37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Micro-level</a:t>
            </a:r>
            <a:r>
              <a:rPr sz="1400" spc="3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methodologies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84150" marR="177165" indent="-171450" algn="just">
              <a:lnSpc>
                <a:spcPct val="102600"/>
              </a:lnSpc>
              <a:spcBef>
                <a:spcPts val="1110"/>
              </a:spcBef>
              <a:buFont typeface="Arial"/>
              <a:buChar char="•"/>
            </a:pPr>
            <a:r>
              <a:rPr sz="1050" spc="-65" dirty="0">
                <a:latin typeface="Arial"/>
                <a:cs typeface="Arial"/>
              </a:rPr>
              <a:t>Guidelines </a:t>
            </a:r>
            <a:r>
              <a:rPr sz="1050" spc="-30" dirty="0">
                <a:latin typeface="Arial"/>
                <a:cs typeface="Arial"/>
              </a:rPr>
              <a:t>detailing </a:t>
            </a:r>
            <a:r>
              <a:rPr sz="1050" spc="-65" dirty="0">
                <a:latin typeface="Arial"/>
                <a:cs typeface="Arial"/>
              </a:rPr>
              <a:t>how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5" dirty="0">
                <a:latin typeface="Arial"/>
                <a:cs typeface="Arial"/>
              </a:rPr>
              <a:t>go </a:t>
            </a:r>
            <a:r>
              <a:rPr sz="1050" spc="-20" dirty="0">
                <a:latin typeface="Arial"/>
                <a:cs typeface="Arial"/>
              </a:rPr>
              <a:t>from </a:t>
            </a:r>
            <a:r>
              <a:rPr sz="1050" spc="-30" dirty="0">
                <a:latin typeface="Arial"/>
                <a:cs typeface="Arial"/>
              </a:rPr>
              <a:t>informal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5" dirty="0">
                <a:latin typeface="Arial"/>
                <a:cs typeface="Arial"/>
              </a:rPr>
              <a:t>logic-based  </a:t>
            </a:r>
            <a:r>
              <a:rPr sz="1050" spc="-50" dirty="0">
                <a:latin typeface="Arial"/>
                <a:cs typeface="Arial"/>
              </a:rPr>
              <a:t>representations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instructions </a:t>
            </a:r>
            <a:r>
              <a:rPr sz="1050" spc="-65" dirty="0">
                <a:solidFill>
                  <a:srgbClr val="009A55"/>
                </a:solidFill>
                <a:latin typeface="Arial"/>
                <a:cs typeface="Arial"/>
              </a:rPr>
              <a:t>how </a:t>
            </a:r>
            <a:r>
              <a:rPr sz="1050" spc="10" dirty="0">
                <a:solidFill>
                  <a:srgbClr val="009A55"/>
                </a:solidFill>
                <a:latin typeface="Arial"/>
                <a:cs typeface="Arial"/>
              </a:rPr>
              <a:t>to </a:t>
            </a:r>
            <a:r>
              <a:rPr sz="1050" spc="-45" dirty="0">
                <a:solidFill>
                  <a:srgbClr val="009A55"/>
                </a:solidFill>
                <a:latin typeface="Arial"/>
                <a:cs typeface="Arial"/>
              </a:rPr>
              <a:t>include </a:t>
            </a:r>
            <a:r>
              <a:rPr sz="1050" spc="-30" dirty="0">
                <a:solidFill>
                  <a:srgbClr val="009A55"/>
                </a:solidFill>
                <a:latin typeface="Arial"/>
                <a:cs typeface="Arial"/>
              </a:rPr>
              <a:t>the </a:t>
            </a:r>
            <a:r>
              <a:rPr sz="1050" spc="-60" dirty="0">
                <a:solidFill>
                  <a:srgbClr val="009A55"/>
                </a:solidFill>
                <a:latin typeface="Arial"/>
                <a:cs typeface="Arial"/>
              </a:rPr>
              <a:t>axioms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35" dirty="0">
                <a:latin typeface="Arial"/>
                <a:cs typeface="Arial"/>
              </a:rPr>
              <a:t>figure </a:t>
            </a:r>
            <a:r>
              <a:rPr sz="1050" spc="-15" dirty="0">
                <a:latin typeface="Arial"/>
                <a:cs typeface="Arial"/>
              </a:rPr>
              <a:t>out </a:t>
            </a:r>
            <a:r>
              <a:rPr sz="1050" spc="-40" dirty="0">
                <a:solidFill>
                  <a:srgbClr val="009A55"/>
                </a:solidFill>
                <a:latin typeface="Arial"/>
                <a:cs typeface="Arial"/>
              </a:rPr>
              <a:t>which </a:t>
            </a:r>
            <a:r>
              <a:rPr sz="1050" spc="-90" dirty="0">
                <a:solidFill>
                  <a:srgbClr val="009A55"/>
                </a:solidFill>
                <a:latin typeface="Arial"/>
                <a:cs typeface="Arial"/>
              </a:rPr>
              <a:t>ones  </a:t>
            </a:r>
            <a:r>
              <a:rPr sz="1050" spc="-80" dirty="0">
                <a:solidFill>
                  <a:srgbClr val="009A55"/>
                </a:solidFill>
                <a:latin typeface="Arial"/>
                <a:cs typeface="Arial"/>
              </a:rPr>
              <a:t>are  </a:t>
            </a:r>
            <a:r>
              <a:rPr sz="1050" spc="-15" dirty="0">
                <a:solidFill>
                  <a:srgbClr val="009A55"/>
                </a:solidFill>
                <a:latin typeface="Arial"/>
                <a:cs typeface="Arial"/>
              </a:rPr>
              <a:t>better </a:t>
            </a:r>
            <a:r>
              <a:rPr sz="1050" spc="-25" dirty="0">
                <a:solidFill>
                  <a:srgbClr val="009A55"/>
                </a:solidFill>
                <a:latin typeface="Arial"/>
                <a:cs typeface="Arial"/>
              </a:rPr>
              <a:t>than  </a:t>
            </a:r>
            <a:r>
              <a:rPr sz="1050" spc="-50" dirty="0">
                <a:solidFill>
                  <a:srgbClr val="009A55"/>
                </a:solidFill>
                <a:latin typeface="Arial"/>
                <a:cs typeface="Arial"/>
              </a:rPr>
              <a:t>others</a:t>
            </a:r>
            <a:endParaRPr sz="1050" dirty="0">
              <a:latin typeface="Arial"/>
              <a:cs typeface="Arial"/>
            </a:endParaRPr>
          </a:p>
          <a:p>
            <a:pPr marL="184150" indent="-171450" algn="just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To </a:t>
            </a:r>
            <a:r>
              <a:rPr sz="1050" spc="-60" dirty="0">
                <a:latin typeface="Arial"/>
                <a:cs typeface="Arial"/>
              </a:rPr>
              <a:t>represent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formal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30" dirty="0">
                <a:latin typeface="Arial"/>
                <a:cs typeface="Arial"/>
              </a:rPr>
              <a:t>ontological</a:t>
            </a:r>
            <a:r>
              <a:rPr sz="1050" spc="17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details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20" dirty="0">
                <a:latin typeface="Arial"/>
                <a:cs typeface="Arial"/>
              </a:rPr>
              <a:t>(very) </a:t>
            </a:r>
            <a:r>
              <a:rPr sz="1050" spc="-75" dirty="0">
                <a:latin typeface="Arial"/>
                <a:cs typeface="Arial"/>
              </a:rPr>
              <a:t>Expressive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0" dirty="0">
                <a:latin typeface="Arial"/>
                <a:cs typeface="Arial"/>
              </a:rPr>
              <a:t>language, </a:t>
            </a:r>
            <a:r>
              <a:rPr sz="1050" spc="-95" dirty="0">
                <a:latin typeface="Arial"/>
                <a:cs typeface="Arial"/>
              </a:rPr>
              <a:t>so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5" dirty="0">
                <a:latin typeface="Arial"/>
                <a:cs typeface="Arial"/>
              </a:rPr>
              <a:t>include </a:t>
            </a:r>
            <a:r>
              <a:rPr sz="1050" spc="-60" dirty="0">
                <a:latin typeface="Arial"/>
                <a:cs typeface="Arial"/>
              </a:rPr>
              <a:t>guidance  </a:t>
            </a:r>
            <a:r>
              <a:rPr sz="1050" spc="-65" dirty="0">
                <a:latin typeface="Arial"/>
                <a:cs typeface="Arial"/>
              </a:rPr>
              <a:t>also 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axioms  and  </a:t>
            </a:r>
            <a:r>
              <a:rPr sz="1050" spc="-30" dirty="0">
                <a:latin typeface="Arial"/>
                <a:cs typeface="Arial"/>
              </a:rPr>
              <a:t>ontological </a:t>
            </a:r>
            <a:r>
              <a:rPr sz="1050" spc="-25" dirty="0">
                <a:latin typeface="Arial"/>
                <a:cs typeface="Arial"/>
              </a:rPr>
              <a:t>quality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criteria</a:t>
            </a:r>
            <a:endParaRPr sz="1050" dirty="0">
              <a:latin typeface="Arial"/>
              <a:cs typeface="Arial"/>
            </a:endParaRPr>
          </a:p>
          <a:p>
            <a:pPr marL="184150" marR="7162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25" dirty="0">
                <a:latin typeface="Arial"/>
                <a:cs typeface="Arial"/>
              </a:rPr>
              <a:t>Notably: </a:t>
            </a:r>
            <a:r>
              <a:rPr sz="1050" spc="-45" dirty="0">
                <a:latin typeface="Arial"/>
                <a:cs typeface="Arial"/>
              </a:rPr>
              <a:t>OntoSpec, </a:t>
            </a:r>
            <a:r>
              <a:rPr sz="1050" spc="-10" dirty="0">
                <a:latin typeface="Arial"/>
                <a:cs typeface="Arial"/>
              </a:rPr>
              <a:t>“Ontology </a:t>
            </a:r>
            <a:r>
              <a:rPr sz="1050" spc="-55" dirty="0">
                <a:latin typeface="Arial"/>
                <a:cs typeface="Arial"/>
              </a:rPr>
              <a:t>development </a:t>
            </a:r>
            <a:r>
              <a:rPr sz="1050" spc="-5" dirty="0">
                <a:latin typeface="Arial"/>
                <a:cs typeface="Arial"/>
              </a:rPr>
              <a:t>101”  (outdated!!!), </a:t>
            </a:r>
            <a:r>
              <a:rPr sz="1050" spc="-20" dirty="0">
                <a:latin typeface="Arial"/>
                <a:cs typeface="Arial"/>
              </a:rPr>
              <a:t>DiDOn,</a:t>
            </a:r>
            <a:r>
              <a:rPr sz="1050" spc="125" dirty="0">
                <a:latin typeface="Arial"/>
                <a:cs typeface="Arial"/>
              </a:rPr>
              <a:t> </a:t>
            </a:r>
            <a:r>
              <a:rPr sz="1050" spc="15" dirty="0">
                <a:latin typeface="Arial"/>
                <a:cs typeface="Arial"/>
              </a:rPr>
              <a:t>TDD</a:t>
            </a:r>
            <a:endParaRPr sz="1050" dirty="0">
              <a:latin typeface="Arial"/>
              <a:cs typeface="Arial"/>
            </a:endParaRPr>
          </a:p>
          <a:p>
            <a:pPr marL="184150" marR="73025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Methods </a:t>
            </a:r>
            <a:r>
              <a:rPr sz="1050" spc="85" dirty="0">
                <a:latin typeface="Arial"/>
                <a:cs typeface="Arial"/>
              </a:rPr>
              <a:t>&amp; </a:t>
            </a:r>
            <a:r>
              <a:rPr sz="1050" spc="-25" dirty="0">
                <a:latin typeface="Arial"/>
                <a:cs typeface="Arial"/>
              </a:rPr>
              <a:t>tools for </a:t>
            </a:r>
            <a:r>
              <a:rPr sz="1050" spc="-75" dirty="0">
                <a:latin typeface="Arial"/>
                <a:cs typeface="Arial"/>
              </a:rPr>
              <a:t>sets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5" dirty="0">
                <a:latin typeface="Arial"/>
                <a:cs typeface="Arial"/>
              </a:rPr>
              <a:t>axioms; </a:t>
            </a:r>
            <a:r>
              <a:rPr sz="1050" spc="-40" dirty="0">
                <a:latin typeface="Arial"/>
                <a:cs typeface="Arial"/>
              </a:rPr>
              <a:t>e.g.: FORZA, </a:t>
            </a:r>
            <a:r>
              <a:rPr sz="1050" spc="-50" dirty="0">
                <a:latin typeface="Arial"/>
                <a:cs typeface="Arial"/>
              </a:rPr>
              <a:t>advocatus  </a:t>
            </a:r>
            <a:r>
              <a:rPr sz="1050" spc="-25" dirty="0">
                <a:latin typeface="Arial"/>
                <a:cs typeface="Arial"/>
              </a:rPr>
              <a:t>diaboli, </a:t>
            </a:r>
            <a:r>
              <a:rPr sz="1050" i="1" spc="-65" dirty="0">
                <a:latin typeface="Arial"/>
                <a:cs typeface="Arial"/>
              </a:rPr>
              <a:t>SubProS  </a:t>
            </a:r>
            <a:r>
              <a:rPr sz="1050" spc="85" dirty="0">
                <a:latin typeface="Arial"/>
                <a:cs typeface="Arial"/>
              </a:rPr>
              <a:t>&amp; </a:t>
            </a:r>
            <a:r>
              <a:rPr sz="1050" i="1" spc="-50" dirty="0">
                <a:latin typeface="Arial"/>
                <a:cs typeface="Arial"/>
              </a:rPr>
              <a:t>ProChainS</a:t>
            </a:r>
            <a:r>
              <a:rPr sz="1050" spc="-50" dirty="0">
                <a:latin typeface="Arial"/>
                <a:cs typeface="Arial"/>
              </a:rPr>
              <a:t>,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...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15/71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16</a:t>
            </a:r>
            <a:r>
              <a:rPr spc="50" dirty="0"/>
              <a:t>/71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339420" y="430403"/>
            <a:ext cx="3929379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More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detailed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steps 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(generalised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from </a:t>
            </a:r>
            <a:r>
              <a:rPr sz="1400" spc="-5" dirty="0">
                <a:solidFill>
                  <a:srgbClr val="46AA78"/>
                </a:solidFill>
                <a:latin typeface="Arial"/>
                <a:cs typeface="Arial"/>
              </a:rPr>
              <a:t>DiDOn) </a:t>
            </a:r>
            <a:r>
              <a:rPr sz="1400" spc="7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46AA78"/>
                </a:solidFill>
                <a:latin typeface="Arial"/>
                <a:cs typeface="Arial"/>
              </a:rPr>
              <a:t>(1/2)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47357" y="1291384"/>
            <a:ext cx="3813810" cy="112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marR="5080" indent="-176530">
              <a:lnSpc>
                <a:spcPct val="102600"/>
              </a:lnSpc>
              <a:buClr>
                <a:srgbClr val="46AA78"/>
              </a:buClr>
              <a:buAutoNum type="arabicPeriod"/>
              <a:tabLst>
                <a:tab pos="189865" algn="l"/>
              </a:tabLst>
            </a:pPr>
            <a:r>
              <a:rPr sz="1050" spc="-60" dirty="0">
                <a:latin typeface="Arial"/>
                <a:cs typeface="Arial"/>
              </a:rPr>
              <a:t>Requirements </a:t>
            </a:r>
            <a:r>
              <a:rPr sz="1050" spc="-55" dirty="0">
                <a:latin typeface="Arial"/>
                <a:cs typeface="Arial"/>
              </a:rPr>
              <a:t>analysis, </a:t>
            </a:r>
            <a:r>
              <a:rPr sz="1050" spc="-50" dirty="0">
                <a:latin typeface="Arial"/>
                <a:cs typeface="Arial"/>
              </a:rPr>
              <a:t>regarding </a:t>
            </a:r>
            <a:r>
              <a:rPr sz="1050" spc="-90" dirty="0">
                <a:latin typeface="Arial"/>
                <a:cs typeface="Arial"/>
              </a:rPr>
              <a:t>expressiveness </a:t>
            </a:r>
            <a:r>
              <a:rPr sz="1050" spc="-25" dirty="0">
                <a:latin typeface="Arial"/>
                <a:cs typeface="Arial"/>
              </a:rPr>
              <a:t>(temporal,  </a:t>
            </a:r>
            <a:r>
              <a:rPr sz="1050" spc="-55" dirty="0">
                <a:latin typeface="Arial"/>
                <a:cs typeface="Arial"/>
              </a:rPr>
              <a:t>fuzzy, </a:t>
            </a:r>
            <a:r>
              <a:rPr sz="1050" spc="-60" dirty="0">
                <a:latin typeface="Arial"/>
                <a:cs typeface="Arial"/>
              </a:rPr>
              <a:t>n-aries </a:t>
            </a:r>
            <a:r>
              <a:rPr sz="1050" spc="-10" dirty="0">
                <a:latin typeface="Arial"/>
                <a:cs typeface="Arial"/>
              </a:rPr>
              <a:t>etc.), </a:t>
            </a:r>
            <a:r>
              <a:rPr sz="1050" spc="-55" dirty="0">
                <a:latin typeface="Arial"/>
                <a:cs typeface="Arial"/>
              </a:rPr>
              <a:t>types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60" dirty="0">
                <a:latin typeface="Arial"/>
                <a:cs typeface="Arial"/>
              </a:rPr>
              <a:t>queries, reasoning </a:t>
            </a:r>
            <a:r>
              <a:rPr sz="1050" spc="-75" dirty="0">
                <a:latin typeface="Arial"/>
                <a:cs typeface="Arial"/>
              </a:rPr>
              <a:t>services   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-75" dirty="0">
                <a:latin typeface="Arial"/>
                <a:cs typeface="Arial"/>
              </a:rPr>
              <a:t>needed;</a:t>
            </a:r>
            <a:endParaRPr sz="1050">
              <a:latin typeface="Arial"/>
              <a:cs typeface="Arial"/>
            </a:endParaRPr>
          </a:p>
          <a:p>
            <a:pPr marL="189230" marR="127635" indent="-176530">
              <a:lnSpc>
                <a:spcPct val="102600"/>
              </a:lnSpc>
              <a:spcBef>
                <a:spcPts val="300"/>
              </a:spcBef>
              <a:buClr>
                <a:srgbClr val="46AA78"/>
              </a:buClr>
              <a:buAutoNum type="arabicPeriod"/>
              <a:tabLst>
                <a:tab pos="189865" algn="l"/>
              </a:tabLst>
            </a:pPr>
            <a:r>
              <a:rPr sz="1050" spc="-60" dirty="0">
                <a:latin typeface="Arial"/>
                <a:cs typeface="Arial"/>
              </a:rPr>
              <a:t>Design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30" dirty="0">
                <a:latin typeface="Arial"/>
                <a:cs typeface="Arial"/>
              </a:rPr>
              <a:t>architecture, </a:t>
            </a:r>
            <a:r>
              <a:rPr sz="1050" spc="-75" dirty="0">
                <a:latin typeface="Arial"/>
                <a:cs typeface="Arial"/>
              </a:rPr>
              <a:t>such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35" dirty="0">
                <a:latin typeface="Arial"/>
                <a:cs typeface="Arial"/>
              </a:rPr>
              <a:t>modular,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20" dirty="0">
                <a:latin typeface="Arial"/>
                <a:cs typeface="Arial"/>
              </a:rPr>
              <a:t>if </a:t>
            </a:r>
            <a:r>
              <a:rPr sz="1050" spc="-65" dirty="0">
                <a:latin typeface="Arial"/>
                <a:cs typeface="Arial"/>
              </a:rPr>
              <a:t>so,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85" dirty="0">
                <a:latin typeface="Arial"/>
                <a:cs typeface="Arial"/>
              </a:rPr>
              <a:t>way,  </a:t>
            </a:r>
            <a:r>
              <a:rPr sz="1050" spc="-25" dirty="0">
                <a:latin typeface="Arial"/>
                <a:cs typeface="Arial"/>
              </a:rPr>
              <a:t>distributed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10" dirty="0">
                <a:latin typeface="Arial"/>
                <a:cs typeface="Arial"/>
              </a:rPr>
              <a:t>not, </a:t>
            </a:r>
            <a:r>
              <a:rPr sz="1050" spc="14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etc.</a:t>
            </a:r>
            <a:endParaRPr sz="1050">
              <a:latin typeface="Arial"/>
              <a:cs typeface="Arial"/>
            </a:endParaRPr>
          </a:p>
          <a:p>
            <a:pPr marL="189230" marR="481330" indent="-176530">
              <a:lnSpc>
                <a:spcPct val="102699"/>
              </a:lnSpc>
              <a:spcBef>
                <a:spcPts val="295"/>
              </a:spcBef>
              <a:buClr>
                <a:srgbClr val="46AA78"/>
              </a:buClr>
              <a:buAutoNum type="arabicPeriod"/>
              <a:tabLst>
                <a:tab pos="189865" algn="l"/>
              </a:tabLst>
            </a:pPr>
            <a:r>
              <a:rPr sz="1050" spc="-85" dirty="0">
                <a:latin typeface="Arial"/>
                <a:cs typeface="Arial"/>
              </a:rPr>
              <a:t>Choose </a:t>
            </a:r>
            <a:r>
              <a:rPr sz="1050" spc="-30" dirty="0">
                <a:latin typeface="Arial"/>
                <a:cs typeface="Arial"/>
              </a:rPr>
              <a:t>principal </a:t>
            </a:r>
            <a:r>
              <a:rPr sz="1050" spc="-45" dirty="0">
                <a:latin typeface="Arial"/>
                <a:cs typeface="Arial"/>
              </a:rPr>
              <a:t>representation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spc="-60" dirty="0">
                <a:latin typeface="Arial"/>
                <a:cs typeface="Arial"/>
              </a:rPr>
              <a:t>and consider  </a:t>
            </a:r>
            <a:r>
              <a:rPr sz="1050" spc="-55" dirty="0">
                <a:latin typeface="Arial"/>
                <a:cs typeface="Arial"/>
              </a:rPr>
              <a:t>encoding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peculiarities;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2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3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742759" y="430403"/>
            <a:ext cx="312229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A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few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basic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hints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choosing </a:t>
            </a:r>
            <a:r>
              <a:rPr sz="1400" spc="-110" dirty="0">
                <a:solidFill>
                  <a:srgbClr val="46AA78"/>
                </a:solidFill>
                <a:latin typeface="Arial"/>
                <a:cs typeface="Arial"/>
              </a:rPr>
              <a:t>a  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language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40103" y="864722"/>
            <a:ext cx="907415" cy="389255"/>
          </a:xfrm>
          <a:custGeom>
            <a:avLst/>
            <a:gdLst/>
            <a:ahLst/>
            <a:cxnLst/>
            <a:rect l="l" t="t" r="r" b="b"/>
            <a:pathLst>
              <a:path w="907414" h="389255">
                <a:moveTo>
                  <a:pt x="453608" y="0"/>
                </a:moveTo>
                <a:lnTo>
                  <a:pt x="0" y="194403"/>
                </a:lnTo>
                <a:lnTo>
                  <a:pt x="453608" y="388807"/>
                </a:lnTo>
                <a:lnTo>
                  <a:pt x="907217" y="194403"/>
                </a:lnTo>
                <a:lnTo>
                  <a:pt x="453608" y="0"/>
                </a:lnTo>
                <a:close/>
              </a:path>
            </a:pathLst>
          </a:custGeom>
          <a:solidFill>
            <a:srgbClr val="FFF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0103" y="864722"/>
            <a:ext cx="907415" cy="389255"/>
          </a:xfrm>
          <a:custGeom>
            <a:avLst/>
            <a:gdLst/>
            <a:ahLst/>
            <a:cxnLst/>
            <a:rect l="l" t="t" r="r" b="b"/>
            <a:pathLst>
              <a:path w="907414" h="389255">
                <a:moveTo>
                  <a:pt x="453608" y="0"/>
                </a:moveTo>
                <a:lnTo>
                  <a:pt x="907217" y="194403"/>
                </a:lnTo>
                <a:lnTo>
                  <a:pt x="453608" y="388807"/>
                </a:lnTo>
                <a:lnTo>
                  <a:pt x="0" y="194403"/>
                </a:lnTo>
                <a:lnTo>
                  <a:pt x="453608" y="0"/>
                </a:lnTo>
                <a:close/>
              </a:path>
            </a:pathLst>
          </a:custGeom>
          <a:ln w="7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954737" y="949305"/>
            <a:ext cx="49657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 marR="5080" indent="-53340">
              <a:lnSpc>
                <a:spcPct val="101800"/>
              </a:lnSpc>
            </a:pPr>
            <a:r>
              <a:rPr sz="650" spc="10" dirty="0">
                <a:latin typeface="Helvetica"/>
                <a:cs typeface="Helvetica"/>
              </a:rPr>
              <a:t>Is</a:t>
            </a:r>
            <a:r>
              <a:rPr sz="650" spc="-45" dirty="0">
                <a:latin typeface="Helvetica"/>
                <a:cs typeface="Helvetica"/>
              </a:rPr>
              <a:t> </a:t>
            </a:r>
            <a:r>
              <a:rPr sz="650" spc="10" dirty="0">
                <a:latin typeface="Helvetica"/>
                <a:cs typeface="Helvetica"/>
              </a:rPr>
              <a:t>reasoning  required?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809324" y="864722"/>
            <a:ext cx="907415" cy="389255"/>
          </a:xfrm>
          <a:custGeom>
            <a:avLst/>
            <a:gdLst/>
            <a:ahLst/>
            <a:cxnLst/>
            <a:rect l="l" t="t" r="r" b="b"/>
            <a:pathLst>
              <a:path w="907414" h="389255">
                <a:moveTo>
                  <a:pt x="453608" y="0"/>
                </a:moveTo>
                <a:lnTo>
                  <a:pt x="0" y="194403"/>
                </a:lnTo>
                <a:lnTo>
                  <a:pt x="453608" y="388807"/>
                </a:lnTo>
                <a:lnTo>
                  <a:pt x="907217" y="194403"/>
                </a:lnTo>
                <a:lnTo>
                  <a:pt x="453608" y="0"/>
                </a:lnTo>
                <a:close/>
              </a:path>
            </a:pathLst>
          </a:custGeom>
          <a:solidFill>
            <a:srgbClr val="FFF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09324" y="864722"/>
            <a:ext cx="907415" cy="389255"/>
          </a:xfrm>
          <a:custGeom>
            <a:avLst/>
            <a:gdLst/>
            <a:ahLst/>
            <a:cxnLst/>
            <a:rect l="l" t="t" r="r" b="b"/>
            <a:pathLst>
              <a:path w="907414" h="389255">
                <a:moveTo>
                  <a:pt x="453608" y="0"/>
                </a:moveTo>
                <a:lnTo>
                  <a:pt x="907217" y="194403"/>
                </a:lnTo>
                <a:lnTo>
                  <a:pt x="453608" y="388807"/>
                </a:lnTo>
                <a:lnTo>
                  <a:pt x="0" y="194403"/>
                </a:lnTo>
                <a:lnTo>
                  <a:pt x="453608" y="0"/>
                </a:lnTo>
                <a:close/>
              </a:path>
            </a:pathLst>
          </a:custGeom>
          <a:ln w="7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033492" y="949305"/>
            <a:ext cx="47752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>
              <a:lnSpc>
                <a:spcPct val="101800"/>
              </a:lnSpc>
            </a:pPr>
            <a:r>
              <a:rPr sz="650" spc="15" dirty="0">
                <a:latin typeface="Helvetica"/>
                <a:cs typeface="Helvetica"/>
              </a:rPr>
              <a:t>Only </a:t>
            </a:r>
            <a:r>
              <a:rPr sz="650" spc="10" dirty="0">
                <a:latin typeface="Helvetica"/>
                <a:cs typeface="Helvetica"/>
              </a:rPr>
              <a:t>data  annotation?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871344" y="864722"/>
            <a:ext cx="907415" cy="389255"/>
          </a:xfrm>
          <a:custGeom>
            <a:avLst/>
            <a:gdLst/>
            <a:ahLst/>
            <a:cxnLst/>
            <a:rect l="l" t="t" r="r" b="b"/>
            <a:pathLst>
              <a:path w="907414" h="389255">
                <a:moveTo>
                  <a:pt x="453608" y="0"/>
                </a:moveTo>
                <a:lnTo>
                  <a:pt x="0" y="194403"/>
                </a:lnTo>
                <a:lnTo>
                  <a:pt x="453608" y="388807"/>
                </a:lnTo>
                <a:lnTo>
                  <a:pt x="907217" y="194403"/>
                </a:lnTo>
                <a:lnTo>
                  <a:pt x="453608" y="0"/>
                </a:lnTo>
                <a:close/>
              </a:path>
            </a:pathLst>
          </a:custGeom>
          <a:solidFill>
            <a:srgbClr val="FFF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71344" y="864722"/>
            <a:ext cx="907415" cy="389255"/>
          </a:xfrm>
          <a:custGeom>
            <a:avLst/>
            <a:gdLst/>
            <a:ahLst/>
            <a:cxnLst/>
            <a:rect l="l" t="t" r="r" b="b"/>
            <a:pathLst>
              <a:path w="907414" h="389255">
                <a:moveTo>
                  <a:pt x="453608" y="0"/>
                </a:moveTo>
                <a:lnTo>
                  <a:pt x="907217" y="194403"/>
                </a:lnTo>
                <a:lnTo>
                  <a:pt x="453608" y="388807"/>
                </a:lnTo>
                <a:lnTo>
                  <a:pt x="0" y="194403"/>
                </a:lnTo>
                <a:lnTo>
                  <a:pt x="453608" y="0"/>
                </a:lnTo>
                <a:close/>
              </a:path>
            </a:pathLst>
          </a:custGeom>
          <a:ln w="7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095512" y="949305"/>
            <a:ext cx="47752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050">
              <a:lnSpc>
                <a:spcPct val="101800"/>
              </a:lnSpc>
            </a:pPr>
            <a:r>
              <a:rPr sz="650" spc="-10" dirty="0">
                <a:latin typeface="Helvetica"/>
                <a:cs typeface="Helvetica"/>
              </a:rPr>
              <a:t>Text  </a:t>
            </a:r>
            <a:r>
              <a:rPr sz="650" spc="10" dirty="0">
                <a:latin typeface="Helvetica"/>
                <a:cs typeface="Helvetica"/>
              </a:rPr>
              <a:t>annotation?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40571" y="1644965"/>
            <a:ext cx="907415" cy="389255"/>
          </a:xfrm>
          <a:custGeom>
            <a:avLst/>
            <a:gdLst/>
            <a:ahLst/>
            <a:cxnLst/>
            <a:rect l="l" t="t" r="r" b="b"/>
            <a:pathLst>
              <a:path w="907414" h="389255">
                <a:moveTo>
                  <a:pt x="453608" y="0"/>
                </a:moveTo>
                <a:lnTo>
                  <a:pt x="0" y="194403"/>
                </a:lnTo>
                <a:lnTo>
                  <a:pt x="453608" y="388807"/>
                </a:lnTo>
                <a:lnTo>
                  <a:pt x="907217" y="194403"/>
                </a:lnTo>
                <a:lnTo>
                  <a:pt x="453608" y="0"/>
                </a:lnTo>
                <a:close/>
              </a:path>
            </a:pathLst>
          </a:custGeom>
          <a:solidFill>
            <a:srgbClr val="FFF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40571" y="1644966"/>
            <a:ext cx="907415" cy="389255"/>
          </a:xfrm>
          <a:custGeom>
            <a:avLst/>
            <a:gdLst/>
            <a:ahLst/>
            <a:cxnLst/>
            <a:rect l="l" t="t" r="r" b="b"/>
            <a:pathLst>
              <a:path w="907414" h="389255">
                <a:moveTo>
                  <a:pt x="453608" y="0"/>
                </a:moveTo>
                <a:lnTo>
                  <a:pt x="907217" y="194403"/>
                </a:lnTo>
                <a:lnTo>
                  <a:pt x="453608" y="388807"/>
                </a:lnTo>
                <a:lnTo>
                  <a:pt x="0" y="194403"/>
                </a:lnTo>
                <a:lnTo>
                  <a:pt x="453608" y="0"/>
                </a:lnTo>
                <a:close/>
              </a:path>
            </a:pathLst>
          </a:custGeom>
          <a:ln w="7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642289" y="1731331"/>
            <a:ext cx="16891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u="sng" spc="5" dirty="0">
                <a:latin typeface="Helvetica"/>
                <a:cs typeface="Helvetica"/>
              </a:rPr>
              <a:t> </a:t>
            </a:r>
            <a:r>
              <a:rPr sz="650" u="sng" spc="35" dirty="0">
                <a:latin typeface="Helvetica"/>
                <a:cs typeface="Helvetica"/>
              </a:rPr>
              <a:t> 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43244" y="1729548"/>
            <a:ext cx="520065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510">
              <a:lnSpc>
                <a:spcPct val="101800"/>
              </a:lnSpc>
            </a:pPr>
            <a:r>
              <a:rPr sz="650" spc="10" dirty="0">
                <a:latin typeface="Helvetica"/>
                <a:cs typeface="Helvetica"/>
              </a:rPr>
              <a:t>Expressivity  is</a:t>
            </a:r>
            <a:r>
              <a:rPr sz="650" spc="-50" dirty="0">
                <a:latin typeface="Helvetica"/>
                <a:cs typeface="Helvetica"/>
              </a:rPr>
              <a:t> </a:t>
            </a:r>
            <a:r>
              <a:rPr sz="650" spc="10" dirty="0">
                <a:latin typeface="Helvetica"/>
                <a:cs typeface="Helvetica"/>
              </a:rPr>
              <a:t>important?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37652" y="2858299"/>
            <a:ext cx="713105" cy="202565"/>
          </a:xfrm>
          <a:custGeom>
            <a:avLst/>
            <a:gdLst/>
            <a:ahLst/>
            <a:cxnLst/>
            <a:rect l="l" t="t" r="r" b="b"/>
            <a:pathLst>
              <a:path w="713105" h="202564">
                <a:moveTo>
                  <a:pt x="712813" y="0"/>
                </a:moveTo>
                <a:lnTo>
                  <a:pt x="0" y="859"/>
                </a:lnTo>
                <a:lnTo>
                  <a:pt x="243" y="202462"/>
                </a:lnTo>
                <a:lnTo>
                  <a:pt x="713055" y="201603"/>
                </a:lnTo>
                <a:lnTo>
                  <a:pt x="712813" y="0"/>
                </a:lnTo>
                <a:close/>
              </a:path>
            </a:pathLst>
          </a:custGeom>
          <a:solidFill>
            <a:srgbClr val="B5F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37652" y="2858299"/>
            <a:ext cx="713105" cy="202565"/>
          </a:xfrm>
          <a:custGeom>
            <a:avLst/>
            <a:gdLst/>
            <a:ahLst/>
            <a:cxnLst/>
            <a:rect l="l" t="t" r="r" b="b"/>
            <a:pathLst>
              <a:path w="713105" h="202564">
                <a:moveTo>
                  <a:pt x="0" y="859"/>
                </a:moveTo>
                <a:lnTo>
                  <a:pt x="712813" y="0"/>
                </a:lnTo>
                <a:lnTo>
                  <a:pt x="713055" y="201603"/>
                </a:lnTo>
                <a:lnTo>
                  <a:pt x="243" y="202463"/>
                </a:lnTo>
                <a:lnTo>
                  <a:pt x="0" y="859"/>
                </a:lnTo>
                <a:close/>
              </a:path>
            </a:pathLst>
          </a:custGeom>
          <a:ln w="7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863756" y="2906164"/>
            <a:ext cx="661035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5" dirty="0">
                <a:latin typeface="Helvetica"/>
                <a:cs typeface="Helvetica"/>
              </a:rPr>
              <a:t>Use OWL </a:t>
            </a:r>
            <a:r>
              <a:rPr sz="650" spc="10" dirty="0">
                <a:latin typeface="Helvetica"/>
                <a:cs typeface="Helvetica"/>
              </a:rPr>
              <a:t>(2)</a:t>
            </a:r>
            <a:r>
              <a:rPr sz="650" spc="-120" dirty="0">
                <a:latin typeface="Helvetica"/>
                <a:cs typeface="Helvetica"/>
              </a:rPr>
              <a:t> </a:t>
            </a:r>
            <a:r>
              <a:rPr sz="650" spc="15" dirty="0">
                <a:latin typeface="Helvetica"/>
                <a:cs typeface="Helvetica"/>
              </a:rPr>
              <a:t>DL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972146" y="1738567"/>
            <a:ext cx="713105" cy="201930"/>
          </a:xfrm>
          <a:custGeom>
            <a:avLst/>
            <a:gdLst/>
            <a:ahLst/>
            <a:cxnLst/>
            <a:rect l="l" t="t" r="r" b="b"/>
            <a:pathLst>
              <a:path w="713104" h="201930">
                <a:moveTo>
                  <a:pt x="0" y="0"/>
                </a:moveTo>
                <a:lnTo>
                  <a:pt x="712813" y="0"/>
                </a:lnTo>
                <a:lnTo>
                  <a:pt x="712813" y="201603"/>
                </a:lnTo>
                <a:lnTo>
                  <a:pt x="0" y="201603"/>
                </a:lnTo>
                <a:lnTo>
                  <a:pt x="0" y="0"/>
                </a:lnTo>
                <a:close/>
              </a:path>
            </a:pathLst>
          </a:custGeom>
          <a:solidFill>
            <a:srgbClr val="B5F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975746" y="1739539"/>
            <a:ext cx="713105" cy="201930"/>
          </a:xfrm>
          <a:custGeom>
            <a:avLst/>
            <a:gdLst/>
            <a:ahLst/>
            <a:cxnLst/>
            <a:rect l="l" t="t" r="r" b="b"/>
            <a:pathLst>
              <a:path w="713104" h="201930">
                <a:moveTo>
                  <a:pt x="0" y="0"/>
                </a:moveTo>
                <a:lnTo>
                  <a:pt x="712813" y="0"/>
                </a:lnTo>
                <a:lnTo>
                  <a:pt x="712813" y="201603"/>
                </a:lnTo>
                <a:lnTo>
                  <a:pt x="0" y="201603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3029331" y="1785620"/>
            <a:ext cx="598805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5" dirty="0">
                <a:latin typeface="Helvetica"/>
                <a:cs typeface="Helvetica"/>
              </a:rPr>
              <a:t>Use </a:t>
            </a:r>
            <a:r>
              <a:rPr sz="650" spc="20" dirty="0">
                <a:latin typeface="Helvetica"/>
                <a:cs typeface="Helvetica"/>
              </a:rPr>
              <a:t>OWL </a:t>
            </a:r>
            <a:r>
              <a:rPr sz="650" spc="15" dirty="0">
                <a:latin typeface="Helvetica"/>
                <a:cs typeface="Helvetica"/>
              </a:rPr>
              <a:t>2</a:t>
            </a:r>
            <a:r>
              <a:rPr sz="650" spc="-120" dirty="0">
                <a:latin typeface="Helvetica"/>
                <a:cs typeface="Helvetica"/>
              </a:rPr>
              <a:t> </a:t>
            </a:r>
            <a:r>
              <a:rPr sz="650" spc="15" dirty="0">
                <a:latin typeface="Helvetica"/>
                <a:cs typeface="Helvetica"/>
              </a:rPr>
              <a:t>EL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906526" y="1368732"/>
            <a:ext cx="713105" cy="201930"/>
          </a:xfrm>
          <a:custGeom>
            <a:avLst/>
            <a:gdLst/>
            <a:ahLst/>
            <a:cxnLst/>
            <a:rect l="l" t="t" r="r" b="b"/>
            <a:pathLst>
              <a:path w="713105" h="201930">
                <a:moveTo>
                  <a:pt x="0" y="0"/>
                </a:moveTo>
                <a:lnTo>
                  <a:pt x="712813" y="0"/>
                </a:lnTo>
                <a:lnTo>
                  <a:pt x="712813" y="201603"/>
                </a:lnTo>
                <a:lnTo>
                  <a:pt x="0" y="201603"/>
                </a:lnTo>
                <a:lnTo>
                  <a:pt x="0" y="0"/>
                </a:lnTo>
                <a:close/>
              </a:path>
            </a:pathLst>
          </a:custGeom>
          <a:solidFill>
            <a:srgbClr val="B5F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910126" y="1372332"/>
            <a:ext cx="713105" cy="201930"/>
          </a:xfrm>
          <a:custGeom>
            <a:avLst/>
            <a:gdLst/>
            <a:ahLst/>
            <a:cxnLst/>
            <a:rect l="l" t="t" r="r" b="b"/>
            <a:pathLst>
              <a:path w="713105" h="201930">
                <a:moveTo>
                  <a:pt x="0" y="0"/>
                </a:moveTo>
                <a:lnTo>
                  <a:pt x="712813" y="0"/>
                </a:lnTo>
                <a:lnTo>
                  <a:pt x="712813" y="201603"/>
                </a:lnTo>
                <a:lnTo>
                  <a:pt x="0" y="201603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2002123" y="1363601"/>
            <a:ext cx="52197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2865">
              <a:lnSpc>
                <a:spcPct val="101800"/>
              </a:lnSpc>
            </a:pPr>
            <a:r>
              <a:rPr sz="650" spc="15" dirty="0">
                <a:latin typeface="Helvetica"/>
                <a:cs typeface="Helvetica"/>
              </a:rPr>
              <a:t>Use </a:t>
            </a:r>
            <a:r>
              <a:rPr sz="650" spc="20" dirty="0">
                <a:latin typeface="Helvetica"/>
                <a:cs typeface="Helvetica"/>
              </a:rPr>
              <a:t>OBO  </a:t>
            </a:r>
            <a:r>
              <a:rPr sz="650" spc="10" dirty="0">
                <a:latin typeface="Helvetica"/>
                <a:cs typeface="Helvetica"/>
              </a:rPr>
              <a:t>or </a:t>
            </a:r>
            <a:r>
              <a:rPr sz="650" spc="20" dirty="0">
                <a:latin typeface="Helvetica"/>
                <a:cs typeface="Helvetica"/>
              </a:rPr>
              <a:t>OWL </a:t>
            </a:r>
            <a:r>
              <a:rPr sz="650" spc="15" dirty="0">
                <a:latin typeface="Helvetica"/>
                <a:cs typeface="Helvetica"/>
              </a:rPr>
              <a:t>2</a:t>
            </a:r>
            <a:r>
              <a:rPr sz="650" spc="-114" dirty="0">
                <a:latin typeface="Helvetica"/>
                <a:cs typeface="Helvetica"/>
              </a:rPr>
              <a:t> </a:t>
            </a:r>
            <a:r>
              <a:rPr sz="650" spc="15" dirty="0">
                <a:latin typeface="Helvetica"/>
                <a:cs typeface="Helvetica"/>
              </a:rPr>
              <a:t>EL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874944" y="1372332"/>
            <a:ext cx="907415" cy="201930"/>
          </a:xfrm>
          <a:prstGeom prst="rect">
            <a:avLst/>
          </a:prstGeom>
          <a:solidFill>
            <a:srgbClr val="B5FEF7"/>
          </a:solidFill>
          <a:ln w="72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95"/>
              </a:lnSpc>
            </a:pPr>
            <a:r>
              <a:rPr sz="650" spc="15" dirty="0">
                <a:latin typeface="Helvetica"/>
                <a:cs typeface="Helvetica"/>
              </a:rPr>
              <a:t>Use SKOS, OBO,</a:t>
            </a:r>
            <a:r>
              <a:rPr sz="650" spc="-70" dirty="0">
                <a:latin typeface="Helvetica"/>
                <a:cs typeface="Helvetica"/>
              </a:rPr>
              <a:t> </a:t>
            </a:r>
            <a:r>
              <a:rPr sz="650" spc="10" dirty="0">
                <a:latin typeface="Helvetica"/>
                <a:cs typeface="Helvetica"/>
              </a:rPr>
              <a:t>or</a:t>
            </a:r>
            <a:endParaRPr sz="650">
              <a:latin typeface="Helvetica"/>
              <a:cs typeface="Helvetic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650" spc="20" dirty="0">
                <a:latin typeface="Helvetica"/>
                <a:cs typeface="Helvetica"/>
              </a:rPr>
              <a:t>OWL </a:t>
            </a:r>
            <a:r>
              <a:rPr sz="650" spc="15" dirty="0">
                <a:latin typeface="Helvetica"/>
                <a:cs typeface="Helvetica"/>
              </a:rPr>
              <a:t>2</a:t>
            </a:r>
            <a:r>
              <a:rPr sz="650" spc="-120" dirty="0">
                <a:latin typeface="Helvetica"/>
                <a:cs typeface="Helvetica"/>
              </a:rPr>
              <a:t> </a:t>
            </a:r>
            <a:r>
              <a:rPr sz="650" spc="15" dirty="0">
                <a:latin typeface="Helvetica"/>
                <a:cs typeface="Helvetica"/>
              </a:rPr>
              <a:t>EL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647321" y="1059126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921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27242" y="105912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63361" y="0"/>
                </a:move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27242" y="1035366"/>
            <a:ext cx="63500" cy="47625"/>
          </a:xfrm>
          <a:custGeom>
            <a:avLst/>
            <a:gdLst/>
            <a:ahLst/>
            <a:cxnLst/>
            <a:rect l="l" t="t" r="r" b="b"/>
            <a:pathLst>
              <a:path w="63500" h="47625">
                <a:moveTo>
                  <a:pt x="0" y="0"/>
                </a:moveTo>
                <a:lnTo>
                  <a:pt x="63361" y="23760"/>
                </a:lnTo>
                <a:lnTo>
                  <a:pt x="0" y="4752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716541" y="1059126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721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789263" y="105912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63361" y="0"/>
                </a:move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89263" y="1035366"/>
            <a:ext cx="63500" cy="47625"/>
          </a:xfrm>
          <a:custGeom>
            <a:avLst/>
            <a:gdLst/>
            <a:ahLst/>
            <a:cxnLst/>
            <a:rect l="l" t="t" r="r" b="b"/>
            <a:pathLst>
              <a:path w="63500" h="47625">
                <a:moveTo>
                  <a:pt x="0" y="0"/>
                </a:moveTo>
                <a:lnTo>
                  <a:pt x="63361" y="23760"/>
                </a:lnTo>
                <a:lnTo>
                  <a:pt x="0" y="4752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90178" y="1249930"/>
            <a:ext cx="635" cy="310515"/>
          </a:xfrm>
          <a:custGeom>
            <a:avLst/>
            <a:gdLst/>
            <a:ahLst/>
            <a:cxnLst/>
            <a:rect l="l" t="t" r="r" b="b"/>
            <a:pathLst>
              <a:path w="634" h="310515">
                <a:moveTo>
                  <a:pt x="250" y="0"/>
                </a:moveTo>
                <a:lnTo>
                  <a:pt x="0" y="310325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90127" y="1560256"/>
            <a:ext cx="635" cy="63500"/>
          </a:xfrm>
          <a:custGeom>
            <a:avLst/>
            <a:gdLst/>
            <a:ahLst/>
            <a:cxnLst/>
            <a:rect l="l" t="t" r="r" b="b"/>
            <a:pathLst>
              <a:path w="634" h="63500">
                <a:moveTo>
                  <a:pt x="0" y="63361"/>
                </a:moveTo>
                <a:lnTo>
                  <a:pt x="51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6418" y="1560236"/>
            <a:ext cx="47625" cy="63500"/>
          </a:xfrm>
          <a:custGeom>
            <a:avLst/>
            <a:gdLst/>
            <a:ahLst/>
            <a:cxnLst/>
            <a:rect l="l" t="t" r="r" b="b"/>
            <a:pathLst>
              <a:path w="47625" h="63500">
                <a:moveTo>
                  <a:pt x="47520" y="38"/>
                </a:moveTo>
                <a:lnTo>
                  <a:pt x="23709" y="63380"/>
                </a:ln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259332" y="1253530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12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262932" y="1286651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361"/>
                </a:move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239172" y="1286651"/>
            <a:ext cx="47625" cy="63500"/>
          </a:xfrm>
          <a:custGeom>
            <a:avLst/>
            <a:gdLst/>
            <a:ahLst/>
            <a:cxnLst/>
            <a:rect l="l" t="t" r="r" b="b"/>
            <a:pathLst>
              <a:path w="47625" h="63500">
                <a:moveTo>
                  <a:pt x="47520" y="0"/>
                </a:moveTo>
                <a:lnTo>
                  <a:pt x="23760" y="63361"/>
                </a:ln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324953" y="125353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70" h="33655">
                <a:moveTo>
                  <a:pt x="0" y="0"/>
                </a:moveTo>
                <a:lnTo>
                  <a:pt x="1036" y="3316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325989" y="1286691"/>
            <a:ext cx="2540" cy="63500"/>
          </a:xfrm>
          <a:custGeom>
            <a:avLst/>
            <a:gdLst/>
            <a:ahLst/>
            <a:cxnLst/>
            <a:rect l="l" t="t" r="r" b="b"/>
            <a:pathLst>
              <a:path w="2539" h="63500">
                <a:moveTo>
                  <a:pt x="1979" y="63330"/>
                </a:move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302240" y="1285949"/>
            <a:ext cx="47625" cy="64135"/>
          </a:xfrm>
          <a:custGeom>
            <a:avLst/>
            <a:gdLst/>
            <a:ahLst/>
            <a:cxnLst/>
            <a:rect l="l" t="t" r="r" b="b"/>
            <a:pathLst>
              <a:path w="47625" h="64134">
                <a:moveTo>
                  <a:pt x="47497" y="0"/>
                </a:moveTo>
                <a:lnTo>
                  <a:pt x="25728" y="64072"/>
                </a:lnTo>
                <a:lnTo>
                  <a:pt x="0" y="1483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1649021" y="923425"/>
            <a:ext cx="1473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Helvetica Neue"/>
                <a:cs typeface="Helvetica Neue"/>
              </a:rPr>
              <a:t>No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213412" y="1324833"/>
            <a:ext cx="1727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65" dirty="0">
                <a:latin typeface="Helvetica Neue"/>
                <a:cs typeface="Helvetica Neue"/>
              </a:rPr>
              <a:t>Y</a:t>
            </a:r>
            <a:r>
              <a:rPr sz="700" spc="15" dirty="0">
                <a:latin typeface="Helvetica Neue"/>
                <a:cs typeface="Helvetica Neue"/>
              </a:rPr>
              <a:t>es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40337" y="2353747"/>
            <a:ext cx="907415" cy="389255"/>
          </a:xfrm>
          <a:custGeom>
            <a:avLst/>
            <a:gdLst/>
            <a:ahLst/>
            <a:cxnLst/>
            <a:rect l="l" t="t" r="r" b="b"/>
            <a:pathLst>
              <a:path w="907414" h="389255">
                <a:moveTo>
                  <a:pt x="453374" y="0"/>
                </a:moveTo>
                <a:lnTo>
                  <a:pt x="0" y="194950"/>
                </a:lnTo>
                <a:lnTo>
                  <a:pt x="453842" y="388807"/>
                </a:lnTo>
                <a:lnTo>
                  <a:pt x="907217" y="193856"/>
                </a:lnTo>
                <a:lnTo>
                  <a:pt x="453374" y="0"/>
                </a:lnTo>
                <a:close/>
              </a:path>
            </a:pathLst>
          </a:custGeom>
          <a:solidFill>
            <a:srgbClr val="FFF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0338" y="2353747"/>
            <a:ext cx="907415" cy="389255"/>
          </a:xfrm>
          <a:custGeom>
            <a:avLst/>
            <a:gdLst/>
            <a:ahLst/>
            <a:cxnLst/>
            <a:rect l="l" t="t" r="r" b="b"/>
            <a:pathLst>
              <a:path w="907414" h="389255">
                <a:moveTo>
                  <a:pt x="453374" y="0"/>
                </a:moveTo>
                <a:lnTo>
                  <a:pt x="907217" y="193857"/>
                </a:lnTo>
                <a:lnTo>
                  <a:pt x="453842" y="388807"/>
                </a:lnTo>
                <a:lnTo>
                  <a:pt x="0" y="194950"/>
                </a:lnTo>
                <a:lnTo>
                  <a:pt x="453374" y="0"/>
                </a:lnTo>
                <a:close/>
              </a:path>
            </a:pathLst>
          </a:custGeom>
          <a:ln w="7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926108" y="2438736"/>
            <a:ext cx="553720" cy="217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 marR="5080" indent="-60325">
              <a:lnSpc>
                <a:spcPct val="101699"/>
              </a:lnSpc>
            </a:pPr>
            <a:r>
              <a:rPr sz="650" spc="5" dirty="0">
                <a:latin typeface="Helvetica"/>
                <a:cs typeface="Helvetica"/>
              </a:rPr>
              <a:t>Decidability is  </a:t>
            </a:r>
            <a:r>
              <a:rPr sz="650" spc="10" dirty="0">
                <a:latin typeface="Helvetica"/>
                <a:cs typeface="Helvetica"/>
              </a:rPr>
              <a:t>important?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200912" y="2029194"/>
            <a:ext cx="0" cy="249554"/>
          </a:xfrm>
          <a:custGeom>
            <a:avLst/>
            <a:gdLst/>
            <a:ahLst/>
            <a:cxnLst/>
            <a:rect l="l" t="t" r="r" b="b"/>
            <a:pathLst>
              <a:path h="249555">
                <a:moveTo>
                  <a:pt x="0" y="0"/>
                </a:moveTo>
                <a:lnTo>
                  <a:pt x="0" y="249124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97780" y="2278318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361"/>
                </a:move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74020" y="2278318"/>
            <a:ext cx="47625" cy="63500"/>
          </a:xfrm>
          <a:custGeom>
            <a:avLst/>
            <a:gdLst/>
            <a:ahLst/>
            <a:cxnLst/>
            <a:rect l="l" t="t" r="r" b="b"/>
            <a:pathLst>
              <a:path w="47625" h="63500">
                <a:moveTo>
                  <a:pt x="47520" y="0"/>
                </a:moveTo>
                <a:lnTo>
                  <a:pt x="23760" y="63361"/>
                </a:ln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200912" y="2743102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12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97780" y="2776222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361"/>
                </a:move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74020" y="2776222"/>
            <a:ext cx="47625" cy="63500"/>
          </a:xfrm>
          <a:custGeom>
            <a:avLst/>
            <a:gdLst/>
            <a:ahLst/>
            <a:cxnLst/>
            <a:rect l="l" t="t" r="r" b="b"/>
            <a:pathLst>
              <a:path w="47625" h="63500">
                <a:moveTo>
                  <a:pt x="47520" y="0"/>
                </a:moveTo>
                <a:lnTo>
                  <a:pt x="23760" y="63361"/>
                </a:ln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1910126" y="2423552"/>
            <a:ext cx="1908175" cy="259079"/>
          </a:xfrm>
          <a:prstGeom prst="rect">
            <a:avLst/>
          </a:prstGeom>
          <a:solidFill>
            <a:srgbClr val="B5FEF7"/>
          </a:solidFill>
          <a:ln w="7200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305435" marR="26034" indent="-274320">
              <a:lnSpc>
                <a:spcPct val="101800"/>
              </a:lnSpc>
              <a:spcBef>
                <a:spcPts val="135"/>
              </a:spcBef>
            </a:pPr>
            <a:r>
              <a:rPr sz="650" spc="15" dirty="0">
                <a:latin typeface="Helvetica"/>
                <a:cs typeface="Helvetica"/>
              </a:rPr>
              <a:t>Use any FOL, </a:t>
            </a:r>
            <a:r>
              <a:rPr sz="650" spc="10" dirty="0">
                <a:latin typeface="Helvetica"/>
                <a:cs typeface="Helvetica"/>
              </a:rPr>
              <a:t>extension thereof, or higher order  logic, e.g. </a:t>
            </a:r>
            <a:r>
              <a:rPr sz="650" spc="20" dirty="0">
                <a:latin typeface="Helvetica"/>
                <a:cs typeface="Helvetica"/>
              </a:rPr>
              <a:t>Common </a:t>
            </a:r>
            <a:r>
              <a:rPr sz="650" spc="10" dirty="0">
                <a:latin typeface="Helvetica"/>
                <a:cs typeface="Helvetica"/>
              </a:rPr>
              <a:t>Logic,</a:t>
            </a:r>
            <a:r>
              <a:rPr sz="650" spc="-60" dirty="0">
                <a:latin typeface="Helvetica"/>
                <a:cs typeface="Helvetica"/>
              </a:rPr>
              <a:t> </a:t>
            </a:r>
            <a:r>
              <a:rPr sz="650" spc="15" dirty="0">
                <a:latin typeface="Helvetica"/>
                <a:cs typeface="Helvetica"/>
              </a:rPr>
              <a:t>DLRus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647789" y="2548151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126" y="1402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824915" y="2549553"/>
            <a:ext cx="63500" cy="635"/>
          </a:xfrm>
          <a:custGeom>
            <a:avLst/>
            <a:gdLst/>
            <a:ahLst/>
            <a:cxnLst/>
            <a:rect l="l" t="t" r="r" b="b"/>
            <a:pathLst>
              <a:path w="63500" h="635">
                <a:moveTo>
                  <a:pt x="63359" y="501"/>
                </a:move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824726" y="2525794"/>
            <a:ext cx="64135" cy="47625"/>
          </a:xfrm>
          <a:custGeom>
            <a:avLst/>
            <a:gdLst/>
            <a:ahLst/>
            <a:cxnLst/>
            <a:rect l="l" t="t" r="r" b="b"/>
            <a:pathLst>
              <a:path w="64135" h="47625">
                <a:moveTo>
                  <a:pt x="376" y="0"/>
                </a:moveTo>
                <a:lnTo>
                  <a:pt x="63547" y="24261"/>
                </a:lnTo>
                <a:lnTo>
                  <a:pt x="0" y="47519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809324" y="1644965"/>
            <a:ext cx="907415" cy="389255"/>
          </a:xfrm>
          <a:custGeom>
            <a:avLst/>
            <a:gdLst/>
            <a:ahLst/>
            <a:cxnLst/>
            <a:rect l="l" t="t" r="r" b="b"/>
            <a:pathLst>
              <a:path w="907414" h="389255">
                <a:moveTo>
                  <a:pt x="453608" y="0"/>
                </a:moveTo>
                <a:lnTo>
                  <a:pt x="0" y="194403"/>
                </a:lnTo>
                <a:lnTo>
                  <a:pt x="453608" y="388807"/>
                </a:lnTo>
                <a:lnTo>
                  <a:pt x="907217" y="194403"/>
                </a:lnTo>
                <a:lnTo>
                  <a:pt x="453608" y="0"/>
                </a:lnTo>
                <a:close/>
              </a:path>
            </a:pathLst>
          </a:custGeom>
          <a:solidFill>
            <a:srgbClr val="FFFA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809324" y="1644966"/>
            <a:ext cx="907415" cy="389255"/>
          </a:xfrm>
          <a:custGeom>
            <a:avLst/>
            <a:gdLst/>
            <a:ahLst/>
            <a:cxnLst/>
            <a:rect l="l" t="t" r="r" b="b"/>
            <a:pathLst>
              <a:path w="907414" h="389255">
                <a:moveTo>
                  <a:pt x="453608" y="0"/>
                </a:moveTo>
                <a:lnTo>
                  <a:pt x="907217" y="194403"/>
                </a:lnTo>
                <a:lnTo>
                  <a:pt x="453608" y="388807"/>
                </a:lnTo>
                <a:lnTo>
                  <a:pt x="0" y="194403"/>
                </a:lnTo>
                <a:lnTo>
                  <a:pt x="453608" y="0"/>
                </a:lnTo>
                <a:close/>
              </a:path>
            </a:pathLst>
          </a:custGeom>
          <a:ln w="7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2026320" y="1781732"/>
            <a:ext cx="49149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0" dirty="0">
                <a:latin typeface="Helvetica"/>
                <a:cs typeface="Helvetica"/>
              </a:rPr>
              <a:t>large</a:t>
            </a:r>
            <a:r>
              <a:rPr sz="650" spc="-100" dirty="0">
                <a:latin typeface="Helvetica"/>
                <a:cs typeface="Helvetica"/>
              </a:rPr>
              <a:t> </a:t>
            </a:r>
            <a:r>
              <a:rPr sz="650" spc="15" dirty="0">
                <a:latin typeface="Helvetica"/>
                <a:cs typeface="Helvetica"/>
              </a:rPr>
              <a:t>ABox?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734910" y="1812009"/>
            <a:ext cx="63500" cy="47625"/>
          </a:xfrm>
          <a:custGeom>
            <a:avLst/>
            <a:gdLst/>
            <a:ahLst/>
            <a:cxnLst/>
            <a:rect l="l" t="t" r="r" b="b"/>
            <a:pathLst>
              <a:path w="63500" h="47625">
                <a:moveTo>
                  <a:pt x="0" y="0"/>
                </a:moveTo>
                <a:lnTo>
                  <a:pt x="63361" y="23760"/>
                </a:lnTo>
                <a:lnTo>
                  <a:pt x="0" y="4752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16541" y="1836741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723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897265" y="18357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63361" y="0"/>
                </a:move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897265" y="1812009"/>
            <a:ext cx="63500" cy="47625"/>
          </a:xfrm>
          <a:custGeom>
            <a:avLst/>
            <a:gdLst/>
            <a:ahLst/>
            <a:cxnLst/>
            <a:rect l="l" t="t" r="r" b="b"/>
            <a:pathLst>
              <a:path w="63500" h="47625">
                <a:moveTo>
                  <a:pt x="0" y="0"/>
                </a:moveTo>
                <a:lnTo>
                  <a:pt x="63361" y="23760"/>
                </a:lnTo>
                <a:lnTo>
                  <a:pt x="0" y="4752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906994" y="2153547"/>
            <a:ext cx="713105" cy="201930"/>
          </a:xfrm>
          <a:custGeom>
            <a:avLst/>
            <a:gdLst/>
            <a:ahLst/>
            <a:cxnLst/>
            <a:rect l="l" t="t" r="r" b="b"/>
            <a:pathLst>
              <a:path w="713105" h="201930">
                <a:moveTo>
                  <a:pt x="0" y="0"/>
                </a:moveTo>
                <a:lnTo>
                  <a:pt x="712813" y="0"/>
                </a:lnTo>
                <a:lnTo>
                  <a:pt x="712813" y="201603"/>
                </a:lnTo>
                <a:lnTo>
                  <a:pt x="0" y="201603"/>
                </a:lnTo>
                <a:lnTo>
                  <a:pt x="0" y="0"/>
                </a:lnTo>
                <a:close/>
              </a:path>
            </a:pathLst>
          </a:custGeom>
          <a:solidFill>
            <a:srgbClr val="B5FE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910126" y="2157147"/>
            <a:ext cx="713105" cy="201930"/>
          </a:xfrm>
          <a:custGeom>
            <a:avLst/>
            <a:gdLst/>
            <a:ahLst/>
            <a:cxnLst/>
            <a:rect l="l" t="t" r="r" b="b"/>
            <a:pathLst>
              <a:path w="713105" h="201930">
                <a:moveTo>
                  <a:pt x="0" y="0"/>
                </a:moveTo>
                <a:lnTo>
                  <a:pt x="712813" y="0"/>
                </a:lnTo>
                <a:lnTo>
                  <a:pt x="712813" y="201603"/>
                </a:lnTo>
                <a:lnTo>
                  <a:pt x="0" y="201603"/>
                </a:lnTo>
                <a:lnTo>
                  <a:pt x="0" y="0"/>
                </a:lnTo>
                <a:close/>
              </a:path>
            </a:pathLst>
          </a:custGeom>
          <a:ln w="7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1959390" y="2200600"/>
            <a:ext cx="608330" cy="115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5" dirty="0">
                <a:latin typeface="Helvetica"/>
                <a:cs typeface="Helvetica"/>
              </a:rPr>
              <a:t>Use </a:t>
            </a:r>
            <a:r>
              <a:rPr sz="650" spc="20" dirty="0">
                <a:latin typeface="Helvetica"/>
                <a:cs typeface="Helvetica"/>
              </a:rPr>
              <a:t>OWL </a:t>
            </a:r>
            <a:r>
              <a:rPr sz="650" spc="15" dirty="0">
                <a:latin typeface="Helvetica"/>
                <a:cs typeface="Helvetica"/>
              </a:rPr>
              <a:t>2</a:t>
            </a:r>
            <a:r>
              <a:rPr sz="650" spc="-125" dirty="0">
                <a:latin typeface="Helvetica"/>
                <a:cs typeface="Helvetica"/>
              </a:rPr>
              <a:t> </a:t>
            </a:r>
            <a:r>
              <a:rPr sz="650" spc="20" dirty="0">
                <a:latin typeface="Helvetica"/>
                <a:cs typeface="Helvetica"/>
              </a:rPr>
              <a:t>QL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259332" y="2038345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12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259332" y="2071466"/>
            <a:ext cx="0" cy="6350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361"/>
                </a:move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235572" y="2071466"/>
            <a:ext cx="47625" cy="63500"/>
          </a:xfrm>
          <a:custGeom>
            <a:avLst/>
            <a:gdLst/>
            <a:ahLst/>
            <a:cxnLst/>
            <a:rect l="l" t="t" r="r" b="b"/>
            <a:pathLst>
              <a:path w="47625" h="63500">
                <a:moveTo>
                  <a:pt x="47520" y="0"/>
                </a:moveTo>
                <a:lnTo>
                  <a:pt x="23760" y="63361"/>
                </a:lnTo>
                <a:lnTo>
                  <a:pt x="0" y="0"/>
                </a:lnTo>
              </a:path>
            </a:pathLst>
          </a:custGeom>
          <a:ln w="1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17</a:t>
            </a:r>
            <a:r>
              <a:rPr spc="50" dirty="0"/>
              <a:t>/71</a:t>
            </a:r>
          </a:p>
        </p:txBody>
      </p:sp>
      <p:sp>
        <p:nvSpPr>
          <p:cNvPr id="167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68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69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70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71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339420" y="430403"/>
            <a:ext cx="3929379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More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detailed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steps 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(generalised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from </a:t>
            </a:r>
            <a:r>
              <a:rPr sz="1400" spc="-5" dirty="0">
                <a:solidFill>
                  <a:srgbClr val="46AA78"/>
                </a:solidFill>
                <a:latin typeface="Arial"/>
                <a:cs typeface="Arial"/>
              </a:rPr>
              <a:t>DiDOn) </a:t>
            </a:r>
            <a:r>
              <a:rPr sz="1400" spc="7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46AA78"/>
                </a:solidFill>
                <a:latin typeface="Arial"/>
                <a:cs typeface="Arial"/>
              </a:rPr>
              <a:t>(2/2)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92327" y="1331734"/>
            <a:ext cx="52590" cy="52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635404"/>
            <a:ext cx="52590" cy="52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1939061"/>
            <a:ext cx="52590" cy="52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2242718"/>
            <a:ext cx="52590" cy="52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447357" y="1070025"/>
            <a:ext cx="4067493" cy="1784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indent="-176530">
              <a:lnSpc>
                <a:spcPct val="100000"/>
              </a:lnSpc>
              <a:buClr>
                <a:srgbClr val="46AA78"/>
              </a:buClr>
              <a:buAutoNum type="arabicPeriod" startAt="4"/>
              <a:tabLst>
                <a:tab pos="189865" algn="l"/>
              </a:tabLst>
            </a:pPr>
            <a:r>
              <a:rPr sz="1050" spc="-40" dirty="0">
                <a:latin typeface="Arial"/>
                <a:cs typeface="Arial"/>
              </a:rPr>
              <a:t>Formalisation,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including:</a:t>
            </a:r>
            <a:endParaRPr sz="1050" dirty="0">
              <a:latin typeface="Arial"/>
              <a:cs typeface="Arial"/>
            </a:endParaRPr>
          </a:p>
          <a:p>
            <a:pPr marL="638175" marR="12509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examine </a:t>
            </a:r>
            <a:r>
              <a:rPr sz="1000" spc="-55" dirty="0">
                <a:latin typeface="Arial"/>
                <a:cs typeface="Arial"/>
              </a:rPr>
              <a:t>and add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75" dirty="0">
                <a:latin typeface="Arial"/>
                <a:cs typeface="Arial"/>
              </a:rPr>
              <a:t>classes, </a:t>
            </a:r>
            <a:r>
              <a:rPr sz="1000" spc="-25" dirty="0">
                <a:latin typeface="Arial"/>
                <a:cs typeface="Arial"/>
              </a:rPr>
              <a:t>object </a:t>
            </a:r>
            <a:r>
              <a:rPr sz="1000" spc="-35" dirty="0">
                <a:latin typeface="Arial"/>
                <a:cs typeface="Arial"/>
              </a:rPr>
              <a:t>properties, </a:t>
            </a:r>
            <a:r>
              <a:rPr sz="1000" spc="-30" dirty="0">
                <a:latin typeface="Arial"/>
                <a:cs typeface="Arial"/>
              </a:rPr>
              <a:t>constraints,  </a:t>
            </a:r>
            <a:r>
              <a:rPr sz="1000" spc="-55" dirty="0">
                <a:latin typeface="Arial"/>
                <a:cs typeface="Arial"/>
              </a:rPr>
              <a:t>rules </a:t>
            </a:r>
            <a:r>
              <a:rPr sz="1000" spc="-20" dirty="0">
                <a:latin typeface="Arial"/>
                <a:cs typeface="Arial"/>
              </a:rPr>
              <a:t>taking </a:t>
            </a:r>
            <a:r>
              <a:rPr sz="1000" spc="-5" dirty="0">
                <a:latin typeface="Arial"/>
                <a:cs typeface="Arial"/>
              </a:rPr>
              <a:t>into </a:t>
            </a:r>
            <a:r>
              <a:rPr sz="1000" spc="-40" dirty="0">
                <a:latin typeface="Arial"/>
                <a:cs typeface="Arial"/>
              </a:rPr>
              <a:t>account </a:t>
            </a:r>
            <a:r>
              <a:rPr sz="1000" spc="-25" dirty="0">
                <a:latin typeface="Arial"/>
                <a:cs typeface="Arial"/>
              </a:rPr>
              <a:t>the imported  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ontologies;</a:t>
            </a:r>
            <a:endParaRPr sz="1000" dirty="0">
              <a:latin typeface="Arial"/>
              <a:cs typeface="Arial"/>
            </a:endParaRPr>
          </a:p>
          <a:p>
            <a:pPr marL="638175" marR="454659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95" dirty="0">
                <a:latin typeface="Arial"/>
                <a:cs typeface="Arial"/>
              </a:rPr>
              <a:t>use </a:t>
            </a:r>
            <a:r>
              <a:rPr sz="1000" spc="-60" dirty="0">
                <a:latin typeface="Arial"/>
                <a:cs typeface="Arial"/>
              </a:rPr>
              <a:t>an </a:t>
            </a:r>
            <a:r>
              <a:rPr sz="1000" spc="-35" dirty="0">
                <a:latin typeface="Arial"/>
                <a:cs typeface="Arial"/>
              </a:rPr>
              <a:t>automated </a:t>
            </a:r>
            <a:r>
              <a:rPr sz="1000" spc="-65" dirty="0">
                <a:latin typeface="Arial"/>
                <a:cs typeface="Arial"/>
              </a:rPr>
              <a:t>reasoner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40" dirty="0">
                <a:latin typeface="Arial"/>
                <a:cs typeface="Arial"/>
              </a:rPr>
              <a:t>debugging/anomalous  deductions;</a:t>
            </a:r>
            <a:endParaRPr sz="1000" dirty="0">
              <a:latin typeface="Arial"/>
              <a:cs typeface="Arial"/>
            </a:endParaRPr>
          </a:p>
          <a:p>
            <a:pPr marL="638175" indent="-171450">
              <a:lnSpc>
                <a:spcPts val="1155"/>
              </a:lnSpc>
              <a:buFont typeface="Arial"/>
              <a:buChar char="•"/>
            </a:pPr>
            <a:r>
              <a:rPr sz="1000" spc="-95" dirty="0">
                <a:latin typeface="Arial"/>
                <a:cs typeface="Arial"/>
              </a:rPr>
              <a:t>use  </a:t>
            </a:r>
            <a:r>
              <a:rPr sz="1000" spc="-30" dirty="0">
                <a:latin typeface="Arial"/>
                <a:cs typeface="Arial"/>
              </a:rPr>
              <a:t>ontological </a:t>
            </a:r>
            <a:r>
              <a:rPr sz="1000" spc="-55" dirty="0">
                <a:latin typeface="Arial"/>
                <a:cs typeface="Arial"/>
              </a:rPr>
              <a:t>reasoning </a:t>
            </a:r>
            <a:r>
              <a:rPr sz="1000" spc="-70" dirty="0">
                <a:latin typeface="Arial"/>
                <a:cs typeface="Arial"/>
              </a:rPr>
              <a:t>services  </a:t>
            </a:r>
            <a:r>
              <a:rPr sz="1000" spc="-20" dirty="0">
                <a:latin typeface="Arial"/>
                <a:cs typeface="Arial"/>
              </a:rPr>
              <a:t>for quality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checks</a:t>
            </a:r>
            <a:endParaRPr sz="1000" dirty="0">
              <a:latin typeface="Arial"/>
              <a:cs typeface="Arial"/>
            </a:endParaRPr>
          </a:p>
          <a:p>
            <a:pPr marL="466725" marR="1462405">
              <a:lnSpc>
                <a:spcPts val="1200"/>
              </a:lnSpc>
              <a:spcBef>
                <a:spcPts val="35"/>
              </a:spcBef>
            </a:pPr>
            <a:r>
              <a:rPr lang="en-US" sz="1000" spc="-30" dirty="0" smtClean="0">
                <a:latin typeface="Arial"/>
                <a:cs typeface="Arial"/>
              </a:rPr>
              <a:t>     </a:t>
            </a:r>
            <a:r>
              <a:rPr sz="1000" spc="-30" dirty="0" smtClean="0">
                <a:latin typeface="Arial"/>
                <a:cs typeface="Arial"/>
              </a:rPr>
              <a:t>(</a:t>
            </a:r>
            <a:r>
              <a:rPr sz="1000" spc="-30" dirty="0">
                <a:latin typeface="Arial"/>
                <a:cs typeface="Arial"/>
              </a:rPr>
              <a:t>OntoClean, </a:t>
            </a:r>
            <a:r>
              <a:rPr sz="1000" spc="-55" dirty="0" smtClean="0">
                <a:latin typeface="Arial"/>
                <a:cs typeface="Arial"/>
              </a:rPr>
              <a:t>R</a:t>
            </a:r>
            <a:r>
              <a:rPr lang="en-US" sz="1000" spc="-55" dirty="0" smtClean="0">
                <a:latin typeface="Arial"/>
                <a:cs typeface="Arial"/>
              </a:rPr>
              <a:t>b</a:t>
            </a:r>
            <a:r>
              <a:rPr sz="1000" spc="-55" dirty="0" smtClean="0">
                <a:latin typeface="Arial"/>
                <a:cs typeface="Arial"/>
              </a:rPr>
              <a:t>ox</a:t>
            </a:r>
            <a:r>
              <a:rPr lang="en-US" sz="1000" spc="-55" dirty="0" smtClean="0">
                <a:latin typeface="Arial"/>
                <a:cs typeface="Arial"/>
              </a:rPr>
              <a:t> </a:t>
            </a:r>
            <a:r>
              <a:rPr sz="1000" spc="-10" dirty="0" smtClean="0">
                <a:latin typeface="Arial"/>
                <a:cs typeface="Arial"/>
              </a:rPr>
              <a:t>Compatibility</a:t>
            </a:r>
            <a:r>
              <a:rPr sz="1000" spc="-10" dirty="0">
                <a:latin typeface="Arial"/>
                <a:cs typeface="Arial"/>
              </a:rPr>
              <a:t>);  </a:t>
            </a:r>
            <a:endParaRPr lang="en-US" sz="1000" spc="-10" dirty="0" smtClean="0">
              <a:latin typeface="Arial"/>
              <a:cs typeface="Arial"/>
            </a:endParaRPr>
          </a:p>
          <a:p>
            <a:pPr marL="638175" marR="146240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55" dirty="0" smtClean="0">
                <a:latin typeface="Arial"/>
                <a:cs typeface="Arial"/>
              </a:rPr>
              <a:t>add</a:t>
            </a:r>
            <a:r>
              <a:rPr sz="1000" spc="-30" dirty="0" smtClean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annotations;</a:t>
            </a:r>
            <a:endParaRPr sz="1000" dirty="0">
              <a:latin typeface="Arial"/>
              <a:cs typeface="Arial"/>
            </a:endParaRPr>
          </a:p>
          <a:p>
            <a:pPr marL="189230" marR="5080" indent="-176530">
              <a:lnSpc>
                <a:spcPct val="102699"/>
              </a:lnSpc>
              <a:spcBef>
                <a:spcPts val="275"/>
              </a:spcBef>
              <a:buClr>
                <a:srgbClr val="46AA78"/>
              </a:buClr>
              <a:buAutoNum type="arabicPeriod" startAt="5"/>
              <a:tabLst>
                <a:tab pos="189865" algn="l"/>
              </a:tabLst>
            </a:pPr>
            <a:r>
              <a:rPr sz="1050" spc="-75" dirty="0">
                <a:latin typeface="Arial"/>
                <a:cs typeface="Arial"/>
              </a:rPr>
              <a:t>Generate </a:t>
            </a:r>
            <a:r>
              <a:rPr sz="1050" spc="-65" dirty="0">
                <a:latin typeface="Arial"/>
                <a:cs typeface="Arial"/>
              </a:rPr>
              <a:t>versions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other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5" dirty="0">
                <a:latin typeface="Arial"/>
                <a:cs typeface="Arial"/>
              </a:rPr>
              <a:t>languages, </a:t>
            </a:r>
            <a:r>
              <a:rPr sz="1050" spc="15" dirty="0">
                <a:latin typeface="Arial"/>
                <a:cs typeface="Arial"/>
              </a:rPr>
              <a:t>‘lite’ </a:t>
            </a:r>
            <a:r>
              <a:rPr sz="1050" spc="-60" dirty="0">
                <a:latin typeface="Arial"/>
                <a:cs typeface="Arial"/>
              </a:rPr>
              <a:t>versions,  </a:t>
            </a:r>
            <a:r>
              <a:rPr sz="1050" spc="-30" dirty="0">
                <a:latin typeface="Arial"/>
                <a:cs typeface="Arial"/>
              </a:rPr>
              <a:t>etc, </a:t>
            </a:r>
            <a:r>
              <a:rPr sz="1050" spc="20" dirty="0">
                <a:latin typeface="Arial"/>
                <a:cs typeface="Arial"/>
              </a:rPr>
              <a:t>if</a:t>
            </a:r>
            <a:r>
              <a:rPr sz="1050" spc="12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applicable;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18</a:t>
            </a:r>
            <a:r>
              <a:rPr spc="50" dirty="0"/>
              <a:t>/71</a:t>
            </a: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365377" y="430403"/>
            <a:ext cx="187769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Test-driven</a:t>
            </a:r>
            <a:r>
              <a:rPr sz="1400" spc="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22464" y="1323150"/>
            <a:ext cx="1022985" cy="1019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2464" y="1323150"/>
            <a:ext cx="1022985" cy="1019810"/>
          </a:xfrm>
          <a:custGeom>
            <a:avLst/>
            <a:gdLst/>
            <a:ahLst/>
            <a:cxnLst/>
            <a:rect l="l" t="t" r="r" b="b"/>
            <a:pathLst>
              <a:path w="1022985" h="1019810">
                <a:moveTo>
                  <a:pt x="873539" y="148946"/>
                </a:moveTo>
                <a:lnTo>
                  <a:pt x="906749" y="185349"/>
                </a:lnTo>
                <a:lnTo>
                  <a:pt x="935808" y="224020"/>
                </a:lnTo>
                <a:lnTo>
                  <a:pt x="960716" y="264657"/>
                </a:lnTo>
                <a:lnTo>
                  <a:pt x="981472" y="306957"/>
                </a:lnTo>
                <a:lnTo>
                  <a:pt x="998078" y="350618"/>
                </a:lnTo>
                <a:lnTo>
                  <a:pt x="1010531" y="395338"/>
                </a:lnTo>
                <a:lnTo>
                  <a:pt x="1018834" y="440813"/>
                </a:lnTo>
                <a:lnTo>
                  <a:pt x="1022985" y="486742"/>
                </a:lnTo>
                <a:lnTo>
                  <a:pt x="1022985" y="532823"/>
                </a:lnTo>
                <a:lnTo>
                  <a:pt x="1018834" y="578752"/>
                </a:lnTo>
                <a:lnTo>
                  <a:pt x="1010531" y="624228"/>
                </a:lnTo>
                <a:lnTo>
                  <a:pt x="998078" y="668947"/>
                </a:lnTo>
                <a:lnTo>
                  <a:pt x="981472" y="712608"/>
                </a:lnTo>
                <a:lnTo>
                  <a:pt x="960716" y="754908"/>
                </a:lnTo>
                <a:lnTo>
                  <a:pt x="935808" y="795545"/>
                </a:lnTo>
                <a:lnTo>
                  <a:pt x="906749" y="834216"/>
                </a:lnTo>
                <a:lnTo>
                  <a:pt x="873539" y="870619"/>
                </a:lnTo>
                <a:lnTo>
                  <a:pt x="837014" y="903718"/>
                </a:lnTo>
                <a:lnTo>
                  <a:pt x="798213" y="932680"/>
                </a:lnTo>
                <a:lnTo>
                  <a:pt x="757440" y="957504"/>
                </a:lnTo>
                <a:lnTo>
                  <a:pt x="714998" y="978192"/>
                </a:lnTo>
                <a:lnTo>
                  <a:pt x="671191" y="994741"/>
                </a:lnTo>
                <a:lnTo>
                  <a:pt x="626321" y="1007154"/>
                </a:lnTo>
                <a:lnTo>
                  <a:pt x="580693" y="1015428"/>
                </a:lnTo>
                <a:lnTo>
                  <a:pt x="534610" y="1019566"/>
                </a:lnTo>
                <a:lnTo>
                  <a:pt x="488375" y="1019566"/>
                </a:lnTo>
                <a:lnTo>
                  <a:pt x="442292" y="1015428"/>
                </a:lnTo>
                <a:lnTo>
                  <a:pt x="396664" y="1007154"/>
                </a:lnTo>
                <a:lnTo>
                  <a:pt x="351794" y="994741"/>
                </a:lnTo>
                <a:lnTo>
                  <a:pt x="307987" y="978192"/>
                </a:lnTo>
                <a:lnTo>
                  <a:pt x="265545" y="957504"/>
                </a:lnTo>
                <a:lnTo>
                  <a:pt x="224771" y="932680"/>
                </a:lnTo>
                <a:lnTo>
                  <a:pt x="185971" y="903718"/>
                </a:lnTo>
                <a:lnTo>
                  <a:pt x="149446" y="870619"/>
                </a:lnTo>
                <a:lnTo>
                  <a:pt x="116236" y="834216"/>
                </a:lnTo>
                <a:lnTo>
                  <a:pt x="87177" y="795545"/>
                </a:lnTo>
                <a:lnTo>
                  <a:pt x="62269" y="754908"/>
                </a:lnTo>
                <a:lnTo>
                  <a:pt x="41512" y="712608"/>
                </a:lnTo>
                <a:lnTo>
                  <a:pt x="24907" y="668947"/>
                </a:lnTo>
                <a:lnTo>
                  <a:pt x="12453" y="624228"/>
                </a:lnTo>
                <a:lnTo>
                  <a:pt x="4151" y="578752"/>
                </a:lnTo>
                <a:lnTo>
                  <a:pt x="0" y="532823"/>
                </a:lnTo>
                <a:lnTo>
                  <a:pt x="0" y="486742"/>
                </a:lnTo>
                <a:lnTo>
                  <a:pt x="4151" y="440813"/>
                </a:lnTo>
                <a:lnTo>
                  <a:pt x="12453" y="395338"/>
                </a:lnTo>
                <a:lnTo>
                  <a:pt x="24907" y="350618"/>
                </a:lnTo>
                <a:lnTo>
                  <a:pt x="41512" y="306957"/>
                </a:lnTo>
                <a:lnTo>
                  <a:pt x="62269" y="264657"/>
                </a:lnTo>
                <a:lnTo>
                  <a:pt x="87177" y="224020"/>
                </a:lnTo>
                <a:lnTo>
                  <a:pt x="116236" y="185349"/>
                </a:lnTo>
                <a:lnTo>
                  <a:pt x="149446" y="148946"/>
                </a:lnTo>
                <a:lnTo>
                  <a:pt x="185971" y="115847"/>
                </a:lnTo>
                <a:lnTo>
                  <a:pt x="224771" y="86885"/>
                </a:lnTo>
                <a:lnTo>
                  <a:pt x="265545" y="62061"/>
                </a:lnTo>
                <a:lnTo>
                  <a:pt x="307987" y="41374"/>
                </a:lnTo>
                <a:lnTo>
                  <a:pt x="351794" y="24824"/>
                </a:lnTo>
                <a:lnTo>
                  <a:pt x="396664" y="12412"/>
                </a:lnTo>
                <a:lnTo>
                  <a:pt x="442292" y="4137"/>
                </a:lnTo>
                <a:lnTo>
                  <a:pt x="488375" y="0"/>
                </a:lnTo>
                <a:lnTo>
                  <a:pt x="534610" y="0"/>
                </a:lnTo>
                <a:lnTo>
                  <a:pt x="580693" y="4137"/>
                </a:lnTo>
                <a:lnTo>
                  <a:pt x="626321" y="12412"/>
                </a:lnTo>
                <a:lnTo>
                  <a:pt x="671191" y="24824"/>
                </a:lnTo>
                <a:lnTo>
                  <a:pt x="714998" y="41374"/>
                </a:lnTo>
                <a:lnTo>
                  <a:pt x="757440" y="62061"/>
                </a:lnTo>
                <a:lnTo>
                  <a:pt x="798213" y="86885"/>
                </a:lnTo>
                <a:lnTo>
                  <a:pt x="837014" y="115847"/>
                </a:lnTo>
                <a:lnTo>
                  <a:pt x="873539" y="148946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904826" y="1787575"/>
            <a:ext cx="658495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5" dirty="0">
                <a:latin typeface="Helvetica"/>
                <a:cs typeface="Helvetica"/>
              </a:rPr>
              <a:t>Ontology</a:t>
            </a:r>
            <a:r>
              <a:rPr sz="550" b="1" spc="-70" dirty="0">
                <a:latin typeface="Helvetica"/>
                <a:cs typeface="Helvetica"/>
              </a:rPr>
              <a:t> </a:t>
            </a:r>
            <a:r>
              <a:rPr sz="550" b="1" spc="10" dirty="0">
                <a:latin typeface="Helvetica"/>
                <a:cs typeface="Helvetica"/>
              </a:rPr>
              <a:t>lifecycle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961355" y="1043971"/>
            <a:ext cx="212119" cy="195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47995" y="1204333"/>
            <a:ext cx="302559" cy="303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47995" y="1204334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4" h="303530">
                <a:moveTo>
                  <a:pt x="259518" y="43108"/>
                </a:moveTo>
                <a:lnTo>
                  <a:pt x="288212" y="82901"/>
                </a:lnTo>
                <a:lnTo>
                  <a:pt x="302559" y="128050"/>
                </a:lnTo>
                <a:lnTo>
                  <a:pt x="302559" y="174985"/>
                </a:lnTo>
                <a:lnTo>
                  <a:pt x="288212" y="220134"/>
                </a:lnTo>
                <a:lnTo>
                  <a:pt x="259518" y="259927"/>
                </a:lnTo>
                <a:lnTo>
                  <a:pt x="219788" y="288666"/>
                </a:lnTo>
                <a:lnTo>
                  <a:pt x="174710" y="303036"/>
                </a:lnTo>
                <a:lnTo>
                  <a:pt x="127849" y="303036"/>
                </a:lnTo>
                <a:lnTo>
                  <a:pt x="82770" y="288666"/>
                </a:lnTo>
                <a:lnTo>
                  <a:pt x="43040" y="259927"/>
                </a:lnTo>
                <a:lnTo>
                  <a:pt x="14346" y="220134"/>
                </a:lnTo>
                <a:lnTo>
                  <a:pt x="0" y="174985"/>
                </a:lnTo>
                <a:lnTo>
                  <a:pt x="0" y="128050"/>
                </a:lnTo>
                <a:lnTo>
                  <a:pt x="14346" y="82901"/>
                </a:lnTo>
                <a:lnTo>
                  <a:pt x="43040" y="43108"/>
                </a:lnTo>
                <a:lnTo>
                  <a:pt x="82770" y="14369"/>
                </a:lnTo>
                <a:lnTo>
                  <a:pt x="127849" y="0"/>
                </a:lnTo>
                <a:lnTo>
                  <a:pt x="174710" y="0"/>
                </a:lnTo>
                <a:lnTo>
                  <a:pt x="219788" y="14369"/>
                </a:lnTo>
                <a:lnTo>
                  <a:pt x="259518" y="43108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15022" y="1124795"/>
            <a:ext cx="413384" cy="243840"/>
          </a:xfrm>
          <a:custGeom>
            <a:avLst/>
            <a:gdLst/>
            <a:ahLst/>
            <a:cxnLst/>
            <a:rect l="l" t="t" r="r" b="b"/>
            <a:pathLst>
              <a:path w="413385" h="243840">
                <a:moveTo>
                  <a:pt x="412911" y="6581"/>
                </a:moveTo>
                <a:lnTo>
                  <a:pt x="364377" y="5552"/>
                </a:lnTo>
                <a:lnTo>
                  <a:pt x="313703" y="3290"/>
                </a:lnTo>
                <a:lnTo>
                  <a:pt x="263027" y="1028"/>
                </a:lnTo>
                <a:lnTo>
                  <a:pt x="214488" y="0"/>
                </a:lnTo>
                <a:lnTo>
                  <a:pt x="170225" y="1439"/>
                </a:lnTo>
                <a:lnTo>
                  <a:pt x="132376" y="6581"/>
                </a:lnTo>
                <a:lnTo>
                  <a:pt x="86543" y="19750"/>
                </a:lnTo>
                <a:lnTo>
                  <a:pt x="50494" y="37998"/>
                </a:lnTo>
                <a:lnTo>
                  <a:pt x="5723" y="95435"/>
                </a:lnTo>
                <a:lnTo>
                  <a:pt x="0" y="126017"/>
                </a:lnTo>
                <a:lnTo>
                  <a:pt x="1151" y="162338"/>
                </a:lnTo>
                <a:lnTo>
                  <a:pt x="6601" y="202244"/>
                </a:lnTo>
                <a:lnTo>
                  <a:pt x="13771" y="243585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10599" y="1365842"/>
            <a:ext cx="36830" cy="51435"/>
          </a:xfrm>
          <a:custGeom>
            <a:avLst/>
            <a:gdLst/>
            <a:ahLst/>
            <a:cxnLst/>
            <a:rect l="l" t="t" r="r" b="b"/>
            <a:pathLst>
              <a:path w="36830" h="51434">
                <a:moveTo>
                  <a:pt x="36387" y="0"/>
                </a:moveTo>
                <a:lnTo>
                  <a:pt x="0" y="5057"/>
                </a:lnTo>
                <a:lnTo>
                  <a:pt x="24937" y="51045"/>
                </a:lnTo>
                <a:lnTo>
                  <a:pt x="363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510599" y="1365842"/>
            <a:ext cx="36830" cy="51435"/>
          </a:xfrm>
          <a:custGeom>
            <a:avLst/>
            <a:gdLst/>
            <a:ahLst/>
            <a:cxnLst/>
            <a:rect l="l" t="t" r="r" b="b"/>
            <a:pathLst>
              <a:path w="36830" h="51434">
                <a:moveTo>
                  <a:pt x="24937" y="51045"/>
                </a:moveTo>
                <a:lnTo>
                  <a:pt x="36387" y="0"/>
                </a:lnTo>
                <a:lnTo>
                  <a:pt x="0" y="5057"/>
                </a:lnTo>
                <a:lnTo>
                  <a:pt x="24937" y="51045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147853" y="1420772"/>
            <a:ext cx="212118" cy="195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770728" y="1464260"/>
            <a:ext cx="352425" cy="241300"/>
          </a:xfrm>
          <a:custGeom>
            <a:avLst/>
            <a:gdLst/>
            <a:ahLst/>
            <a:cxnLst/>
            <a:rect l="l" t="t" r="r" b="b"/>
            <a:pathLst>
              <a:path w="352425" h="241300">
                <a:moveTo>
                  <a:pt x="352282" y="1852"/>
                </a:moveTo>
                <a:lnTo>
                  <a:pt x="317257" y="1480"/>
                </a:lnTo>
                <a:lnTo>
                  <a:pt x="282076" y="0"/>
                </a:lnTo>
                <a:lnTo>
                  <a:pt x="247201" y="735"/>
                </a:lnTo>
                <a:lnTo>
                  <a:pt x="179600" y="17843"/>
                </a:lnTo>
                <a:lnTo>
                  <a:pt x="114443" y="52806"/>
                </a:lnTo>
                <a:lnTo>
                  <a:pt x="83693" y="83089"/>
                </a:lnTo>
                <a:lnTo>
                  <a:pt x="61668" y="114859"/>
                </a:lnTo>
                <a:lnTo>
                  <a:pt x="40641" y="153644"/>
                </a:lnTo>
                <a:lnTo>
                  <a:pt x="20217" y="196660"/>
                </a:lnTo>
                <a:lnTo>
                  <a:pt x="0" y="241124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749533" y="1697418"/>
            <a:ext cx="38100" cy="52705"/>
          </a:xfrm>
          <a:custGeom>
            <a:avLst/>
            <a:gdLst/>
            <a:ahLst/>
            <a:cxnLst/>
            <a:rect l="l" t="t" r="r" b="b"/>
            <a:pathLst>
              <a:path w="38100" h="52705">
                <a:moveTo>
                  <a:pt x="4643" y="0"/>
                </a:moveTo>
                <a:lnTo>
                  <a:pt x="0" y="52107"/>
                </a:lnTo>
                <a:lnTo>
                  <a:pt x="37760" y="15901"/>
                </a:lnTo>
                <a:lnTo>
                  <a:pt x="4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49533" y="1697418"/>
            <a:ext cx="38100" cy="52705"/>
          </a:xfrm>
          <a:custGeom>
            <a:avLst/>
            <a:gdLst/>
            <a:ahLst/>
            <a:cxnLst/>
            <a:rect l="l" t="t" r="r" b="b"/>
            <a:pathLst>
              <a:path w="38100" h="52705">
                <a:moveTo>
                  <a:pt x="0" y="52107"/>
                </a:moveTo>
                <a:lnTo>
                  <a:pt x="37760" y="15901"/>
                </a:lnTo>
                <a:lnTo>
                  <a:pt x="4643" y="0"/>
                </a:lnTo>
                <a:lnTo>
                  <a:pt x="0" y="52107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47762" y="1681415"/>
            <a:ext cx="302559" cy="303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47762" y="1681415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4" h="303530">
                <a:moveTo>
                  <a:pt x="259518" y="43109"/>
                </a:moveTo>
                <a:lnTo>
                  <a:pt x="288212" y="82901"/>
                </a:lnTo>
                <a:lnTo>
                  <a:pt x="302559" y="128050"/>
                </a:lnTo>
                <a:lnTo>
                  <a:pt x="302559" y="174985"/>
                </a:lnTo>
                <a:lnTo>
                  <a:pt x="288212" y="220134"/>
                </a:lnTo>
                <a:lnTo>
                  <a:pt x="259518" y="259927"/>
                </a:lnTo>
                <a:lnTo>
                  <a:pt x="219788" y="288666"/>
                </a:lnTo>
                <a:lnTo>
                  <a:pt x="174710" y="303036"/>
                </a:lnTo>
                <a:lnTo>
                  <a:pt x="127849" y="303036"/>
                </a:lnTo>
                <a:lnTo>
                  <a:pt x="82770" y="288666"/>
                </a:lnTo>
                <a:lnTo>
                  <a:pt x="43040" y="259927"/>
                </a:lnTo>
                <a:lnTo>
                  <a:pt x="14346" y="220134"/>
                </a:lnTo>
                <a:lnTo>
                  <a:pt x="0" y="174985"/>
                </a:lnTo>
                <a:lnTo>
                  <a:pt x="0" y="128050"/>
                </a:lnTo>
                <a:lnTo>
                  <a:pt x="14346" y="82901"/>
                </a:lnTo>
                <a:lnTo>
                  <a:pt x="43040" y="43109"/>
                </a:lnTo>
                <a:lnTo>
                  <a:pt x="82770" y="14369"/>
                </a:lnTo>
                <a:lnTo>
                  <a:pt x="127849" y="0"/>
                </a:lnTo>
                <a:lnTo>
                  <a:pt x="174710" y="0"/>
                </a:lnTo>
                <a:lnTo>
                  <a:pt x="219788" y="14369"/>
                </a:lnTo>
                <a:lnTo>
                  <a:pt x="259518" y="43109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802642" y="1744715"/>
            <a:ext cx="19304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550" spc="15" dirty="0">
                <a:latin typeface="Helvetica"/>
                <a:cs typeface="Helvetica"/>
              </a:rPr>
              <a:t>TDD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Helvetica"/>
                <a:cs typeface="Helvetica"/>
              </a:rPr>
              <a:t>cycle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587963" y="2120554"/>
            <a:ext cx="302559" cy="303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87963" y="2120554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4" h="303530">
                <a:moveTo>
                  <a:pt x="259518" y="43108"/>
                </a:moveTo>
                <a:lnTo>
                  <a:pt x="288212" y="82901"/>
                </a:lnTo>
                <a:lnTo>
                  <a:pt x="302559" y="128050"/>
                </a:lnTo>
                <a:lnTo>
                  <a:pt x="302559" y="174985"/>
                </a:lnTo>
                <a:lnTo>
                  <a:pt x="288212" y="220134"/>
                </a:lnTo>
                <a:lnTo>
                  <a:pt x="259518" y="259927"/>
                </a:lnTo>
                <a:lnTo>
                  <a:pt x="219788" y="288666"/>
                </a:lnTo>
                <a:lnTo>
                  <a:pt x="174710" y="303036"/>
                </a:lnTo>
                <a:lnTo>
                  <a:pt x="127849" y="303036"/>
                </a:lnTo>
                <a:lnTo>
                  <a:pt x="82771" y="288666"/>
                </a:lnTo>
                <a:lnTo>
                  <a:pt x="43041" y="259927"/>
                </a:lnTo>
                <a:lnTo>
                  <a:pt x="14347" y="220134"/>
                </a:lnTo>
                <a:lnTo>
                  <a:pt x="0" y="174985"/>
                </a:lnTo>
                <a:lnTo>
                  <a:pt x="0" y="128050"/>
                </a:lnTo>
                <a:lnTo>
                  <a:pt x="14347" y="82901"/>
                </a:lnTo>
                <a:lnTo>
                  <a:pt x="43041" y="43108"/>
                </a:lnTo>
                <a:lnTo>
                  <a:pt x="82771" y="14369"/>
                </a:lnTo>
                <a:lnTo>
                  <a:pt x="127849" y="0"/>
                </a:lnTo>
                <a:lnTo>
                  <a:pt x="174710" y="0"/>
                </a:lnTo>
                <a:lnTo>
                  <a:pt x="219788" y="14369"/>
                </a:lnTo>
                <a:lnTo>
                  <a:pt x="259518" y="43108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642842" y="2183854"/>
            <a:ext cx="19304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550" spc="15" dirty="0">
                <a:latin typeface="Helvetica"/>
                <a:cs typeface="Helvetica"/>
              </a:rPr>
              <a:t>TDD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Helvetica"/>
                <a:cs typeface="Helvetica"/>
              </a:rPr>
              <a:t>cycle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552425" y="2432366"/>
            <a:ext cx="230504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5" dirty="0">
                <a:latin typeface="Helvetica Neue"/>
                <a:cs typeface="Helvetica Neue"/>
              </a:rPr>
              <a:t>etc…</a:t>
            </a:r>
            <a:endParaRPr sz="650">
              <a:latin typeface="Helvetica Neue"/>
              <a:cs typeface="Helvetica Neue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214802" y="2332784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4" h="303530">
                <a:moveTo>
                  <a:pt x="174710" y="0"/>
                </a:moveTo>
                <a:lnTo>
                  <a:pt x="127849" y="0"/>
                </a:lnTo>
                <a:lnTo>
                  <a:pt x="82770" y="14369"/>
                </a:lnTo>
                <a:lnTo>
                  <a:pt x="43040" y="43108"/>
                </a:lnTo>
                <a:lnTo>
                  <a:pt x="14346" y="82901"/>
                </a:lnTo>
                <a:lnTo>
                  <a:pt x="0" y="128050"/>
                </a:lnTo>
                <a:lnTo>
                  <a:pt x="0" y="174985"/>
                </a:lnTo>
                <a:lnTo>
                  <a:pt x="14346" y="220134"/>
                </a:lnTo>
                <a:lnTo>
                  <a:pt x="43040" y="259927"/>
                </a:lnTo>
                <a:lnTo>
                  <a:pt x="82770" y="288666"/>
                </a:lnTo>
                <a:lnTo>
                  <a:pt x="127849" y="303036"/>
                </a:lnTo>
                <a:lnTo>
                  <a:pt x="174710" y="303036"/>
                </a:lnTo>
                <a:lnTo>
                  <a:pt x="219788" y="288666"/>
                </a:lnTo>
                <a:lnTo>
                  <a:pt x="259518" y="259927"/>
                </a:lnTo>
                <a:lnTo>
                  <a:pt x="288212" y="220134"/>
                </a:lnTo>
                <a:lnTo>
                  <a:pt x="302559" y="174985"/>
                </a:lnTo>
                <a:lnTo>
                  <a:pt x="302559" y="128050"/>
                </a:lnTo>
                <a:lnTo>
                  <a:pt x="288212" y="82901"/>
                </a:lnTo>
                <a:lnTo>
                  <a:pt x="259518" y="43108"/>
                </a:lnTo>
                <a:lnTo>
                  <a:pt x="219788" y="14369"/>
                </a:lnTo>
                <a:lnTo>
                  <a:pt x="174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14802" y="2332784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4" h="303530">
                <a:moveTo>
                  <a:pt x="259518" y="43109"/>
                </a:moveTo>
                <a:lnTo>
                  <a:pt x="288212" y="82901"/>
                </a:lnTo>
                <a:lnTo>
                  <a:pt x="302559" y="128050"/>
                </a:lnTo>
                <a:lnTo>
                  <a:pt x="302559" y="174985"/>
                </a:lnTo>
                <a:lnTo>
                  <a:pt x="288212" y="220134"/>
                </a:lnTo>
                <a:lnTo>
                  <a:pt x="259518" y="259927"/>
                </a:lnTo>
                <a:lnTo>
                  <a:pt x="219788" y="288666"/>
                </a:lnTo>
                <a:lnTo>
                  <a:pt x="174710" y="303036"/>
                </a:lnTo>
                <a:lnTo>
                  <a:pt x="127849" y="303036"/>
                </a:lnTo>
                <a:lnTo>
                  <a:pt x="82770" y="288666"/>
                </a:lnTo>
                <a:lnTo>
                  <a:pt x="43040" y="259927"/>
                </a:lnTo>
                <a:lnTo>
                  <a:pt x="14346" y="220134"/>
                </a:lnTo>
                <a:lnTo>
                  <a:pt x="0" y="174985"/>
                </a:lnTo>
                <a:lnTo>
                  <a:pt x="0" y="128050"/>
                </a:lnTo>
                <a:lnTo>
                  <a:pt x="14346" y="82901"/>
                </a:lnTo>
                <a:lnTo>
                  <a:pt x="43040" y="43109"/>
                </a:lnTo>
                <a:lnTo>
                  <a:pt x="82770" y="14369"/>
                </a:lnTo>
                <a:lnTo>
                  <a:pt x="127849" y="0"/>
                </a:lnTo>
                <a:lnTo>
                  <a:pt x="174710" y="0"/>
                </a:lnTo>
                <a:lnTo>
                  <a:pt x="219788" y="14369"/>
                </a:lnTo>
                <a:lnTo>
                  <a:pt x="259518" y="43109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1269682" y="2396083"/>
            <a:ext cx="19304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550" spc="15" dirty="0">
                <a:latin typeface="Helvetica"/>
                <a:cs typeface="Helvetica"/>
              </a:rPr>
              <a:t>TDD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Helvetica"/>
                <a:cs typeface="Helvetica"/>
              </a:rPr>
              <a:t>cycle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2040125" y="1947657"/>
            <a:ext cx="212118" cy="195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25304" y="2036123"/>
            <a:ext cx="318135" cy="53975"/>
          </a:xfrm>
          <a:custGeom>
            <a:avLst/>
            <a:gdLst/>
            <a:ahLst/>
            <a:cxnLst/>
            <a:rect l="l" t="t" r="r" b="b"/>
            <a:pathLst>
              <a:path w="318135" h="53975">
                <a:moveTo>
                  <a:pt x="318107" y="13210"/>
                </a:moveTo>
                <a:lnTo>
                  <a:pt x="287674" y="9250"/>
                </a:lnTo>
                <a:lnTo>
                  <a:pt x="257086" y="4851"/>
                </a:lnTo>
                <a:lnTo>
                  <a:pt x="226804" y="1329"/>
                </a:lnTo>
                <a:lnTo>
                  <a:pt x="197288" y="0"/>
                </a:lnTo>
                <a:lnTo>
                  <a:pt x="169534" y="547"/>
                </a:lnTo>
                <a:lnTo>
                  <a:pt x="143004" y="2492"/>
                </a:lnTo>
                <a:lnTo>
                  <a:pt x="86256" y="14849"/>
                </a:lnTo>
                <a:lnTo>
                  <a:pt x="44655" y="31564"/>
                </a:lnTo>
                <a:lnTo>
                  <a:pt x="22541" y="42183"/>
                </a:lnTo>
                <a:lnTo>
                  <a:pt x="0" y="53540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81437" y="2073228"/>
            <a:ext cx="52069" cy="38735"/>
          </a:xfrm>
          <a:custGeom>
            <a:avLst/>
            <a:gdLst/>
            <a:ahLst/>
            <a:cxnLst/>
            <a:rect l="l" t="t" r="r" b="b"/>
            <a:pathLst>
              <a:path w="52069" h="38735">
                <a:moveTo>
                  <a:pt x="35664" y="0"/>
                </a:moveTo>
                <a:lnTo>
                  <a:pt x="0" y="38273"/>
                </a:lnTo>
                <a:lnTo>
                  <a:pt x="52036" y="32887"/>
                </a:lnTo>
                <a:lnTo>
                  <a:pt x="356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681437" y="2073228"/>
            <a:ext cx="52069" cy="38735"/>
          </a:xfrm>
          <a:custGeom>
            <a:avLst/>
            <a:gdLst/>
            <a:ahLst/>
            <a:cxnLst/>
            <a:rect l="l" t="t" r="r" b="b"/>
            <a:pathLst>
              <a:path w="52069" h="38735">
                <a:moveTo>
                  <a:pt x="0" y="38273"/>
                </a:moveTo>
                <a:lnTo>
                  <a:pt x="52036" y="32887"/>
                </a:lnTo>
                <a:lnTo>
                  <a:pt x="35664" y="0"/>
                </a:lnTo>
                <a:lnTo>
                  <a:pt x="0" y="38273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746547" y="1810340"/>
            <a:ext cx="884020" cy="8406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46547" y="1810340"/>
            <a:ext cx="884555" cy="840740"/>
          </a:xfrm>
          <a:custGeom>
            <a:avLst/>
            <a:gdLst/>
            <a:ahLst/>
            <a:cxnLst/>
            <a:rect l="l" t="t" r="r" b="b"/>
            <a:pathLst>
              <a:path w="884554" h="840739">
                <a:moveTo>
                  <a:pt x="754965" y="122728"/>
                </a:moveTo>
                <a:lnTo>
                  <a:pt x="787229" y="156903"/>
                </a:lnTo>
                <a:lnTo>
                  <a:pt x="814883" y="193438"/>
                </a:lnTo>
                <a:lnTo>
                  <a:pt x="837929" y="231970"/>
                </a:lnTo>
                <a:lnTo>
                  <a:pt x="856365" y="272136"/>
                </a:lnTo>
                <a:lnTo>
                  <a:pt x="870193" y="313573"/>
                </a:lnTo>
                <a:lnTo>
                  <a:pt x="879411" y="355918"/>
                </a:lnTo>
                <a:lnTo>
                  <a:pt x="884020" y="398807"/>
                </a:lnTo>
                <a:lnTo>
                  <a:pt x="884020" y="441878"/>
                </a:lnTo>
                <a:lnTo>
                  <a:pt x="879411" y="484768"/>
                </a:lnTo>
                <a:lnTo>
                  <a:pt x="870193" y="527112"/>
                </a:lnTo>
                <a:lnTo>
                  <a:pt x="856365" y="568549"/>
                </a:lnTo>
                <a:lnTo>
                  <a:pt x="837929" y="608715"/>
                </a:lnTo>
                <a:lnTo>
                  <a:pt x="814883" y="647247"/>
                </a:lnTo>
                <a:lnTo>
                  <a:pt x="787229" y="683782"/>
                </a:lnTo>
                <a:lnTo>
                  <a:pt x="754965" y="717957"/>
                </a:lnTo>
                <a:lnTo>
                  <a:pt x="719029" y="748639"/>
                </a:lnTo>
                <a:lnTo>
                  <a:pt x="680610" y="774938"/>
                </a:lnTo>
                <a:lnTo>
                  <a:pt x="640092" y="796854"/>
                </a:lnTo>
                <a:lnTo>
                  <a:pt x="597856" y="814387"/>
                </a:lnTo>
                <a:lnTo>
                  <a:pt x="554283" y="827536"/>
                </a:lnTo>
                <a:lnTo>
                  <a:pt x="509755" y="836303"/>
                </a:lnTo>
                <a:lnTo>
                  <a:pt x="464655" y="840686"/>
                </a:lnTo>
                <a:lnTo>
                  <a:pt x="419364" y="840686"/>
                </a:lnTo>
                <a:lnTo>
                  <a:pt x="374264" y="836303"/>
                </a:lnTo>
                <a:lnTo>
                  <a:pt x="329737" y="827536"/>
                </a:lnTo>
                <a:lnTo>
                  <a:pt x="286164" y="814387"/>
                </a:lnTo>
                <a:lnTo>
                  <a:pt x="243927" y="796854"/>
                </a:lnTo>
                <a:lnTo>
                  <a:pt x="203409" y="774938"/>
                </a:lnTo>
                <a:lnTo>
                  <a:pt x="164991" y="748639"/>
                </a:lnTo>
                <a:lnTo>
                  <a:pt x="129055" y="717957"/>
                </a:lnTo>
                <a:lnTo>
                  <a:pt x="96791" y="683782"/>
                </a:lnTo>
                <a:lnTo>
                  <a:pt x="69136" y="647247"/>
                </a:lnTo>
                <a:lnTo>
                  <a:pt x="46091" y="608715"/>
                </a:lnTo>
                <a:lnTo>
                  <a:pt x="27654" y="568549"/>
                </a:lnTo>
                <a:lnTo>
                  <a:pt x="13827" y="527112"/>
                </a:lnTo>
                <a:lnTo>
                  <a:pt x="4609" y="484768"/>
                </a:lnTo>
                <a:lnTo>
                  <a:pt x="0" y="441878"/>
                </a:lnTo>
                <a:lnTo>
                  <a:pt x="0" y="398807"/>
                </a:lnTo>
                <a:lnTo>
                  <a:pt x="4609" y="355918"/>
                </a:lnTo>
                <a:lnTo>
                  <a:pt x="13827" y="313573"/>
                </a:lnTo>
                <a:lnTo>
                  <a:pt x="27654" y="272136"/>
                </a:lnTo>
                <a:lnTo>
                  <a:pt x="46091" y="231970"/>
                </a:lnTo>
                <a:lnTo>
                  <a:pt x="69136" y="193438"/>
                </a:lnTo>
                <a:lnTo>
                  <a:pt x="96791" y="156903"/>
                </a:lnTo>
                <a:lnTo>
                  <a:pt x="129055" y="122728"/>
                </a:lnTo>
                <a:lnTo>
                  <a:pt x="164991" y="92046"/>
                </a:lnTo>
                <a:lnTo>
                  <a:pt x="203409" y="65747"/>
                </a:lnTo>
                <a:lnTo>
                  <a:pt x="243927" y="43831"/>
                </a:lnTo>
                <a:lnTo>
                  <a:pt x="286164" y="26298"/>
                </a:lnTo>
                <a:lnTo>
                  <a:pt x="329737" y="13149"/>
                </a:lnTo>
                <a:lnTo>
                  <a:pt x="374264" y="4383"/>
                </a:lnTo>
                <a:lnTo>
                  <a:pt x="419364" y="0"/>
                </a:lnTo>
                <a:lnTo>
                  <a:pt x="464655" y="0"/>
                </a:lnTo>
                <a:lnTo>
                  <a:pt x="509755" y="4383"/>
                </a:lnTo>
                <a:lnTo>
                  <a:pt x="554283" y="13149"/>
                </a:lnTo>
                <a:lnTo>
                  <a:pt x="597856" y="26298"/>
                </a:lnTo>
                <a:lnTo>
                  <a:pt x="640092" y="43831"/>
                </a:lnTo>
                <a:lnTo>
                  <a:pt x="680610" y="65747"/>
                </a:lnTo>
                <a:lnTo>
                  <a:pt x="719029" y="92046"/>
                </a:lnTo>
                <a:lnTo>
                  <a:pt x="754965" y="122728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2998215" y="2185324"/>
            <a:ext cx="381000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5" dirty="0">
                <a:latin typeface="Helvetica"/>
                <a:cs typeface="Helvetica"/>
              </a:rPr>
              <a:t>TDD</a:t>
            </a:r>
            <a:r>
              <a:rPr sz="550" b="1" spc="-60" dirty="0">
                <a:latin typeface="Helvetica"/>
                <a:cs typeface="Helvetica"/>
              </a:rPr>
              <a:t> </a:t>
            </a:r>
            <a:r>
              <a:rPr sz="550" b="1" spc="5" dirty="0">
                <a:latin typeface="Helvetica"/>
                <a:cs typeface="Helvetica"/>
              </a:rPr>
              <a:t>cycle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3153845" y="1679518"/>
            <a:ext cx="378571" cy="1960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155108" y="1679378"/>
            <a:ext cx="377825" cy="196215"/>
          </a:xfrm>
          <a:custGeom>
            <a:avLst/>
            <a:gdLst/>
            <a:ahLst/>
            <a:cxnLst/>
            <a:rect l="l" t="t" r="r" b="b"/>
            <a:pathLst>
              <a:path w="377825" h="196214">
                <a:moveTo>
                  <a:pt x="61229" y="0"/>
                </a:moveTo>
                <a:lnTo>
                  <a:pt x="377308" y="0"/>
                </a:lnTo>
                <a:lnTo>
                  <a:pt x="376593" y="139"/>
                </a:lnTo>
                <a:lnTo>
                  <a:pt x="377083" y="134722"/>
                </a:lnTo>
                <a:lnTo>
                  <a:pt x="359308" y="178082"/>
                </a:lnTo>
                <a:lnTo>
                  <a:pt x="316078" y="196174"/>
                </a:lnTo>
                <a:lnTo>
                  <a:pt x="315929" y="196174"/>
                </a:lnTo>
                <a:lnTo>
                  <a:pt x="315855" y="195933"/>
                </a:lnTo>
                <a:lnTo>
                  <a:pt x="0" y="195933"/>
                </a:lnTo>
                <a:lnTo>
                  <a:pt x="0" y="61610"/>
                </a:lnTo>
                <a:lnTo>
                  <a:pt x="4100" y="37771"/>
                </a:lnTo>
                <a:lnTo>
                  <a:pt x="16985" y="18267"/>
                </a:lnTo>
                <a:lnTo>
                  <a:pt x="36685" y="5032"/>
                </a:lnTo>
                <a:lnTo>
                  <a:pt x="61229" y="0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3179289" y="1687440"/>
            <a:ext cx="32766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02299"/>
              </a:lnSpc>
            </a:pPr>
            <a:r>
              <a:rPr sz="550" b="1" spc="10" dirty="0">
                <a:latin typeface="Helvetica"/>
                <a:cs typeface="Helvetica"/>
              </a:rPr>
              <a:t>1.</a:t>
            </a:r>
            <a:r>
              <a:rPr sz="550" b="1" spc="-50" dirty="0">
                <a:latin typeface="Helvetica"/>
                <a:cs typeface="Helvetica"/>
              </a:rPr>
              <a:t> </a:t>
            </a:r>
            <a:r>
              <a:rPr sz="550" b="1" spc="10" dirty="0">
                <a:latin typeface="Helvetica"/>
                <a:cs typeface="Helvetica"/>
              </a:rPr>
              <a:t>select  scenario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3527006" y="1912237"/>
            <a:ext cx="652169" cy="1960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528607" y="1912049"/>
            <a:ext cx="650875" cy="196215"/>
          </a:xfrm>
          <a:custGeom>
            <a:avLst/>
            <a:gdLst/>
            <a:ahLst/>
            <a:cxnLst/>
            <a:rect l="l" t="t" r="r" b="b"/>
            <a:pathLst>
              <a:path w="650875" h="196214">
                <a:moveTo>
                  <a:pt x="61229" y="0"/>
                </a:moveTo>
                <a:lnTo>
                  <a:pt x="650568" y="0"/>
                </a:lnTo>
                <a:lnTo>
                  <a:pt x="649337" y="187"/>
                </a:lnTo>
                <a:lnTo>
                  <a:pt x="650181" y="134608"/>
                </a:lnTo>
                <a:lnTo>
                  <a:pt x="632520" y="178016"/>
                </a:lnTo>
                <a:lnTo>
                  <a:pt x="589338" y="196221"/>
                </a:lnTo>
                <a:lnTo>
                  <a:pt x="589209" y="196222"/>
                </a:lnTo>
                <a:lnTo>
                  <a:pt x="589081" y="196223"/>
                </a:lnTo>
                <a:lnTo>
                  <a:pt x="588953" y="195933"/>
                </a:lnTo>
                <a:lnTo>
                  <a:pt x="0" y="195933"/>
                </a:lnTo>
                <a:lnTo>
                  <a:pt x="0" y="61659"/>
                </a:lnTo>
                <a:lnTo>
                  <a:pt x="3911" y="37819"/>
                </a:lnTo>
                <a:lnTo>
                  <a:pt x="16732" y="18309"/>
                </a:lnTo>
                <a:lnTo>
                  <a:pt x="36495" y="5060"/>
                </a:lnTo>
                <a:lnTo>
                  <a:pt x="61229" y="0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3552535" y="1920108"/>
            <a:ext cx="60134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 marR="5080" indent="-78105">
              <a:lnSpc>
                <a:spcPct val="102299"/>
              </a:lnSpc>
            </a:pPr>
            <a:r>
              <a:rPr sz="550" b="1" spc="10" dirty="0">
                <a:latin typeface="Helvetica"/>
                <a:cs typeface="Helvetica"/>
              </a:rPr>
              <a:t>2. </a:t>
            </a:r>
            <a:r>
              <a:rPr sz="550" b="1" spc="15" dirty="0">
                <a:latin typeface="Helvetica"/>
                <a:cs typeface="Helvetica"/>
              </a:rPr>
              <a:t>domain</a:t>
            </a:r>
            <a:r>
              <a:rPr sz="550" b="1" spc="-75" dirty="0">
                <a:latin typeface="Helvetica"/>
                <a:cs typeface="Helvetica"/>
              </a:rPr>
              <a:t> </a:t>
            </a:r>
            <a:r>
              <a:rPr sz="550" b="1" spc="15" dirty="0">
                <a:latin typeface="Helvetica"/>
                <a:cs typeface="Helvetica"/>
              </a:rPr>
              <a:t>axiom  </a:t>
            </a:r>
            <a:r>
              <a:rPr sz="550" b="1" spc="10" dirty="0">
                <a:latin typeface="Helvetica"/>
                <a:cs typeface="Helvetica"/>
              </a:rPr>
              <a:t>for </a:t>
            </a:r>
            <a:r>
              <a:rPr sz="550" b="1" spc="15" dirty="0">
                <a:latin typeface="Helvetica"/>
                <a:cs typeface="Helvetica"/>
              </a:rPr>
              <a:t>TDD</a:t>
            </a:r>
            <a:r>
              <a:rPr sz="550" b="1" spc="-70" dirty="0">
                <a:latin typeface="Helvetica"/>
                <a:cs typeface="Helvetica"/>
              </a:rPr>
              <a:t> </a:t>
            </a:r>
            <a:r>
              <a:rPr sz="550" b="1" spc="10" dirty="0">
                <a:latin typeface="Helvetica"/>
                <a:cs typeface="Helvetica"/>
              </a:rPr>
              <a:t>test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527006" y="2262063"/>
            <a:ext cx="616245" cy="1960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528607" y="2261056"/>
            <a:ext cx="614680" cy="197485"/>
          </a:xfrm>
          <a:custGeom>
            <a:avLst/>
            <a:gdLst/>
            <a:ahLst/>
            <a:cxnLst/>
            <a:rect l="l" t="t" r="r" b="b"/>
            <a:pathLst>
              <a:path w="614679" h="197485">
                <a:moveTo>
                  <a:pt x="61229" y="0"/>
                </a:moveTo>
                <a:lnTo>
                  <a:pt x="614644" y="0"/>
                </a:lnTo>
                <a:lnTo>
                  <a:pt x="613481" y="1007"/>
                </a:lnTo>
                <a:lnTo>
                  <a:pt x="614279" y="135450"/>
                </a:lnTo>
                <a:lnTo>
                  <a:pt x="596603" y="178851"/>
                </a:lnTo>
                <a:lnTo>
                  <a:pt x="553414" y="197041"/>
                </a:lnTo>
                <a:lnTo>
                  <a:pt x="553172" y="197042"/>
                </a:lnTo>
                <a:lnTo>
                  <a:pt x="553051" y="195933"/>
                </a:lnTo>
                <a:lnTo>
                  <a:pt x="0" y="195933"/>
                </a:lnTo>
                <a:lnTo>
                  <a:pt x="0" y="62478"/>
                </a:lnTo>
                <a:lnTo>
                  <a:pt x="3911" y="38626"/>
                </a:lnTo>
                <a:lnTo>
                  <a:pt x="16732" y="19026"/>
                </a:lnTo>
                <a:lnTo>
                  <a:pt x="36495" y="5534"/>
                </a:lnTo>
                <a:lnTo>
                  <a:pt x="61229" y="0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3554939" y="2269985"/>
            <a:ext cx="56070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5565">
              <a:lnSpc>
                <a:spcPct val="102299"/>
              </a:lnSpc>
            </a:pPr>
            <a:r>
              <a:rPr sz="550" b="1" spc="10" dirty="0">
                <a:latin typeface="Helvetica"/>
                <a:cs typeface="Helvetica"/>
              </a:rPr>
              <a:t>3. </a:t>
            </a:r>
            <a:r>
              <a:rPr sz="550" b="1" spc="15" dirty="0">
                <a:latin typeface="Helvetica"/>
                <a:cs typeface="Helvetica"/>
              </a:rPr>
              <a:t>TDD </a:t>
            </a:r>
            <a:r>
              <a:rPr sz="550" b="1" spc="10" dirty="0">
                <a:latin typeface="Helvetica"/>
                <a:cs typeface="Helvetica"/>
              </a:rPr>
              <a:t>test  </a:t>
            </a:r>
            <a:r>
              <a:rPr sz="550" b="1" spc="15" dirty="0">
                <a:latin typeface="Helvetica"/>
                <a:cs typeface="Helvetica"/>
              </a:rPr>
              <a:t>expected </a:t>
            </a:r>
            <a:r>
              <a:rPr sz="550" b="1" spc="10" dirty="0">
                <a:latin typeface="Helvetica"/>
                <a:cs typeface="Helvetica"/>
              </a:rPr>
              <a:t>to</a:t>
            </a:r>
            <a:r>
              <a:rPr sz="550" b="1" spc="-95" dirty="0">
                <a:latin typeface="Helvetica"/>
                <a:cs typeface="Helvetica"/>
              </a:rPr>
              <a:t> </a:t>
            </a:r>
            <a:r>
              <a:rPr sz="550" b="1" spc="10" dirty="0">
                <a:latin typeface="Helvetica"/>
                <a:cs typeface="Helvetica"/>
              </a:rPr>
              <a:t>fail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267866" y="2583155"/>
            <a:ext cx="407937" cy="1960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71444" y="2583156"/>
            <a:ext cx="404495" cy="198755"/>
          </a:xfrm>
          <a:custGeom>
            <a:avLst/>
            <a:gdLst/>
            <a:ahLst/>
            <a:cxnLst/>
            <a:rect l="l" t="t" r="r" b="b"/>
            <a:pathLst>
              <a:path w="404495" h="198755">
                <a:moveTo>
                  <a:pt x="61229" y="2415"/>
                </a:moveTo>
                <a:lnTo>
                  <a:pt x="404359" y="2415"/>
                </a:lnTo>
                <a:lnTo>
                  <a:pt x="403589" y="0"/>
                </a:lnTo>
                <a:lnTo>
                  <a:pt x="404117" y="134565"/>
                </a:lnTo>
                <a:lnTo>
                  <a:pt x="399399" y="158417"/>
                </a:lnTo>
                <a:lnTo>
                  <a:pt x="386354" y="177931"/>
                </a:lnTo>
                <a:lnTo>
                  <a:pt x="366943" y="191129"/>
                </a:lnTo>
                <a:lnTo>
                  <a:pt x="343129" y="196034"/>
                </a:lnTo>
                <a:lnTo>
                  <a:pt x="342969" y="196035"/>
                </a:lnTo>
                <a:lnTo>
                  <a:pt x="342889" y="198349"/>
                </a:lnTo>
                <a:lnTo>
                  <a:pt x="0" y="198349"/>
                </a:lnTo>
                <a:lnTo>
                  <a:pt x="0" y="61471"/>
                </a:lnTo>
                <a:lnTo>
                  <a:pt x="2798" y="37671"/>
                </a:lnTo>
                <a:lnTo>
                  <a:pt x="15250" y="18447"/>
                </a:lnTo>
                <a:lnTo>
                  <a:pt x="35383" y="5970"/>
                </a:lnTo>
                <a:lnTo>
                  <a:pt x="61229" y="2415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3297838" y="2591077"/>
            <a:ext cx="34798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5080" indent="-6350">
              <a:lnSpc>
                <a:spcPct val="102299"/>
              </a:lnSpc>
            </a:pPr>
            <a:r>
              <a:rPr sz="550" b="1" spc="10" dirty="0">
                <a:latin typeface="Helvetica"/>
                <a:cs typeface="Helvetica"/>
              </a:rPr>
              <a:t>4.</a:t>
            </a:r>
            <a:r>
              <a:rPr sz="550" b="1" spc="-80" dirty="0">
                <a:latin typeface="Helvetica"/>
                <a:cs typeface="Helvetica"/>
              </a:rPr>
              <a:t> </a:t>
            </a:r>
            <a:r>
              <a:rPr sz="550" b="1" spc="15" dirty="0">
                <a:latin typeface="Helvetica"/>
                <a:cs typeface="Helvetica"/>
              </a:rPr>
              <a:t>update </a:t>
            </a:r>
            <a:r>
              <a:rPr sz="550" b="1" spc="10" dirty="0">
                <a:latin typeface="Helvetica"/>
                <a:cs typeface="Helvetica"/>
              </a:rPr>
              <a:t> ontology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2331637" y="2607647"/>
            <a:ext cx="799394" cy="1960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334637" y="2607647"/>
            <a:ext cx="796925" cy="198755"/>
          </a:xfrm>
          <a:custGeom>
            <a:avLst/>
            <a:gdLst/>
            <a:ahLst/>
            <a:cxnLst/>
            <a:rect l="l" t="t" r="r" b="b"/>
            <a:pathLst>
              <a:path w="796925" h="198755">
                <a:moveTo>
                  <a:pt x="61229" y="2415"/>
                </a:moveTo>
                <a:lnTo>
                  <a:pt x="796394" y="2415"/>
                </a:lnTo>
                <a:lnTo>
                  <a:pt x="794885" y="0"/>
                </a:lnTo>
                <a:lnTo>
                  <a:pt x="795920" y="134334"/>
                </a:lnTo>
                <a:lnTo>
                  <a:pt x="791291" y="158203"/>
                </a:lnTo>
                <a:lnTo>
                  <a:pt x="758959" y="191038"/>
                </a:lnTo>
                <a:lnTo>
                  <a:pt x="734849" y="196035"/>
                </a:lnTo>
                <a:lnTo>
                  <a:pt x="734692" y="198349"/>
                </a:lnTo>
                <a:lnTo>
                  <a:pt x="0" y="198349"/>
                </a:lnTo>
                <a:lnTo>
                  <a:pt x="0" y="61471"/>
                </a:lnTo>
                <a:lnTo>
                  <a:pt x="3124" y="37671"/>
                </a:lnTo>
                <a:lnTo>
                  <a:pt x="15684" y="18447"/>
                </a:lnTo>
                <a:lnTo>
                  <a:pt x="35708" y="5970"/>
                </a:lnTo>
                <a:lnTo>
                  <a:pt x="61229" y="2415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2365466" y="2615518"/>
            <a:ext cx="73215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 marR="5080" indent="-45085">
              <a:lnSpc>
                <a:spcPct val="102299"/>
              </a:lnSpc>
            </a:pPr>
            <a:r>
              <a:rPr sz="550" b="1" spc="10" dirty="0">
                <a:latin typeface="Helvetica"/>
                <a:cs typeface="Helvetica"/>
              </a:rPr>
              <a:t>5. classify</a:t>
            </a:r>
            <a:r>
              <a:rPr sz="550" b="1" spc="-30" dirty="0">
                <a:latin typeface="Helvetica"/>
                <a:cs typeface="Helvetica"/>
              </a:rPr>
              <a:t> </a:t>
            </a:r>
            <a:r>
              <a:rPr sz="550" b="1" spc="10" dirty="0">
                <a:latin typeface="Helvetica"/>
                <a:cs typeface="Helvetica"/>
              </a:rPr>
              <a:t>ontology;  </a:t>
            </a:r>
            <a:r>
              <a:rPr sz="550" b="1" spc="15" dirty="0">
                <a:latin typeface="Helvetica"/>
                <a:cs typeface="Helvetica"/>
              </a:rPr>
              <a:t>no</a:t>
            </a:r>
            <a:r>
              <a:rPr sz="550" b="1" spc="-35" dirty="0">
                <a:latin typeface="Helvetica"/>
                <a:cs typeface="Helvetica"/>
              </a:rPr>
              <a:t> </a:t>
            </a:r>
            <a:r>
              <a:rPr sz="550" b="1" spc="10" dirty="0">
                <a:latin typeface="Helvetica"/>
                <a:cs typeface="Helvetica"/>
              </a:rPr>
              <a:t>contradictions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2104993" y="2340167"/>
            <a:ext cx="701112" cy="1960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08088" y="2340167"/>
            <a:ext cx="698500" cy="196850"/>
          </a:xfrm>
          <a:custGeom>
            <a:avLst/>
            <a:gdLst/>
            <a:ahLst/>
            <a:cxnLst/>
            <a:rect l="l" t="t" r="r" b="b"/>
            <a:pathLst>
              <a:path w="698500" h="196850">
                <a:moveTo>
                  <a:pt x="61229" y="487"/>
                </a:moveTo>
                <a:lnTo>
                  <a:pt x="698017" y="487"/>
                </a:lnTo>
                <a:lnTo>
                  <a:pt x="696693" y="0"/>
                </a:lnTo>
                <a:lnTo>
                  <a:pt x="697600" y="134392"/>
                </a:lnTo>
                <a:lnTo>
                  <a:pt x="692950" y="158257"/>
                </a:lnTo>
                <a:lnTo>
                  <a:pt x="679959" y="177808"/>
                </a:lnTo>
                <a:lnTo>
                  <a:pt x="660586" y="191061"/>
                </a:lnTo>
                <a:lnTo>
                  <a:pt x="636785" y="196033"/>
                </a:lnTo>
                <a:lnTo>
                  <a:pt x="636648" y="196034"/>
                </a:lnTo>
                <a:lnTo>
                  <a:pt x="636510" y="196035"/>
                </a:lnTo>
                <a:lnTo>
                  <a:pt x="636372" y="196420"/>
                </a:lnTo>
                <a:lnTo>
                  <a:pt x="0" y="196420"/>
                </a:lnTo>
                <a:lnTo>
                  <a:pt x="0" y="61471"/>
                </a:lnTo>
                <a:lnTo>
                  <a:pt x="3070" y="37642"/>
                </a:lnTo>
                <a:lnTo>
                  <a:pt x="15611" y="18206"/>
                </a:lnTo>
                <a:lnTo>
                  <a:pt x="35654" y="5157"/>
                </a:lnTo>
                <a:lnTo>
                  <a:pt x="61229" y="487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2144696" y="2348089"/>
            <a:ext cx="62166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6045">
              <a:lnSpc>
                <a:spcPct val="102299"/>
              </a:lnSpc>
            </a:pPr>
            <a:r>
              <a:rPr sz="550" b="1" spc="10" dirty="0">
                <a:latin typeface="Helvetica"/>
                <a:cs typeface="Helvetica"/>
              </a:rPr>
              <a:t>6. </a:t>
            </a:r>
            <a:r>
              <a:rPr sz="550" b="1" spc="15" dirty="0">
                <a:latin typeface="Helvetica"/>
                <a:cs typeface="Helvetica"/>
              </a:rPr>
              <a:t>TDD </a:t>
            </a:r>
            <a:r>
              <a:rPr sz="550" b="1" spc="10" dirty="0">
                <a:latin typeface="Helvetica"/>
                <a:cs typeface="Helvetica"/>
              </a:rPr>
              <a:t>test  </a:t>
            </a:r>
            <a:r>
              <a:rPr sz="550" b="1" spc="15" dirty="0">
                <a:latin typeface="Helvetica"/>
                <a:cs typeface="Helvetica"/>
              </a:rPr>
              <a:t>expected </a:t>
            </a:r>
            <a:r>
              <a:rPr sz="550" b="1" spc="10" dirty="0">
                <a:latin typeface="Helvetica"/>
                <a:cs typeface="Helvetica"/>
              </a:rPr>
              <a:t>to</a:t>
            </a:r>
            <a:r>
              <a:rPr sz="550" b="1" spc="-90" dirty="0">
                <a:latin typeface="Helvetica"/>
                <a:cs typeface="Helvetica"/>
              </a:rPr>
              <a:t> </a:t>
            </a:r>
            <a:r>
              <a:rPr sz="550" b="1" spc="15" dirty="0">
                <a:latin typeface="Helvetica"/>
                <a:cs typeface="Helvetica"/>
              </a:rPr>
              <a:t>pass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2331637" y="2035852"/>
            <a:ext cx="450925" cy="1960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334637" y="2035852"/>
            <a:ext cx="448309" cy="196215"/>
          </a:xfrm>
          <a:custGeom>
            <a:avLst/>
            <a:gdLst/>
            <a:ahLst/>
            <a:cxnLst/>
            <a:rect l="l" t="t" r="r" b="b"/>
            <a:pathLst>
              <a:path w="448310" h="196214">
                <a:moveTo>
                  <a:pt x="61229" y="4778"/>
                </a:moveTo>
                <a:lnTo>
                  <a:pt x="447926" y="4778"/>
                </a:lnTo>
                <a:lnTo>
                  <a:pt x="447074" y="0"/>
                </a:lnTo>
                <a:lnTo>
                  <a:pt x="447658" y="134540"/>
                </a:lnTo>
                <a:lnTo>
                  <a:pt x="442950" y="158394"/>
                </a:lnTo>
                <a:lnTo>
                  <a:pt x="429913" y="177913"/>
                </a:lnTo>
                <a:lnTo>
                  <a:pt x="410508" y="191119"/>
                </a:lnTo>
                <a:lnTo>
                  <a:pt x="386696" y="196034"/>
                </a:lnTo>
                <a:lnTo>
                  <a:pt x="386518" y="196035"/>
                </a:lnTo>
                <a:lnTo>
                  <a:pt x="386429" y="194588"/>
                </a:lnTo>
                <a:lnTo>
                  <a:pt x="0" y="194588"/>
                </a:lnTo>
                <a:lnTo>
                  <a:pt x="0" y="61471"/>
                </a:lnTo>
                <a:lnTo>
                  <a:pt x="3124" y="37709"/>
                </a:lnTo>
                <a:lnTo>
                  <a:pt x="15684" y="18743"/>
                </a:lnTo>
                <a:lnTo>
                  <a:pt x="35708" y="6967"/>
                </a:lnTo>
                <a:lnTo>
                  <a:pt x="61229" y="4778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2366722" y="2088563"/>
            <a:ext cx="381000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10" dirty="0">
                <a:latin typeface="Helvetica"/>
                <a:cs typeface="Helvetica"/>
              </a:rPr>
              <a:t>7.</a:t>
            </a:r>
            <a:r>
              <a:rPr sz="550" b="1" spc="-65" dirty="0">
                <a:latin typeface="Helvetica"/>
                <a:cs typeface="Helvetica"/>
              </a:rPr>
              <a:t> </a:t>
            </a:r>
            <a:r>
              <a:rPr sz="550" b="1" spc="10" dirty="0">
                <a:latin typeface="Helvetica"/>
                <a:cs typeface="Helvetica"/>
              </a:rPr>
              <a:t>refactor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2478154" y="1731539"/>
            <a:ext cx="520990" cy="1960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481587" y="1731539"/>
            <a:ext cx="518159" cy="199390"/>
          </a:xfrm>
          <a:custGeom>
            <a:avLst/>
            <a:gdLst/>
            <a:ahLst/>
            <a:cxnLst/>
            <a:rect l="l" t="t" r="r" b="b"/>
            <a:pathLst>
              <a:path w="518160" h="199389">
                <a:moveTo>
                  <a:pt x="61229" y="2945"/>
                </a:moveTo>
                <a:lnTo>
                  <a:pt x="517557" y="2945"/>
                </a:lnTo>
                <a:lnTo>
                  <a:pt x="516573" y="0"/>
                </a:lnTo>
                <a:lnTo>
                  <a:pt x="517248" y="134498"/>
                </a:lnTo>
                <a:lnTo>
                  <a:pt x="512556" y="158355"/>
                </a:lnTo>
                <a:lnTo>
                  <a:pt x="499532" y="177883"/>
                </a:lnTo>
                <a:lnTo>
                  <a:pt x="480136" y="191102"/>
                </a:lnTo>
                <a:lnTo>
                  <a:pt x="456327" y="196033"/>
                </a:lnTo>
                <a:lnTo>
                  <a:pt x="456122" y="196035"/>
                </a:lnTo>
                <a:lnTo>
                  <a:pt x="456020" y="198879"/>
                </a:lnTo>
                <a:lnTo>
                  <a:pt x="0" y="198879"/>
                </a:lnTo>
                <a:lnTo>
                  <a:pt x="0" y="61471"/>
                </a:lnTo>
                <a:lnTo>
                  <a:pt x="2880" y="37680"/>
                </a:lnTo>
                <a:lnTo>
                  <a:pt x="15358" y="18513"/>
                </a:lnTo>
                <a:lnTo>
                  <a:pt x="35464" y="6194"/>
                </a:lnTo>
                <a:lnTo>
                  <a:pt x="61229" y="2945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2497213" y="1739461"/>
            <a:ext cx="483234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5080" indent="-108585">
              <a:lnSpc>
                <a:spcPct val="102299"/>
              </a:lnSpc>
            </a:pPr>
            <a:r>
              <a:rPr sz="550" b="1" spc="10" dirty="0">
                <a:latin typeface="Helvetica"/>
                <a:cs typeface="Helvetica"/>
              </a:rPr>
              <a:t>8.</a:t>
            </a:r>
            <a:r>
              <a:rPr sz="550" b="1" spc="-40" dirty="0">
                <a:latin typeface="Helvetica"/>
                <a:cs typeface="Helvetica"/>
              </a:rPr>
              <a:t> </a:t>
            </a:r>
            <a:r>
              <a:rPr sz="550" b="1" spc="10" dirty="0">
                <a:latin typeface="Helvetica"/>
                <a:cs typeface="Helvetica"/>
              </a:rPr>
              <a:t>regression  testing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668330" y="1561331"/>
            <a:ext cx="33020" cy="67310"/>
          </a:xfrm>
          <a:custGeom>
            <a:avLst/>
            <a:gdLst/>
            <a:ahLst/>
            <a:cxnLst/>
            <a:rect l="l" t="t" r="r" b="b"/>
            <a:pathLst>
              <a:path w="33019" h="67310">
                <a:moveTo>
                  <a:pt x="32782" y="67116"/>
                </a:moveTo>
                <a:lnTo>
                  <a:pt x="0" y="0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76545" y="1603881"/>
            <a:ext cx="38100" cy="52069"/>
          </a:xfrm>
          <a:custGeom>
            <a:avLst/>
            <a:gdLst/>
            <a:ahLst/>
            <a:cxnLst/>
            <a:rect l="l" t="t" r="r" b="b"/>
            <a:pathLst>
              <a:path w="38100" h="52069">
                <a:moveTo>
                  <a:pt x="0" y="16123"/>
                </a:moveTo>
                <a:lnTo>
                  <a:pt x="38003" y="52075"/>
                </a:lnTo>
                <a:lnTo>
                  <a:pt x="35366" y="24567"/>
                </a:lnTo>
                <a:lnTo>
                  <a:pt x="24567" y="24567"/>
                </a:lnTo>
                <a:lnTo>
                  <a:pt x="0" y="16123"/>
                </a:lnTo>
                <a:close/>
              </a:path>
              <a:path w="38100" h="52069">
                <a:moveTo>
                  <a:pt x="33010" y="0"/>
                </a:moveTo>
                <a:lnTo>
                  <a:pt x="24567" y="24567"/>
                </a:lnTo>
                <a:lnTo>
                  <a:pt x="35366" y="24567"/>
                </a:lnTo>
                <a:lnTo>
                  <a:pt x="33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76545" y="1603881"/>
            <a:ext cx="38100" cy="52069"/>
          </a:xfrm>
          <a:custGeom>
            <a:avLst/>
            <a:gdLst/>
            <a:ahLst/>
            <a:cxnLst/>
            <a:rect l="l" t="t" r="r" b="b"/>
            <a:pathLst>
              <a:path w="38100" h="52069">
                <a:moveTo>
                  <a:pt x="38003" y="52075"/>
                </a:moveTo>
                <a:lnTo>
                  <a:pt x="33010" y="0"/>
                </a:lnTo>
                <a:lnTo>
                  <a:pt x="24567" y="24567"/>
                </a:lnTo>
                <a:lnTo>
                  <a:pt x="0" y="16123"/>
                </a:lnTo>
                <a:lnTo>
                  <a:pt x="38003" y="52075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21079" y="1924295"/>
            <a:ext cx="17780" cy="64769"/>
          </a:xfrm>
          <a:custGeom>
            <a:avLst/>
            <a:gdLst/>
            <a:ahLst/>
            <a:cxnLst/>
            <a:rect l="l" t="t" r="r" b="b"/>
            <a:pathLst>
              <a:path w="17780" h="64769">
                <a:moveTo>
                  <a:pt x="0" y="64280"/>
                </a:moveTo>
                <a:lnTo>
                  <a:pt x="17296" y="0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08113" y="1966066"/>
            <a:ext cx="35560" cy="52069"/>
          </a:xfrm>
          <a:custGeom>
            <a:avLst/>
            <a:gdLst/>
            <a:ahLst/>
            <a:cxnLst/>
            <a:rect l="l" t="t" r="r" b="b"/>
            <a:pathLst>
              <a:path w="35560" h="52069">
                <a:moveTo>
                  <a:pt x="0" y="0"/>
                </a:moveTo>
                <a:lnTo>
                  <a:pt x="5011" y="52073"/>
                </a:lnTo>
                <a:lnTo>
                  <a:pt x="26188" y="22510"/>
                </a:lnTo>
                <a:lnTo>
                  <a:pt x="12965" y="22510"/>
                </a:lnTo>
                <a:lnTo>
                  <a:pt x="0" y="0"/>
                </a:lnTo>
                <a:close/>
              </a:path>
              <a:path w="35560" h="52069">
                <a:moveTo>
                  <a:pt x="35476" y="9545"/>
                </a:moveTo>
                <a:lnTo>
                  <a:pt x="12965" y="22510"/>
                </a:lnTo>
                <a:lnTo>
                  <a:pt x="26188" y="22510"/>
                </a:lnTo>
                <a:lnTo>
                  <a:pt x="35476" y="9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08113" y="1966066"/>
            <a:ext cx="35560" cy="52069"/>
          </a:xfrm>
          <a:custGeom>
            <a:avLst/>
            <a:gdLst/>
            <a:ahLst/>
            <a:cxnLst/>
            <a:rect l="l" t="t" r="r" b="b"/>
            <a:pathLst>
              <a:path w="35560" h="52069">
                <a:moveTo>
                  <a:pt x="5011" y="52073"/>
                </a:moveTo>
                <a:lnTo>
                  <a:pt x="35476" y="9545"/>
                </a:lnTo>
                <a:lnTo>
                  <a:pt x="12965" y="22510"/>
                </a:lnTo>
                <a:lnTo>
                  <a:pt x="0" y="0"/>
                </a:lnTo>
                <a:lnTo>
                  <a:pt x="5011" y="52073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485156" y="2235733"/>
            <a:ext cx="60325" cy="39370"/>
          </a:xfrm>
          <a:custGeom>
            <a:avLst/>
            <a:gdLst/>
            <a:ahLst/>
            <a:cxnLst/>
            <a:rect l="l" t="t" r="r" b="b"/>
            <a:pathLst>
              <a:path w="60325" h="39369">
                <a:moveTo>
                  <a:pt x="0" y="39176"/>
                </a:moveTo>
                <a:lnTo>
                  <a:pt x="60212" y="0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459495" y="2249495"/>
            <a:ext cx="51435" cy="42545"/>
          </a:xfrm>
          <a:custGeom>
            <a:avLst/>
            <a:gdLst/>
            <a:ahLst/>
            <a:cxnLst/>
            <a:rect l="l" t="t" r="r" b="b"/>
            <a:pathLst>
              <a:path w="51434" h="42544">
                <a:moveTo>
                  <a:pt x="31040" y="0"/>
                </a:moveTo>
                <a:lnTo>
                  <a:pt x="0" y="42110"/>
                </a:lnTo>
                <a:lnTo>
                  <a:pt x="51075" y="30793"/>
                </a:lnTo>
                <a:lnTo>
                  <a:pt x="25661" y="25414"/>
                </a:lnTo>
                <a:lnTo>
                  <a:pt x="310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459495" y="2249495"/>
            <a:ext cx="51435" cy="42545"/>
          </a:xfrm>
          <a:custGeom>
            <a:avLst/>
            <a:gdLst/>
            <a:ahLst/>
            <a:cxnLst/>
            <a:rect l="l" t="t" r="r" b="b"/>
            <a:pathLst>
              <a:path w="51434" h="42544">
                <a:moveTo>
                  <a:pt x="0" y="42110"/>
                </a:moveTo>
                <a:lnTo>
                  <a:pt x="51075" y="30793"/>
                </a:lnTo>
                <a:lnTo>
                  <a:pt x="25661" y="25414"/>
                </a:lnTo>
                <a:lnTo>
                  <a:pt x="31040" y="0"/>
                </a:lnTo>
                <a:lnTo>
                  <a:pt x="0" y="42110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41325" y="2159683"/>
            <a:ext cx="53975" cy="54610"/>
          </a:xfrm>
          <a:custGeom>
            <a:avLst/>
            <a:gdLst/>
            <a:ahLst/>
            <a:cxnLst/>
            <a:rect l="l" t="t" r="r" b="b"/>
            <a:pathLst>
              <a:path w="53975" h="54610">
                <a:moveTo>
                  <a:pt x="0" y="0"/>
                </a:moveTo>
                <a:lnTo>
                  <a:pt x="53746" y="54619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19852" y="2137862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0" y="0"/>
                </a:moveTo>
                <a:lnTo>
                  <a:pt x="21263" y="47797"/>
                </a:lnTo>
                <a:lnTo>
                  <a:pt x="21472" y="21820"/>
                </a:lnTo>
                <a:lnTo>
                  <a:pt x="46998" y="21820"/>
                </a:lnTo>
                <a:lnTo>
                  <a:pt x="0" y="0"/>
                </a:lnTo>
                <a:close/>
              </a:path>
              <a:path w="47625" h="48260">
                <a:moveTo>
                  <a:pt x="46998" y="21820"/>
                </a:moveTo>
                <a:lnTo>
                  <a:pt x="21472" y="21820"/>
                </a:lnTo>
                <a:lnTo>
                  <a:pt x="47449" y="22030"/>
                </a:lnTo>
                <a:lnTo>
                  <a:pt x="46998" y="21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19852" y="2137862"/>
            <a:ext cx="47625" cy="48260"/>
          </a:xfrm>
          <a:custGeom>
            <a:avLst/>
            <a:gdLst/>
            <a:ahLst/>
            <a:cxnLst/>
            <a:rect l="l" t="t" r="r" b="b"/>
            <a:pathLst>
              <a:path w="47625" h="48260">
                <a:moveTo>
                  <a:pt x="0" y="0"/>
                </a:moveTo>
                <a:lnTo>
                  <a:pt x="21263" y="47797"/>
                </a:lnTo>
                <a:lnTo>
                  <a:pt x="21472" y="21820"/>
                </a:lnTo>
                <a:lnTo>
                  <a:pt x="47449" y="22030"/>
                </a:lnTo>
                <a:lnTo>
                  <a:pt x="0" y="0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01262" y="1354125"/>
            <a:ext cx="60960" cy="21590"/>
          </a:xfrm>
          <a:custGeom>
            <a:avLst/>
            <a:gdLst/>
            <a:ahLst/>
            <a:cxnLst/>
            <a:rect l="l" t="t" r="r" b="b"/>
            <a:pathLst>
              <a:path w="60959" h="21590">
                <a:moveTo>
                  <a:pt x="60511" y="0"/>
                </a:moveTo>
                <a:lnTo>
                  <a:pt x="0" y="21566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38304" y="1342988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5" h="34925">
                <a:moveTo>
                  <a:pt x="0" y="0"/>
                </a:moveTo>
                <a:lnTo>
                  <a:pt x="23469" y="11136"/>
                </a:lnTo>
                <a:lnTo>
                  <a:pt x="12333" y="34605"/>
                </a:lnTo>
                <a:lnTo>
                  <a:pt x="52306" y="85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38304" y="1342988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5" h="34925">
                <a:moveTo>
                  <a:pt x="52306" y="858"/>
                </a:moveTo>
                <a:lnTo>
                  <a:pt x="0" y="0"/>
                </a:lnTo>
                <a:lnTo>
                  <a:pt x="23469" y="11136"/>
                </a:lnTo>
                <a:lnTo>
                  <a:pt x="12333" y="34605"/>
                </a:lnTo>
                <a:lnTo>
                  <a:pt x="52306" y="858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784728" y="1228669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89" h="20955">
                <a:moveTo>
                  <a:pt x="21054" y="20498"/>
                </a:moveTo>
                <a:lnTo>
                  <a:pt x="0" y="0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779807" y="1223193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60" h="47625">
                <a:moveTo>
                  <a:pt x="25628" y="0"/>
                </a:moveTo>
                <a:lnTo>
                  <a:pt x="25975" y="25974"/>
                </a:lnTo>
                <a:lnTo>
                  <a:pt x="0" y="26321"/>
                </a:lnTo>
                <a:lnTo>
                  <a:pt x="47910" y="47331"/>
                </a:lnTo>
                <a:lnTo>
                  <a:pt x="25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779807" y="1223193"/>
            <a:ext cx="48260" cy="47625"/>
          </a:xfrm>
          <a:custGeom>
            <a:avLst/>
            <a:gdLst/>
            <a:ahLst/>
            <a:cxnLst/>
            <a:rect l="l" t="t" r="r" b="b"/>
            <a:pathLst>
              <a:path w="48260" h="47625">
                <a:moveTo>
                  <a:pt x="47910" y="47331"/>
                </a:moveTo>
                <a:lnTo>
                  <a:pt x="25628" y="0"/>
                </a:lnTo>
                <a:lnTo>
                  <a:pt x="25975" y="25974"/>
                </a:lnTo>
                <a:lnTo>
                  <a:pt x="0" y="26321"/>
                </a:lnTo>
                <a:lnTo>
                  <a:pt x="47910" y="47331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015567" y="1731303"/>
            <a:ext cx="20955" cy="43180"/>
          </a:xfrm>
          <a:custGeom>
            <a:avLst/>
            <a:gdLst/>
            <a:ahLst/>
            <a:cxnLst/>
            <a:rect l="l" t="t" r="r" b="b"/>
            <a:pathLst>
              <a:path w="20955" h="43180">
                <a:moveTo>
                  <a:pt x="20644" y="42572"/>
                </a:moveTo>
                <a:lnTo>
                  <a:pt x="0" y="0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011668" y="1749332"/>
            <a:ext cx="38100" cy="52705"/>
          </a:xfrm>
          <a:custGeom>
            <a:avLst/>
            <a:gdLst/>
            <a:ahLst/>
            <a:cxnLst/>
            <a:rect l="l" t="t" r="r" b="b"/>
            <a:pathLst>
              <a:path w="38100" h="52705">
                <a:moveTo>
                  <a:pt x="0" y="16029"/>
                </a:moveTo>
                <a:lnTo>
                  <a:pt x="37900" y="52088"/>
                </a:lnTo>
                <a:lnTo>
                  <a:pt x="35338" y="24542"/>
                </a:lnTo>
                <a:lnTo>
                  <a:pt x="24542" y="24542"/>
                </a:lnTo>
                <a:lnTo>
                  <a:pt x="0" y="16029"/>
                </a:lnTo>
                <a:close/>
              </a:path>
              <a:path w="38100" h="52705">
                <a:moveTo>
                  <a:pt x="33055" y="0"/>
                </a:moveTo>
                <a:lnTo>
                  <a:pt x="24542" y="24542"/>
                </a:lnTo>
                <a:lnTo>
                  <a:pt x="35338" y="24542"/>
                </a:lnTo>
                <a:lnTo>
                  <a:pt x="33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011668" y="1749332"/>
            <a:ext cx="38100" cy="52705"/>
          </a:xfrm>
          <a:custGeom>
            <a:avLst/>
            <a:gdLst/>
            <a:ahLst/>
            <a:cxnLst/>
            <a:rect l="l" t="t" r="r" b="b"/>
            <a:pathLst>
              <a:path w="38100" h="52705">
                <a:moveTo>
                  <a:pt x="37900" y="52088"/>
                </a:moveTo>
                <a:lnTo>
                  <a:pt x="33055" y="0"/>
                </a:lnTo>
                <a:lnTo>
                  <a:pt x="24542" y="24542"/>
                </a:lnTo>
                <a:lnTo>
                  <a:pt x="0" y="16029"/>
                </a:lnTo>
                <a:lnTo>
                  <a:pt x="37900" y="52088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882211" y="2274375"/>
            <a:ext cx="10160" cy="34290"/>
          </a:xfrm>
          <a:custGeom>
            <a:avLst/>
            <a:gdLst/>
            <a:ahLst/>
            <a:cxnLst/>
            <a:rect l="l" t="t" r="r" b="b"/>
            <a:pathLst>
              <a:path w="10160" h="34289">
                <a:moveTo>
                  <a:pt x="0" y="33968"/>
                </a:moveTo>
                <a:lnTo>
                  <a:pt x="10104" y="0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869842" y="2285500"/>
            <a:ext cx="35560" cy="52705"/>
          </a:xfrm>
          <a:custGeom>
            <a:avLst/>
            <a:gdLst/>
            <a:ahLst/>
            <a:cxnLst/>
            <a:rect l="l" t="t" r="r" b="b"/>
            <a:pathLst>
              <a:path w="35560" h="52705">
                <a:moveTo>
                  <a:pt x="0" y="0"/>
                </a:moveTo>
                <a:lnTo>
                  <a:pt x="3640" y="52187"/>
                </a:lnTo>
                <a:lnTo>
                  <a:pt x="25850" y="22843"/>
                </a:lnTo>
                <a:lnTo>
                  <a:pt x="12369" y="22843"/>
                </a:lnTo>
                <a:lnTo>
                  <a:pt x="0" y="0"/>
                </a:lnTo>
                <a:close/>
              </a:path>
              <a:path w="35560" h="52705">
                <a:moveTo>
                  <a:pt x="35212" y="10474"/>
                </a:moveTo>
                <a:lnTo>
                  <a:pt x="12369" y="22843"/>
                </a:lnTo>
                <a:lnTo>
                  <a:pt x="25850" y="22843"/>
                </a:lnTo>
                <a:lnTo>
                  <a:pt x="35212" y="10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869842" y="2285500"/>
            <a:ext cx="35560" cy="52705"/>
          </a:xfrm>
          <a:custGeom>
            <a:avLst/>
            <a:gdLst/>
            <a:ahLst/>
            <a:cxnLst/>
            <a:rect l="l" t="t" r="r" b="b"/>
            <a:pathLst>
              <a:path w="35560" h="52705">
                <a:moveTo>
                  <a:pt x="3640" y="52187"/>
                </a:moveTo>
                <a:lnTo>
                  <a:pt x="35212" y="10474"/>
                </a:lnTo>
                <a:lnTo>
                  <a:pt x="12369" y="22843"/>
                </a:lnTo>
                <a:lnTo>
                  <a:pt x="0" y="0"/>
                </a:lnTo>
                <a:lnTo>
                  <a:pt x="3640" y="52187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412609" y="2613992"/>
            <a:ext cx="37465" cy="12700"/>
          </a:xfrm>
          <a:custGeom>
            <a:avLst/>
            <a:gdLst/>
            <a:ahLst/>
            <a:cxnLst/>
            <a:rect l="l" t="t" r="r" b="b"/>
            <a:pathLst>
              <a:path w="37465" h="12700">
                <a:moveTo>
                  <a:pt x="0" y="12247"/>
                </a:moveTo>
                <a:lnTo>
                  <a:pt x="37134" y="0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83535" y="2603041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5" h="34925">
                <a:moveTo>
                  <a:pt x="40765" y="0"/>
                </a:moveTo>
                <a:lnTo>
                  <a:pt x="0" y="32786"/>
                </a:lnTo>
                <a:lnTo>
                  <a:pt x="52272" y="34888"/>
                </a:lnTo>
                <a:lnTo>
                  <a:pt x="29074" y="23197"/>
                </a:lnTo>
                <a:lnTo>
                  <a:pt x="40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83535" y="2603042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5" h="34925">
                <a:moveTo>
                  <a:pt x="0" y="32787"/>
                </a:moveTo>
                <a:lnTo>
                  <a:pt x="52272" y="34889"/>
                </a:lnTo>
                <a:lnTo>
                  <a:pt x="29074" y="23197"/>
                </a:lnTo>
                <a:lnTo>
                  <a:pt x="40765" y="0"/>
                </a:lnTo>
                <a:lnTo>
                  <a:pt x="0" y="32787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09463" y="2288417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4" h="303530">
                <a:moveTo>
                  <a:pt x="174710" y="0"/>
                </a:moveTo>
                <a:lnTo>
                  <a:pt x="127849" y="0"/>
                </a:lnTo>
                <a:lnTo>
                  <a:pt x="82770" y="14369"/>
                </a:lnTo>
                <a:lnTo>
                  <a:pt x="43040" y="43108"/>
                </a:lnTo>
                <a:lnTo>
                  <a:pt x="14346" y="82901"/>
                </a:lnTo>
                <a:lnTo>
                  <a:pt x="0" y="128050"/>
                </a:lnTo>
                <a:lnTo>
                  <a:pt x="0" y="174985"/>
                </a:lnTo>
                <a:lnTo>
                  <a:pt x="14346" y="220134"/>
                </a:lnTo>
                <a:lnTo>
                  <a:pt x="43040" y="259927"/>
                </a:lnTo>
                <a:lnTo>
                  <a:pt x="82770" y="288666"/>
                </a:lnTo>
                <a:lnTo>
                  <a:pt x="127849" y="303036"/>
                </a:lnTo>
                <a:lnTo>
                  <a:pt x="174710" y="303036"/>
                </a:lnTo>
                <a:lnTo>
                  <a:pt x="219788" y="288666"/>
                </a:lnTo>
                <a:lnTo>
                  <a:pt x="259518" y="259927"/>
                </a:lnTo>
                <a:lnTo>
                  <a:pt x="288212" y="220134"/>
                </a:lnTo>
                <a:lnTo>
                  <a:pt x="302559" y="174985"/>
                </a:lnTo>
                <a:lnTo>
                  <a:pt x="302559" y="128050"/>
                </a:lnTo>
                <a:lnTo>
                  <a:pt x="288212" y="82901"/>
                </a:lnTo>
                <a:lnTo>
                  <a:pt x="259518" y="43108"/>
                </a:lnTo>
                <a:lnTo>
                  <a:pt x="219788" y="14369"/>
                </a:lnTo>
                <a:lnTo>
                  <a:pt x="174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09463" y="2288417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4" h="303530">
                <a:moveTo>
                  <a:pt x="259518" y="43108"/>
                </a:moveTo>
                <a:lnTo>
                  <a:pt x="288212" y="82901"/>
                </a:lnTo>
                <a:lnTo>
                  <a:pt x="302559" y="128050"/>
                </a:lnTo>
                <a:lnTo>
                  <a:pt x="302559" y="174985"/>
                </a:lnTo>
                <a:lnTo>
                  <a:pt x="288212" y="220134"/>
                </a:lnTo>
                <a:lnTo>
                  <a:pt x="259518" y="259927"/>
                </a:lnTo>
                <a:lnTo>
                  <a:pt x="219788" y="288666"/>
                </a:lnTo>
                <a:lnTo>
                  <a:pt x="174710" y="303036"/>
                </a:lnTo>
                <a:lnTo>
                  <a:pt x="127849" y="303036"/>
                </a:lnTo>
                <a:lnTo>
                  <a:pt x="82770" y="288666"/>
                </a:lnTo>
                <a:lnTo>
                  <a:pt x="43040" y="259927"/>
                </a:lnTo>
                <a:lnTo>
                  <a:pt x="14346" y="220134"/>
                </a:lnTo>
                <a:lnTo>
                  <a:pt x="0" y="174985"/>
                </a:lnTo>
                <a:lnTo>
                  <a:pt x="0" y="128050"/>
                </a:lnTo>
                <a:lnTo>
                  <a:pt x="14346" y="82901"/>
                </a:lnTo>
                <a:lnTo>
                  <a:pt x="43040" y="43108"/>
                </a:lnTo>
                <a:lnTo>
                  <a:pt x="82770" y="14369"/>
                </a:lnTo>
                <a:lnTo>
                  <a:pt x="127849" y="0"/>
                </a:lnTo>
                <a:lnTo>
                  <a:pt x="174710" y="0"/>
                </a:lnTo>
                <a:lnTo>
                  <a:pt x="219788" y="14369"/>
                </a:lnTo>
                <a:lnTo>
                  <a:pt x="259518" y="43108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864343" y="2351716"/>
            <a:ext cx="19304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550" spc="15" dirty="0">
                <a:latin typeface="Helvetica"/>
                <a:cs typeface="Helvetica"/>
              </a:rPr>
              <a:t>TDD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Helvetica"/>
                <a:cs typeface="Helvetica"/>
              </a:rPr>
              <a:t>cycle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007269" y="2569625"/>
            <a:ext cx="37465" cy="12700"/>
          </a:xfrm>
          <a:custGeom>
            <a:avLst/>
            <a:gdLst/>
            <a:ahLst/>
            <a:cxnLst/>
            <a:rect l="l" t="t" r="r" b="b"/>
            <a:pathLst>
              <a:path w="37465" h="12700">
                <a:moveTo>
                  <a:pt x="0" y="12247"/>
                </a:moveTo>
                <a:lnTo>
                  <a:pt x="37134" y="0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78195" y="2558674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5" h="34925">
                <a:moveTo>
                  <a:pt x="40765" y="0"/>
                </a:moveTo>
                <a:lnTo>
                  <a:pt x="0" y="32786"/>
                </a:lnTo>
                <a:lnTo>
                  <a:pt x="52272" y="34888"/>
                </a:lnTo>
                <a:lnTo>
                  <a:pt x="29074" y="23197"/>
                </a:lnTo>
                <a:lnTo>
                  <a:pt x="40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78195" y="2558674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5" h="34925">
                <a:moveTo>
                  <a:pt x="0" y="32787"/>
                </a:moveTo>
                <a:lnTo>
                  <a:pt x="52272" y="34889"/>
                </a:lnTo>
                <a:lnTo>
                  <a:pt x="29074" y="23197"/>
                </a:lnTo>
                <a:lnTo>
                  <a:pt x="40765" y="0"/>
                </a:lnTo>
                <a:lnTo>
                  <a:pt x="0" y="32787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45001" y="1895284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5" h="303530">
                <a:moveTo>
                  <a:pt x="174710" y="0"/>
                </a:moveTo>
                <a:lnTo>
                  <a:pt x="127849" y="0"/>
                </a:lnTo>
                <a:lnTo>
                  <a:pt x="82770" y="14369"/>
                </a:lnTo>
                <a:lnTo>
                  <a:pt x="43040" y="43108"/>
                </a:lnTo>
                <a:lnTo>
                  <a:pt x="14346" y="82901"/>
                </a:lnTo>
                <a:lnTo>
                  <a:pt x="0" y="128050"/>
                </a:lnTo>
                <a:lnTo>
                  <a:pt x="0" y="174985"/>
                </a:lnTo>
                <a:lnTo>
                  <a:pt x="14346" y="220134"/>
                </a:lnTo>
                <a:lnTo>
                  <a:pt x="43040" y="259927"/>
                </a:lnTo>
                <a:lnTo>
                  <a:pt x="82770" y="288666"/>
                </a:lnTo>
                <a:lnTo>
                  <a:pt x="127849" y="303036"/>
                </a:lnTo>
                <a:lnTo>
                  <a:pt x="174710" y="303036"/>
                </a:lnTo>
                <a:lnTo>
                  <a:pt x="219788" y="288666"/>
                </a:lnTo>
                <a:lnTo>
                  <a:pt x="259518" y="259927"/>
                </a:lnTo>
                <a:lnTo>
                  <a:pt x="288212" y="220134"/>
                </a:lnTo>
                <a:lnTo>
                  <a:pt x="302559" y="174985"/>
                </a:lnTo>
                <a:lnTo>
                  <a:pt x="302559" y="128050"/>
                </a:lnTo>
                <a:lnTo>
                  <a:pt x="288212" y="82901"/>
                </a:lnTo>
                <a:lnTo>
                  <a:pt x="259518" y="43108"/>
                </a:lnTo>
                <a:lnTo>
                  <a:pt x="219788" y="14369"/>
                </a:lnTo>
                <a:lnTo>
                  <a:pt x="174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45001" y="1895284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5" h="303530">
                <a:moveTo>
                  <a:pt x="259518" y="43108"/>
                </a:moveTo>
                <a:lnTo>
                  <a:pt x="288212" y="82901"/>
                </a:lnTo>
                <a:lnTo>
                  <a:pt x="302559" y="128050"/>
                </a:lnTo>
                <a:lnTo>
                  <a:pt x="302559" y="174985"/>
                </a:lnTo>
                <a:lnTo>
                  <a:pt x="288212" y="220134"/>
                </a:lnTo>
                <a:lnTo>
                  <a:pt x="259518" y="259927"/>
                </a:lnTo>
                <a:lnTo>
                  <a:pt x="219788" y="288666"/>
                </a:lnTo>
                <a:lnTo>
                  <a:pt x="174710" y="303036"/>
                </a:lnTo>
                <a:lnTo>
                  <a:pt x="127849" y="303036"/>
                </a:lnTo>
                <a:lnTo>
                  <a:pt x="82770" y="288666"/>
                </a:lnTo>
                <a:lnTo>
                  <a:pt x="43040" y="259927"/>
                </a:lnTo>
                <a:lnTo>
                  <a:pt x="14346" y="220134"/>
                </a:lnTo>
                <a:lnTo>
                  <a:pt x="0" y="174985"/>
                </a:lnTo>
                <a:lnTo>
                  <a:pt x="0" y="128050"/>
                </a:lnTo>
                <a:lnTo>
                  <a:pt x="14346" y="82901"/>
                </a:lnTo>
                <a:lnTo>
                  <a:pt x="43040" y="43108"/>
                </a:lnTo>
                <a:lnTo>
                  <a:pt x="82770" y="14369"/>
                </a:lnTo>
                <a:lnTo>
                  <a:pt x="127849" y="0"/>
                </a:lnTo>
                <a:lnTo>
                  <a:pt x="174710" y="0"/>
                </a:lnTo>
                <a:lnTo>
                  <a:pt x="219788" y="14369"/>
                </a:lnTo>
                <a:lnTo>
                  <a:pt x="259518" y="43108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499881" y="1958583"/>
            <a:ext cx="19304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550" spc="15" dirty="0">
                <a:latin typeface="Helvetica"/>
                <a:cs typeface="Helvetica"/>
              </a:rPr>
              <a:t>TDD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Helvetica"/>
                <a:cs typeface="Helvetica"/>
              </a:rPr>
              <a:t>cycle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642808" y="2176492"/>
            <a:ext cx="37465" cy="12700"/>
          </a:xfrm>
          <a:custGeom>
            <a:avLst/>
            <a:gdLst/>
            <a:ahLst/>
            <a:cxnLst/>
            <a:rect l="l" t="t" r="r" b="b"/>
            <a:pathLst>
              <a:path w="37465" h="12700">
                <a:moveTo>
                  <a:pt x="0" y="12247"/>
                </a:moveTo>
                <a:lnTo>
                  <a:pt x="37134" y="0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13734" y="2165542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40765" y="0"/>
                </a:moveTo>
                <a:lnTo>
                  <a:pt x="0" y="32787"/>
                </a:lnTo>
                <a:lnTo>
                  <a:pt x="52272" y="34889"/>
                </a:lnTo>
                <a:lnTo>
                  <a:pt x="29074" y="23197"/>
                </a:lnTo>
                <a:lnTo>
                  <a:pt x="40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3734" y="2165542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0" y="32787"/>
                </a:moveTo>
                <a:lnTo>
                  <a:pt x="52272" y="34889"/>
                </a:lnTo>
                <a:lnTo>
                  <a:pt x="29074" y="23197"/>
                </a:lnTo>
                <a:lnTo>
                  <a:pt x="40765" y="0"/>
                </a:lnTo>
                <a:lnTo>
                  <a:pt x="0" y="32787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32755" y="1511323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5" h="303530">
                <a:moveTo>
                  <a:pt x="174710" y="0"/>
                </a:moveTo>
                <a:lnTo>
                  <a:pt x="127849" y="0"/>
                </a:lnTo>
                <a:lnTo>
                  <a:pt x="82770" y="14369"/>
                </a:lnTo>
                <a:lnTo>
                  <a:pt x="43040" y="43108"/>
                </a:lnTo>
                <a:lnTo>
                  <a:pt x="14346" y="82901"/>
                </a:lnTo>
                <a:lnTo>
                  <a:pt x="0" y="128050"/>
                </a:lnTo>
                <a:lnTo>
                  <a:pt x="0" y="174985"/>
                </a:lnTo>
                <a:lnTo>
                  <a:pt x="14346" y="220134"/>
                </a:lnTo>
                <a:lnTo>
                  <a:pt x="43040" y="259927"/>
                </a:lnTo>
                <a:lnTo>
                  <a:pt x="82770" y="288666"/>
                </a:lnTo>
                <a:lnTo>
                  <a:pt x="127849" y="303036"/>
                </a:lnTo>
                <a:lnTo>
                  <a:pt x="174710" y="303036"/>
                </a:lnTo>
                <a:lnTo>
                  <a:pt x="219788" y="288666"/>
                </a:lnTo>
                <a:lnTo>
                  <a:pt x="259518" y="259927"/>
                </a:lnTo>
                <a:lnTo>
                  <a:pt x="288212" y="220134"/>
                </a:lnTo>
                <a:lnTo>
                  <a:pt x="302559" y="174985"/>
                </a:lnTo>
                <a:lnTo>
                  <a:pt x="302559" y="128050"/>
                </a:lnTo>
                <a:lnTo>
                  <a:pt x="288212" y="82901"/>
                </a:lnTo>
                <a:lnTo>
                  <a:pt x="259518" y="43108"/>
                </a:lnTo>
                <a:lnTo>
                  <a:pt x="219788" y="14369"/>
                </a:lnTo>
                <a:lnTo>
                  <a:pt x="174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2755" y="1511323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5" h="303530">
                <a:moveTo>
                  <a:pt x="259518" y="43108"/>
                </a:moveTo>
                <a:lnTo>
                  <a:pt x="288212" y="82901"/>
                </a:lnTo>
                <a:lnTo>
                  <a:pt x="302559" y="128050"/>
                </a:lnTo>
                <a:lnTo>
                  <a:pt x="302559" y="174985"/>
                </a:lnTo>
                <a:lnTo>
                  <a:pt x="288212" y="220134"/>
                </a:lnTo>
                <a:lnTo>
                  <a:pt x="259518" y="259927"/>
                </a:lnTo>
                <a:lnTo>
                  <a:pt x="219788" y="288666"/>
                </a:lnTo>
                <a:lnTo>
                  <a:pt x="174710" y="303036"/>
                </a:lnTo>
                <a:lnTo>
                  <a:pt x="127849" y="303036"/>
                </a:lnTo>
                <a:lnTo>
                  <a:pt x="82770" y="288666"/>
                </a:lnTo>
                <a:lnTo>
                  <a:pt x="43040" y="259927"/>
                </a:lnTo>
                <a:lnTo>
                  <a:pt x="14346" y="220134"/>
                </a:lnTo>
                <a:lnTo>
                  <a:pt x="0" y="174985"/>
                </a:lnTo>
                <a:lnTo>
                  <a:pt x="0" y="128050"/>
                </a:lnTo>
                <a:lnTo>
                  <a:pt x="14346" y="82901"/>
                </a:lnTo>
                <a:lnTo>
                  <a:pt x="43040" y="43108"/>
                </a:lnTo>
                <a:lnTo>
                  <a:pt x="82770" y="14369"/>
                </a:lnTo>
                <a:lnTo>
                  <a:pt x="127849" y="0"/>
                </a:lnTo>
                <a:lnTo>
                  <a:pt x="174710" y="0"/>
                </a:lnTo>
                <a:lnTo>
                  <a:pt x="219788" y="14369"/>
                </a:lnTo>
                <a:lnTo>
                  <a:pt x="259518" y="43108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 txBox="1"/>
          <p:nvPr/>
        </p:nvSpPr>
        <p:spPr>
          <a:xfrm>
            <a:off x="487635" y="1574623"/>
            <a:ext cx="19304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550" spc="15" dirty="0">
                <a:latin typeface="Helvetica"/>
                <a:cs typeface="Helvetica"/>
              </a:rPr>
              <a:t>TDD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Helvetica"/>
                <a:cs typeface="Helvetica"/>
              </a:rPr>
              <a:t>cycle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630562" y="1792532"/>
            <a:ext cx="37465" cy="12700"/>
          </a:xfrm>
          <a:custGeom>
            <a:avLst/>
            <a:gdLst/>
            <a:ahLst/>
            <a:cxnLst/>
            <a:rect l="l" t="t" r="r" b="b"/>
            <a:pathLst>
              <a:path w="37465" h="12700">
                <a:moveTo>
                  <a:pt x="0" y="12247"/>
                </a:moveTo>
                <a:lnTo>
                  <a:pt x="37134" y="0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1488" y="1781581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40765" y="0"/>
                </a:moveTo>
                <a:lnTo>
                  <a:pt x="0" y="32786"/>
                </a:lnTo>
                <a:lnTo>
                  <a:pt x="52272" y="34889"/>
                </a:lnTo>
                <a:lnTo>
                  <a:pt x="29074" y="23197"/>
                </a:lnTo>
                <a:lnTo>
                  <a:pt x="40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01488" y="1781581"/>
            <a:ext cx="52705" cy="34925"/>
          </a:xfrm>
          <a:custGeom>
            <a:avLst/>
            <a:gdLst/>
            <a:ahLst/>
            <a:cxnLst/>
            <a:rect l="l" t="t" r="r" b="b"/>
            <a:pathLst>
              <a:path w="52704" h="34925">
                <a:moveTo>
                  <a:pt x="0" y="32786"/>
                </a:moveTo>
                <a:lnTo>
                  <a:pt x="52272" y="34889"/>
                </a:lnTo>
                <a:lnTo>
                  <a:pt x="29074" y="23197"/>
                </a:lnTo>
                <a:lnTo>
                  <a:pt x="40765" y="0"/>
                </a:lnTo>
                <a:lnTo>
                  <a:pt x="0" y="32786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48166" y="1171863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4" h="303530">
                <a:moveTo>
                  <a:pt x="174710" y="0"/>
                </a:moveTo>
                <a:lnTo>
                  <a:pt x="127849" y="0"/>
                </a:lnTo>
                <a:lnTo>
                  <a:pt x="82770" y="14369"/>
                </a:lnTo>
                <a:lnTo>
                  <a:pt x="43040" y="43109"/>
                </a:lnTo>
                <a:lnTo>
                  <a:pt x="14346" y="82901"/>
                </a:lnTo>
                <a:lnTo>
                  <a:pt x="0" y="128050"/>
                </a:lnTo>
                <a:lnTo>
                  <a:pt x="0" y="174985"/>
                </a:lnTo>
                <a:lnTo>
                  <a:pt x="14346" y="220135"/>
                </a:lnTo>
                <a:lnTo>
                  <a:pt x="43040" y="259927"/>
                </a:lnTo>
                <a:lnTo>
                  <a:pt x="82770" y="288666"/>
                </a:lnTo>
                <a:lnTo>
                  <a:pt x="127849" y="303036"/>
                </a:lnTo>
                <a:lnTo>
                  <a:pt x="174710" y="303036"/>
                </a:lnTo>
                <a:lnTo>
                  <a:pt x="219788" y="288666"/>
                </a:lnTo>
                <a:lnTo>
                  <a:pt x="259518" y="259927"/>
                </a:lnTo>
                <a:lnTo>
                  <a:pt x="288212" y="220135"/>
                </a:lnTo>
                <a:lnTo>
                  <a:pt x="302559" y="174985"/>
                </a:lnTo>
                <a:lnTo>
                  <a:pt x="302559" y="128050"/>
                </a:lnTo>
                <a:lnTo>
                  <a:pt x="288212" y="82901"/>
                </a:lnTo>
                <a:lnTo>
                  <a:pt x="259518" y="43109"/>
                </a:lnTo>
                <a:lnTo>
                  <a:pt x="219788" y="14369"/>
                </a:lnTo>
                <a:lnTo>
                  <a:pt x="174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48166" y="1171863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4" h="303530">
                <a:moveTo>
                  <a:pt x="259518" y="43108"/>
                </a:moveTo>
                <a:lnTo>
                  <a:pt x="288212" y="82901"/>
                </a:lnTo>
                <a:lnTo>
                  <a:pt x="302559" y="128050"/>
                </a:lnTo>
                <a:lnTo>
                  <a:pt x="302559" y="174985"/>
                </a:lnTo>
                <a:lnTo>
                  <a:pt x="288212" y="220135"/>
                </a:lnTo>
                <a:lnTo>
                  <a:pt x="259518" y="259927"/>
                </a:lnTo>
                <a:lnTo>
                  <a:pt x="219788" y="288666"/>
                </a:lnTo>
                <a:lnTo>
                  <a:pt x="174710" y="303036"/>
                </a:lnTo>
                <a:lnTo>
                  <a:pt x="127849" y="303036"/>
                </a:lnTo>
                <a:lnTo>
                  <a:pt x="82770" y="288666"/>
                </a:lnTo>
                <a:lnTo>
                  <a:pt x="43040" y="259927"/>
                </a:lnTo>
                <a:lnTo>
                  <a:pt x="14346" y="220135"/>
                </a:lnTo>
                <a:lnTo>
                  <a:pt x="0" y="174985"/>
                </a:lnTo>
                <a:lnTo>
                  <a:pt x="0" y="128050"/>
                </a:lnTo>
                <a:lnTo>
                  <a:pt x="14346" y="82901"/>
                </a:lnTo>
                <a:lnTo>
                  <a:pt x="43040" y="43108"/>
                </a:lnTo>
                <a:lnTo>
                  <a:pt x="82770" y="14369"/>
                </a:lnTo>
                <a:lnTo>
                  <a:pt x="127849" y="0"/>
                </a:lnTo>
                <a:lnTo>
                  <a:pt x="174710" y="0"/>
                </a:lnTo>
                <a:lnTo>
                  <a:pt x="219788" y="14369"/>
                </a:lnTo>
                <a:lnTo>
                  <a:pt x="259518" y="43108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429977" y="1235162"/>
            <a:ext cx="466090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>
              <a:lnSpc>
                <a:spcPts val="615"/>
              </a:lnSpc>
            </a:pPr>
            <a:r>
              <a:rPr sz="550" spc="15" dirty="0">
                <a:latin typeface="Helvetica"/>
                <a:cs typeface="Helvetica"/>
              </a:rPr>
              <a:t>TDD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ts val="735"/>
              </a:lnSpc>
            </a:pPr>
            <a:r>
              <a:rPr sz="975" spc="22" baseline="-42735" dirty="0">
                <a:latin typeface="Helvetica Neue"/>
                <a:cs typeface="Helvetica Neue"/>
              </a:rPr>
              <a:t>etc… </a:t>
            </a:r>
            <a:r>
              <a:rPr sz="975" spc="112" baseline="-42735" dirty="0">
                <a:latin typeface="Helvetica Neue"/>
                <a:cs typeface="Helvetica Neue"/>
              </a:rPr>
              <a:t> </a:t>
            </a:r>
            <a:r>
              <a:rPr sz="550" spc="10" dirty="0">
                <a:latin typeface="Helvetica"/>
                <a:cs typeface="Helvetica"/>
              </a:rPr>
              <a:t>cycle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787962" y="1150664"/>
            <a:ext cx="51435" cy="36830"/>
          </a:xfrm>
          <a:custGeom>
            <a:avLst/>
            <a:gdLst/>
            <a:ahLst/>
            <a:cxnLst/>
            <a:rect l="l" t="t" r="r" b="b"/>
            <a:pathLst>
              <a:path w="51434" h="36830">
                <a:moveTo>
                  <a:pt x="5041" y="0"/>
                </a:moveTo>
                <a:lnTo>
                  <a:pt x="20715" y="20715"/>
                </a:lnTo>
                <a:lnTo>
                  <a:pt x="0" y="36389"/>
                </a:lnTo>
                <a:lnTo>
                  <a:pt x="51040" y="24917"/>
                </a:lnTo>
                <a:lnTo>
                  <a:pt x="5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87962" y="1150664"/>
            <a:ext cx="51435" cy="36830"/>
          </a:xfrm>
          <a:custGeom>
            <a:avLst/>
            <a:gdLst/>
            <a:ahLst/>
            <a:cxnLst/>
            <a:rect l="l" t="t" r="r" b="b"/>
            <a:pathLst>
              <a:path w="51434" h="36830">
                <a:moveTo>
                  <a:pt x="51040" y="24917"/>
                </a:moveTo>
                <a:lnTo>
                  <a:pt x="5041" y="0"/>
                </a:lnTo>
                <a:lnTo>
                  <a:pt x="20715" y="20715"/>
                </a:lnTo>
                <a:lnTo>
                  <a:pt x="0" y="36389"/>
                </a:lnTo>
                <a:lnTo>
                  <a:pt x="51040" y="24917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70045" y="1017801"/>
            <a:ext cx="302895" cy="303530"/>
          </a:xfrm>
          <a:custGeom>
            <a:avLst/>
            <a:gdLst/>
            <a:ahLst/>
            <a:cxnLst/>
            <a:rect l="l" t="t" r="r" b="b"/>
            <a:pathLst>
              <a:path w="302894" h="303530">
                <a:moveTo>
                  <a:pt x="259518" y="43108"/>
                </a:moveTo>
                <a:lnTo>
                  <a:pt x="288212" y="82901"/>
                </a:lnTo>
                <a:lnTo>
                  <a:pt x="302559" y="128050"/>
                </a:lnTo>
                <a:lnTo>
                  <a:pt x="302559" y="174985"/>
                </a:lnTo>
                <a:lnTo>
                  <a:pt x="288212" y="220134"/>
                </a:lnTo>
                <a:lnTo>
                  <a:pt x="259518" y="259927"/>
                </a:lnTo>
                <a:lnTo>
                  <a:pt x="219788" y="288666"/>
                </a:lnTo>
                <a:lnTo>
                  <a:pt x="174710" y="303036"/>
                </a:lnTo>
                <a:lnTo>
                  <a:pt x="127849" y="303036"/>
                </a:lnTo>
                <a:lnTo>
                  <a:pt x="82771" y="288666"/>
                </a:lnTo>
                <a:lnTo>
                  <a:pt x="43041" y="259927"/>
                </a:lnTo>
                <a:lnTo>
                  <a:pt x="14347" y="220134"/>
                </a:lnTo>
                <a:lnTo>
                  <a:pt x="0" y="174985"/>
                </a:lnTo>
                <a:lnTo>
                  <a:pt x="0" y="128050"/>
                </a:lnTo>
                <a:lnTo>
                  <a:pt x="14347" y="82901"/>
                </a:lnTo>
                <a:lnTo>
                  <a:pt x="43041" y="43108"/>
                </a:lnTo>
                <a:lnTo>
                  <a:pt x="82771" y="14369"/>
                </a:lnTo>
                <a:lnTo>
                  <a:pt x="127849" y="0"/>
                </a:lnTo>
                <a:lnTo>
                  <a:pt x="174710" y="0"/>
                </a:lnTo>
                <a:lnTo>
                  <a:pt x="219788" y="14369"/>
                </a:lnTo>
                <a:lnTo>
                  <a:pt x="259518" y="43108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 txBox="1"/>
          <p:nvPr/>
        </p:nvSpPr>
        <p:spPr>
          <a:xfrm>
            <a:off x="1124925" y="921848"/>
            <a:ext cx="127190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365" marR="5080">
              <a:lnSpc>
                <a:spcPct val="100000"/>
              </a:lnSpc>
            </a:pPr>
            <a:r>
              <a:rPr sz="650" spc="15" dirty="0">
                <a:latin typeface="Helvetica Neue"/>
                <a:cs typeface="Helvetica Neue"/>
              </a:rPr>
              <a:t>CQ </a:t>
            </a:r>
            <a:r>
              <a:rPr sz="650" spc="10" dirty="0">
                <a:latin typeface="Helvetica Neue"/>
                <a:cs typeface="Helvetica Neue"/>
              </a:rPr>
              <a:t>added, template</a:t>
            </a:r>
            <a:r>
              <a:rPr sz="650" spc="-45" dirty="0">
                <a:latin typeface="Helvetica Neue"/>
                <a:cs typeface="Helvetica Neue"/>
              </a:rPr>
              <a:t> </a:t>
            </a:r>
            <a:r>
              <a:rPr sz="650" spc="5" dirty="0">
                <a:latin typeface="Helvetica Neue"/>
                <a:cs typeface="Helvetica Neue"/>
              </a:rPr>
              <a:t>filled,  </a:t>
            </a:r>
            <a:r>
              <a:rPr sz="650" spc="10" dirty="0">
                <a:latin typeface="Helvetica Neue"/>
                <a:cs typeface="Helvetica Neue"/>
              </a:rPr>
              <a:t>or axiom</a:t>
            </a:r>
            <a:r>
              <a:rPr sz="650" spc="-75" dirty="0">
                <a:latin typeface="Helvetica Neue"/>
                <a:cs typeface="Helvetica Neue"/>
              </a:rPr>
              <a:t> </a:t>
            </a:r>
            <a:r>
              <a:rPr sz="650" spc="10" dirty="0">
                <a:latin typeface="Helvetica Neue"/>
                <a:cs typeface="Helvetica Neue"/>
              </a:rPr>
              <a:t>written</a:t>
            </a:r>
            <a:endParaRPr sz="650">
              <a:latin typeface="Helvetica Neue"/>
              <a:cs typeface="Helvetica Neue"/>
            </a:endParaRPr>
          </a:p>
          <a:p>
            <a:pPr marL="20320">
              <a:lnSpc>
                <a:spcPts val="365"/>
              </a:lnSpc>
            </a:pPr>
            <a:r>
              <a:rPr sz="550" spc="15" dirty="0">
                <a:latin typeface="Helvetica"/>
                <a:cs typeface="Helvetica"/>
              </a:rPr>
              <a:t>TDD</a:t>
            </a:r>
            <a:endParaRPr sz="55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550" spc="10" dirty="0">
                <a:latin typeface="Helvetica"/>
                <a:cs typeface="Helvetica"/>
              </a:rPr>
              <a:t>cycle</a:t>
            </a:r>
            <a:endParaRPr sz="550">
              <a:latin typeface="Helvetica"/>
              <a:cs typeface="Helvetica"/>
            </a:endParaRPr>
          </a:p>
          <a:p>
            <a:pPr marR="114935" algn="ctr">
              <a:lnSpc>
                <a:spcPct val="100000"/>
              </a:lnSpc>
              <a:spcBef>
                <a:spcPts val="130"/>
              </a:spcBef>
            </a:pPr>
            <a:r>
              <a:rPr sz="550" spc="15" dirty="0">
                <a:latin typeface="Helvetica"/>
                <a:cs typeface="Helvetica"/>
              </a:rPr>
              <a:t>TDD</a:t>
            </a:r>
            <a:endParaRPr sz="550">
              <a:latin typeface="Helvetica"/>
              <a:cs typeface="Helvetica"/>
            </a:endParaRPr>
          </a:p>
          <a:p>
            <a:pPr marR="114935" algn="ctr">
              <a:lnSpc>
                <a:spcPct val="100000"/>
              </a:lnSpc>
              <a:spcBef>
                <a:spcPts val="10"/>
              </a:spcBef>
            </a:pPr>
            <a:r>
              <a:rPr sz="550" spc="10" dirty="0">
                <a:latin typeface="Helvetica"/>
                <a:cs typeface="Helvetica"/>
              </a:rPr>
              <a:t>cycle</a:t>
            </a:r>
            <a:endParaRPr sz="550">
              <a:latin typeface="Helvetica"/>
              <a:cs typeface="Helvetica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209841" y="996602"/>
            <a:ext cx="51435" cy="36830"/>
          </a:xfrm>
          <a:custGeom>
            <a:avLst/>
            <a:gdLst/>
            <a:ahLst/>
            <a:cxnLst/>
            <a:rect l="l" t="t" r="r" b="b"/>
            <a:pathLst>
              <a:path w="51434" h="36830">
                <a:moveTo>
                  <a:pt x="5042" y="0"/>
                </a:moveTo>
                <a:lnTo>
                  <a:pt x="20715" y="20715"/>
                </a:lnTo>
                <a:lnTo>
                  <a:pt x="0" y="36389"/>
                </a:lnTo>
                <a:lnTo>
                  <a:pt x="51040" y="24917"/>
                </a:lnTo>
                <a:lnTo>
                  <a:pt x="50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209841" y="996602"/>
            <a:ext cx="51435" cy="36830"/>
          </a:xfrm>
          <a:custGeom>
            <a:avLst/>
            <a:gdLst/>
            <a:ahLst/>
            <a:cxnLst/>
            <a:rect l="l" t="t" r="r" b="b"/>
            <a:pathLst>
              <a:path w="51434" h="36830">
                <a:moveTo>
                  <a:pt x="51040" y="24917"/>
                </a:moveTo>
                <a:lnTo>
                  <a:pt x="5042" y="0"/>
                </a:lnTo>
                <a:lnTo>
                  <a:pt x="20715" y="20715"/>
                </a:lnTo>
                <a:lnTo>
                  <a:pt x="0" y="36389"/>
                </a:lnTo>
                <a:lnTo>
                  <a:pt x="51040" y="24917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618292" y="2138803"/>
            <a:ext cx="7620" cy="39370"/>
          </a:xfrm>
          <a:custGeom>
            <a:avLst/>
            <a:gdLst/>
            <a:ahLst/>
            <a:cxnLst/>
            <a:rect l="l" t="t" r="r" b="b"/>
            <a:pathLst>
              <a:path w="7620" h="39369">
                <a:moveTo>
                  <a:pt x="7062" y="39013"/>
                </a:moveTo>
                <a:lnTo>
                  <a:pt x="0" y="0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604007" y="2156469"/>
            <a:ext cx="36195" cy="52069"/>
          </a:xfrm>
          <a:custGeom>
            <a:avLst/>
            <a:gdLst/>
            <a:ahLst/>
            <a:cxnLst/>
            <a:rect l="l" t="t" r="r" b="b"/>
            <a:pathLst>
              <a:path w="36195" h="52069">
                <a:moveTo>
                  <a:pt x="0" y="6544"/>
                </a:moveTo>
                <a:lnTo>
                  <a:pt x="26800" y="51472"/>
                </a:lnTo>
                <a:lnTo>
                  <a:pt x="32272" y="21346"/>
                </a:lnTo>
                <a:lnTo>
                  <a:pt x="21346" y="21346"/>
                </a:lnTo>
                <a:lnTo>
                  <a:pt x="0" y="6544"/>
                </a:lnTo>
                <a:close/>
              </a:path>
              <a:path w="36195" h="52069">
                <a:moveTo>
                  <a:pt x="36150" y="0"/>
                </a:moveTo>
                <a:lnTo>
                  <a:pt x="21346" y="21346"/>
                </a:lnTo>
                <a:lnTo>
                  <a:pt x="32272" y="21346"/>
                </a:lnTo>
                <a:lnTo>
                  <a:pt x="36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604007" y="2156469"/>
            <a:ext cx="36195" cy="52069"/>
          </a:xfrm>
          <a:custGeom>
            <a:avLst/>
            <a:gdLst/>
            <a:ahLst/>
            <a:cxnLst/>
            <a:rect l="l" t="t" r="r" b="b"/>
            <a:pathLst>
              <a:path w="36195" h="52069">
                <a:moveTo>
                  <a:pt x="26800" y="51472"/>
                </a:moveTo>
                <a:lnTo>
                  <a:pt x="36150" y="0"/>
                </a:lnTo>
                <a:lnTo>
                  <a:pt x="21346" y="21346"/>
                </a:lnTo>
                <a:lnTo>
                  <a:pt x="0" y="6544"/>
                </a:lnTo>
                <a:lnTo>
                  <a:pt x="26800" y="51472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880595" y="2527240"/>
            <a:ext cx="34290" cy="31750"/>
          </a:xfrm>
          <a:custGeom>
            <a:avLst/>
            <a:gdLst/>
            <a:ahLst/>
            <a:cxnLst/>
            <a:rect l="l" t="t" r="r" b="b"/>
            <a:pathLst>
              <a:path w="34289" h="31750">
                <a:moveTo>
                  <a:pt x="0" y="0"/>
                </a:moveTo>
                <a:lnTo>
                  <a:pt x="34021" y="31525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858139" y="2506431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4" h="46989">
                <a:moveTo>
                  <a:pt x="0" y="0"/>
                </a:moveTo>
                <a:lnTo>
                  <a:pt x="23444" y="46766"/>
                </a:lnTo>
                <a:lnTo>
                  <a:pt x="22455" y="20808"/>
                </a:lnTo>
                <a:lnTo>
                  <a:pt x="48414" y="198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858139" y="2506432"/>
            <a:ext cx="48895" cy="46990"/>
          </a:xfrm>
          <a:custGeom>
            <a:avLst/>
            <a:gdLst/>
            <a:ahLst/>
            <a:cxnLst/>
            <a:rect l="l" t="t" r="r" b="b"/>
            <a:pathLst>
              <a:path w="48894" h="46989">
                <a:moveTo>
                  <a:pt x="0" y="0"/>
                </a:moveTo>
                <a:lnTo>
                  <a:pt x="23444" y="46766"/>
                </a:lnTo>
                <a:lnTo>
                  <a:pt x="22455" y="20808"/>
                </a:lnTo>
                <a:lnTo>
                  <a:pt x="48414" y="19819"/>
                </a:lnTo>
                <a:lnTo>
                  <a:pt x="0" y="0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032422" y="1821995"/>
            <a:ext cx="41910" cy="12065"/>
          </a:xfrm>
          <a:custGeom>
            <a:avLst/>
            <a:gdLst/>
            <a:ahLst/>
            <a:cxnLst/>
            <a:rect l="l" t="t" r="r" b="b"/>
            <a:pathLst>
              <a:path w="41910" h="12064">
                <a:moveTo>
                  <a:pt x="41329" y="0"/>
                </a:moveTo>
                <a:lnTo>
                  <a:pt x="0" y="11854"/>
                </a:lnTo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051030" y="1809403"/>
            <a:ext cx="52705" cy="35560"/>
          </a:xfrm>
          <a:custGeom>
            <a:avLst/>
            <a:gdLst/>
            <a:ahLst/>
            <a:cxnLst/>
            <a:rect l="l" t="t" r="r" b="b"/>
            <a:pathLst>
              <a:path w="52705" h="35560">
                <a:moveTo>
                  <a:pt x="0" y="0"/>
                </a:moveTo>
                <a:lnTo>
                  <a:pt x="22721" y="12591"/>
                </a:lnTo>
                <a:lnTo>
                  <a:pt x="10129" y="35313"/>
                </a:lnTo>
                <a:lnTo>
                  <a:pt x="52149" y="4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051030" y="1809403"/>
            <a:ext cx="52705" cy="35560"/>
          </a:xfrm>
          <a:custGeom>
            <a:avLst/>
            <a:gdLst/>
            <a:ahLst/>
            <a:cxnLst/>
            <a:rect l="l" t="t" r="r" b="b"/>
            <a:pathLst>
              <a:path w="52705" h="35560">
                <a:moveTo>
                  <a:pt x="52149" y="4150"/>
                </a:moveTo>
                <a:lnTo>
                  <a:pt x="0" y="0"/>
                </a:lnTo>
                <a:lnTo>
                  <a:pt x="22721" y="12591"/>
                </a:lnTo>
                <a:lnTo>
                  <a:pt x="10129" y="35313"/>
                </a:lnTo>
                <a:lnTo>
                  <a:pt x="52149" y="4150"/>
                </a:lnTo>
                <a:close/>
              </a:path>
            </a:pathLst>
          </a:custGeom>
          <a:ln w="6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155920" y="1058408"/>
            <a:ext cx="410970" cy="9184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 txBox="1"/>
          <p:nvPr/>
        </p:nvSpPr>
        <p:spPr>
          <a:xfrm>
            <a:off x="2585453" y="1040848"/>
            <a:ext cx="137541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50" i="1" spc="10" dirty="0">
                <a:latin typeface="Helvetica Neue"/>
                <a:cs typeface="Helvetica Neue"/>
              </a:rPr>
              <a:t>Prior </a:t>
            </a:r>
            <a:r>
              <a:rPr sz="650" i="1" spc="5" dirty="0">
                <a:latin typeface="Helvetica Neue"/>
                <a:cs typeface="Helvetica Neue"/>
              </a:rPr>
              <a:t>feasibility </a:t>
            </a:r>
            <a:r>
              <a:rPr sz="650" i="1" dirty="0">
                <a:latin typeface="Helvetica Neue"/>
                <a:cs typeface="Helvetica Neue"/>
              </a:rPr>
              <a:t>study, </a:t>
            </a:r>
            <a:r>
              <a:rPr sz="650" i="1" spc="5" dirty="0">
                <a:latin typeface="Helvetica Neue"/>
                <a:cs typeface="Helvetica Neue"/>
              </a:rPr>
              <a:t>architecture,  </a:t>
            </a:r>
            <a:r>
              <a:rPr sz="650" i="1" spc="10" dirty="0">
                <a:latin typeface="Helvetica Neue"/>
                <a:cs typeface="Helvetica Neue"/>
              </a:rPr>
              <a:t>language decisions, ontology </a:t>
            </a:r>
            <a:r>
              <a:rPr sz="650" i="1" spc="5" dirty="0">
                <a:latin typeface="Helvetica Neue"/>
                <a:cs typeface="Helvetica Neue"/>
              </a:rPr>
              <a:t>reuse  </a:t>
            </a:r>
            <a:r>
              <a:rPr sz="650" i="1" spc="10" dirty="0">
                <a:latin typeface="Helvetica Neue"/>
                <a:cs typeface="Helvetica Neue"/>
              </a:rPr>
              <a:t>decisions, etc etc, </a:t>
            </a:r>
            <a:r>
              <a:rPr sz="650" i="1" spc="15" dirty="0">
                <a:latin typeface="Helvetica Neue"/>
                <a:cs typeface="Helvetica Neue"/>
              </a:rPr>
              <a:t>CQ</a:t>
            </a:r>
            <a:r>
              <a:rPr sz="650" i="1" spc="-75" dirty="0">
                <a:latin typeface="Helvetica Neue"/>
                <a:cs typeface="Helvetica Neue"/>
              </a:rPr>
              <a:t> </a:t>
            </a:r>
            <a:r>
              <a:rPr sz="650" i="1" spc="10" dirty="0">
                <a:latin typeface="Helvetica Neue"/>
                <a:cs typeface="Helvetica Neue"/>
              </a:rPr>
              <a:t>specification</a:t>
            </a:r>
            <a:endParaRPr sz="650">
              <a:latin typeface="Helvetica Neue"/>
              <a:cs typeface="Helvetica Neue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583071" y="2215516"/>
            <a:ext cx="292889" cy="3806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 txBox="1"/>
          <p:nvPr/>
        </p:nvSpPr>
        <p:spPr>
          <a:xfrm>
            <a:off x="500463" y="2604049"/>
            <a:ext cx="791210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50" i="1" spc="10" dirty="0">
                <a:latin typeface="Helvetica Neue"/>
                <a:cs typeface="Helvetica Neue"/>
              </a:rPr>
              <a:t>Deployment,  documentation,</a:t>
            </a:r>
            <a:r>
              <a:rPr sz="650" i="1" spc="-60" dirty="0">
                <a:latin typeface="Helvetica Neue"/>
                <a:cs typeface="Helvetica Neue"/>
              </a:rPr>
              <a:t> </a:t>
            </a:r>
            <a:r>
              <a:rPr sz="650" i="1" spc="10" dirty="0">
                <a:latin typeface="Helvetica Neue"/>
                <a:cs typeface="Helvetica Neue"/>
              </a:rPr>
              <a:t>etc.</a:t>
            </a:r>
            <a:endParaRPr sz="650">
              <a:latin typeface="Helvetica Neue"/>
              <a:cs typeface="Helvetica Neue"/>
            </a:endParaRPr>
          </a:p>
        </p:txBody>
      </p:sp>
      <p:sp>
        <p:nvSpPr>
          <p:cNvPr id="221" name="object 2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19</a:t>
            </a:r>
            <a:r>
              <a:rPr spc="50" dirty="0"/>
              <a:t>/71</a:t>
            </a:r>
          </a:p>
        </p:txBody>
      </p:sp>
      <p:sp>
        <p:nvSpPr>
          <p:cNvPr id="222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9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9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19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9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23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20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20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20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24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21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21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21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25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22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22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22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22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26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23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23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23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2551" y="96579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624395" y="430403"/>
            <a:ext cx="344805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63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landscape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ts val="1200"/>
              </a:lnSpc>
              <a:spcBef>
                <a:spcPts val="5"/>
              </a:spcBef>
              <a:buFont typeface="Arial"/>
              <a:buChar char="•"/>
            </a:pPr>
            <a:r>
              <a:rPr sz="1050" spc="-10" dirty="0">
                <a:latin typeface="Arial"/>
                <a:cs typeface="Arial"/>
              </a:rPr>
              <a:t>Isn’t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development </a:t>
            </a:r>
            <a:r>
              <a:rPr sz="1050" spc="-15" dirty="0">
                <a:latin typeface="Arial"/>
                <a:cs typeface="Arial"/>
              </a:rPr>
              <a:t>just </a:t>
            </a:r>
            <a:r>
              <a:rPr sz="1050" spc="-35" dirty="0">
                <a:latin typeface="Arial"/>
                <a:cs typeface="Arial"/>
              </a:rPr>
              <a:t>like </a:t>
            </a:r>
            <a:r>
              <a:rPr sz="1050" spc="-45" dirty="0">
                <a:latin typeface="Arial"/>
                <a:cs typeface="Arial"/>
              </a:rPr>
              <a:t>conceptual </a:t>
            </a:r>
            <a:r>
              <a:rPr sz="1050" spc="-35" dirty="0">
                <a:latin typeface="Arial"/>
                <a:cs typeface="Arial"/>
              </a:rPr>
              <a:t>data </a:t>
            </a:r>
            <a:r>
              <a:rPr sz="1050" spc="-50" dirty="0">
                <a:latin typeface="Arial"/>
                <a:cs typeface="Arial"/>
              </a:rPr>
              <a:t>model  </a:t>
            </a:r>
            <a:r>
              <a:rPr sz="1050" spc="-55" dirty="0">
                <a:latin typeface="Arial"/>
                <a:cs typeface="Arial"/>
              </a:rPr>
              <a:t>development?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20/71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456880" y="430403"/>
            <a:ext cx="16941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r>
              <a:rPr sz="1400" spc="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02551" y="111945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50155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71159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24395" y="1043200"/>
            <a:ext cx="3517900" cy="1231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146685" indent="-171450">
              <a:lnSpc>
                <a:spcPct val="102600"/>
              </a:lnSpc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You </a:t>
            </a:r>
            <a:r>
              <a:rPr sz="1050" spc="-75" dirty="0">
                <a:latin typeface="Arial"/>
                <a:cs typeface="Arial"/>
              </a:rPr>
              <a:t>have </a:t>
            </a:r>
            <a:r>
              <a:rPr sz="1050" spc="-90" dirty="0">
                <a:latin typeface="Arial"/>
                <a:cs typeface="Arial"/>
              </a:rPr>
              <a:t>some </a:t>
            </a:r>
            <a:r>
              <a:rPr sz="1050" spc="-70" dirty="0">
                <a:latin typeface="Arial"/>
                <a:cs typeface="Arial"/>
              </a:rPr>
              <a:t>experience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55" dirty="0">
                <a:latin typeface="Arial"/>
                <a:cs typeface="Arial"/>
              </a:rPr>
              <a:t>representing </a:t>
            </a:r>
            <a:r>
              <a:rPr sz="1050" spc="-90" dirty="0">
                <a:latin typeface="Arial"/>
                <a:cs typeface="Arial"/>
              </a:rPr>
              <a:t>some  </a:t>
            </a:r>
            <a:r>
              <a:rPr sz="1050" spc="-55" dirty="0">
                <a:latin typeface="Arial"/>
                <a:cs typeface="Arial"/>
              </a:rPr>
              <a:t>knowledge,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100" dirty="0">
                <a:latin typeface="Arial"/>
                <a:cs typeface="Arial"/>
              </a:rPr>
              <a:t>was  </a:t>
            </a:r>
            <a:r>
              <a:rPr sz="1050" spc="-55" dirty="0">
                <a:latin typeface="Arial"/>
                <a:cs typeface="Arial"/>
              </a:rPr>
              <a:t>given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165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you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How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5" dirty="0">
                <a:latin typeface="Arial"/>
                <a:cs typeface="Arial"/>
              </a:rPr>
              <a:t>come  </a:t>
            </a:r>
            <a:r>
              <a:rPr sz="1050" spc="-50" dirty="0">
                <a:latin typeface="Arial"/>
                <a:cs typeface="Arial"/>
              </a:rPr>
              <a:t>up 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whole 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" dirty="0">
                <a:latin typeface="Arial"/>
                <a:cs typeface="Arial"/>
              </a:rPr>
              <a:t>first</a:t>
            </a:r>
            <a:r>
              <a:rPr sz="1050" spc="229" dirty="0">
                <a:latin typeface="Arial"/>
                <a:cs typeface="Arial"/>
              </a:rPr>
              <a:t> </a:t>
            </a:r>
            <a:r>
              <a:rPr sz="1050" spc="-70" dirty="0">
                <a:latin typeface="Arial"/>
                <a:cs typeface="Arial"/>
              </a:rPr>
              <a:t>place?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What </a:t>
            </a:r>
            <a:r>
              <a:rPr sz="1050" spc="-50" dirty="0">
                <a:latin typeface="Arial"/>
                <a:cs typeface="Arial"/>
              </a:rPr>
              <a:t>can, or should,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70" dirty="0">
                <a:latin typeface="Arial"/>
                <a:cs typeface="Arial"/>
              </a:rPr>
              <a:t>when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75" dirty="0">
                <a:latin typeface="Arial"/>
                <a:cs typeface="Arial"/>
              </a:rPr>
              <a:t>have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5" dirty="0">
                <a:latin typeface="Arial"/>
                <a:cs typeface="Arial"/>
              </a:rPr>
              <a:t>develop </a:t>
            </a:r>
            <a:r>
              <a:rPr sz="1050" spc="-50" dirty="0">
                <a:latin typeface="Arial"/>
                <a:cs typeface="Arial"/>
              </a:rPr>
              <a:t>your  </a:t>
            </a:r>
            <a:r>
              <a:rPr sz="1050" spc="-65" dirty="0">
                <a:latin typeface="Arial"/>
                <a:cs typeface="Arial"/>
              </a:rPr>
              <a:t>own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ontology?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3/71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4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2551" y="96579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2327" y="130743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24395" y="430403"/>
            <a:ext cx="3469004" cy="1128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63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landscape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84150" marR="25400" indent="-171450">
              <a:lnSpc>
                <a:spcPts val="1200"/>
              </a:lnSpc>
              <a:spcBef>
                <a:spcPts val="5"/>
              </a:spcBef>
              <a:buFont typeface="Arial"/>
              <a:buChar char="•"/>
            </a:pPr>
            <a:r>
              <a:rPr sz="1050" spc="-10" dirty="0">
                <a:latin typeface="Arial"/>
                <a:cs typeface="Arial"/>
              </a:rPr>
              <a:t>Isn’t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development </a:t>
            </a:r>
            <a:r>
              <a:rPr sz="1050" spc="-15" dirty="0">
                <a:latin typeface="Arial"/>
                <a:cs typeface="Arial"/>
              </a:rPr>
              <a:t>just </a:t>
            </a:r>
            <a:r>
              <a:rPr sz="1050" spc="-35" dirty="0">
                <a:latin typeface="Arial"/>
                <a:cs typeface="Arial"/>
              </a:rPr>
              <a:t>like </a:t>
            </a:r>
            <a:r>
              <a:rPr sz="1050" spc="-45" dirty="0">
                <a:latin typeface="Arial"/>
                <a:cs typeface="Arial"/>
              </a:rPr>
              <a:t>conceptual </a:t>
            </a:r>
            <a:r>
              <a:rPr sz="1050" spc="-35" dirty="0">
                <a:latin typeface="Arial"/>
                <a:cs typeface="Arial"/>
              </a:rPr>
              <a:t>data </a:t>
            </a:r>
            <a:r>
              <a:rPr sz="1050" spc="-50" dirty="0">
                <a:latin typeface="Arial"/>
                <a:cs typeface="Arial"/>
              </a:rPr>
              <a:t>model  </a:t>
            </a:r>
            <a:r>
              <a:rPr sz="1050" spc="-55" dirty="0">
                <a:latin typeface="Arial"/>
                <a:cs typeface="Arial"/>
              </a:rPr>
              <a:t>development?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b="1" spc="-70" dirty="0">
                <a:latin typeface="Arial"/>
                <a:cs typeface="Arial"/>
              </a:rPr>
              <a:t>yes</a:t>
            </a:r>
            <a:r>
              <a:rPr sz="1000" spc="-70" dirty="0">
                <a:latin typeface="Arial"/>
                <a:cs typeface="Arial"/>
              </a:rPr>
              <a:t>: </a:t>
            </a:r>
            <a:r>
              <a:rPr sz="1000" spc="-40" dirty="0">
                <a:latin typeface="Arial"/>
                <a:cs typeface="Arial"/>
              </a:rPr>
              <a:t>e.g., </a:t>
            </a:r>
            <a:r>
              <a:rPr sz="1000" spc="-20" dirty="0">
                <a:latin typeface="Arial"/>
                <a:cs typeface="Arial"/>
              </a:rPr>
              <a:t>interaction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domain </a:t>
            </a:r>
            <a:r>
              <a:rPr sz="1000" spc="-30" dirty="0">
                <a:latin typeface="Arial"/>
                <a:cs typeface="Arial"/>
              </a:rPr>
              <a:t>expert, data </a:t>
            </a:r>
            <a:r>
              <a:rPr sz="1000" spc="-50" dirty="0">
                <a:latin typeface="Arial"/>
                <a:cs typeface="Arial"/>
              </a:rPr>
              <a:t>analysis,  </a:t>
            </a:r>
            <a:r>
              <a:rPr sz="1000" spc="-35" dirty="0">
                <a:latin typeface="Arial"/>
                <a:cs typeface="Arial"/>
              </a:rPr>
              <a:t>“</a:t>
            </a:r>
            <a:r>
              <a:rPr sz="1000" i="1" spc="-35" dirty="0">
                <a:latin typeface="Arial"/>
                <a:cs typeface="Arial"/>
              </a:rPr>
              <a:t>knowledge </a:t>
            </a:r>
            <a:r>
              <a:rPr sz="1000" i="1" spc="-30" dirty="0">
                <a:latin typeface="Arial"/>
                <a:cs typeface="Arial"/>
              </a:rPr>
              <a:t>acquisition</a:t>
            </a:r>
            <a:r>
              <a:rPr sz="1000" i="1" spc="11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bottleneck</a:t>
            </a:r>
            <a:r>
              <a:rPr sz="1000" spc="-10" dirty="0">
                <a:latin typeface="Arial"/>
                <a:cs typeface="Arial"/>
              </a:rPr>
              <a:t>”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20/71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2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3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2551" y="96579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2327" y="130743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161110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24395" y="430403"/>
            <a:ext cx="3469004" cy="1753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63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landscape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84150" marR="25400" indent="-171450">
              <a:lnSpc>
                <a:spcPts val="1200"/>
              </a:lnSpc>
              <a:spcBef>
                <a:spcPts val="5"/>
              </a:spcBef>
              <a:buFont typeface="Arial"/>
              <a:buChar char="•"/>
            </a:pPr>
            <a:r>
              <a:rPr sz="1050" spc="-10" dirty="0">
                <a:latin typeface="Arial"/>
                <a:cs typeface="Arial"/>
              </a:rPr>
              <a:t>Isn’t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development </a:t>
            </a:r>
            <a:r>
              <a:rPr sz="1050" spc="-15" dirty="0">
                <a:latin typeface="Arial"/>
                <a:cs typeface="Arial"/>
              </a:rPr>
              <a:t>just </a:t>
            </a:r>
            <a:r>
              <a:rPr sz="1050" spc="-35" dirty="0">
                <a:latin typeface="Arial"/>
                <a:cs typeface="Arial"/>
              </a:rPr>
              <a:t>like </a:t>
            </a:r>
            <a:r>
              <a:rPr sz="1050" spc="-45" dirty="0">
                <a:latin typeface="Arial"/>
                <a:cs typeface="Arial"/>
              </a:rPr>
              <a:t>conceptual </a:t>
            </a:r>
            <a:r>
              <a:rPr sz="1050" spc="-35" dirty="0">
                <a:latin typeface="Arial"/>
                <a:cs typeface="Arial"/>
              </a:rPr>
              <a:t>data </a:t>
            </a:r>
            <a:r>
              <a:rPr sz="1050" spc="-50" dirty="0">
                <a:latin typeface="Arial"/>
                <a:cs typeface="Arial"/>
              </a:rPr>
              <a:t>model  </a:t>
            </a:r>
            <a:r>
              <a:rPr sz="1050" spc="-55" dirty="0">
                <a:latin typeface="Arial"/>
                <a:cs typeface="Arial"/>
              </a:rPr>
              <a:t>development?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b="1" spc="-70" dirty="0">
                <a:latin typeface="Arial"/>
                <a:cs typeface="Arial"/>
              </a:rPr>
              <a:t>yes</a:t>
            </a:r>
            <a:r>
              <a:rPr sz="1000" spc="-70" dirty="0">
                <a:latin typeface="Arial"/>
                <a:cs typeface="Arial"/>
              </a:rPr>
              <a:t>: </a:t>
            </a:r>
            <a:r>
              <a:rPr sz="1000" spc="-40" dirty="0">
                <a:latin typeface="Arial"/>
                <a:cs typeface="Arial"/>
              </a:rPr>
              <a:t>e.g., </a:t>
            </a:r>
            <a:r>
              <a:rPr sz="1000" spc="-20" dirty="0">
                <a:latin typeface="Arial"/>
                <a:cs typeface="Arial"/>
              </a:rPr>
              <a:t>interaction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domain </a:t>
            </a:r>
            <a:r>
              <a:rPr sz="1000" spc="-30" dirty="0">
                <a:latin typeface="Arial"/>
                <a:cs typeface="Arial"/>
              </a:rPr>
              <a:t>expert, data </a:t>
            </a:r>
            <a:r>
              <a:rPr sz="1000" spc="-50" dirty="0">
                <a:latin typeface="Arial"/>
                <a:cs typeface="Arial"/>
              </a:rPr>
              <a:t>analysis,  </a:t>
            </a:r>
            <a:r>
              <a:rPr sz="1000" spc="-35" dirty="0">
                <a:latin typeface="Arial"/>
                <a:cs typeface="Arial"/>
              </a:rPr>
              <a:t>“</a:t>
            </a:r>
            <a:r>
              <a:rPr sz="1000" i="1" spc="-35" dirty="0">
                <a:latin typeface="Arial"/>
                <a:cs typeface="Arial"/>
              </a:rPr>
              <a:t>knowledge </a:t>
            </a:r>
            <a:r>
              <a:rPr sz="1000" i="1" spc="-30" dirty="0">
                <a:latin typeface="Arial"/>
                <a:cs typeface="Arial"/>
              </a:rPr>
              <a:t>acquisition</a:t>
            </a:r>
            <a:r>
              <a:rPr sz="1000" i="1" spc="11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bottleneck</a:t>
            </a:r>
            <a:r>
              <a:rPr sz="1000" spc="-10" dirty="0">
                <a:latin typeface="Arial"/>
                <a:cs typeface="Arial"/>
              </a:rPr>
              <a:t>”</a:t>
            </a:r>
            <a:endParaRPr sz="1000" dirty="0">
              <a:latin typeface="Arial"/>
              <a:cs typeface="Arial"/>
            </a:endParaRPr>
          </a:p>
          <a:p>
            <a:pPr marL="461010" marR="2984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b="1" spc="-40" dirty="0">
                <a:latin typeface="Arial"/>
                <a:cs typeface="Arial"/>
              </a:rPr>
              <a:t>no</a:t>
            </a:r>
            <a:r>
              <a:rPr sz="1000" spc="-40" dirty="0">
                <a:latin typeface="Arial"/>
                <a:cs typeface="Arial"/>
              </a:rPr>
              <a:t>: e.g., </a:t>
            </a:r>
            <a:r>
              <a:rPr sz="1000" spc="-25" dirty="0">
                <a:latin typeface="Arial"/>
                <a:cs typeface="Arial"/>
              </a:rPr>
              <a:t>logic, </a:t>
            </a:r>
            <a:r>
              <a:rPr sz="1000" spc="-35" dirty="0">
                <a:latin typeface="Arial"/>
                <a:cs typeface="Arial"/>
              </a:rPr>
              <a:t>automated </a:t>
            </a:r>
            <a:r>
              <a:rPr sz="1000" spc="-50" dirty="0">
                <a:latin typeface="Arial"/>
                <a:cs typeface="Arial"/>
              </a:rPr>
              <a:t>reasoning, using </a:t>
            </a:r>
            <a:r>
              <a:rPr sz="1000" spc="-25" dirty="0">
                <a:latin typeface="Arial"/>
                <a:cs typeface="Arial"/>
              </a:rPr>
              <a:t>(parts </a:t>
            </a:r>
            <a:r>
              <a:rPr sz="1000" spc="30" dirty="0">
                <a:latin typeface="Arial"/>
                <a:cs typeface="Arial"/>
              </a:rPr>
              <a:t>of) </a:t>
            </a:r>
            <a:r>
              <a:rPr sz="1000" spc="-25" dirty="0">
                <a:latin typeface="Arial"/>
                <a:cs typeface="Arial"/>
              </a:rPr>
              <a:t>other  </a:t>
            </a:r>
            <a:r>
              <a:rPr sz="1000" spc="-40" dirty="0">
                <a:latin typeface="Arial"/>
                <a:cs typeface="Arial"/>
              </a:rPr>
              <a:t>ontologies, </a:t>
            </a:r>
            <a:r>
              <a:rPr sz="1000" spc="-25" dirty="0">
                <a:latin typeface="Arial"/>
                <a:cs typeface="Arial"/>
              </a:rPr>
              <a:t>different </a:t>
            </a:r>
            <a:r>
              <a:rPr sz="1000" spc="-50" dirty="0">
                <a:latin typeface="Arial"/>
                <a:cs typeface="Arial"/>
              </a:rPr>
              <a:t>scopes/purposes, </a:t>
            </a:r>
            <a:r>
              <a:rPr sz="1000" spc="-40" dirty="0">
                <a:latin typeface="Arial"/>
                <a:cs typeface="Arial"/>
              </a:rPr>
              <a:t>specific isolated  </a:t>
            </a:r>
            <a:r>
              <a:rPr sz="1000" spc="-25" dirty="0">
                <a:latin typeface="Arial"/>
                <a:cs typeface="Arial"/>
              </a:rPr>
              <a:t>application </a:t>
            </a:r>
            <a:r>
              <a:rPr sz="1000" spc="-60" dirty="0">
                <a:latin typeface="Arial"/>
                <a:cs typeface="Arial"/>
              </a:rPr>
              <a:t>scenario </a:t>
            </a:r>
            <a:r>
              <a:rPr sz="1000" spc="-55" dirty="0">
                <a:latin typeface="Arial"/>
                <a:cs typeface="Arial"/>
              </a:rPr>
              <a:t>vs.  general 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knowledge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20/71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3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2551" y="96579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2327" y="130743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161110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211212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249422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5" y="430403"/>
            <a:ext cx="3522979" cy="2490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63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landscape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84150" marR="79375" indent="-171450">
              <a:lnSpc>
                <a:spcPts val="1200"/>
              </a:lnSpc>
              <a:spcBef>
                <a:spcPts val="5"/>
              </a:spcBef>
              <a:buFont typeface="Arial"/>
              <a:buChar char="•"/>
            </a:pPr>
            <a:r>
              <a:rPr sz="1050" spc="-10" dirty="0">
                <a:latin typeface="Arial"/>
                <a:cs typeface="Arial"/>
              </a:rPr>
              <a:t>Isn’t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development </a:t>
            </a:r>
            <a:r>
              <a:rPr sz="1050" spc="-15" dirty="0">
                <a:latin typeface="Arial"/>
                <a:cs typeface="Arial"/>
              </a:rPr>
              <a:t>just </a:t>
            </a:r>
            <a:r>
              <a:rPr sz="1050" spc="-35" dirty="0">
                <a:latin typeface="Arial"/>
                <a:cs typeface="Arial"/>
              </a:rPr>
              <a:t>like </a:t>
            </a:r>
            <a:r>
              <a:rPr sz="1050" spc="-45" dirty="0">
                <a:latin typeface="Arial"/>
                <a:cs typeface="Arial"/>
              </a:rPr>
              <a:t>conceptual </a:t>
            </a:r>
            <a:r>
              <a:rPr sz="1050" spc="-35" dirty="0">
                <a:latin typeface="Arial"/>
                <a:cs typeface="Arial"/>
              </a:rPr>
              <a:t>data </a:t>
            </a:r>
            <a:r>
              <a:rPr sz="1050" spc="-50" dirty="0">
                <a:latin typeface="Arial"/>
                <a:cs typeface="Arial"/>
              </a:rPr>
              <a:t>model  </a:t>
            </a:r>
            <a:r>
              <a:rPr sz="1050" spc="-55" dirty="0">
                <a:latin typeface="Arial"/>
                <a:cs typeface="Arial"/>
              </a:rPr>
              <a:t>development?</a:t>
            </a:r>
            <a:endParaRPr sz="1050" dirty="0">
              <a:latin typeface="Arial"/>
              <a:cs typeface="Arial"/>
            </a:endParaRPr>
          </a:p>
          <a:p>
            <a:pPr marL="461010" marR="58419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b="1" spc="-70" dirty="0">
                <a:latin typeface="Arial"/>
                <a:cs typeface="Arial"/>
              </a:rPr>
              <a:t>yes</a:t>
            </a:r>
            <a:r>
              <a:rPr sz="1000" spc="-70" dirty="0">
                <a:latin typeface="Arial"/>
                <a:cs typeface="Arial"/>
              </a:rPr>
              <a:t>: </a:t>
            </a:r>
            <a:r>
              <a:rPr sz="1000" spc="-40" dirty="0">
                <a:latin typeface="Arial"/>
                <a:cs typeface="Arial"/>
              </a:rPr>
              <a:t>e.g., </a:t>
            </a:r>
            <a:r>
              <a:rPr sz="1000" spc="-20" dirty="0">
                <a:latin typeface="Arial"/>
                <a:cs typeface="Arial"/>
              </a:rPr>
              <a:t>interaction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domain </a:t>
            </a:r>
            <a:r>
              <a:rPr sz="1000" spc="-30" dirty="0">
                <a:latin typeface="Arial"/>
                <a:cs typeface="Arial"/>
              </a:rPr>
              <a:t>expert, data </a:t>
            </a:r>
            <a:r>
              <a:rPr sz="1000" spc="-50" dirty="0">
                <a:latin typeface="Arial"/>
                <a:cs typeface="Arial"/>
              </a:rPr>
              <a:t>analysis,  </a:t>
            </a:r>
            <a:r>
              <a:rPr sz="1000" spc="-35" dirty="0">
                <a:latin typeface="Arial"/>
                <a:cs typeface="Arial"/>
              </a:rPr>
              <a:t>“</a:t>
            </a:r>
            <a:r>
              <a:rPr sz="1000" i="1" spc="-35" dirty="0">
                <a:latin typeface="Arial"/>
                <a:cs typeface="Arial"/>
              </a:rPr>
              <a:t>knowledge </a:t>
            </a:r>
            <a:r>
              <a:rPr sz="1000" i="1" spc="-30" dirty="0">
                <a:latin typeface="Arial"/>
                <a:cs typeface="Arial"/>
              </a:rPr>
              <a:t>acquisition</a:t>
            </a:r>
            <a:r>
              <a:rPr sz="1000" i="1" spc="11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bottleneck</a:t>
            </a:r>
            <a:r>
              <a:rPr sz="1000" spc="-10" dirty="0">
                <a:latin typeface="Arial"/>
                <a:cs typeface="Arial"/>
              </a:rPr>
              <a:t>”</a:t>
            </a:r>
            <a:endParaRPr sz="1000" dirty="0">
              <a:latin typeface="Arial"/>
              <a:cs typeface="Arial"/>
            </a:endParaRPr>
          </a:p>
          <a:p>
            <a:pPr marL="461010" marR="8382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b="1" spc="-40" dirty="0">
                <a:latin typeface="Arial"/>
                <a:cs typeface="Arial"/>
              </a:rPr>
              <a:t>no</a:t>
            </a:r>
            <a:r>
              <a:rPr sz="1000" spc="-40" dirty="0">
                <a:latin typeface="Arial"/>
                <a:cs typeface="Arial"/>
              </a:rPr>
              <a:t>: e.g., </a:t>
            </a:r>
            <a:r>
              <a:rPr sz="1000" spc="-25" dirty="0">
                <a:latin typeface="Arial"/>
                <a:cs typeface="Arial"/>
              </a:rPr>
              <a:t>logic, </a:t>
            </a:r>
            <a:r>
              <a:rPr sz="1000" spc="-35" dirty="0">
                <a:latin typeface="Arial"/>
                <a:cs typeface="Arial"/>
              </a:rPr>
              <a:t>automated </a:t>
            </a:r>
            <a:r>
              <a:rPr sz="1000" spc="-50" dirty="0">
                <a:latin typeface="Arial"/>
                <a:cs typeface="Arial"/>
              </a:rPr>
              <a:t>reasoning, using </a:t>
            </a:r>
            <a:r>
              <a:rPr sz="1000" spc="-25" dirty="0">
                <a:latin typeface="Arial"/>
                <a:cs typeface="Arial"/>
              </a:rPr>
              <a:t>(parts </a:t>
            </a:r>
            <a:r>
              <a:rPr sz="1000" spc="30" dirty="0">
                <a:latin typeface="Arial"/>
                <a:cs typeface="Arial"/>
              </a:rPr>
              <a:t>of) </a:t>
            </a:r>
            <a:r>
              <a:rPr sz="1000" spc="-25" dirty="0">
                <a:latin typeface="Arial"/>
                <a:cs typeface="Arial"/>
              </a:rPr>
              <a:t>other  </a:t>
            </a:r>
            <a:r>
              <a:rPr sz="1000" spc="-40" dirty="0">
                <a:latin typeface="Arial"/>
                <a:cs typeface="Arial"/>
              </a:rPr>
              <a:t>ontologies, </a:t>
            </a:r>
            <a:r>
              <a:rPr sz="1000" spc="-25" dirty="0">
                <a:latin typeface="Arial"/>
                <a:cs typeface="Arial"/>
              </a:rPr>
              <a:t>different </a:t>
            </a:r>
            <a:r>
              <a:rPr sz="1000" spc="-50" dirty="0">
                <a:latin typeface="Arial"/>
                <a:cs typeface="Arial"/>
              </a:rPr>
              <a:t>scopes/purposes, </a:t>
            </a:r>
            <a:r>
              <a:rPr sz="1000" spc="-40" dirty="0">
                <a:latin typeface="Arial"/>
                <a:cs typeface="Arial"/>
              </a:rPr>
              <a:t>specific isolated  </a:t>
            </a:r>
            <a:r>
              <a:rPr sz="1000" spc="-25" dirty="0">
                <a:latin typeface="Arial"/>
                <a:cs typeface="Arial"/>
              </a:rPr>
              <a:t>application </a:t>
            </a:r>
            <a:r>
              <a:rPr sz="1000" spc="-60" dirty="0">
                <a:latin typeface="Arial"/>
                <a:cs typeface="Arial"/>
              </a:rPr>
              <a:t>scenario </a:t>
            </a:r>
            <a:r>
              <a:rPr sz="1000" spc="-55" dirty="0">
                <a:latin typeface="Arial"/>
                <a:cs typeface="Arial"/>
              </a:rPr>
              <a:t>vs.  general 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knowledge</a:t>
            </a:r>
            <a:endParaRPr sz="10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8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Difference </a:t>
            </a:r>
            <a:r>
              <a:rPr sz="1050" spc="-70" dirty="0">
                <a:latin typeface="Arial"/>
                <a:cs typeface="Arial"/>
              </a:rPr>
              <a:t>between </a:t>
            </a:r>
            <a:r>
              <a:rPr sz="1050" spc="-10" dirty="0">
                <a:latin typeface="Arial"/>
                <a:cs typeface="Arial"/>
              </a:rPr>
              <a:t>writing </a:t>
            </a:r>
            <a:r>
              <a:rPr sz="1050" spc="-60" dirty="0">
                <a:latin typeface="Arial"/>
                <a:cs typeface="Arial"/>
              </a:rPr>
              <a:t>down </a:t>
            </a:r>
            <a:r>
              <a:rPr sz="1050" spc="-25" dirty="0">
                <a:latin typeface="Arial"/>
                <a:cs typeface="Arial"/>
              </a:rPr>
              <a:t>what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30" dirty="0">
                <a:latin typeface="Arial"/>
                <a:cs typeface="Arial"/>
              </a:rPr>
              <a:t>did </a:t>
            </a:r>
            <a:r>
              <a:rPr sz="1050" spc="25" dirty="0">
                <a:latin typeface="Arial"/>
                <a:cs typeface="Arial"/>
              </a:rPr>
              <a:t>(to </a:t>
            </a:r>
            <a:r>
              <a:rPr sz="1050" spc="-80" dirty="0">
                <a:latin typeface="Arial"/>
                <a:cs typeface="Arial"/>
              </a:rPr>
              <a:t>make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20" dirty="0">
                <a:latin typeface="Arial"/>
                <a:cs typeface="Arial"/>
              </a:rPr>
              <a:t>‘guideline’) </a:t>
            </a:r>
            <a:r>
              <a:rPr sz="1050" spc="-60" dirty="0">
                <a:latin typeface="Arial"/>
                <a:cs typeface="Arial"/>
              </a:rPr>
              <a:t>vs.  </a:t>
            </a:r>
            <a:r>
              <a:rPr sz="1050" spc="-40" dirty="0">
                <a:latin typeface="Arial"/>
                <a:cs typeface="Arial"/>
              </a:rPr>
              <a:t>experimentally </a:t>
            </a:r>
            <a:r>
              <a:rPr sz="1050" spc="-25" dirty="0">
                <a:latin typeface="Arial"/>
                <a:cs typeface="Arial"/>
              </a:rPr>
              <a:t>validating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methodology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4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Difference </a:t>
            </a:r>
            <a:r>
              <a:rPr sz="1050" spc="-70" dirty="0">
                <a:latin typeface="Arial"/>
                <a:cs typeface="Arial"/>
              </a:rPr>
              <a:t>between  </a:t>
            </a:r>
            <a:r>
              <a:rPr sz="1050" i="1" spc="-40" dirty="0">
                <a:latin typeface="Arial"/>
                <a:cs typeface="Arial"/>
              </a:rPr>
              <a:t>method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i="1" spc="-40" dirty="0">
                <a:latin typeface="Arial"/>
                <a:cs typeface="Arial"/>
              </a:rPr>
              <a:t>methodology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20/71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2551" y="96579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2327" y="130743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161110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211212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249422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270426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24395" y="430403"/>
            <a:ext cx="3522979" cy="285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635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landscape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84150" marR="79375" indent="-171450">
              <a:lnSpc>
                <a:spcPts val="1200"/>
              </a:lnSpc>
              <a:spcBef>
                <a:spcPts val="5"/>
              </a:spcBef>
              <a:buFont typeface="Arial"/>
              <a:buChar char="•"/>
            </a:pPr>
            <a:r>
              <a:rPr sz="1050" spc="-10" dirty="0">
                <a:latin typeface="Arial"/>
                <a:cs typeface="Arial"/>
              </a:rPr>
              <a:t>Isn’t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development </a:t>
            </a:r>
            <a:r>
              <a:rPr sz="1050" spc="-15" dirty="0">
                <a:latin typeface="Arial"/>
                <a:cs typeface="Arial"/>
              </a:rPr>
              <a:t>just </a:t>
            </a:r>
            <a:r>
              <a:rPr sz="1050" spc="-35" dirty="0">
                <a:latin typeface="Arial"/>
                <a:cs typeface="Arial"/>
              </a:rPr>
              <a:t>like </a:t>
            </a:r>
            <a:r>
              <a:rPr sz="1050" spc="-45" dirty="0">
                <a:latin typeface="Arial"/>
                <a:cs typeface="Arial"/>
              </a:rPr>
              <a:t>conceptual </a:t>
            </a:r>
            <a:r>
              <a:rPr sz="1050" spc="-35" dirty="0">
                <a:latin typeface="Arial"/>
                <a:cs typeface="Arial"/>
              </a:rPr>
              <a:t>data </a:t>
            </a:r>
            <a:r>
              <a:rPr sz="1050" spc="-50" dirty="0">
                <a:latin typeface="Arial"/>
                <a:cs typeface="Arial"/>
              </a:rPr>
              <a:t>model  </a:t>
            </a:r>
            <a:r>
              <a:rPr sz="1050" spc="-55" dirty="0">
                <a:latin typeface="Arial"/>
                <a:cs typeface="Arial"/>
              </a:rPr>
              <a:t>development?</a:t>
            </a:r>
            <a:endParaRPr sz="1050" dirty="0">
              <a:latin typeface="Arial"/>
              <a:cs typeface="Arial"/>
            </a:endParaRPr>
          </a:p>
          <a:p>
            <a:pPr marL="461010" marR="58419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b="1" spc="-70" dirty="0">
                <a:latin typeface="Arial"/>
                <a:cs typeface="Arial"/>
              </a:rPr>
              <a:t>yes</a:t>
            </a:r>
            <a:r>
              <a:rPr sz="1000" spc="-70" dirty="0">
                <a:latin typeface="Arial"/>
                <a:cs typeface="Arial"/>
              </a:rPr>
              <a:t>: </a:t>
            </a:r>
            <a:r>
              <a:rPr sz="1000" spc="-40" dirty="0">
                <a:latin typeface="Arial"/>
                <a:cs typeface="Arial"/>
              </a:rPr>
              <a:t>e.g., </a:t>
            </a:r>
            <a:r>
              <a:rPr sz="1000" spc="-20" dirty="0">
                <a:latin typeface="Arial"/>
                <a:cs typeface="Arial"/>
              </a:rPr>
              <a:t>interaction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domain </a:t>
            </a:r>
            <a:r>
              <a:rPr sz="1000" spc="-30" dirty="0">
                <a:latin typeface="Arial"/>
                <a:cs typeface="Arial"/>
              </a:rPr>
              <a:t>expert, data </a:t>
            </a:r>
            <a:r>
              <a:rPr sz="1000" spc="-50" dirty="0">
                <a:latin typeface="Arial"/>
                <a:cs typeface="Arial"/>
              </a:rPr>
              <a:t>analysis,  </a:t>
            </a:r>
            <a:r>
              <a:rPr sz="1000" spc="-35" dirty="0">
                <a:latin typeface="Arial"/>
                <a:cs typeface="Arial"/>
              </a:rPr>
              <a:t>“</a:t>
            </a:r>
            <a:r>
              <a:rPr sz="1000" i="1" spc="-35" dirty="0">
                <a:latin typeface="Arial"/>
                <a:cs typeface="Arial"/>
              </a:rPr>
              <a:t>knowledge </a:t>
            </a:r>
            <a:r>
              <a:rPr sz="1000" i="1" spc="-30" dirty="0">
                <a:latin typeface="Arial"/>
                <a:cs typeface="Arial"/>
              </a:rPr>
              <a:t>acquisition</a:t>
            </a:r>
            <a:r>
              <a:rPr sz="1000" i="1" spc="11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bottleneck</a:t>
            </a:r>
            <a:r>
              <a:rPr sz="1000" spc="-10" dirty="0">
                <a:latin typeface="Arial"/>
                <a:cs typeface="Arial"/>
              </a:rPr>
              <a:t>”</a:t>
            </a:r>
            <a:endParaRPr sz="1000" dirty="0">
              <a:latin typeface="Arial"/>
              <a:cs typeface="Arial"/>
            </a:endParaRPr>
          </a:p>
          <a:p>
            <a:pPr marL="461010" marR="8382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b="1" spc="-40" dirty="0">
                <a:latin typeface="Arial"/>
                <a:cs typeface="Arial"/>
              </a:rPr>
              <a:t>no</a:t>
            </a:r>
            <a:r>
              <a:rPr sz="1000" spc="-40" dirty="0">
                <a:latin typeface="Arial"/>
                <a:cs typeface="Arial"/>
              </a:rPr>
              <a:t>: e.g., </a:t>
            </a:r>
            <a:r>
              <a:rPr sz="1000" spc="-25" dirty="0">
                <a:latin typeface="Arial"/>
                <a:cs typeface="Arial"/>
              </a:rPr>
              <a:t>logic, </a:t>
            </a:r>
            <a:r>
              <a:rPr sz="1000" spc="-35" dirty="0">
                <a:latin typeface="Arial"/>
                <a:cs typeface="Arial"/>
              </a:rPr>
              <a:t>automated </a:t>
            </a:r>
            <a:r>
              <a:rPr sz="1000" spc="-50" dirty="0">
                <a:latin typeface="Arial"/>
                <a:cs typeface="Arial"/>
              </a:rPr>
              <a:t>reasoning, using </a:t>
            </a:r>
            <a:r>
              <a:rPr sz="1000" spc="-25" dirty="0">
                <a:latin typeface="Arial"/>
                <a:cs typeface="Arial"/>
              </a:rPr>
              <a:t>(parts </a:t>
            </a:r>
            <a:r>
              <a:rPr sz="1000" spc="30" dirty="0">
                <a:latin typeface="Arial"/>
                <a:cs typeface="Arial"/>
              </a:rPr>
              <a:t>of) </a:t>
            </a:r>
            <a:r>
              <a:rPr sz="1000" spc="-25" dirty="0">
                <a:latin typeface="Arial"/>
                <a:cs typeface="Arial"/>
              </a:rPr>
              <a:t>other  </a:t>
            </a:r>
            <a:r>
              <a:rPr sz="1000" spc="-40" dirty="0">
                <a:latin typeface="Arial"/>
                <a:cs typeface="Arial"/>
              </a:rPr>
              <a:t>ontologies, </a:t>
            </a:r>
            <a:r>
              <a:rPr sz="1000" spc="-25" dirty="0">
                <a:latin typeface="Arial"/>
                <a:cs typeface="Arial"/>
              </a:rPr>
              <a:t>different </a:t>
            </a:r>
            <a:r>
              <a:rPr sz="1000" spc="-50" dirty="0">
                <a:latin typeface="Arial"/>
                <a:cs typeface="Arial"/>
              </a:rPr>
              <a:t>scopes/purposes, </a:t>
            </a:r>
            <a:r>
              <a:rPr sz="1000" spc="-40" dirty="0">
                <a:latin typeface="Arial"/>
                <a:cs typeface="Arial"/>
              </a:rPr>
              <a:t>specific isolated  </a:t>
            </a:r>
            <a:r>
              <a:rPr sz="1000" spc="-25" dirty="0">
                <a:latin typeface="Arial"/>
                <a:cs typeface="Arial"/>
              </a:rPr>
              <a:t>application </a:t>
            </a:r>
            <a:r>
              <a:rPr sz="1000" spc="-60" dirty="0">
                <a:latin typeface="Arial"/>
                <a:cs typeface="Arial"/>
              </a:rPr>
              <a:t>scenario </a:t>
            </a:r>
            <a:r>
              <a:rPr sz="1000" spc="-55" dirty="0">
                <a:latin typeface="Arial"/>
                <a:cs typeface="Arial"/>
              </a:rPr>
              <a:t>vs.  general 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knowledge</a:t>
            </a:r>
            <a:endParaRPr sz="10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8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Difference </a:t>
            </a:r>
            <a:r>
              <a:rPr sz="1050" spc="-70" dirty="0">
                <a:latin typeface="Arial"/>
                <a:cs typeface="Arial"/>
              </a:rPr>
              <a:t>between </a:t>
            </a:r>
            <a:r>
              <a:rPr sz="1050" spc="-10" dirty="0">
                <a:latin typeface="Arial"/>
                <a:cs typeface="Arial"/>
              </a:rPr>
              <a:t>writing </a:t>
            </a:r>
            <a:r>
              <a:rPr sz="1050" spc="-60" dirty="0">
                <a:latin typeface="Arial"/>
                <a:cs typeface="Arial"/>
              </a:rPr>
              <a:t>down </a:t>
            </a:r>
            <a:r>
              <a:rPr sz="1050" spc="-25" dirty="0">
                <a:latin typeface="Arial"/>
                <a:cs typeface="Arial"/>
              </a:rPr>
              <a:t>what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30" dirty="0">
                <a:latin typeface="Arial"/>
                <a:cs typeface="Arial"/>
              </a:rPr>
              <a:t>did </a:t>
            </a:r>
            <a:r>
              <a:rPr sz="1050" spc="25" dirty="0">
                <a:latin typeface="Arial"/>
                <a:cs typeface="Arial"/>
              </a:rPr>
              <a:t>(to </a:t>
            </a:r>
            <a:r>
              <a:rPr sz="1050" spc="-80" dirty="0">
                <a:latin typeface="Arial"/>
                <a:cs typeface="Arial"/>
              </a:rPr>
              <a:t>make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20" dirty="0">
                <a:latin typeface="Arial"/>
                <a:cs typeface="Arial"/>
              </a:rPr>
              <a:t>‘guideline’) </a:t>
            </a:r>
            <a:r>
              <a:rPr sz="1050" spc="-60" dirty="0">
                <a:latin typeface="Arial"/>
                <a:cs typeface="Arial"/>
              </a:rPr>
              <a:t>vs.  </a:t>
            </a:r>
            <a:r>
              <a:rPr sz="1050" spc="-40" dirty="0">
                <a:latin typeface="Arial"/>
                <a:cs typeface="Arial"/>
              </a:rPr>
              <a:t>experimentally </a:t>
            </a:r>
            <a:r>
              <a:rPr sz="1050" spc="-25" dirty="0">
                <a:latin typeface="Arial"/>
                <a:cs typeface="Arial"/>
              </a:rPr>
              <a:t>validating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methodology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4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Difference </a:t>
            </a:r>
            <a:r>
              <a:rPr sz="1050" spc="-70" dirty="0">
                <a:latin typeface="Arial"/>
                <a:cs typeface="Arial"/>
              </a:rPr>
              <a:t>between  </a:t>
            </a:r>
            <a:r>
              <a:rPr sz="1050" i="1" spc="-40" dirty="0">
                <a:latin typeface="Arial"/>
                <a:cs typeface="Arial"/>
              </a:rPr>
              <a:t>method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i="1" spc="-40" dirty="0">
                <a:latin typeface="Arial"/>
                <a:cs typeface="Arial"/>
              </a:rPr>
              <a:t>methodology</a:t>
            </a:r>
            <a:endParaRPr sz="1050" dirty="0">
              <a:latin typeface="Arial"/>
              <a:cs typeface="Arial"/>
            </a:endParaRPr>
          </a:p>
          <a:p>
            <a:pPr marL="184150" marR="411480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There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35" dirty="0">
                <a:latin typeface="Arial"/>
                <a:cs typeface="Arial"/>
              </a:rPr>
              <a:t>plenty </a:t>
            </a:r>
            <a:r>
              <a:rPr sz="1050" spc="-50" dirty="0">
                <a:latin typeface="Arial"/>
                <a:cs typeface="Arial"/>
              </a:rPr>
              <a:t>methods </a:t>
            </a:r>
            <a:r>
              <a:rPr sz="1050" spc="-65" dirty="0">
                <a:latin typeface="Arial"/>
                <a:cs typeface="Arial"/>
              </a:rPr>
              <a:t>and </a:t>
            </a:r>
            <a:r>
              <a:rPr sz="1050" spc="-55" dirty="0">
                <a:latin typeface="Arial"/>
                <a:cs typeface="Arial"/>
              </a:rPr>
              <a:t>guidelines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5" dirty="0">
                <a:latin typeface="Arial"/>
                <a:cs typeface="Arial"/>
              </a:rPr>
              <a:t>ontology  </a:t>
            </a:r>
            <a:r>
              <a:rPr sz="1050" spc="-60" dirty="0">
                <a:latin typeface="Arial"/>
                <a:cs typeface="Arial"/>
              </a:rPr>
              <a:t>development—</a:t>
            </a:r>
            <a:r>
              <a:rPr sz="1050" b="1" spc="-60" dirty="0">
                <a:solidFill>
                  <a:srgbClr val="FF0000"/>
                </a:solidFill>
                <a:latin typeface="Arial"/>
                <a:cs typeface="Arial"/>
              </a:rPr>
              <a:t>use</a:t>
            </a:r>
            <a:r>
              <a:rPr sz="1050" b="1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FF0000"/>
                </a:solidFill>
                <a:latin typeface="Arial"/>
                <a:cs typeface="Arial"/>
              </a:rPr>
              <a:t>them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20/71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0743" y="97383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1032" y="119764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1032" y="1369720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0743" y="167206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032" y="189586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1032" y="206794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0743" y="2370302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50252" y="430403"/>
            <a:ext cx="3021597" cy="211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17500" marR="373380" indent="-304800">
              <a:lnSpc>
                <a:spcPct val="102600"/>
              </a:lnSpc>
              <a:spcBef>
                <a:spcPts val="825"/>
              </a:spcBef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1050" spc="-60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50" spc="-2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tools </a:t>
            </a:r>
            <a:r>
              <a:rPr sz="1050" spc="-25" dirty="0">
                <a:solidFill>
                  <a:srgbClr val="D9EDE4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Macro-level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methodologies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Micro-level</a:t>
            </a:r>
            <a:r>
              <a:rPr sz="1050" spc="5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lain"/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0" dirty="0">
                <a:solidFill>
                  <a:srgbClr val="46AA78"/>
                </a:solidFill>
                <a:latin typeface="Arial"/>
                <a:cs typeface="Arial"/>
                <a:hlinkClick r:id="rId8" action="ppaction://hlinksldjump"/>
              </a:rPr>
              <a:t>Methods</a:t>
            </a:r>
            <a:endParaRPr sz="1050" dirty="0">
              <a:latin typeface="Arial"/>
              <a:cs typeface="Arial"/>
            </a:endParaRPr>
          </a:p>
          <a:p>
            <a:pPr marL="317500" marR="597535">
              <a:lnSpc>
                <a:spcPct val="102600"/>
              </a:lnSpc>
            </a:pPr>
            <a:r>
              <a:rPr sz="1050" spc="-60" dirty="0">
                <a:latin typeface="Arial"/>
                <a:cs typeface="Arial"/>
                <a:hlinkClick r:id="rId9" action="ppaction://hlinksldjump"/>
              </a:rPr>
              <a:t>Logic-based </a:t>
            </a:r>
            <a:r>
              <a:rPr sz="1050" spc="-55" dirty="0">
                <a:latin typeface="Arial"/>
                <a:cs typeface="Arial"/>
                <a:hlinkClick r:id="rId9" action="ppaction://hlinksldjump"/>
              </a:rPr>
              <a:t>debugging 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  <a:hlinkClick r:id="rId10" action="ppaction://hlinksldjump"/>
              </a:rPr>
              <a:t>Logic </a:t>
            </a:r>
            <a:r>
              <a:rPr sz="1050" spc="85" dirty="0">
                <a:latin typeface="Arial"/>
                <a:cs typeface="Arial"/>
                <a:hlinkClick r:id="rId10" action="ppaction://hlinksldjump"/>
              </a:rPr>
              <a:t>&amp;</a:t>
            </a:r>
            <a:r>
              <a:rPr sz="1050" spc="130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50" dirty="0">
                <a:latin typeface="Arial"/>
                <a:cs typeface="Arial"/>
                <a:hlinkClick r:id="rId10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 startAt="3"/>
              <a:tabLst>
                <a:tab pos="179705" algn="l"/>
              </a:tabLst>
            </a:pP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1050" spc="-5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-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10743" y="2724378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50253" y="2737967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21</a:t>
            </a:r>
            <a:r>
              <a:rPr spc="50" dirty="0"/>
              <a:t>/71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516636" y="2707830"/>
            <a:ext cx="2398014" cy="16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Parameters and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1050" spc="-75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99312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24395" y="430403"/>
            <a:ext cx="3490595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3825" algn="ctr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Overview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Domain </a:t>
            </a:r>
            <a:r>
              <a:rPr sz="1050" spc="-50" dirty="0">
                <a:latin typeface="Arial"/>
                <a:cs typeface="Arial"/>
              </a:rPr>
              <a:t>experts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40" dirty="0">
                <a:latin typeface="Arial"/>
                <a:cs typeface="Arial"/>
              </a:rPr>
              <a:t>expert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15" dirty="0">
                <a:latin typeface="Arial"/>
                <a:cs typeface="Arial"/>
              </a:rPr>
              <a:t>their </a:t>
            </a:r>
            <a:r>
              <a:rPr sz="1050" spc="-40" dirty="0">
                <a:latin typeface="Arial"/>
                <a:cs typeface="Arial"/>
              </a:rPr>
              <a:t>subject domain, which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10" dirty="0">
                <a:latin typeface="Arial"/>
                <a:cs typeface="Arial"/>
              </a:rPr>
              <a:t>not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logic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22/71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2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3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99312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37524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24395" y="430403"/>
            <a:ext cx="3490595" cy="1199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3825" algn="ctr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Overview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Domain </a:t>
            </a:r>
            <a:r>
              <a:rPr sz="1050" spc="-50" dirty="0">
                <a:latin typeface="Arial"/>
                <a:cs typeface="Arial"/>
              </a:rPr>
              <a:t>experts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40" dirty="0">
                <a:latin typeface="Arial"/>
                <a:cs typeface="Arial"/>
              </a:rPr>
              <a:t>expert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15" dirty="0">
                <a:latin typeface="Arial"/>
                <a:cs typeface="Arial"/>
              </a:rPr>
              <a:t>their </a:t>
            </a:r>
            <a:r>
              <a:rPr sz="1050" spc="-40" dirty="0">
                <a:latin typeface="Arial"/>
                <a:cs typeface="Arial"/>
              </a:rPr>
              <a:t>subject domain, which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10" dirty="0">
                <a:latin typeface="Arial"/>
                <a:cs typeface="Arial"/>
              </a:rPr>
              <a:t>not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logic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Modellers </a:t>
            </a:r>
            <a:r>
              <a:rPr sz="1050" spc="-25" dirty="0">
                <a:latin typeface="Arial"/>
                <a:cs typeface="Arial"/>
              </a:rPr>
              <a:t>often </a:t>
            </a:r>
            <a:r>
              <a:rPr sz="1050" spc="-55" dirty="0">
                <a:latin typeface="Arial"/>
                <a:cs typeface="Arial"/>
              </a:rPr>
              <a:t>do 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50" dirty="0">
                <a:latin typeface="Arial"/>
                <a:cs typeface="Arial"/>
              </a:rPr>
              <a:t>understand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subject </a:t>
            </a:r>
            <a:r>
              <a:rPr sz="1050" spc="-50" dirty="0">
                <a:latin typeface="Arial"/>
                <a:cs typeface="Arial"/>
              </a:rPr>
              <a:t>domain  </a:t>
            </a:r>
            <a:r>
              <a:rPr sz="1050" spc="9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well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22/71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3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99312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37524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58527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24395" y="430403"/>
            <a:ext cx="3490595" cy="1568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3825" algn="ctr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Overview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Domain </a:t>
            </a:r>
            <a:r>
              <a:rPr sz="1050" spc="-50" dirty="0">
                <a:latin typeface="Arial"/>
                <a:cs typeface="Arial"/>
              </a:rPr>
              <a:t>experts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40" dirty="0">
                <a:latin typeface="Arial"/>
                <a:cs typeface="Arial"/>
              </a:rPr>
              <a:t>expert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15" dirty="0">
                <a:latin typeface="Arial"/>
                <a:cs typeface="Arial"/>
              </a:rPr>
              <a:t>their </a:t>
            </a:r>
            <a:r>
              <a:rPr sz="1050" spc="-40" dirty="0">
                <a:latin typeface="Arial"/>
                <a:cs typeface="Arial"/>
              </a:rPr>
              <a:t>subject domain, which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10" dirty="0">
                <a:latin typeface="Arial"/>
                <a:cs typeface="Arial"/>
              </a:rPr>
              <a:t>not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logic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Modellers </a:t>
            </a:r>
            <a:r>
              <a:rPr sz="1050" spc="-25" dirty="0">
                <a:latin typeface="Arial"/>
                <a:cs typeface="Arial"/>
              </a:rPr>
              <a:t>often </a:t>
            </a:r>
            <a:r>
              <a:rPr sz="1050" spc="-55" dirty="0">
                <a:latin typeface="Arial"/>
                <a:cs typeface="Arial"/>
              </a:rPr>
              <a:t>do 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50" dirty="0">
                <a:latin typeface="Arial"/>
                <a:cs typeface="Arial"/>
              </a:rPr>
              <a:t>understand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subject </a:t>
            </a:r>
            <a:r>
              <a:rPr sz="1050" spc="-50" dirty="0">
                <a:latin typeface="Arial"/>
                <a:cs typeface="Arial"/>
              </a:rPr>
              <a:t>domain  </a:t>
            </a:r>
            <a:r>
              <a:rPr sz="1050" spc="9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well</a:t>
            </a:r>
            <a:endParaRPr sz="1050" dirty="0">
              <a:latin typeface="Arial"/>
              <a:cs typeface="Arial"/>
            </a:endParaRPr>
          </a:p>
          <a:p>
            <a:pPr marL="184150" marR="100965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65" dirty="0">
                <a:latin typeface="Arial"/>
                <a:cs typeface="Arial"/>
              </a:rPr>
              <a:t>more </a:t>
            </a:r>
            <a:r>
              <a:rPr sz="1050" spc="-80" dirty="0">
                <a:latin typeface="Arial"/>
                <a:cs typeface="Arial"/>
              </a:rPr>
              <a:t>expressive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language,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5" dirty="0">
                <a:latin typeface="Arial"/>
                <a:cs typeface="Arial"/>
              </a:rPr>
              <a:t>easier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80" dirty="0">
                <a:latin typeface="Arial"/>
                <a:cs typeface="Arial"/>
              </a:rPr>
              <a:t>make  </a:t>
            </a:r>
            <a:r>
              <a:rPr sz="1050" spc="-55" dirty="0">
                <a:latin typeface="Arial"/>
                <a:cs typeface="Arial"/>
              </a:rPr>
              <a:t>errors  </a:t>
            </a:r>
            <a:r>
              <a:rPr sz="1050" spc="-50" dirty="0">
                <a:latin typeface="Arial"/>
                <a:cs typeface="Arial"/>
              </a:rPr>
              <a:t>or bump </a:t>
            </a:r>
            <a:r>
              <a:rPr sz="1050" spc="-5" dirty="0">
                <a:latin typeface="Arial"/>
                <a:cs typeface="Arial"/>
              </a:rPr>
              <a:t>into </a:t>
            </a:r>
            <a:r>
              <a:rPr sz="1050" spc="-45" dirty="0">
                <a:latin typeface="Arial"/>
                <a:cs typeface="Arial"/>
              </a:rPr>
              <a:t>unintended 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entailments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22/71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4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99312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37524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58527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196738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5" y="430403"/>
            <a:ext cx="3522979" cy="210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5575" algn="ctr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Overview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84150" marR="36830" indent="-171450">
              <a:lnSpc>
                <a:spcPct val="102600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Domain </a:t>
            </a:r>
            <a:r>
              <a:rPr sz="1050" spc="-50" dirty="0">
                <a:latin typeface="Arial"/>
                <a:cs typeface="Arial"/>
              </a:rPr>
              <a:t>experts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40" dirty="0">
                <a:latin typeface="Arial"/>
                <a:cs typeface="Arial"/>
              </a:rPr>
              <a:t>expert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15" dirty="0">
                <a:latin typeface="Arial"/>
                <a:cs typeface="Arial"/>
              </a:rPr>
              <a:t>their </a:t>
            </a:r>
            <a:r>
              <a:rPr sz="1050" spc="-40" dirty="0">
                <a:latin typeface="Arial"/>
                <a:cs typeface="Arial"/>
              </a:rPr>
              <a:t>subject domain, which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10" dirty="0">
                <a:latin typeface="Arial"/>
                <a:cs typeface="Arial"/>
              </a:rPr>
              <a:t>not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logic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Modellers </a:t>
            </a:r>
            <a:r>
              <a:rPr sz="1050" spc="-25" dirty="0">
                <a:latin typeface="Arial"/>
                <a:cs typeface="Arial"/>
              </a:rPr>
              <a:t>often </a:t>
            </a:r>
            <a:r>
              <a:rPr sz="1050" spc="-55" dirty="0">
                <a:latin typeface="Arial"/>
                <a:cs typeface="Arial"/>
              </a:rPr>
              <a:t>do 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50" dirty="0">
                <a:latin typeface="Arial"/>
                <a:cs typeface="Arial"/>
              </a:rPr>
              <a:t>understand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subject </a:t>
            </a:r>
            <a:r>
              <a:rPr sz="1050" spc="-50" dirty="0">
                <a:latin typeface="Arial"/>
                <a:cs typeface="Arial"/>
              </a:rPr>
              <a:t>domain  </a:t>
            </a:r>
            <a:r>
              <a:rPr sz="1050" spc="9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well</a:t>
            </a:r>
            <a:endParaRPr sz="1050" dirty="0">
              <a:latin typeface="Arial"/>
              <a:cs typeface="Arial"/>
            </a:endParaRPr>
          </a:p>
          <a:p>
            <a:pPr marL="184150" marR="132715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65" dirty="0">
                <a:latin typeface="Arial"/>
                <a:cs typeface="Arial"/>
              </a:rPr>
              <a:t>more </a:t>
            </a:r>
            <a:r>
              <a:rPr sz="1050" spc="-80" dirty="0">
                <a:latin typeface="Arial"/>
                <a:cs typeface="Arial"/>
              </a:rPr>
              <a:t>expressive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language,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5" dirty="0">
                <a:latin typeface="Arial"/>
                <a:cs typeface="Arial"/>
              </a:rPr>
              <a:t>easier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80" dirty="0">
                <a:latin typeface="Arial"/>
                <a:cs typeface="Arial"/>
              </a:rPr>
              <a:t>make  </a:t>
            </a:r>
            <a:r>
              <a:rPr sz="1050" spc="-55" dirty="0">
                <a:latin typeface="Arial"/>
                <a:cs typeface="Arial"/>
              </a:rPr>
              <a:t>errors  </a:t>
            </a:r>
            <a:r>
              <a:rPr sz="1050" spc="-50" dirty="0">
                <a:latin typeface="Arial"/>
                <a:cs typeface="Arial"/>
              </a:rPr>
              <a:t>or bump </a:t>
            </a:r>
            <a:r>
              <a:rPr sz="1050" spc="-5" dirty="0">
                <a:latin typeface="Arial"/>
                <a:cs typeface="Arial"/>
              </a:rPr>
              <a:t>into </a:t>
            </a:r>
            <a:r>
              <a:rPr sz="1050" spc="-45" dirty="0">
                <a:latin typeface="Arial"/>
                <a:cs typeface="Arial"/>
              </a:rPr>
              <a:t>unintended 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entailments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Simple </a:t>
            </a:r>
            <a:r>
              <a:rPr sz="1050" spc="-70" dirty="0">
                <a:latin typeface="Arial"/>
                <a:cs typeface="Arial"/>
              </a:rPr>
              <a:t>languages </a:t>
            </a:r>
            <a:r>
              <a:rPr sz="1050" spc="-65" dirty="0">
                <a:latin typeface="Arial"/>
                <a:cs typeface="Arial"/>
              </a:rPr>
              <a:t>can </a:t>
            </a:r>
            <a:r>
              <a:rPr sz="1050" spc="-60" dirty="0">
                <a:latin typeface="Arial"/>
                <a:cs typeface="Arial"/>
              </a:rPr>
              <a:t>represent </a:t>
            </a:r>
            <a:r>
              <a:rPr sz="1050" spc="-70" dirty="0">
                <a:latin typeface="Arial"/>
                <a:cs typeface="Arial"/>
              </a:rPr>
              <a:t>more </a:t>
            </a:r>
            <a:r>
              <a:rPr sz="1050" spc="-25" dirty="0">
                <a:latin typeface="Arial"/>
                <a:cs typeface="Arial"/>
              </a:rPr>
              <a:t>than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5" dirty="0">
                <a:latin typeface="Arial"/>
                <a:cs typeface="Arial"/>
              </a:rPr>
              <a:t>initially </a:t>
            </a:r>
            <a:r>
              <a:rPr sz="1050" spc="-70" dirty="0">
                <a:latin typeface="Arial"/>
                <a:cs typeface="Arial"/>
              </a:rPr>
              <a:t>may  </a:t>
            </a:r>
            <a:r>
              <a:rPr sz="1050" spc="-105" dirty="0">
                <a:latin typeface="Arial"/>
                <a:cs typeface="Arial"/>
              </a:rPr>
              <a:t>seem </a:t>
            </a:r>
            <a:r>
              <a:rPr sz="1050" spc="-25" dirty="0">
                <a:latin typeface="Arial"/>
                <a:cs typeface="Arial"/>
              </a:rPr>
              <a:t>(by </a:t>
            </a:r>
            <a:r>
              <a:rPr sz="1050" spc="-90" dirty="0">
                <a:latin typeface="Arial"/>
                <a:cs typeface="Arial"/>
              </a:rPr>
              <a:t>some </a:t>
            </a:r>
            <a:r>
              <a:rPr sz="1050" spc="-65" dirty="0">
                <a:latin typeface="Arial"/>
                <a:cs typeface="Arial"/>
              </a:rPr>
              <a:t>more </a:t>
            </a:r>
            <a:r>
              <a:rPr sz="1050" spc="-50" dirty="0">
                <a:latin typeface="Arial"/>
                <a:cs typeface="Arial"/>
              </a:rPr>
              <a:t>elaborate </a:t>
            </a:r>
            <a:r>
              <a:rPr sz="1050" spc="-40" dirty="0">
                <a:latin typeface="Arial"/>
                <a:cs typeface="Arial"/>
              </a:rPr>
              <a:t>encoding), which </a:t>
            </a:r>
            <a:r>
              <a:rPr sz="1050" spc="-25" dirty="0">
                <a:latin typeface="Arial"/>
                <a:cs typeface="Arial"/>
              </a:rPr>
              <a:t>clutters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45" dirty="0">
                <a:latin typeface="Arial"/>
                <a:cs typeface="Arial"/>
              </a:rPr>
              <a:t>affects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comprehension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22/71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99312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37524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58527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196738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252155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24395" y="430403"/>
            <a:ext cx="3522979" cy="2638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5575" algn="ctr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Overview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84150" marR="36830" indent="-171450">
              <a:lnSpc>
                <a:spcPct val="102600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Domain </a:t>
            </a:r>
            <a:r>
              <a:rPr sz="1050" spc="-50" dirty="0">
                <a:latin typeface="Arial"/>
                <a:cs typeface="Arial"/>
              </a:rPr>
              <a:t>experts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40" dirty="0">
                <a:latin typeface="Arial"/>
                <a:cs typeface="Arial"/>
              </a:rPr>
              <a:t>expert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15" dirty="0">
                <a:latin typeface="Arial"/>
                <a:cs typeface="Arial"/>
              </a:rPr>
              <a:t>their </a:t>
            </a:r>
            <a:r>
              <a:rPr sz="1050" spc="-40" dirty="0">
                <a:latin typeface="Arial"/>
                <a:cs typeface="Arial"/>
              </a:rPr>
              <a:t>subject domain, which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10" dirty="0">
                <a:latin typeface="Arial"/>
                <a:cs typeface="Arial"/>
              </a:rPr>
              <a:t>not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logic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Modellers </a:t>
            </a:r>
            <a:r>
              <a:rPr sz="1050" spc="-25" dirty="0">
                <a:latin typeface="Arial"/>
                <a:cs typeface="Arial"/>
              </a:rPr>
              <a:t>often </a:t>
            </a:r>
            <a:r>
              <a:rPr sz="1050" spc="-55" dirty="0">
                <a:latin typeface="Arial"/>
                <a:cs typeface="Arial"/>
              </a:rPr>
              <a:t>do 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50" dirty="0">
                <a:latin typeface="Arial"/>
                <a:cs typeface="Arial"/>
              </a:rPr>
              <a:t>understand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subject </a:t>
            </a:r>
            <a:r>
              <a:rPr sz="1050" spc="-50" dirty="0">
                <a:latin typeface="Arial"/>
                <a:cs typeface="Arial"/>
              </a:rPr>
              <a:t>domain  </a:t>
            </a:r>
            <a:r>
              <a:rPr sz="1050" spc="9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well</a:t>
            </a:r>
            <a:endParaRPr sz="1050" dirty="0">
              <a:latin typeface="Arial"/>
              <a:cs typeface="Arial"/>
            </a:endParaRPr>
          </a:p>
          <a:p>
            <a:pPr marL="184150" marR="132715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65" dirty="0">
                <a:latin typeface="Arial"/>
                <a:cs typeface="Arial"/>
              </a:rPr>
              <a:t>more </a:t>
            </a:r>
            <a:r>
              <a:rPr sz="1050" spc="-80" dirty="0">
                <a:latin typeface="Arial"/>
                <a:cs typeface="Arial"/>
              </a:rPr>
              <a:t>expressive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language,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5" dirty="0">
                <a:latin typeface="Arial"/>
                <a:cs typeface="Arial"/>
              </a:rPr>
              <a:t>easier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80" dirty="0">
                <a:latin typeface="Arial"/>
                <a:cs typeface="Arial"/>
              </a:rPr>
              <a:t>make  </a:t>
            </a:r>
            <a:r>
              <a:rPr sz="1050" spc="-55" dirty="0">
                <a:latin typeface="Arial"/>
                <a:cs typeface="Arial"/>
              </a:rPr>
              <a:t>errors  </a:t>
            </a:r>
            <a:r>
              <a:rPr sz="1050" spc="-50" dirty="0">
                <a:latin typeface="Arial"/>
                <a:cs typeface="Arial"/>
              </a:rPr>
              <a:t>or bump </a:t>
            </a:r>
            <a:r>
              <a:rPr sz="1050" spc="-5" dirty="0">
                <a:latin typeface="Arial"/>
                <a:cs typeface="Arial"/>
              </a:rPr>
              <a:t>into </a:t>
            </a:r>
            <a:r>
              <a:rPr sz="1050" spc="-45" dirty="0">
                <a:latin typeface="Arial"/>
                <a:cs typeface="Arial"/>
              </a:rPr>
              <a:t>unintended 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entailments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Simple </a:t>
            </a:r>
            <a:r>
              <a:rPr sz="1050" spc="-70" dirty="0">
                <a:latin typeface="Arial"/>
                <a:cs typeface="Arial"/>
              </a:rPr>
              <a:t>languages </a:t>
            </a:r>
            <a:r>
              <a:rPr sz="1050" spc="-65" dirty="0">
                <a:latin typeface="Arial"/>
                <a:cs typeface="Arial"/>
              </a:rPr>
              <a:t>can </a:t>
            </a:r>
            <a:r>
              <a:rPr sz="1050" spc="-60" dirty="0">
                <a:latin typeface="Arial"/>
                <a:cs typeface="Arial"/>
              </a:rPr>
              <a:t>represent </a:t>
            </a:r>
            <a:r>
              <a:rPr sz="1050" spc="-70" dirty="0">
                <a:latin typeface="Arial"/>
                <a:cs typeface="Arial"/>
              </a:rPr>
              <a:t>more </a:t>
            </a:r>
            <a:r>
              <a:rPr sz="1050" spc="-25" dirty="0">
                <a:latin typeface="Arial"/>
                <a:cs typeface="Arial"/>
              </a:rPr>
              <a:t>than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5" dirty="0">
                <a:latin typeface="Arial"/>
                <a:cs typeface="Arial"/>
              </a:rPr>
              <a:t>initially </a:t>
            </a:r>
            <a:r>
              <a:rPr sz="1050" spc="-70" dirty="0">
                <a:latin typeface="Arial"/>
                <a:cs typeface="Arial"/>
              </a:rPr>
              <a:t>may  </a:t>
            </a:r>
            <a:r>
              <a:rPr sz="1050" spc="-105" dirty="0">
                <a:latin typeface="Arial"/>
                <a:cs typeface="Arial"/>
              </a:rPr>
              <a:t>seem </a:t>
            </a:r>
            <a:r>
              <a:rPr sz="1050" spc="-25" dirty="0">
                <a:latin typeface="Arial"/>
                <a:cs typeface="Arial"/>
              </a:rPr>
              <a:t>(by </a:t>
            </a:r>
            <a:r>
              <a:rPr sz="1050" spc="-90" dirty="0">
                <a:latin typeface="Arial"/>
                <a:cs typeface="Arial"/>
              </a:rPr>
              <a:t>some </a:t>
            </a:r>
            <a:r>
              <a:rPr sz="1050" spc="-65" dirty="0">
                <a:latin typeface="Arial"/>
                <a:cs typeface="Arial"/>
              </a:rPr>
              <a:t>more </a:t>
            </a:r>
            <a:r>
              <a:rPr sz="1050" spc="-50" dirty="0">
                <a:latin typeface="Arial"/>
                <a:cs typeface="Arial"/>
              </a:rPr>
              <a:t>elaborate </a:t>
            </a:r>
            <a:r>
              <a:rPr sz="1050" spc="-40" dirty="0">
                <a:latin typeface="Arial"/>
                <a:cs typeface="Arial"/>
              </a:rPr>
              <a:t>encoding), which </a:t>
            </a:r>
            <a:r>
              <a:rPr sz="1050" spc="-25" dirty="0">
                <a:latin typeface="Arial"/>
                <a:cs typeface="Arial"/>
              </a:rPr>
              <a:t>clutters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45" dirty="0">
                <a:latin typeface="Arial"/>
                <a:cs typeface="Arial"/>
              </a:rPr>
              <a:t>affects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comprehension</a:t>
            </a:r>
            <a:endParaRPr sz="1050" dirty="0">
              <a:latin typeface="Arial"/>
              <a:cs typeface="Arial"/>
            </a:endParaRPr>
          </a:p>
          <a:p>
            <a:pPr marL="184150" marR="90805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25" dirty="0">
                <a:latin typeface="Arial"/>
                <a:cs typeface="Arial"/>
              </a:rPr>
              <a:t>In </a:t>
            </a:r>
            <a:r>
              <a:rPr sz="1050" spc="-35" dirty="0">
                <a:latin typeface="Arial"/>
                <a:cs typeface="Arial"/>
              </a:rPr>
              <a:t>short: </a:t>
            </a:r>
            <a:r>
              <a:rPr sz="1050" spc="-60" dirty="0">
                <a:latin typeface="Arial"/>
                <a:cs typeface="Arial"/>
              </a:rPr>
              <a:t>people </a:t>
            </a:r>
            <a:r>
              <a:rPr sz="1050" spc="-80" dirty="0">
                <a:latin typeface="Arial"/>
                <a:cs typeface="Arial"/>
              </a:rPr>
              <a:t>make </a:t>
            </a:r>
            <a:r>
              <a:rPr sz="1050" spc="-55" dirty="0">
                <a:latin typeface="Arial"/>
                <a:cs typeface="Arial"/>
              </a:rPr>
              <a:t>errors </a:t>
            </a:r>
            <a:r>
              <a:rPr sz="1050" spc="10" dirty="0">
                <a:latin typeface="Arial"/>
                <a:cs typeface="Arial"/>
              </a:rPr>
              <a:t>(w.r.t. </a:t>
            </a:r>
            <a:r>
              <a:rPr sz="1050" spc="-15" dirty="0">
                <a:latin typeface="Arial"/>
                <a:cs typeface="Arial"/>
              </a:rPr>
              <a:t>their </a:t>
            </a:r>
            <a:r>
              <a:rPr sz="1050" spc="-20" dirty="0">
                <a:latin typeface="Arial"/>
                <a:cs typeface="Arial"/>
              </a:rPr>
              <a:t>intentions) in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-35" dirty="0">
                <a:latin typeface="Arial"/>
                <a:cs typeface="Arial"/>
              </a:rPr>
              <a:t>modelling </a:t>
            </a:r>
            <a:r>
              <a:rPr sz="1050" spc="-30" dirty="0">
                <a:latin typeface="Arial"/>
                <a:cs typeface="Arial"/>
              </a:rPr>
              <a:t>task,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40" dirty="0">
                <a:latin typeface="Arial"/>
                <a:cs typeface="Arial"/>
              </a:rPr>
              <a:t>automated </a:t>
            </a:r>
            <a:r>
              <a:rPr sz="1050" spc="-80" dirty="0">
                <a:latin typeface="Arial"/>
                <a:cs typeface="Arial"/>
              </a:rPr>
              <a:t>reasoners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other  </a:t>
            </a:r>
            <a:r>
              <a:rPr sz="1050" spc="-75" dirty="0">
                <a:latin typeface="Arial"/>
                <a:cs typeface="Arial"/>
              </a:rPr>
              <a:t>approaches  </a:t>
            </a:r>
            <a:r>
              <a:rPr sz="1050" spc="-65" dirty="0">
                <a:latin typeface="Arial"/>
                <a:cs typeface="Arial"/>
              </a:rPr>
              <a:t>can  </a:t>
            </a:r>
            <a:r>
              <a:rPr sz="1050" spc="-50" dirty="0">
                <a:latin typeface="Arial"/>
                <a:cs typeface="Arial"/>
              </a:rPr>
              <a:t>help </a:t>
            </a:r>
            <a:r>
              <a:rPr sz="1050" spc="-5" dirty="0">
                <a:latin typeface="Arial"/>
                <a:cs typeface="Arial"/>
              </a:rPr>
              <a:t>fix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that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22/71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456880" y="430403"/>
            <a:ext cx="16941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r>
              <a:rPr sz="1400" spc="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02551" y="111945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50155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71159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24395" y="1043200"/>
            <a:ext cx="3517900" cy="1231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146685" indent="-171450">
              <a:lnSpc>
                <a:spcPct val="102600"/>
              </a:lnSpc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You </a:t>
            </a:r>
            <a:r>
              <a:rPr sz="1050" spc="-75" dirty="0">
                <a:latin typeface="Arial"/>
                <a:cs typeface="Arial"/>
              </a:rPr>
              <a:t>have </a:t>
            </a:r>
            <a:r>
              <a:rPr sz="1050" spc="-90" dirty="0">
                <a:latin typeface="Arial"/>
                <a:cs typeface="Arial"/>
              </a:rPr>
              <a:t>some </a:t>
            </a:r>
            <a:r>
              <a:rPr sz="1050" spc="-70" dirty="0">
                <a:latin typeface="Arial"/>
                <a:cs typeface="Arial"/>
              </a:rPr>
              <a:t>experience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55" dirty="0">
                <a:latin typeface="Arial"/>
                <a:cs typeface="Arial"/>
              </a:rPr>
              <a:t>representing </a:t>
            </a:r>
            <a:r>
              <a:rPr sz="1050" spc="-90" dirty="0">
                <a:latin typeface="Arial"/>
                <a:cs typeface="Arial"/>
              </a:rPr>
              <a:t>some  </a:t>
            </a:r>
            <a:r>
              <a:rPr sz="1050" spc="-55" dirty="0">
                <a:latin typeface="Arial"/>
                <a:cs typeface="Arial"/>
              </a:rPr>
              <a:t>knowledge,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100" dirty="0">
                <a:latin typeface="Arial"/>
                <a:cs typeface="Arial"/>
              </a:rPr>
              <a:t>was  </a:t>
            </a:r>
            <a:r>
              <a:rPr sz="1050" spc="-55" dirty="0">
                <a:latin typeface="Arial"/>
                <a:cs typeface="Arial"/>
              </a:rPr>
              <a:t>given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165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you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How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5" dirty="0">
                <a:latin typeface="Arial"/>
                <a:cs typeface="Arial"/>
              </a:rPr>
              <a:t>come  </a:t>
            </a:r>
            <a:r>
              <a:rPr sz="1050" spc="-50" dirty="0">
                <a:latin typeface="Arial"/>
                <a:cs typeface="Arial"/>
              </a:rPr>
              <a:t>up 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whole 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" dirty="0">
                <a:latin typeface="Arial"/>
                <a:cs typeface="Arial"/>
              </a:rPr>
              <a:t>first</a:t>
            </a:r>
            <a:r>
              <a:rPr sz="1050" spc="229" dirty="0">
                <a:latin typeface="Arial"/>
                <a:cs typeface="Arial"/>
              </a:rPr>
              <a:t> </a:t>
            </a:r>
            <a:r>
              <a:rPr sz="1050" spc="-70" dirty="0">
                <a:latin typeface="Arial"/>
                <a:cs typeface="Arial"/>
              </a:rPr>
              <a:t>place?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What </a:t>
            </a:r>
            <a:r>
              <a:rPr sz="1050" spc="-50" dirty="0">
                <a:latin typeface="Arial"/>
                <a:cs typeface="Arial"/>
              </a:rPr>
              <a:t>can, or should,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70" dirty="0">
                <a:latin typeface="Arial"/>
                <a:cs typeface="Arial"/>
              </a:rPr>
              <a:t>when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75" dirty="0">
                <a:latin typeface="Arial"/>
                <a:cs typeface="Arial"/>
              </a:rPr>
              <a:t>have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5" dirty="0">
                <a:latin typeface="Arial"/>
                <a:cs typeface="Arial"/>
              </a:rPr>
              <a:t>develop </a:t>
            </a:r>
            <a:r>
              <a:rPr sz="1050" spc="-50" dirty="0">
                <a:latin typeface="Arial"/>
                <a:cs typeface="Arial"/>
              </a:rPr>
              <a:t>your  </a:t>
            </a:r>
            <a:r>
              <a:rPr sz="1050" spc="-65" dirty="0">
                <a:latin typeface="Arial"/>
                <a:cs typeface="Arial"/>
              </a:rPr>
              <a:t>own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ontology?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3/71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09942" y="2263776"/>
            <a:ext cx="3828708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405" dirty="0">
                <a:solidFill>
                  <a:srgbClr val="46AA78"/>
                </a:solidFill>
                <a:latin typeface="Menlo"/>
                <a:cs typeface="Menlo"/>
              </a:rPr>
              <a:t>⇒ </a:t>
            </a:r>
            <a:r>
              <a:rPr sz="1050" spc="-35" dirty="0">
                <a:latin typeface="Arial"/>
                <a:cs typeface="Arial"/>
              </a:rPr>
              <a:t>Just like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55" dirty="0">
                <a:latin typeface="Arial"/>
                <a:cs typeface="Arial"/>
              </a:rPr>
              <a:t>software  </a:t>
            </a:r>
            <a:r>
              <a:rPr sz="1050" spc="-50" dirty="0">
                <a:latin typeface="Arial"/>
                <a:cs typeface="Arial"/>
              </a:rPr>
              <a:t>engineering, </a:t>
            </a:r>
            <a:r>
              <a:rPr sz="1050" spc="-45" dirty="0">
                <a:latin typeface="Arial"/>
                <a:cs typeface="Arial"/>
              </a:rPr>
              <a:t>there </a:t>
            </a:r>
            <a:r>
              <a:rPr sz="1050" spc="-80" dirty="0">
                <a:latin typeface="Arial"/>
                <a:cs typeface="Arial"/>
              </a:rPr>
              <a:t>are  </a:t>
            </a:r>
            <a:r>
              <a:rPr sz="1050" spc="-50" dirty="0">
                <a:latin typeface="Arial"/>
                <a:cs typeface="Arial"/>
              </a:rPr>
              <a:t>methods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and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89244" y="2416175"/>
            <a:ext cx="2819400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0" dirty="0">
                <a:latin typeface="Arial"/>
                <a:cs typeface="Arial"/>
              </a:rPr>
              <a:t>methodologies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5" dirty="0">
                <a:latin typeface="Arial"/>
                <a:cs typeface="Arial"/>
              </a:rPr>
              <a:t>guide  </a:t>
            </a:r>
            <a:r>
              <a:rPr sz="1050" spc="-65" dirty="0">
                <a:latin typeface="Arial"/>
                <a:cs typeface="Arial"/>
              </a:rPr>
              <a:t>you  </a:t>
            </a:r>
            <a:r>
              <a:rPr sz="1050" spc="-30" dirty="0">
                <a:latin typeface="Arial"/>
                <a:cs typeface="Arial"/>
              </a:rPr>
              <a:t>through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45" dirty="0">
                <a:latin typeface="Arial"/>
                <a:cs typeface="Arial"/>
              </a:rPr>
              <a:t>it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952688" y="430403"/>
            <a:ext cx="70231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Overview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45571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66574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187577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208580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347294" y="1131359"/>
            <a:ext cx="4262806" cy="1383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15" marR="1464945" indent="-171450">
              <a:lnSpc>
                <a:spcPct val="125299"/>
              </a:lnSpc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50" dirty="0">
                <a:latin typeface="Arial"/>
                <a:cs typeface="Arial"/>
              </a:rPr>
              <a:t>methods </a:t>
            </a:r>
            <a:r>
              <a:rPr sz="1050" spc="-65" dirty="0">
                <a:latin typeface="Arial"/>
                <a:cs typeface="Arial"/>
              </a:rPr>
              <a:t>can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40" dirty="0">
                <a:latin typeface="Arial"/>
                <a:cs typeface="Arial"/>
              </a:rPr>
              <a:t>divided </a:t>
            </a:r>
            <a:r>
              <a:rPr sz="1050" spc="-35" dirty="0">
                <a:latin typeface="Arial"/>
                <a:cs typeface="Arial"/>
              </a:rPr>
              <a:t>roughly </a:t>
            </a:r>
            <a:r>
              <a:rPr sz="1050" spc="-5" dirty="0">
                <a:latin typeface="Arial"/>
                <a:cs typeface="Arial"/>
              </a:rPr>
              <a:t>into:  </a:t>
            </a:r>
            <a:endParaRPr lang="en-US" sz="1050" spc="-5" dirty="0" smtClean="0">
              <a:latin typeface="Arial"/>
              <a:cs typeface="Arial"/>
            </a:endParaRPr>
          </a:p>
          <a:p>
            <a:pPr marL="640715" marR="1464945" lvl="1" indent="-171450">
              <a:lnSpc>
                <a:spcPct val="125299"/>
              </a:lnSpc>
              <a:buFont typeface="Arial"/>
              <a:buChar char="•"/>
            </a:pPr>
            <a:r>
              <a:rPr sz="1050" spc="-55" dirty="0" smtClean="0">
                <a:latin typeface="Arial"/>
                <a:cs typeface="Arial"/>
              </a:rPr>
              <a:t>logic</a:t>
            </a:r>
            <a:r>
              <a:rPr sz="1050" spc="-55" dirty="0">
                <a:latin typeface="Arial"/>
                <a:cs typeface="Arial"/>
              </a:rPr>
              <a:t>-based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35" dirty="0" smtClean="0">
                <a:latin typeface="Arial"/>
                <a:cs typeface="Arial"/>
              </a:rPr>
              <a:t>only</a:t>
            </a:r>
            <a:endParaRPr lang="en-US" sz="1050" dirty="0">
              <a:latin typeface="Arial"/>
              <a:cs typeface="Arial"/>
            </a:endParaRPr>
          </a:p>
          <a:p>
            <a:pPr marL="640715" marR="1464945" lvl="1" indent="-171450">
              <a:lnSpc>
                <a:spcPct val="125299"/>
              </a:lnSpc>
              <a:buFont typeface="Arial"/>
              <a:buChar char="•"/>
            </a:pPr>
            <a:r>
              <a:rPr sz="1050" spc="-40" dirty="0" smtClean="0">
                <a:latin typeface="Arial"/>
                <a:cs typeface="Arial"/>
              </a:rPr>
              <a:t>purely </a:t>
            </a:r>
            <a:r>
              <a:rPr sz="1050" spc="-85" dirty="0">
                <a:latin typeface="Arial"/>
                <a:cs typeface="Arial"/>
              </a:rPr>
              <a:t>based  </a:t>
            </a:r>
            <a:r>
              <a:rPr sz="1050" spc="-55" dirty="0">
                <a:latin typeface="Arial"/>
                <a:cs typeface="Arial"/>
              </a:rPr>
              <a:t>on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50" dirty="0" smtClean="0">
                <a:latin typeface="Arial"/>
                <a:cs typeface="Arial"/>
              </a:rPr>
              <a:t>philosophy</a:t>
            </a:r>
            <a:endParaRPr lang="en-US" sz="1050" dirty="0">
              <a:latin typeface="Arial"/>
              <a:cs typeface="Arial"/>
            </a:endParaRPr>
          </a:p>
          <a:p>
            <a:pPr marL="640715" marR="1464945" lvl="1" indent="-171450">
              <a:lnSpc>
                <a:spcPct val="125299"/>
              </a:lnSpc>
              <a:buFont typeface="Arial"/>
              <a:buChar char="•"/>
            </a:pPr>
            <a:r>
              <a:rPr sz="1050" spc="-85" dirty="0" smtClean="0">
                <a:latin typeface="Arial"/>
                <a:cs typeface="Arial"/>
              </a:rPr>
              <a:t>a </a:t>
            </a:r>
            <a:r>
              <a:rPr sz="1050" spc="-35" dirty="0">
                <a:latin typeface="Arial"/>
                <a:cs typeface="Arial"/>
              </a:rPr>
              <a:t>combination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former </a:t>
            </a:r>
            <a:r>
              <a:rPr sz="1050" spc="-35" dirty="0">
                <a:latin typeface="Arial"/>
                <a:cs typeface="Arial"/>
              </a:rPr>
              <a:t>two  </a:t>
            </a:r>
            <a:endParaRPr lang="en-US" sz="1050" spc="-35" dirty="0" smtClean="0">
              <a:latin typeface="Arial"/>
              <a:cs typeface="Arial"/>
            </a:endParaRPr>
          </a:p>
          <a:p>
            <a:pPr marL="640715" marR="1464945" lvl="1" indent="-171450">
              <a:lnSpc>
                <a:spcPct val="125299"/>
              </a:lnSpc>
              <a:buFont typeface="Arial"/>
              <a:buChar char="•"/>
            </a:pPr>
            <a:r>
              <a:rPr sz="1050" spc="-30" dirty="0" smtClean="0">
                <a:latin typeface="Arial"/>
                <a:cs typeface="Arial"/>
              </a:rPr>
              <a:t>practical </a:t>
            </a:r>
            <a:r>
              <a:rPr sz="1050" spc="-55" dirty="0">
                <a:latin typeface="Arial"/>
                <a:cs typeface="Arial"/>
              </a:rPr>
              <a:t>rules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guidelines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Each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70" dirty="0">
                <a:latin typeface="Arial"/>
                <a:cs typeface="Arial"/>
              </a:rPr>
              <a:t>these </a:t>
            </a:r>
            <a:r>
              <a:rPr sz="1050" spc="-60" dirty="0">
                <a:latin typeface="Arial"/>
                <a:cs typeface="Arial"/>
              </a:rPr>
              <a:t>categories </a:t>
            </a:r>
            <a:r>
              <a:rPr sz="1050" spc="-90" dirty="0">
                <a:latin typeface="Arial"/>
                <a:cs typeface="Arial"/>
              </a:rPr>
              <a:t>has </a:t>
            </a:r>
            <a:r>
              <a:rPr sz="1050" spc="-70" dirty="0">
                <a:latin typeface="Arial"/>
                <a:cs typeface="Arial"/>
              </a:rPr>
              <a:t>several </a:t>
            </a:r>
            <a:r>
              <a:rPr sz="1050" spc="-50" dirty="0">
                <a:latin typeface="Arial"/>
                <a:cs typeface="Arial"/>
              </a:rPr>
              <a:t>methods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70" dirty="0">
                <a:latin typeface="Arial"/>
                <a:cs typeface="Arial"/>
              </a:rPr>
              <a:t>more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90" dirty="0">
                <a:latin typeface="Arial"/>
                <a:cs typeface="Arial"/>
              </a:rPr>
              <a:t>less </a:t>
            </a:r>
            <a:r>
              <a:rPr sz="1050" dirty="0">
                <a:latin typeface="Arial"/>
                <a:cs typeface="Arial"/>
              </a:rPr>
              <a:t>tool  </a:t>
            </a:r>
            <a:r>
              <a:rPr sz="1050" spc="-35" dirty="0">
                <a:latin typeface="Arial"/>
                <a:cs typeface="Arial"/>
              </a:rPr>
              <a:t>support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23</a:t>
            </a:r>
            <a:r>
              <a:rPr spc="50" dirty="0"/>
              <a:t>/71</a:t>
            </a: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81996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20208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73601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207765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238131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2327" y="283681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24394" y="430403"/>
            <a:ext cx="3985705" cy="2768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07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Example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heuristics: </a:t>
            </a:r>
            <a:r>
              <a:rPr sz="1400" spc="1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OOPS!</a:t>
            </a:r>
            <a:endParaRPr sz="1400" dirty="0">
              <a:latin typeface="Arial"/>
              <a:cs typeface="Arial"/>
            </a:endParaRPr>
          </a:p>
          <a:p>
            <a:pPr marL="184150" marR="29209" indent="-171450">
              <a:lnSpc>
                <a:spcPct val="102600"/>
              </a:lnSpc>
              <a:spcBef>
                <a:spcPts val="785"/>
              </a:spcBef>
              <a:buFont typeface="Arial"/>
              <a:buChar char="•"/>
            </a:pPr>
            <a:r>
              <a:rPr sz="1050" dirty="0">
                <a:latin typeface="Arial"/>
                <a:cs typeface="Arial"/>
              </a:rPr>
              <a:t>Pitfall: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0" dirty="0">
                <a:latin typeface="Arial"/>
                <a:cs typeface="Arial"/>
              </a:rPr>
              <a:t>(common) </a:t>
            </a:r>
            <a:r>
              <a:rPr sz="1050" spc="-45" dirty="0">
                <a:latin typeface="Arial"/>
                <a:cs typeface="Arial"/>
              </a:rPr>
              <a:t>mistake, </a:t>
            </a:r>
            <a:r>
              <a:rPr sz="1050" spc="-35" dirty="0">
                <a:latin typeface="Arial"/>
                <a:cs typeface="Arial"/>
              </a:rPr>
              <a:t>incorrect </a:t>
            </a:r>
            <a:r>
              <a:rPr sz="1050" spc="-60" dirty="0">
                <a:latin typeface="Arial"/>
                <a:cs typeface="Arial"/>
              </a:rPr>
              <a:t>assumptions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80" dirty="0">
                <a:latin typeface="Arial"/>
                <a:cs typeface="Arial"/>
              </a:rPr>
              <a:t>may, 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70" dirty="0">
                <a:latin typeface="Arial"/>
                <a:cs typeface="Arial"/>
              </a:rPr>
              <a:t>may  </a:t>
            </a:r>
            <a:r>
              <a:rPr sz="1050" spc="-10" dirty="0">
                <a:latin typeface="Arial"/>
                <a:cs typeface="Arial"/>
              </a:rPr>
              <a:t>not, </a:t>
            </a:r>
            <a:r>
              <a:rPr sz="1050" spc="-60" dirty="0">
                <a:latin typeface="Arial"/>
                <a:cs typeface="Arial"/>
              </a:rPr>
              <a:t>concern  </a:t>
            </a:r>
            <a:r>
              <a:rPr sz="1050" spc="-30" dirty="0">
                <a:latin typeface="Arial"/>
                <a:cs typeface="Arial"/>
              </a:rPr>
              <a:t>the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logic</a:t>
            </a:r>
            <a:endParaRPr sz="1050" dirty="0">
              <a:latin typeface="Arial"/>
              <a:cs typeface="Arial"/>
            </a:endParaRPr>
          </a:p>
          <a:p>
            <a:pPr marL="184150" marR="113664" indent="-171450" algn="just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Among </a:t>
            </a:r>
            <a:r>
              <a:rPr sz="1050" spc="-40" dirty="0">
                <a:latin typeface="Arial"/>
                <a:cs typeface="Arial"/>
              </a:rPr>
              <a:t>others: </a:t>
            </a:r>
            <a:r>
              <a:rPr sz="1050" spc="-55" dirty="0">
                <a:latin typeface="Arial"/>
                <a:cs typeface="Arial"/>
              </a:rPr>
              <a:t>undesirable </a:t>
            </a:r>
            <a:r>
              <a:rPr sz="1050" spc="-45" dirty="0">
                <a:latin typeface="Arial"/>
                <a:cs typeface="Arial"/>
              </a:rPr>
              <a:t>deductions, </a:t>
            </a:r>
            <a:r>
              <a:rPr sz="1050" spc="-40" dirty="0">
                <a:latin typeface="Arial"/>
                <a:cs typeface="Arial"/>
              </a:rPr>
              <a:t>inconsistent </a:t>
            </a:r>
            <a:r>
              <a:rPr sz="1050" spc="-50" dirty="0">
                <a:latin typeface="Arial"/>
                <a:cs typeface="Arial"/>
              </a:rPr>
              <a:t>naming  </a:t>
            </a:r>
            <a:r>
              <a:rPr sz="1050" spc="-80" dirty="0">
                <a:latin typeface="Arial"/>
                <a:cs typeface="Arial"/>
              </a:rPr>
              <a:t>scheme, </a:t>
            </a:r>
            <a:r>
              <a:rPr sz="1050" spc="-50" dirty="0">
                <a:latin typeface="Arial"/>
                <a:cs typeface="Arial"/>
              </a:rPr>
              <a:t>declaring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-25" dirty="0">
                <a:latin typeface="Arial"/>
                <a:cs typeface="Arial"/>
              </a:rPr>
              <a:t>transitive </a:t>
            </a:r>
            <a:r>
              <a:rPr sz="1050" spc="-5" dirty="0">
                <a:latin typeface="Arial"/>
                <a:cs typeface="Arial"/>
              </a:rPr>
              <a:t>but </a:t>
            </a:r>
            <a:r>
              <a:rPr sz="1050" spc="-90" dirty="0">
                <a:latin typeface="Arial"/>
                <a:cs typeface="Arial"/>
              </a:rPr>
              <a:t>has </a:t>
            </a:r>
            <a:r>
              <a:rPr sz="1050" spc="-35" dirty="0">
                <a:latin typeface="Arial"/>
                <a:cs typeface="Arial"/>
              </a:rPr>
              <a:t>incompatible  </a:t>
            </a:r>
            <a:r>
              <a:rPr sz="1050" spc="-50" dirty="0">
                <a:latin typeface="Arial"/>
                <a:cs typeface="Arial"/>
              </a:rPr>
              <a:t>domain </a:t>
            </a:r>
            <a:r>
              <a:rPr sz="1050" spc="-60" dirty="0">
                <a:latin typeface="Arial"/>
                <a:cs typeface="Arial"/>
              </a:rPr>
              <a:t>and</a:t>
            </a:r>
            <a:r>
              <a:rPr sz="1050" spc="130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range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ts val="1200"/>
              </a:lnSpc>
              <a:spcBef>
                <a:spcPts val="310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Heuristic, </a:t>
            </a:r>
            <a:r>
              <a:rPr sz="1050" spc="-85" dirty="0">
                <a:latin typeface="Arial"/>
                <a:cs typeface="Arial"/>
              </a:rPr>
              <a:t>because </a:t>
            </a:r>
            <a:r>
              <a:rPr sz="1050" spc="-35" dirty="0">
                <a:latin typeface="Arial"/>
                <a:cs typeface="Arial"/>
              </a:rPr>
              <a:t>they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75" dirty="0">
                <a:latin typeface="Arial"/>
                <a:cs typeface="Arial"/>
              </a:rPr>
              <a:t>always </a:t>
            </a:r>
            <a:r>
              <a:rPr sz="1050" spc="-35" dirty="0">
                <a:latin typeface="Arial"/>
                <a:cs typeface="Arial"/>
              </a:rPr>
              <a:t>clear-cut </a:t>
            </a:r>
            <a:r>
              <a:rPr sz="1050" spc="-105" dirty="0">
                <a:latin typeface="Arial"/>
                <a:cs typeface="Arial"/>
              </a:rPr>
              <a:t>cases </a:t>
            </a:r>
            <a:r>
              <a:rPr sz="1050" spc="-65" dirty="0">
                <a:latin typeface="Arial"/>
                <a:cs typeface="Arial"/>
              </a:rPr>
              <a:t>and can  </a:t>
            </a:r>
            <a:r>
              <a:rPr sz="1050" spc="-75" dirty="0">
                <a:latin typeface="Arial"/>
                <a:cs typeface="Arial"/>
              </a:rPr>
              <a:t>have  </a:t>
            </a:r>
            <a:r>
              <a:rPr sz="1050" spc="-60" dirty="0">
                <a:latin typeface="Arial"/>
                <a:cs typeface="Arial"/>
              </a:rPr>
              <a:t>false </a:t>
            </a:r>
            <a:r>
              <a:rPr sz="1050" spc="-40" dirty="0">
                <a:latin typeface="Arial"/>
                <a:cs typeface="Arial"/>
              </a:rPr>
              <a:t>positives;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e.g.:</a:t>
            </a:r>
            <a:endParaRPr sz="1050" dirty="0">
              <a:latin typeface="Arial"/>
              <a:cs typeface="Arial"/>
            </a:endParaRPr>
          </a:p>
          <a:p>
            <a:pPr marL="461010" marR="342900" indent="-171450">
              <a:lnSpc>
                <a:spcPct val="100000"/>
              </a:lnSpc>
              <a:spcBef>
                <a:spcPts val="150"/>
              </a:spcBef>
              <a:buFont typeface="Arial"/>
              <a:buChar char="•"/>
            </a:pPr>
            <a:r>
              <a:rPr sz="1000" spc="-40" dirty="0">
                <a:latin typeface="Arial"/>
                <a:cs typeface="Arial"/>
              </a:rPr>
              <a:t>‘missing inverse’: </a:t>
            </a:r>
            <a:r>
              <a:rPr sz="1000" spc="-5" dirty="0">
                <a:latin typeface="Arial"/>
                <a:cs typeface="Arial"/>
              </a:rPr>
              <a:t>but </a:t>
            </a:r>
            <a:r>
              <a:rPr sz="1000" spc="-85" dirty="0">
                <a:latin typeface="Arial"/>
                <a:cs typeface="Arial"/>
              </a:rPr>
              <a:t>some </a:t>
            </a:r>
            <a:r>
              <a:rPr sz="1000" spc="-35" dirty="0">
                <a:latin typeface="Arial"/>
                <a:cs typeface="Arial"/>
              </a:rPr>
              <a:t>relations </a:t>
            </a:r>
            <a:r>
              <a:rPr sz="1000" spc="-5" dirty="0">
                <a:latin typeface="Arial"/>
                <a:cs typeface="Arial"/>
              </a:rPr>
              <a:t>don’t </a:t>
            </a:r>
            <a:r>
              <a:rPr sz="1000" spc="-40" dirty="0">
                <a:latin typeface="Arial"/>
                <a:cs typeface="Arial"/>
              </a:rPr>
              <a:t>take </a:t>
            </a:r>
            <a:r>
              <a:rPr sz="1000" spc="-55" dirty="0">
                <a:latin typeface="Arial"/>
                <a:cs typeface="Arial"/>
              </a:rPr>
              <a:t>one, </a:t>
            </a:r>
            <a:r>
              <a:rPr sz="1000" spc="-10" dirty="0">
                <a:latin typeface="Arial"/>
                <a:cs typeface="Arial"/>
              </a:rPr>
              <a:t>not  </a:t>
            </a:r>
            <a:r>
              <a:rPr sz="1000" spc="-70" dirty="0">
                <a:latin typeface="Arial"/>
                <a:cs typeface="Arial"/>
              </a:rPr>
              <a:t>needed, 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60" dirty="0">
                <a:latin typeface="Arial"/>
                <a:cs typeface="Arial"/>
              </a:rPr>
              <a:t>language </a:t>
            </a:r>
            <a:r>
              <a:rPr sz="1000" spc="-80" dirty="0">
                <a:latin typeface="Arial"/>
                <a:cs typeface="Arial"/>
              </a:rPr>
              <a:t>has  </a:t>
            </a:r>
            <a:r>
              <a:rPr sz="1000" spc="-80" dirty="0">
                <a:latin typeface="Courier New"/>
                <a:cs typeface="Courier New"/>
              </a:rPr>
              <a:t>inverse()</a:t>
            </a:r>
            <a:r>
              <a:rPr sz="1000" spc="-229" dirty="0">
                <a:latin typeface="Courier New"/>
                <a:cs typeface="Courier New"/>
              </a:rPr>
              <a:t> </a:t>
            </a:r>
            <a:r>
              <a:rPr sz="1000" spc="-35" dirty="0">
                <a:latin typeface="Arial"/>
                <a:cs typeface="Arial"/>
              </a:rPr>
              <a:t>feature</a:t>
            </a:r>
            <a:endParaRPr sz="1000" dirty="0">
              <a:latin typeface="Arial"/>
              <a:cs typeface="Arial"/>
            </a:endParaRPr>
          </a:p>
          <a:p>
            <a:pPr marL="461010" marR="33655" indent="-171450">
              <a:lnSpc>
                <a:spcPts val="1200"/>
              </a:lnSpc>
              <a:spcBef>
                <a:spcPts val="30"/>
              </a:spcBef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‘(in)consistency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naming’: </a:t>
            </a:r>
            <a:r>
              <a:rPr sz="1000" spc="-45" dirty="0">
                <a:latin typeface="Arial"/>
                <a:cs typeface="Arial"/>
              </a:rPr>
              <a:t>your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spc="-65" dirty="0">
                <a:latin typeface="Arial"/>
                <a:cs typeface="Arial"/>
              </a:rPr>
              <a:t>may </a:t>
            </a:r>
            <a:r>
              <a:rPr sz="1000" spc="-70" dirty="0">
                <a:latin typeface="Arial"/>
                <a:cs typeface="Arial"/>
              </a:rPr>
              <a:t>be </a:t>
            </a:r>
            <a:r>
              <a:rPr sz="1000" spc="-40" dirty="0">
                <a:latin typeface="Arial"/>
                <a:cs typeface="Arial"/>
              </a:rPr>
              <a:t>systematic,  </a:t>
            </a:r>
            <a:r>
              <a:rPr sz="1000" spc="-5" dirty="0">
                <a:latin typeface="Arial"/>
                <a:cs typeface="Arial"/>
              </a:rPr>
              <a:t>but </a:t>
            </a:r>
            <a:r>
              <a:rPr sz="1000" spc="-60" dirty="0">
                <a:latin typeface="Arial"/>
                <a:cs typeface="Arial"/>
              </a:rPr>
              <a:t>an </a:t>
            </a:r>
            <a:r>
              <a:rPr sz="1000" spc="-25" dirty="0">
                <a:latin typeface="Arial"/>
                <a:cs typeface="Arial"/>
              </a:rPr>
              <a:t>imported </a:t>
            </a:r>
            <a:r>
              <a:rPr sz="1000" spc="-75" dirty="0">
                <a:latin typeface="Arial"/>
                <a:cs typeface="Arial"/>
              </a:rPr>
              <a:t>one </a:t>
            </a:r>
            <a:r>
              <a:rPr sz="1000" spc="-65" dirty="0">
                <a:latin typeface="Arial"/>
                <a:cs typeface="Arial"/>
              </a:rPr>
              <a:t>may </a:t>
            </a:r>
            <a:r>
              <a:rPr sz="1000" spc="-10" dirty="0">
                <a:latin typeface="Arial"/>
                <a:cs typeface="Arial"/>
              </a:rPr>
              <a:t>not </a:t>
            </a:r>
            <a:r>
              <a:rPr sz="1000" spc="-45" dirty="0">
                <a:latin typeface="Arial"/>
                <a:cs typeface="Arial"/>
              </a:rPr>
              <a:t>be, or </a:t>
            </a:r>
            <a:r>
              <a:rPr sz="1000" spc="-55" dirty="0">
                <a:latin typeface="Arial"/>
                <a:cs typeface="Arial"/>
              </a:rPr>
              <a:t>had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25" dirty="0">
                <a:latin typeface="Arial"/>
                <a:cs typeface="Arial"/>
              </a:rPr>
              <a:t>different </a:t>
            </a:r>
            <a:r>
              <a:rPr sz="1000" spc="-45" dirty="0">
                <a:latin typeface="Arial"/>
                <a:cs typeface="Arial"/>
              </a:rPr>
              <a:t>naming  </a:t>
            </a:r>
            <a:r>
              <a:rPr sz="1000" spc="-40" dirty="0">
                <a:latin typeface="Arial"/>
                <a:cs typeface="Arial"/>
              </a:rPr>
              <a:t>convention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45" dirty="0">
                <a:latin typeface="Arial"/>
                <a:cs typeface="Arial"/>
              </a:rPr>
              <a:t>P7 merging </a:t>
            </a:r>
            <a:r>
              <a:rPr sz="1000" spc="-25" dirty="0">
                <a:latin typeface="Arial"/>
                <a:cs typeface="Arial"/>
              </a:rPr>
              <a:t>different </a:t>
            </a:r>
            <a:r>
              <a:rPr sz="1000" spc="-50" dirty="0">
                <a:latin typeface="Arial"/>
                <a:cs typeface="Arial"/>
              </a:rPr>
              <a:t>concepts:  </a:t>
            </a:r>
            <a:r>
              <a:rPr sz="1000" spc="-80" dirty="0">
                <a:latin typeface="Courier New"/>
                <a:cs typeface="Courier New"/>
              </a:rPr>
              <a:t>StyleAndPeriod </a:t>
            </a:r>
            <a:r>
              <a:rPr sz="1000" spc="-50" dirty="0">
                <a:latin typeface="Arial"/>
                <a:cs typeface="Arial"/>
              </a:rPr>
              <a:t>should 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 smtClean="0">
                <a:latin typeface="Arial"/>
                <a:cs typeface="Arial"/>
              </a:rPr>
              <a:t>not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spc="-70" dirty="0" smtClean="0">
                <a:latin typeface="Arial"/>
                <a:cs typeface="Arial"/>
              </a:rPr>
              <a:t>be </a:t>
            </a:r>
            <a:r>
              <a:rPr sz="1000" spc="-45" dirty="0">
                <a:latin typeface="Arial"/>
                <a:cs typeface="Arial"/>
              </a:rPr>
              <a:t>combined, </a:t>
            </a:r>
            <a:r>
              <a:rPr sz="1000" spc="-5" dirty="0">
                <a:latin typeface="Arial"/>
                <a:cs typeface="Arial"/>
              </a:rPr>
              <a:t>but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80" dirty="0">
                <a:latin typeface="Courier New"/>
                <a:cs typeface="Courier New"/>
              </a:rPr>
              <a:t>RumAndRaisin </a:t>
            </a:r>
            <a:r>
              <a:rPr sz="1000" spc="-30" dirty="0">
                <a:latin typeface="Arial"/>
                <a:cs typeface="Arial"/>
              </a:rPr>
              <a:t>flavour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55" dirty="0">
                <a:latin typeface="Arial"/>
                <a:cs typeface="Arial"/>
              </a:rPr>
              <a:t>ice </a:t>
            </a:r>
            <a:r>
              <a:rPr sz="1000" spc="-60" dirty="0">
                <a:latin typeface="Arial"/>
                <a:cs typeface="Arial"/>
              </a:rPr>
              <a:t>cream </a:t>
            </a:r>
            <a:r>
              <a:rPr sz="1000" spc="-80" dirty="0">
                <a:latin typeface="Arial"/>
                <a:cs typeface="Arial"/>
              </a:rPr>
              <a:t>does  </a:t>
            </a:r>
            <a:r>
              <a:rPr sz="1000" spc="-50" dirty="0">
                <a:latin typeface="Arial"/>
                <a:cs typeface="Arial"/>
              </a:rPr>
              <a:t>belong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together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24</a:t>
            </a:r>
            <a:r>
              <a:rPr spc="50" dirty="0"/>
              <a:t>/71</a:t>
            </a:r>
          </a:p>
        </p:txBody>
      </p:sp>
      <p:sp>
        <p:nvSpPr>
          <p:cNvPr id="107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0743" y="97383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1032" y="119764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1032" y="1369720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0743" y="167206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032" y="189586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1032" y="206794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0743" y="2370302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50252" y="430403"/>
            <a:ext cx="2869197" cy="211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17500" marR="373380" indent="-304800">
              <a:lnSpc>
                <a:spcPct val="102600"/>
              </a:lnSpc>
              <a:spcBef>
                <a:spcPts val="825"/>
              </a:spcBef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1050" spc="-60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50" spc="-2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tools </a:t>
            </a:r>
            <a:r>
              <a:rPr sz="1050" spc="-25" dirty="0">
                <a:solidFill>
                  <a:srgbClr val="D9EDE4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Macro-level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methodologies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Micro-level</a:t>
            </a:r>
            <a:r>
              <a:rPr sz="1050" spc="5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lain"/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0" dirty="0">
                <a:solidFill>
                  <a:srgbClr val="46AA78"/>
                </a:solidFill>
                <a:latin typeface="Arial"/>
                <a:cs typeface="Arial"/>
                <a:hlinkClick r:id="rId8" action="ppaction://hlinksldjump"/>
              </a:rPr>
              <a:t>Methods</a:t>
            </a:r>
            <a:endParaRPr sz="1050" dirty="0">
              <a:latin typeface="Arial"/>
              <a:cs typeface="Arial"/>
            </a:endParaRPr>
          </a:p>
          <a:p>
            <a:pPr marL="317500" marR="597535">
              <a:lnSpc>
                <a:spcPct val="102600"/>
              </a:lnSpc>
            </a:pPr>
            <a:r>
              <a:rPr sz="1050" spc="-60" dirty="0">
                <a:latin typeface="Arial"/>
                <a:cs typeface="Arial"/>
                <a:hlinkClick r:id="rId9" action="ppaction://hlinksldjump"/>
              </a:rPr>
              <a:t>Logic-based </a:t>
            </a:r>
            <a:r>
              <a:rPr sz="1050" spc="-55" dirty="0">
                <a:latin typeface="Arial"/>
                <a:cs typeface="Arial"/>
                <a:hlinkClick r:id="rId9" action="ppaction://hlinksldjump"/>
              </a:rPr>
              <a:t>debugging 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Logic </a:t>
            </a:r>
            <a:r>
              <a:rPr sz="1050" spc="85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&amp;</a:t>
            </a:r>
            <a:r>
              <a:rPr sz="1050" spc="13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 startAt="3"/>
              <a:tabLst>
                <a:tab pos="179705" algn="l"/>
              </a:tabLst>
            </a:pP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1050" spc="-5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-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10743" y="2724378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50253" y="2737967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25</a:t>
            </a:r>
            <a:r>
              <a:rPr spc="50" dirty="0"/>
              <a:t>/71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516636" y="2707830"/>
            <a:ext cx="255041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Parameters and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1050" spc="-75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952688" y="430403"/>
            <a:ext cx="70231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Overview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43648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81858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202862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5" y="1360218"/>
            <a:ext cx="3814255" cy="904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121285" indent="-171450">
              <a:lnSpc>
                <a:spcPct val="102600"/>
              </a:lnSpc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Using </a:t>
            </a:r>
            <a:r>
              <a:rPr sz="1050" spc="-40" dirty="0">
                <a:latin typeface="Arial"/>
                <a:cs typeface="Arial"/>
              </a:rPr>
              <a:t>automated </a:t>
            </a:r>
            <a:r>
              <a:rPr sz="1050" spc="-80" dirty="0">
                <a:latin typeface="Arial"/>
                <a:cs typeface="Arial"/>
              </a:rPr>
              <a:t>reasoners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5" dirty="0">
                <a:latin typeface="Arial"/>
                <a:cs typeface="Arial"/>
              </a:rPr>
              <a:t>‘debugging’ </a:t>
            </a:r>
            <a:r>
              <a:rPr sz="1050" spc="-40" dirty="0">
                <a:latin typeface="Arial"/>
                <a:cs typeface="Arial"/>
              </a:rPr>
              <a:t>ontologies,  </a:t>
            </a:r>
            <a:r>
              <a:rPr sz="1050" spc="-55" dirty="0">
                <a:latin typeface="Arial"/>
                <a:cs typeface="Arial"/>
              </a:rPr>
              <a:t>requires  </a:t>
            </a:r>
            <a:r>
              <a:rPr sz="1050" spc="-80" dirty="0">
                <a:latin typeface="Arial"/>
                <a:cs typeface="Arial"/>
              </a:rPr>
              <a:t>one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5" dirty="0">
                <a:latin typeface="Arial"/>
                <a:cs typeface="Arial"/>
              </a:rPr>
              <a:t>know  </a:t>
            </a:r>
            <a:r>
              <a:rPr sz="1050" spc="-30" dirty="0">
                <a:latin typeface="Arial"/>
                <a:cs typeface="Arial"/>
              </a:rPr>
              <a:t>about </a:t>
            </a:r>
            <a:r>
              <a:rPr sz="1050" spc="-60" dirty="0">
                <a:latin typeface="Arial"/>
                <a:cs typeface="Arial"/>
              </a:rPr>
              <a:t>reasoning</a:t>
            </a:r>
            <a:r>
              <a:rPr sz="1050" spc="-95" dirty="0">
                <a:latin typeface="Arial"/>
                <a:cs typeface="Arial"/>
              </a:rPr>
              <a:t> </a:t>
            </a:r>
            <a:r>
              <a:rPr sz="1050" spc="-75" dirty="0">
                <a:latin typeface="Arial"/>
                <a:cs typeface="Arial"/>
              </a:rPr>
              <a:t>services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Using </a:t>
            </a:r>
            <a:r>
              <a:rPr sz="1050" spc="-50" dirty="0">
                <a:latin typeface="Arial"/>
                <a:cs typeface="Arial"/>
              </a:rPr>
              <a:t>standard </a:t>
            </a:r>
            <a:r>
              <a:rPr sz="1050" spc="-60" dirty="0">
                <a:latin typeface="Arial"/>
                <a:cs typeface="Arial"/>
              </a:rPr>
              <a:t>reasoning 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spc="-75" dirty="0">
                <a:latin typeface="Arial"/>
                <a:cs typeface="Arial"/>
              </a:rPr>
              <a:t>services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Reasoning </a:t>
            </a:r>
            <a:r>
              <a:rPr sz="1050" spc="-75" dirty="0">
                <a:latin typeface="Arial"/>
                <a:cs typeface="Arial"/>
              </a:rPr>
              <a:t>services </a:t>
            </a:r>
            <a:r>
              <a:rPr sz="1050" spc="-30" dirty="0">
                <a:latin typeface="Arial"/>
                <a:cs typeface="Arial"/>
              </a:rPr>
              <a:t>tailored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20" dirty="0">
                <a:latin typeface="Arial"/>
                <a:cs typeface="Arial"/>
              </a:rPr>
              <a:t>pinpointing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errors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45" dirty="0">
                <a:latin typeface="Arial"/>
                <a:cs typeface="Arial"/>
              </a:rPr>
              <a:t>explaining </a:t>
            </a:r>
            <a:r>
              <a:rPr sz="1050" spc="-30" dirty="0">
                <a:latin typeface="Arial"/>
                <a:cs typeface="Arial"/>
              </a:rPr>
              <a:t>the</a:t>
            </a:r>
            <a:r>
              <a:rPr sz="1050" spc="17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entailments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26</a:t>
            </a:r>
            <a:r>
              <a:rPr spc="50" dirty="0"/>
              <a:t>/71</a:t>
            </a:r>
          </a:p>
        </p:txBody>
      </p:sp>
      <p:sp>
        <p:nvSpPr>
          <p:cNvPr id="10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721650" y="430403"/>
            <a:ext cx="116522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Common</a:t>
            </a:r>
            <a:r>
              <a:rPr sz="14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errors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10244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29226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159592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5" y="1030541"/>
            <a:ext cx="3608070" cy="817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Unsatisfiable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-95" dirty="0">
                <a:latin typeface="Arial"/>
                <a:cs typeface="Arial"/>
              </a:rPr>
              <a:t>classes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In the </a:t>
            </a:r>
            <a:r>
              <a:rPr sz="1000" spc="-20" dirty="0">
                <a:latin typeface="Arial"/>
                <a:cs typeface="Arial"/>
              </a:rPr>
              <a:t>tools: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0" dirty="0">
                <a:latin typeface="Arial"/>
                <a:cs typeface="Arial"/>
              </a:rPr>
              <a:t>unsatisfiable </a:t>
            </a:r>
            <a:r>
              <a:rPr sz="1000" spc="-85" dirty="0">
                <a:latin typeface="Arial"/>
                <a:cs typeface="Arial"/>
              </a:rPr>
              <a:t>classes </a:t>
            </a:r>
            <a:r>
              <a:rPr sz="1000" spc="-70" dirty="0">
                <a:latin typeface="Arial"/>
                <a:cs typeface="Arial"/>
              </a:rPr>
              <a:t>end </a:t>
            </a:r>
            <a:r>
              <a:rPr sz="1000" spc="-45" dirty="0">
                <a:latin typeface="Arial"/>
                <a:cs typeface="Arial"/>
              </a:rPr>
              <a:t>up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-20" dirty="0">
                <a:latin typeface="Arial"/>
                <a:cs typeface="Arial"/>
              </a:rPr>
              <a:t>direct </a:t>
            </a:r>
            <a:r>
              <a:rPr sz="1000" spc="-70" dirty="0">
                <a:latin typeface="Arial"/>
                <a:cs typeface="Arial"/>
              </a:rPr>
              <a:t>subclass  </a:t>
            </a:r>
            <a:r>
              <a:rPr sz="1000" spc="-20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80" dirty="0">
                <a:latin typeface="Courier New"/>
                <a:cs typeface="Courier New"/>
              </a:rPr>
              <a:t>owl:Nothing</a:t>
            </a:r>
            <a:endParaRPr sz="1000" dirty="0">
              <a:latin typeface="Courier New"/>
              <a:cs typeface="Courier New"/>
            </a:endParaRPr>
          </a:p>
          <a:p>
            <a:pPr marL="461010" marR="36830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Sometimes </a:t>
            </a:r>
            <a:r>
              <a:rPr sz="1000" spc="-75" dirty="0">
                <a:latin typeface="Arial"/>
                <a:cs typeface="Arial"/>
              </a:rPr>
              <a:t>one </a:t>
            </a:r>
            <a:r>
              <a:rPr sz="1000" spc="15" dirty="0">
                <a:latin typeface="Arial"/>
                <a:cs typeface="Arial"/>
              </a:rPr>
              <a:t>little </a:t>
            </a:r>
            <a:r>
              <a:rPr sz="1000" spc="-40" dirty="0">
                <a:latin typeface="Arial"/>
                <a:cs typeface="Arial"/>
              </a:rPr>
              <a:t>error </a:t>
            </a:r>
            <a:r>
              <a:rPr sz="1000" spc="-65" dirty="0">
                <a:latin typeface="Arial"/>
                <a:cs typeface="Arial"/>
              </a:rPr>
              <a:t>generates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50" dirty="0">
                <a:latin typeface="Arial"/>
                <a:cs typeface="Arial"/>
              </a:rPr>
              <a:t>whole </a:t>
            </a:r>
            <a:r>
              <a:rPr sz="1000" spc="-80" dirty="0">
                <a:latin typeface="Arial"/>
                <a:cs typeface="Arial"/>
              </a:rPr>
              <a:t>cascade </a:t>
            </a:r>
            <a:r>
              <a:rPr sz="1000" spc="-20" dirty="0">
                <a:latin typeface="Arial"/>
                <a:cs typeface="Arial"/>
              </a:rPr>
              <a:t>of  </a:t>
            </a:r>
            <a:r>
              <a:rPr sz="1000" spc="-40" dirty="0">
                <a:latin typeface="Arial"/>
                <a:cs typeface="Arial"/>
              </a:rPr>
              <a:t>unsatisfiable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85" dirty="0">
                <a:latin typeface="Arial"/>
                <a:cs typeface="Arial"/>
              </a:rPr>
              <a:t>classes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27/71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721650" y="430403"/>
            <a:ext cx="116522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Common</a:t>
            </a:r>
            <a:r>
              <a:rPr sz="14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errors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10244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29226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159592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194510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24395" y="1030541"/>
            <a:ext cx="3608070" cy="154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Unsatisfiable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-95" dirty="0">
                <a:latin typeface="Arial"/>
                <a:cs typeface="Arial"/>
              </a:rPr>
              <a:t>classes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In the </a:t>
            </a:r>
            <a:r>
              <a:rPr sz="1000" spc="-20" dirty="0">
                <a:latin typeface="Arial"/>
                <a:cs typeface="Arial"/>
              </a:rPr>
              <a:t>tools: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0" dirty="0">
                <a:latin typeface="Arial"/>
                <a:cs typeface="Arial"/>
              </a:rPr>
              <a:t>unsatisfiable </a:t>
            </a:r>
            <a:r>
              <a:rPr sz="1000" spc="-85" dirty="0">
                <a:latin typeface="Arial"/>
                <a:cs typeface="Arial"/>
              </a:rPr>
              <a:t>classes </a:t>
            </a:r>
            <a:r>
              <a:rPr sz="1000" spc="-70" dirty="0">
                <a:latin typeface="Arial"/>
                <a:cs typeface="Arial"/>
              </a:rPr>
              <a:t>end </a:t>
            </a:r>
            <a:r>
              <a:rPr sz="1000" spc="-45" dirty="0">
                <a:latin typeface="Arial"/>
                <a:cs typeface="Arial"/>
              </a:rPr>
              <a:t>up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-20" dirty="0">
                <a:latin typeface="Arial"/>
                <a:cs typeface="Arial"/>
              </a:rPr>
              <a:t>direct </a:t>
            </a:r>
            <a:r>
              <a:rPr sz="1000" spc="-70" dirty="0">
                <a:latin typeface="Arial"/>
                <a:cs typeface="Arial"/>
              </a:rPr>
              <a:t>subclass  </a:t>
            </a:r>
            <a:r>
              <a:rPr sz="1000" spc="-20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80" dirty="0">
                <a:latin typeface="Courier New"/>
                <a:cs typeface="Courier New"/>
              </a:rPr>
              <a:t>owl:Nothing</a:t>
            </a:r>
            <a:endParaRPr sz="1000" dirty="0">
              <a:latin typeface="Courier New"/>
              <a:cs typeface="Courier New"/>
            </a:endParaRPr>
          </a:p>
          <a:p>
            <a:pPr marL="461010" marR="36830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Sometimes </a:t>
            </a:r>
            <a:r>
              <a:rPr sz="1000" spc="-75" dirty="0">
                <a:latin typeface="Arial"/>
                <a:cs typeface="Arial"/>
              </a:rPr>
              <a:t>one </a:t>
            </a:r>
            <a:r>
              <a:rPr sz="1000" spc="15" dirty="0">
                <a:latin typeface="Arial"/>
                <a:cs typeface="Arial"/>
              </a:rPr>
              <a:t>little </a:t>
            </a:r>
            <a:r>
              <a:rPr sz="1000" spc="-40" dirty="0">
                <a:latin typeface="Arial"/>
                <a:cs typeface="Arial"/>
              </a:rPr>
              <a:t>error </a:t>
            </a:r>
            <a:r>
              <a:rPr sz="1000" spc="-65" dirty="0">
                <a:latin typeface="Arial"/>
                <a:cs typeface="Arial"/>
              </a:rPr>
              <a:t>generates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50" dirty="0">
                <a:latin typeface="Arial"/>
                <a:cs typeface="Arial"/>
              </a:rPr>
              <a:t>whole </a:t>
            </a:r>
            <a:r>
              <a:rPr sz="1000" spc="-80" dirty="0">
                <a:latin typeface="Arial"/>
                <a:cs typeface="Arial"/>
              </a:rPr>
              <a:t>cascade </a:t>
            </a:r>
            <a:r>
              <a:rPr sz="1000" spc="-20" dirty="0">
                <a:latin typeface="Arial"/>
                <a:cs typeface="Arial"/>
              </a:rPr>
              <a:t>of  </a:t>
            </a:r>
            <a:r>
              <a:rPr sz="1000" spc="-40" dirty="0">
                <a:latin typeface="Arial"/>
                <a:cs typeface="Arial"/>
              </a:rPr>
              <a:t>unsatisfiable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85" dirty="0">
                <a:latin typeface="Arial"/>
                <a:cs typeface="Arial"/>
              </a:rPr>
              <a:t>classes</a:t>
            </a:r>
            <a:endParaRPr sz="1000" dirty="0">
              <a:latin typeface="Arial"/>
              <a:cs typeface="Arial"/>
            </a:endParaRPr>
          </a:p>
          <a:p>
            <a:pPr marL="184150" marR="159385" indent="-171450">
              <a:lnSpc>
                <a:spcPct val="102600"/>
              </a:lnSpc>
              <a:spcBef>
                <a:spcPts val="275"/>
              </a:spcBef>
              <a:buFont typeface="Arial"/>
              <a:buChar char="•"/>
            </a:pPr>
            <a:r>
              <a:rPr sz="1050" spc="-25" dirty="0">
                <a:latin typeface="Arial"/>
                <a:cs typeface="Arial"/>
              </a:rPr>
              <a:t>Satisfiability </a:t>
            </a:r>
            <a:r>
              <a:rPr sz="1050" spc="-55" dirty="0">
                <a:latin typeface="Arial"/>
                <a:cs typeface="Arial"/>
              </a:rPr>
              <a:t>checking </a:t>
            </a:r>
            <a:r>
              <a:rPr sz="1050" spc="-65" dirty="0">
                <a:latin typeface="Arial"/>
                <a:cs typeface="Arial"/>
              </a:rPr>
              <a:t>can </a:t>
            </a:r>
            <a:r>
              <a:rPr sz="1050" spc="-90" dirty="0">
                <a:latin typeface="Arial"/>
                <a:cs typeface="Arial"/>
              </a:rPr>
              <a:t>cause </a:t>
            </a:r>
            <a:r>
              <a:rPr sz="1050" spc="-55" dirty="0">
                <a:latin typeface="Arial"/>
                <a:cs typeface="Arial"/>
              </a:rPr>
              <a:t>rearrangement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80" dirty="0">
                <a:latin typeface="Arial"/>
                <a:cs typeface="Arial"/>
              </a:rPr>
              <a:t>class  </a:t>
            </a:r>
            <a:r>
              <a:rPr sz="1050" spc="-40" dirty="0">
                <a:latin typeface="Arial"/>
                <a:cs typeface="Arial"/>
              </a:rPr>
              <a:t>tree </a:t>
            </a:r>
            <a:r>
              <a:rPr sz="1050" spc="-60" dirty="0">
                <a:latin typeface="Arial"/>
                <a:cs typeface="Arial"/>
              </a:rPr>
              <a:t>and any </a:t>
            </a:r>
            <a:r>
              <a:rPr sz="1050" spc="-40" dirty="0">
                <a:latin typeface="Arial"/>
                <a:cs typeface="Arial"/>
              </a:rPr>
              <a:t>inferred </a:t>
            </a:r>
            <a:r>
              <a:rPr sz="1050" spc="-45" dirty="0">
                <a:latin typeface="Arial"/>
                <a:cs typeface="Arial"/>
              </a:rPr>
              <a:t>relationships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60" dirty="0">
                <a:latin typeface="Arial"/>
                <a:cs typeface="Arial"/>
              </a:rPr>
              <a:t>associated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80" dirty="0">
                <a:latin typeface="Arial"/>
                <a:cs typeface="Arial"/>
              </a:rPr>
              <a:t>class </a:t>
            </a:r>
            <a:r>
              <a:rPr sz="1050" spc="-20" dirty="0">
                <a:latin typeface="Arial"/>
                <a:cs typeface="Arial"/>
              </a:rPr>
              <a:t>definition: </a:t>
            </a:r>
            <a:r>
              <a:rPr sz="1050" spc="-40" dirty="0">
                <a:latin typeface="Arial"/>
                <a:cs typeface="Arial"/>
              </a:rPr>
              <a:t>‘desirable’ </a:t>
            </a:r>
            <a:r>
              <a:rPr sz="1050" spc="-60" dirty="0">
                <a:latin typeface="Arial"/>
                <a:cs typeface="Arial"/>
              </a:rPr>
              <a:t>vs. </a:t>
            </a:r>
            <a:r>
              <a:rPr sz="1050" spc="-45" dirty="0">
                <a:latin typeface="Arial"/>
                <a:cs typeface="Arial"/>
              </a:rPr>
              <a:t>‘undesireable’ </a:t>
            </a:r>
            <a:r>
              <a:rPr sz="1050" spc="-40" dirty="0">
                <a:latin typeface="Arial"/>
                <a:cs typeface="Arial"/>
              </a:rPr>
              <a:t>inferred  </a:t>
            </a:r>
            <a:r>
              <a:rPr sz="1050" spc="-55" dirty="0">
                <a:latin typeface="Arial"/>
                <a:cs typeface="Arial"/>
              </a:rPr>
              <a:t>subsumptions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27/71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721650" y="430403"/>
            <a:ext cx="116522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Common</a:t>
            </a:r>
            <a:r>
              <a:rPr sz="14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errors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10244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29226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159592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194510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2551" y="267136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24395" y="1030541"/>
            <a:ext cx="3636645" cy="1867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Unsatisfiable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-95" dirty="0">
                <a:latin typeface="Arial"/>
                <a:cs typeface="Arial"/>
              </a:rPr>
              <a:t>classes</a:t>
            </a:r>
            <a:endParaRPr sz="1050" dirty="0">
              <a:latin typeface="Arial"/>
              <a:cs typeface="Arial"/>
            </a:endParaRPr>
          </a:p>
          <a:p>
            <a:pPr marL="461010" marR="33655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In the </a:t>
            </a:r>
            <a:r>
              <a:rPr sz="1000" spc="-20" dirty="0">
                <a:latin typeface="Arial"/>
                <a:cs typeface="Arial"/>
              </a:rPr>
              <a:t>tools: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0" dirty="0">
                <a:latin typeface="Arial"/>
                <a:cs typeface="Arial"/>
              </a:rPr>
              <a:t>unsatisfiable </a:t>
            </a:r>
            <a:r>
              <a:rPr sz="1000" spc="-85" dirty="0">
                <a:latin typeface="Arial"/>
                <a:cs typeface="Arial"/>
              </a:rPr>
              <a:t>classes </a:t>
            </a:r>
            <a:r>
              <a:rPr sz="1000" spc="-70" dirty="0">
                <a:latin typeface="Arial"/>
                <a:cs typeface="Arial"/>
              </a:rPr>
              <a:t>end </a:t>
            </a:r>
            <a:r>
              <a:rPr sz="1000" spc="-45" dirty="0">
                <a:latin typeface="Arial"/>
                <a:cs typeface="Arial"/>
              </a:rPr>
              <a:t>up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-20" dirty="0">
                <a:latin typeface="Arial"/>
                <a:cs typeface="Arial"/>
              </a:rPr>
              <a:t>direct </a:t>
            </a:r>
            <a:r>
              <a:rPr sz="1000" spc="-70" dirty="0">
                <a:latin typeface="Arial"/>
                <a:cs typeface="Arial"/>
              </a:rPr>
              <a:t>subclass  </a:t>
            </a:r>
            <a:r>
              <a:rPr sz="1000" spc="-20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80" dirty="0">
                <a:latin typeface="Courier New"/>
                <a:cs typeface="Courier New"/>
              </a:rPr>
              <a:t>owl:Nothing</a:t>
            </a:r>
            <a:endParaRPr sz="1000" dirty="0">
              <a:latin typeface="Courier New"/>
              <a:cs typeface="Courier New"/>
            </a:endParaRPr>
          </a:p>
          <a:p>
            <a:pPr marL="461010" marR="39751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60" dirty="0">
                <a:latin typeface="Arial"/>
                <a:cs typeface="Arial"/>
              </a:rPr>
              <a:t>Sometimes </a:t>
            </a:r>
            <a:r>
              <a:rPr sz="1000" spc="-75" dirty="0">
                <a:latin typeface="Arial"/>
                <a:cs typeface="Arial"/>
              </a:rPr>
              <a:t>one </a:t>
            </a:r>
            <a:r>
              <a:rPr sz="1000" spc="15" dirty="0">
                <a:latin typeface="Arial"/>
                <a:cs typeface="Arial"/>
              </a:rPr>
              <a:t>little </a:t>
            </a:r>
            <a:r>
              <a:rPr sz="1000" spc="-40" dirty="0">
                <a:latin typeface="Arial"/>
                <a:cs typeface="Arial"/>
              </a:rPr>
              <a:t>error </a:t>
            </a:r>
            <a:r>
              <a:rPr sz="1000" spc="-65" dirty="0">
                <a:latin typeface="Arial"/>
                <a:cs typeface="Arial"/>
              </a:rPr>
              <a:t>generates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50" dirty="0">
                <a:latin typeface="Arial"/>
                <a:cs typeface="Arial"/>
              </a:rPr>
              <a:t>whole </a:t>
            </a:r>
            <a:r>
              <a:rPr sz="1000" spc="-80" dirty="0">
                <a:latin typeface="Arial"/>
                <a:cs typeface="Arial"/>
              </a:rPr>
              <a:t>cascade </a:t>
            </a:r>
            <a:r>
              <a:rPr sz="1000" spc="-20" dirty="0">
                <a:latin typeface="Arial"/>
                <a:cs typeface="Arial"/>
              </a:rPr>
              <a:t>of  </a:t>
            </a:r>
            <a:r>
              <a:rPr sz="1000" spc="-40" dirty="0">
                <a:latin typeface="Arial"/>
                <a:cs typeface="Arial"/>
              </a:rPr>
              <a:t>unsatisfiable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85" dirty="0">
                <a:latin typeface="Arial"/>
                <a:cs typeface="Arial"/>
              </a:rPr>
              <a:t>classes</a:t>
            </a:r>
            <a:endParaRPr sz="1000" dirty="0">
              <a:latin typeface="Arial"/>
              <a:cs typeface="Arial"/>
            </a:endParaRPr>
          </a:p>
          <a:p>
            <a:pPr marL="184150" marR="187960" indent="-171450">
              <a:lnSpc>
                <a:spcPct val="102600"/>
              </a:lnSpc>
              <a:spcBef>
                <a:spcPts val="275"/>
              </a:spcBef>
              <a:buFont typeface="Arial"/>
              <a:buChar char="•"/>
            </a:pPr>
            <a:r>
              <a:rPr sz="1050" spc="-25" dirty="0">
                <a:latin typeface="Arial"/>
                <a:cs typeface="Arial"/>
              </a:rPr>
              <a:t>Satisfiability </a:t>
            </a:r>
            <a:r>
              <a:rPr sz="1050" spc="-55" dirty="0">
                <a:latin typeface="Arial"/>
                <a:cs typeface="Arial"/>
              </a:rPr>
              <a:t>checking </a:t>
            </a:r>
            <a:r>
              <a:rPr sz="1050" spc="-65" dirty="0">
                <a:latin typeface="Arial"/>
                <a:cs typeface="Arial"/>
              </a:rPr>
              <a:t>can </a:t>
            </a:r>
            <a:r>
              <a:rPr sz="1050" spc="-90" dirty="0">
                <a:latin typeface="Arial"/>
                <a:cs typeface="Arial"/>
              </a:rPr>
              <a:t>cause </a:t>
            </a:r>
            <a:r>
              <a:rPr sz="1050" spc="-55" dirty="0">
                <a:latin typeface="Arial"/>
                <a:cs typeface="Arial"/>
              </a:rPr>
              <a:t>rearrangement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80" dirty="0">
                <a:latin typeface="Arial"/>
                <a:cs typeface="Arial"/>
              </a:rPr>
              <a:t>class  </a:t>
            </a:r>
            <a:r>
              <a:rPr sz="1050" spc="-40" dirty="0">
                <a:latin typeface="Arial"/>
                <a:cs typeface="Arial"/>
              </a:rPr>
              <a:t>tree </a:t>
            </a:r>
            <a:r>
              <a:rPr sz="1050" spc="-60" dirty="0">
                <a:latin typeface="Arial"/>
                <a:cs typeface="Arial"/>
              </a:rPr>
              <a:t>and any </a:t>
            </a:r>
            <a:r>
              <a:rPr sz="1050" spc="-40" dirty="0">
                <a:latin typeface="Arial"/>
                <a:cs typeface="Arial"/>
              </a:rPr>
              <a:t>inferred </a:t>
            </a:r>
            <a:r>
              <a:rPr sz="1050" spc="-45" dirty="0">
                <a:latin typeface="Arial"/>
                <a:cs typeface="Arial"/>
              </a:rPr>
              <a:t>relationships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60" dirty="0">
                <a:latin typeface="Arial"/>
                <a:cs typeface="Arial"/>
              </a:rPr>
              <a:t>associated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80" dirty="0">
                <a:latin typeface="Arial"/>
                <a:cs typeface="Arial"/>
              </a:rPr>
              <a:t>class </a:t>
            </a:r>
            <a:r>
              <a:rPr sz="1050" spc="-20" dirty="0">
                <a:latin typeface="Arial"/>
                <a:cs typeface="Arial"/>
              </a:rPr>
              <a:t>definition: </a:t>
            </a:r>
            <a:r>
              <a:rPr sz="1050" spc="-40" dirty="0">
                <a:latin typeface="Arial"/>
                <a:cs typeface="Arial"/>
              </a:rPr>
              <a:t>‘desirable’ </a:t>
            </a:r>
            <a:r>
              <a:rPr sz="1050" spc="-60" dirty="0">
                <a:latin typeface="Arial"/>
                <a:cs typeface="Arial"/>
              </a:rPr>
              <a:t>vs. </a:t>
            </a:r>
            <a:r>
              <a:rPr sz="1050" spc="-45" dirty="0">
                <a:latin typeface="Arial"/>
                <a:cs typeface="Arial"/>
              </a:rPr>
              <a:t>‘undesireable’ </a:t>
            </a:r>
            <a:r>
              <a:rPr sz="1050" spc="-40" dirty="0">
                <a:latin typeface="Arial"/>
                <a:cs typeface="Arial"/>
              </a:rPr>
              <a:t>inferred  </a:t>
            </a:r>
            <a:r>
              <a:rPr sz="1050" spc="-55" dirty="0">
                <a:latin typeface="Arial"/>
                <a:cs typeface="Arial"/>
              </a:rPr>
              <a:t>subsumptions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Inconsistent ontologies:  </a:t>
            </a:r>
            <a:r>
              <a:rPr sz="1050" spc="-20" dirty="0">
                <a:latin typeface="Arial"/>
                <a:cs typeface="Arial"/>
              </a:rPr>
              <a:t>all </a:t>
            </a:r>
            <a:r>
              <a:rPr sz="1050" spc="-95" dirty="0">
                <a:latin typeface="Arial"/>
                <a:cs typeface="Arial"/>
              </a:rPr>
              <a:t>classes  </a:t>
            </a:r>
            <a:r>
              <a:rPr sz="1050" i="1" spc="-45" dirty="0">
                <a:latin typeface="Arial"/>
                <a:cs typeface="Arial"/>
              </a:rPr>
              <a:t>taken  </a:t>
            </a:r>
            <a:r>
              <a:rPr sz="1050" i="1" spc="-35" dirty="0">
                <a:latin typeface="Arial"/>
                <a:cs typeface="Arial"/>
              </a:rPr>
              <a:t>together</a:t>
            </a:r>
            <a:r>
              <a:rPr sz="1050" i="1" spc="14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unsatisfiable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27/71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7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2551" y="90319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2327" y="124484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139666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70032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24395" y="430403"/>
            <a:ext cx="3890455" cy="153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9345">
              <a:lnSpc>
                <a:spcPct val="100000"/>
              </a:lnSpc>
            </a:pP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Common</a:t>
            </a:r>
            <a:r>
              <a:rPr sz="14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errors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84150" marR="59055" indent="-171450">
              <a:lnSpc>
                <a:spcPts val="1200"/>
              </a:lnSpc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Basic set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80" dirty="0">
                <a:latin typeface="Arial"/>
                <a:cs typeface="Arial"/>
              </a:rPr>
              <a:t>clashes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60" dirty="0">
                <a:latin typeface="Arial"/>
                <a:cs typeface="Arial"/>
              </a:rPr>
              <a:t>concepts </a:t>
            </a:r>
            <a:r>
              <a:rPr sz="1050" spc="10" dirty="0">
                <a:latin typeface="Arial"/>
                <a:cs typeface="Arial"/>
              </a:rPr>
              <a:t>(w.r.t. </a:t>
            </a:r>
            <a:r>
              <a:rPr sz="1050" spc="-45" dirty="0">
                <a:latin typeface="Arial"/>
                <a:cs typeface="Arial"/>
              </a:rPr>
              <a:t>tableaux </a:t>
            </a:r>
            <a:r>
              <a:rPr sz="1050" spc="-30" dirty="0">
                <a:latin typeface="Arial"/>
                <a:cs typeface="Arial"/>
              </a:rPr>
              <a:t>algorithms)  </a:t>
            </a:r>
            <a:r>
              <a:rPr sz="1050" spc="-60" dirty="0">
                <a:latin typeface="Arial"/>
                <a:cs typeface="Arial"/>
              </a:rPr>
              <a:t>are: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50"/>
              </a:spcBef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Atomic: </a:t>
            </a:r>
            <a:r>
              <a:rPr sz="1000" spc="-25" dirty="0">
                <a:latin typeface="Arial"/>
                <a:cs typeface="Arial"/>
              </a:rPr>
              <a:t>An individual </a:t>
            </a:r>
            <a:r>
              <a:rPr sz="1000" spc="-60" dirty="0">
                <a:latin typeface="Arial"/>
                <a:cs typeface="Arial"/>
              </a:rPr>
              <a:t>belongs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75" dirty="0">
                <a:latin typeface="Arial"/>
                <a:cs typeface="Arial"/>
              </a:rPr>
              <a:t>class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10" dirty="0">
                <a:latin typeface="Arial"/>
                <a:cs typeface="Arial"/>
              </a:rPr>
              <a:t>its </a:t>
            </a:r>
            <a:r>
              <a:rPr sz="1000" spc="-45" dirty="0">
                <a:latin typeface="Arial"/>
                <a:cs typeface="Arial"/>
              </a:rPr>
              <a:t>complement  </a:t>
            </a:r>
            <a:r>
              <a:rPr sz="1000" spc="-25" dirty="0">
                <a:latin typeface="Arial"/>
                <a:cs typeface="Arial"/>
              </a:rPr>
              <a:t>Cardinality: An individual </a:t>
            </a:r>
            <a:r>
              <a:rPr sz="1000" spc="-80" dirty="0">
                <a:latin typeface="Arial"/>
                <a:cs typeface="Arial"/>
              </a:rPr>
              <a:t>has a </a:t>
            </a:r>
            <a:r>
              <a:rPr sz="1000" spc="-55" dirty="0">
                <a:latin typeface="Arial"/>
                <a:cs typeface="Arial"/>
              </a:rPr>
              <a:t>max </a:t>
            </a:r>
            <a:r>
              <a:rPr sz="1000" spc="-25" dirty="0">
                <a:latin typeface="Arial"/>
                <a:cs typeface="Arial"/>
              </a:rPr>
              <a:t>cardinality </a:t>
            </a:r>
            <a:r>
              <a:rPr sz="1000" spc="-20" dirty="0">
                <a:latin typeface="Arial"/>
                <a:cs typeface="Arial"/>
              </a:rPr>
              <a:t>restriction </a:t>
            </a:r>
            <a:r>
              <a:rPr sz="1000" spc="-5" dirty="0">
                <a:latin typeface="Arial"/>
                <a:cs typeface="Arial"/>
              </a:rPr>
              <a:t>but 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35" dirty="0">
                <a:latin typeface="Arial"/>
                <a:cs typeface="Arial"/>
              </a:rPr>
              <a:t>related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60" dirty="0">
                <a:latin typeface="Arial"/>
                <a:cs typeface="Arial"/>
              </a:rPr>
              <a:t>more </a:t>
            </a:r>
            <a:r>
              <a:rPr sz="1000" spc="-10" dirty="0">
                <a:latin typeface="Arial"/>
                <a:cs typeface="Arial"/>
              </a:rPr>
              <a:t>distinct 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individuals</a:t>
            </a:r>
            <a:endParaRPr sz="1000" dirty="0">
              <a:latin typeface="Arial"/>
              <a:cs typeface="Arial"/>
            </a:endParaRPr>
          </a:p>
          <a:p>
            <a:pPr marL="461010" marR="132080" indent="-171450">
              <a:lnSpc>
                <a:spcPts val="1200"/>
              </a:lnSpc>
              <a:spcBef>
                <a:spcPts val="30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Datatype: </a:t>
            </a:r>
            <a:r>
              <a:rPr sz="1000" spc="-5" dirty="0">
                <a:latin typeface="Arial"/>
                <a:cs typeface="Arial"/>
              </a:rPr>
              <a:t>A </a:t>
            </a:r>
            <a:r>
              <a:rPr sz="1000" spc="-10" dirty="0">
                <a:latin typeface="Arial"/>
                <a:cs typeface="Arial"/>
              </a:rPr>
              <a:t>literal </a:t>
            </a:r>
            <a:r>
              <a:rPr sz="1000" spc="-55" dirty="0">
                <a:latin typeface="Arial"/>
                <a:cs typeface="Arial"/>
              </a:rPr>
              <a:t>value </a:t>
            </a:r>
            <a:r>
              <a:rPr sz="1000" spc="-40" dirty="0">
                <a:latin typeface="Arial"/>
                <a:cs typeface="Arial"/>
              </a:rPr>
              <a:t>violates </a:t>
            </a:r>
            <a:r>
              <a:rPr sz="1000" spc="-25" dirty="0">
                <a:latin typeface="Arial"/>
                <a:cs typeface="Arial"/>
              </a:rPr>
              <a:t>the (global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15" dirty="0">
                <a:latin typeface="Arial"/>
                <a:cs typeface="Arial"/>
              </a:rPr>
              <a:t>local) </a:t>
            </a:r>
            <a:r>
              <a:rPr sz="1000" spc="-60" dirty="0">
                <a:latin typeface="Arial"/>
                <a:cs typeface="Arial"/>
              </a:rPr>
              <a:t>range  </a:t>
            </a:r>
            <a:r>
              <a:rPr sz="1000" spc="-30" dirty="0">
                <a:latin typeface="Arial"/>
                <a:cs typeface="Arial"/>
              </a:rPr>
              <a:t>restrictions </a:t>
            </a:r>
            <a:r>
              <a:rPr sz="1000" spc="-50" dirty="0">
                <a:latin typeface="Arial"/>
                <a:cs typeface="Arial"/>
              </a:rPr>
              <a:t>on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30" dirty="0">
                <a:latin typeface="Arial"/>
                <a:cs typeface="Arial"/>
              </a:rPr>
              <a:t>datatype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property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28/71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4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2551" y="90319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2327" y="124484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139666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70032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202926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221908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2327" y="267456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2327" y="282641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624395" y="430403"/>
            <a:ext cx="3985705" cy="2710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9345">
              <a:lnSpc>
                <a:spcPct val="100000"/>
              </a:lnSpc>
            </a:pP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Common</a:t>
            </a:r>
            <a:r>
              <a:rPr sz="14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errors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84150" marR="92075" indent="-171450">
              <a:lnSpc>
                <a:spcPts val="1200"/>
              </a:lnSpc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Basic set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80" dirty="0">
                <a:latin typeface="Arial"/>
                <a:cs typeface="Arial"/>
              </a:rPr>
              <a:t>clashes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60" dirty="0">
                <a:latin typeface="Arial"/>
                <a:cs typeface="Arial"/>
              </a:rPr>
              <a:t>concepts </a:t>
            </a:r>
            <a:r>
              <a:rPr sz="1050" spc="10" dirty="0">
                <a:latin typeface="Arial"/>
                <a:cs typeface="Arial"/>
              </a:rPr>
              <a:t>(w.r.t. </a:t>
            </a:r>
            <a:r>
              <a:rPr sz="1050" spc="-45" dirty="0">
                <a:latin typeface="Arial"/>
                <a:cs typeface="Arial"/>
              </a:rPr>
              <a:t>tableaux </a:t>
            </a:r>
            <a:r>
              <a:rPr sz="1050" spc="-30" dirty="0">
                <a:latin typeface="Arial"/>
                <a:cs typeface="Arial"/>
              </a:rPr>
              <a:t>algorithms)  </a:t>
            </a:r>
            <a:r>
              <a:rPr sz="1050" spc="-60" dirty="0">
                <a:latin typeface="Arial"/>
                <a:cs typeface="Arial"/>
              </a:rPr>
              <a:t>are:</a:t>
            </a:r>
            <a:endParaRPr sz="1050" dirty="0">
              <a:latin typeface="Arial"/>
              <a:cs typeface="Arial"/>
            </a:endParaRPr>
          </a:p>
          <a:p>
            <a:pPr marL="461010" marR="38100" indent="-171450">
              <a:lnSpc>
                <a:spcPct val="100000"/>
              </a:lnSpc>
              <a:spcBef>
                <a:spcPts val="150"/>
              </a:spcBef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Atomic: </a:t>
            </a:r>
            <a:r>
              <a:rPr sz="1000" spc="-25" dirty="0">
                <a:latin typeface="Arial"/>
                <a:cs typeface="Arial"/>
              </a:rPr>
              <a:t>An individual </a:t>
            </a:r>
            <a:r>
              <a:rPr sz="1000" spc="-60" dirty="0">
                <a:latin typeface="Arial"/>
                <a:cs typeface="Arial"/>
              </a:rPr>
              <a:t>belongs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75" dirty="0">
                <a:latin typeface="Arial"/>
                <a:cs typeface="Arial"/>
              </a:rPr>
              <a:t>class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10" dirty="0">
                <a:latin typeface="Arial"/>
                <a:cs typeface="Arial"/>
              </a:rPr>
              <a:t>its </a:t>
            </a:r>
            <a:r>
              <a:rPr sz="1000" spc="-45" dirty="0">
                <a:latin typeface="Arial"/>
                <a:cs typeface="Arial"/>
              </a:rPr>
              <a:t>complement  </a:t>
            </a:r>
            <a:r>
              <a:rPr sz="1000" spc="-25" dirty="0">
                <a:latin typeface="Arial"/>
                <a:cs typeface="Arial"/>
              </a:rPr>
              <a:t>Cardinality: An individual </a:t>
            </a:r>
            <a:r>
              <a:rPr sz="1000" spc="-80" dirty="0">
                <a:latin typeface="Arial"/>
                <a:cs typeface="Arial"/>
              </a:rPr>
              <a:t>has a </a:t>
            </a:r>
            <a:r>
              <a:rPr sz="1000" spc="-55" dirty="0">
                <a:latin typeface="Arial"/>
                <a:cs typeface="Arial"/>
              </a:rPr>
              <a:t>max </a:t>
            </a:r>
            <a:r>
              <a:rPr sz="1000" spc="-25" dirty="0">
                <a:latin typeface="Arial"/>
                <a:cs typeface="Arial"/>
              </a:rPr>
              <a:t>cardinality </a:t>
            </a:r>
            <a:r>
              <a:rPr sz="1000" spc="-20" dirty="0">
                <a:latin typeface="Arial"/>
                <a:cs typeface="Arial"/>
              </a:rPr>
              <a:t>restriction </a:t>
            </a:r>
            <a:r>
              <a:rPr sz="1000" spc="-5" dirty="0">
                <a:latin typeface="Arial"/>
                <a:cs typeface="Arial"/>
              </a:rPr>
              <a:t>but 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35" dirty="0">
                <a:latin typeface="Arial"/>
                <a:cs typeface="Arial"/>
              </a:rPr>
              <a:t>related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60" dirty="0">
                <a:latin typeface="Arial"/>
                <a:cs typeface="Arial"/>
              </a:rPr>
              <a:t>more </a:t>
            </a:r>
            <a:r>
              <a:rPr sz="1000" spc="-10" dirty="0">
                <a:latin typeface="Arial"/>
                <a:cs typeface="Arial"/>
              </a:rPr>
              <a:t>distinct 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individuals</a:t>
            </a:r>
            <a:endParaRPr sz="1000" dirty="0">
              <a:latin typeface="Arial"/>
              <a:cs typeface="Arial"/>
            </a:endParaRPr>
          </a:p>
          <a:p>
            <a:pPr marL="461010" marR="165100" indent="-171450">
              <a:lnSpc>
                <a:spcPts val="1200"/>
              </a:lnSpc>
              <a:spcBef>
                <a:spcPts val="30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Datatype: </a:t>
            </a:r>
            <a:r>
              <a:rPr sz="1000" spc="-5" dirty="0">
                <a:latin typeface="Arial"/>
                <a:cs typeface="Arial"/>
              </a:rPr>
              <a:t>A </a:t>
            </a:r>
            <a:r>
              <a:rPr sz="1000" spc="-10" dirty="0">
                <a:latin typeface="Arial"/>
                <a:cs typeface="Arial"/>
              </a:rPr>
              <a:t>literal </a:t>
            </a:r>
            <a:r>
              <a:rPr sz="1000" spc="-55" dirty="0">
                <a:latin typeface="Arial"/>
                <a:cs typeface="Arial"/>
              </a:rPr>
              <a:t>value </a:t>
            </a:r>
            <a:r>
              <a:rPr sz="1000" spc="-40" dirty="0">
                <a:latin typeface="Arial"/>
                <a:cs typeface="Arial"/>
              </a:rPr>
              <a:t>violates </a:t>
            </a:r>
            <a:r>
              <a:rPr sz="1000" spc="-25" dirty="0">
                <a:latin typeface="Arial"/>
                <a:cs typeface="Arial"/>
              </a:rPr>
              <a:t>the (global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15" dirty="0">
                <a:latin typeface="Arial"/>
                <a:cs typeface="Arial"/>
              </a:rPr>
              <a:t>local) </a:t>
            </a:r>
            <a:r>
              <a:rPr sz="1000" spc="-60" dirty="0">
                <a:latin typeface="Arial"/>
                <a:cs typeface="Arial"/>
              </a:rPr>
              <a:t>range  </a:t>
            </a:r>
            <a:r>
              <a:rPr sz="1000" spc="-30" dirty="0">
                <a:latin typeface="Arial"/>
                <a:cs typeface="Arial"/>
              </a:rPr>
              <a:t>restrictions </a:t>
            </a:r>
            <a:r>
              <a:rPr sz="1000" spc="-50" dirty="0">
                <a:latin typeface="Arial"/>
                <a:cs typeface="Arial"/>
              </a:rPr>
              <a:t>on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30" dirty="0">
                <a:latin typeface="Arial"/>
                <a:cs typeface="Arial"/>
              </a:rPr>
              <a:t>datatype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property</a:t>
            </a:r>
            <a:endParaRPr sz="1000" dirty="0">
              <a:latin typeface="Arial"/>
              <a:cs typeface="Arial"/>
            </a:endParaRPr>
          </a:p>
          <a:p>
            <a:pPr marL="183515" marR="5080" indent="-171450">
              <a:lnSpc>
                <a:spcPct val="104500"/>
              </a:lnSpc>
              <a:spcBef>
                <a:spcPts val="90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Basic set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80" dirty="0">
                <a:latin typeface="Arial"/>
                <a:cs typeface="Arial"/>
              </a:rPr>
              <a:t>clashes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40" dirty="0">
                <a:latin typeface="Arial"/>
                <a:cs typeface="Arial"/>
              </a:rPr>
              <a:t>KBs </a:t>
            </a:r>
            <a:r>
              <a:rPr sz="1050" spc="-25" dirty="0">
                <a:latin typeface="Arial"/>
                <a:cs typeface="Arial"/>
              </a:rPr>
              <a:t>(ontology </a:t>
            </a:r>
            <a:r>
              <a:rPr sz="1050" spc="195" dirty="0">
                <a:latin typeface="Arial"/>
                <a:cs typeface="Arial"/>
              </a:rPr>
              <a:t>+ </a:t>
            </a:r>
            <a:r>
              <a:rPr sz="1050" spc="-50" dirty="0">
                <a:latin typeface="Arial"/>
                <a:cs typeface="Arial"/>
              </a:rPr>
              <a:t>instances) </a:t>
            </a:r>
            <a:r>
              <a:rPr sz="1050" spc="-60" dirty="0">
                <a:latin typeface="Arial"/>
                <a:cs typeface="Arial"/>
              </a:rPr>
              <a:t>are:  </a:t>
            </a:r>
            <a:endParaRPr lang="en-US" sz="1050" spc="-60" dirty="0">
              <a:latin typeface="Arial"/>
              <a:cs typeface="Arial"/>
            </a:endParaRPr>
          </a:p>
          <a:p>
            <a:pPr marL="640715" marR="5080" lvl="1" indent="-171450">
              <a:lnSpc>
                <a:spcPct val="104500"/>
              </a:lnSpc>
              <a:spcBef>
                <a:spcPts val="90"/>
              </a:spcBef>
              <a:buFont typeface="Arial"/>
              <a:buChar char="•"/>
            </a:pPr>
            <a:r>
              <a:rPr sz="1000" spc="-50" dirty="0" smtClean="0">
                <a:latin typeface="Arial"/>
                <a:cs typeface="Arial"/>
              </a:rPr>
              <a:t>Inconsistency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55" dirty="0">
                <a:latin typeface="Arial"/>
                <a:cs typeface="Arial"/>
              </a:rPr>
              <a:t>assertions </a:t>
            </a:r>
            <a:r>
              <a:rPr sz="1000" spc="-25" dirty="0">
                <a:latin typeface="Arial"/>
                <a:cs typeface="Arial"/>
              </a:rPr>
              <a:t>about </a:t>
            </a:r>
            <a:r>
              <a:rPr sz="1000" spc="-30" dirty="0">
                <a:latin typeface="Arial"/>
                <a:cs typeface="Arial"/>
              </a:rPr>
              <a:t>individuals, </a:t>
            </a:r>
            <a:r>
              <a:rPr sz="1000" spc="-40" dirty="0">
                <a:latin typeface="Arial"/>
                <a:cs typeface="Arial"/>
              </a:rPr>
              <a:t>e.g., </a:t>
            </a:r>
            <a:r>
              <a:rPr sz="1000" spc="-60" dirty="0">
                <a:latin typeface="Arial"/>
                <a:cs typeface="Arial"/>
              </a:rPr>
              <a:t>an </a:t>
            </a:r>
            <a:r>
              <a:rPr sz="1000" spc="-25" dirty="0">
                <a:latin typeface="Arial"/>
                <a:cs typeface="Arial"/>
              </a:rPr>
              <a:t>individual 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65" dirty="0">
                <a:latin typeface="Arial"/>
                <a:cs typeface="Arial"/>
              </a:rPr>
              <a:t>asserted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50" dirty="0">
                <a:latin typeface="Arial"/>
                <a:cs typeface="Arial"/>
              </a:rPr>
              <a:t>belong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15" dirty="0">
                <a:latin typeface="Arial"/>
                <a:cs typeface="Arial"/>
              </a:rPr>
              <a:t>disjoint </a:t>
            </a:r>
            <a:r>
              <a:rPr sz="1000" spc="-85" dirty="0">
                <a:latin typeface="Arial"/>
                <a:cs typeface="Arial"/>
              </a:rPr>
              <a:t>classes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80" dirty="0">
                <a:latin typeface="Arial"/>
                <a:cs typeface="Arial"/>
              </a:rPr>
              <a:t>has a </a:t>
            </a:r>
            <a:r>
              <a:rPr sz="1000" spc="-25" dirty="0">
                <a:latin typeface="Arial"/>
                <a:cs typeface="Arial"/>
              </a:rPr>
              <a:t>cardinality  </a:t>
            </a:r>
            <a:r>
              <a:rPr sz="1000" spc="-20" dirty="0">
                <a:latin typeface="Arial"/>
                <a:cs typeface="Arial"/>
              </a:rPr>
              <a:t>restriction </a:t>
            </a:r>
            <a:r>
              <a:rPr sz="1000" spc="-5" dirty="0">
                <a:latin typeface="Arial"/>
                <a:cs typeface="Arial"/>
              </a:rPr>
              <a:t>but </a:t>
            </a:r>
            <a:r>
              <a:rPr sz="1000" spc="-35" dirty="0">
                <a:latin typeface="Arial"/>
                <a:cs typeface="Arial"/>
              </a:rPr>
              <a:t>related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60" dirty="0">
                <a:latin typeface="Arial"/>
                <a:cs typeface="Arial"/>
              </a:rPr>
              <a:t>more 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35" dirty="0" smtClean="0">
                <a:latin typeface="Arial"/>
                <a:cs typeface="Arial"/>
              </a:rPr>
              <a:t>individuals</a:t>
            </a:r>
            <a:endParaRPr lang="en-US" sz="1000" dirty="0">
              <a:latin typeface="Arial"/>
              <a:cs typeface="Arial"/>
            </a:endParaRPr>
          </a:p>
          <a:p>
            <a:pPr marL="640715" marR="5080" lvl="1" indent="-171450">
              <a:lnSpc>
                <a:spcPct val="104500"/>
              </a:lnSpc>
              <a:spcBef>
                <a:spcPts val="90"/>
              </a:spcBef>
              <a:buFont typeface="Arial"/>
              <a:buChar char="•"/>
            </a:pPr>
            <a:r>
              <a:rPr sz="1000" spc="-35" dirty="0" smtClean="0">
                <a:latin typeface="Arial"/>
                <a:cs typeface="Arial"/>
              </a:rPr>
              <a:t>Individuals </a:t>
            </a:r>
            <a:r>
              <a:rPr sz="1000" spc="-35" dirty="0">
                <a:latin typeface="Arial"/>
                <a:cs typeface="Arial"/>
              </a:rPr>
              <a:t>related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40" dirty="0">
                <a:latin typeface="Arial"/>
                <a:cs typeface="Arial"/>
              </a:rPr>
              <a:t>unsatisfiable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85" dirty="0" smtClean="0">
                <a:latin typeface="Arial"/>
                <a:cs typeface="Arial"/>
              </a:rPr>
              <a:t>classes</a:t>
            </a:r>
            <a:endParaRPr lang="en-US" sz="1000" dirty="0">
              <a:latin typeface="Arial"/>
              <a:cs typeface="Arial"/>
            </a:endParaRPr>
          </a:p>
          <a:p>
            <a:pPr marL="640715" marR="5080" lvl="1" indent="-171450">
              <a:lnSpc>
                <a:spcPct val="104500"/>
              </a:lnSpc>
              <a:spcBef>
                <a:spcPts val="90"/>
              </a:spcBef>
              <a:buFont typeface="Arial"/>
              <a:buChar char="•"/>
            </a:pPr>
            <a:r>
              <a:rPr sz="1000" spc="-45" dirty="0" smtClean="0">
                <a:latin typeface="Arial"/>
                <a:cs typeface="Arial"/>
              </a:rPr>
              <a:t>Defects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75" dirty="0">
                <a:latin typeface="Arial"/>
                <a:cs typeface="Arial"/>
              </a:rPr>
              <a:t>class </a:t>
            </a:r>
            <a:r>
              <a:rPr sz="1000" spc="-55" dirty="0">
                <a:latin typeface="Arial"/>
                <a:cs typeface="Arial"/>
              </a:rPr>
              <a:t>axioms </a:t>
            </a:r>
            <a:r>
              <a:rPr sz="1000" spc="-30" dirty="0">
                <a:latin typeface="Arial"/>
                <a:cs typeface="Arial"/>
              </a:rPr>
              <a:t>involving </a:t>
            </a:r>
            <a:r>
              <a:rPr sz="1000" spc="-45" dirty="0">
                <a:latin typeface="Arial"/>
                <a:cs typeface="Arial"/>
              </a:rPr>
              <a:t>nominals </a:t>
            </a:r>
            <a:r>
              <a:rPr sz="1000" spc="-60" dirty="0">
                <a:latin typeface="Arial"/>
                <a:cs typeface="Arial"/>
              </a:rPr>
              <a:t>(</a:t>
            </a:r>
            <a:r>
              <a:rPr sz="1000" spc="-60" dirty="0">
                <a:latin typeface="Courier New"/>
                <a:cs typeface="Courier New"/>
              </a:rPr>
              <a:t>owl:oneOf</a:t>
            </a:r>
            <a:r>
              <a:rPr sz="1000" spc="-60" dirty="0">
                <a:latin typeface="Arial"/>
                <a:cs typeface="Arial"/>
              </a:rPr>
              <a:t>, </a:t>
            </a:r>
            <a:r>
              <a:rPr sz="1000" spc="20" dirty="0">
                <a:latin typeface="Arial"/>
                <a:cs typeface="Arial"/>
              </a:rPr>
              <a:t>if  </a:t>
            </a:r>
            <a:r>
              <a:rPr sz="1000" spc="-55" dirty="0">
                <a:latin typeface="Arial"/>
                <a:cs typeface="Arial"/>
              </a:rPr>
              <a:t>present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language)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28/71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105081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43291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24395" y="430403"/>
            <a:ext cx="3546475" cy="1256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9070" algn="ctr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Test-last </a:t>
            </a:r>
            <a:r>
              <a:rPr sz="1400" spc="-114" dirty="0">
                <a:solidFill>
                  <a:srgbClr val="46AA78"/>
                </a:solidFill>
                <a:latin typeface="Arial"/>
                <a:cs typeface="Arial"/>
              </a:rPr>
              <a:t>vs</a:t>
            </a:r>
            <a:r>
              <a:rPr sz="1400" spc="1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test-first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84150" marR="5080" indent="-171450">
              <a:lnSpc>
                <a:spcPct val="102600"/>
              </a:lnSpc>
              <a:spcBef>
                <a:spcPts val="995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previous </a:t>
            </a:r>
            <a:r>
              <a:rPr sz="1050" spc="-5" dirty="0">
                <a:latin typeface="Arial"/>
                <a:cs typeface="Arial"/>
              </a:rPr>
              <a:t>list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55" dirty="0">
                <a:latin typeface="Arial"/>
                <a:cs typeface="Arial"/>
              </a:rPr>
              <a:t>useful </a:t>
            </a:r>
            <a:r>
              <a:rPr sz="1050" spc="-25" dirty="0">
                <a:latin typeface="Arial"/>
                <a:cs typeface="Arial"/>
              </a:rPr>
              <a:t>for starting </a:t>
            </a:r>
            <a:r>
              <a:rPr sz="1050" spc="-70" dirty="0">
                <a:latin typeface="Arial"/>
                <a:cs typeface="Arial"/>
              </a:rPr>
              <a:t>where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30" dirty="0">
                <a:latin typeface="Arial"/>
                <a:cs typeface="Arial"/>
              </a:rPr>
              <a:t>look </a:t>
            </a:r>
            <a:r>
              <a:rPr sz="1050" spc="-70" dirty="0">
                <a:latin typeface="Arial"/>
                <a:cs typeface="Arial"/>
              </a:rPr>
              <a:t>when an  </a:t>
            </a:r>
            <a:r>
              <a:rPr sz="1050" spc="-40" dirty="0">
                <a:latin typeface="Arial"/>
                <a:cs typeface="Arial"/>
              </a:rPr>
              <a:t>error </a:t>
            </a:r>
            <a:r>
              <a:rPr sz="1050" spc="-30" dirty="0">
                <a:latin typeface="Arial"/>
                <a:cs typeface="Arial"/>
              </a:rPr>
              <a:t>(unsat </a:t>
            </a:r>
            <a:r>
              <a:rPr sz="1050" spc="-65" dirty="0">
                <a:latin typeface="Arial"/>
                <a:cs typeface="Arial"/>
              </a:rPr>
              <a:t>class,  </a:t>
            </a:r>
            <a:r>
              <a:rPr sz="1050" spc="-25" dirty="0">
                <a:latin typeface="Arial"/>
                <a:cs typeface="Arial"/>
              </a:rPr>
              <a:t>ontology)</a:t>
            </a:r>
            <a:r>
              <a:rPr sz="1050" spc="140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occurs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4"/>
              </a:spcBef>
              <a:buFont typeface="Arial"/>
              <a:buChar char="•"/>
            </a:pPr>
            <a:r>
              <a:rPr sz="1050" spc="-80" dirty="0">
                <a:latin typeface="Arial"/>
                <a:cs typeface="Arial"/>
              </a:rPr>
              <a:t>Based  </a:t>
            </a:r>
            <a:r>
              <a:rPr sz="1050" spc="-55" dirty="0">
                <a:latin typeface="Arial"/>
                <a:cs typeface="Arial"/>
              </a:rPr>
              <a:t>on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approach  </a:t>
            </a:r>
            <a:r>
              <a:rPr sz="1050" spc="25" dirty="0">
                <a:latin typeface="Arial"/>
                <a:cs typeface="Arial"/>
              </a:rPr>
              <a:t>‘try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80" dirty="0">
                <a:latin typeface="Arial"/>
                <a:cs typeface="Arial"/>
              </a:rPr>
              <a:t>see’  </a:t>
            </a:r>
            <a:r>
              <a:rPr sz="1050" spc="-25" dirty="0">
                <a:latin typeface="Arial"/>
                <a:cs typeface="Arial"/>
              </a:rPr>
              <a:t>what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0" dirty="0">
                <a:latin typeface="Arial"/>
                <a:cs typeface="Arial"/>
              </a:rPr>
              <a:t>reasoner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105" dirty="0">
                <a:latin typeface="Arial"/>
                <a:cs typeface="Arial"/>
              </a:rPr>
              <a:t>says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02551" y="164294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4" y="1644992"/>
            <a:ext cx="38904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65" dirty="0">
                <a:latin typeface="Arial"/>
                <a:cs typeface="Arial"/>
              </a:rPr>
              <a:t>Idea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10" dirty="0">
                <a:latin typeface="Arial"/>
                <a:cs typeface="Arial"/>
              </a:rPr>
              <a:t>‘unit </a:t>
            </a:r>
            <a:r>
              <a:rPr sz="1050" spc="-25" dirty="0">
                <a:latin typeface="Arial"/>
                <a:cs typeface="Arial"/>
              </a:rPr>
              <a:t>tests’ </a:t>
            </a:r>
            <a:r>
              <a:rPr sz="1050" spc="-65" dirty="0">
                <a:latin typeface="Arial"/>
                <a:cs typeface="Arial"/>
              </a:rPr>
              <a:t>also  </a:t>
            </a:r>
            <a:r>
              <a:rPr sz="1050" spc="-35" dirty="0">
                <a:latin typeface="Arial"/>
                <a:cs typeface="Arial"/>
              </a:rPr>
              <a:t>introduced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engineering  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i="1" spc="405" dirty="0">
                <a:latin typeface="Menlo"/>
                <a:cs typeface="Menlo"/>
              </a:rPr>
              <a:t>⇒</a:t>
            </a:r>
            <a:endParaRPr sz="1050" dirty="0">
              <a:latin typeface="Menlo"/>
              <a:cs typeface="Menlo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02551" y="200480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2327" y="234645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2327" y="249828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24395" y="1806575"/>
            <a:ext cx="3890455" cy="980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spc="-35" dirty="0" smtClean="0">
                <a:latin typeface="Arial"/>
                <a:cs typeface="Arial"/>
              </a:rPr>
              <a:t>     </a:t>
            </a:r>
            <a:r>
              <a:rPr sz="1050" spc="-35" dirty="0" smtClean="0">
                <a:latin typeface="Arial"/>
                <a:cs typeface="Arial"/>
              </a:rPr>
              <a:t>like </a:t>
            </a:r>
            <a:r>
              <a:rPr sz="1050" i="1" spc="-25" dirty="0">
                <a:latin typeface="Arial"/>
                <a:cs typeface="Arial"/>
              </a:rPr>
              <a:t>test-last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22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programming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ts val="1200"/>
              </a:lnSpc>
              <a:spcBef>
                <a:spcPts val="315"/>
              </a:spcBef>
              <a:buFont typeface="Arial"/>
              <a:buChar char="•"/>
            </a:pPr>
            <a:r>
              <a:rPr sz="1050" spc="15" dirty="0">
                <a:latin typeface="Arial"/>
                <a:cs typeface="Arial"/>
              </a:rPr>
              <a:t>TDD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i="1" spc="-10" dirty="0">
                <a:latin typeface="Arial"/>
                <a:cs typeface="Arial"/>
              </a:rPr>
              <a:t>test-first </a:t>
            </a:r>
            <a:r>
              <a:rPr sz="1050" spc="-55" dirty="0">
                <a:latin typeface="Arial"/>
                <a:cs typeface="Arial"/>
              </a:rPr>
              <a:t>approach; </a:t>
            </a:r>
            <a:r>
              <a:rPr sz="1050" spc="-65" dirty="0">
                <a:latin typeface="Arial"/>
                <a:cs typeface="Arial"/>
              </a:rPr>
              <a:t>can </a:t>
            </a:r>
            <a:r>
              <a:rPr sz="1050" spc="-105" dirty="0">
                <a:latin typeface="Arial"/>
                <a:cs typeface="Arial"/>
              </a:rPr>
              <a:t>we </a:t>
            </a:r>
            <a:r>
              <a:rPr sz="1050" spc="-100" dirty="0">
                <a:latin typeface="Arial"/>
                <a:cs typeface="Arial"/>
              </a:rPr>
              <a:t>use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35" dirty="0">
                <a:latin typeface="Arial"/>
                <a:cs typeface="Arial"/>
              </a:rPr>
              <a:t>ontology  </a:t>
            </a:r>
            <a:r>
              <a:rPr sz="1050" spc="-55" dirty="0">
                <a:latin typeface="Arial"/>
                <a:cs typeface="Arial"/>
              </a:rPr>
              <a:t>development?</a:t>
            </a:r>
            <a:endParaRPr sz="1050" dirty="0">
              <a:latin typeface="Arial"/>
              <a:cs typeface="Arial"/>
            </a:endParaRPr>
          </a:p>
          <a:p>
            <a:pPr marL="461010" marR="465455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80" dirty="0">
                <a:latin typeface="Arial"/>
                <a:cs typeface="Arial"/>
              </a:rPr>
              <a:t>yes. </a:t>
            </a:r>
            <a:r>
              <a:rPr sz="1000" spc="-45" dirty="0">
                <a:latin typeface="Arial"/>
                <a:cs typeface="Arial"/>
              </a:rPr>
              <a:t>Theory, </a:t>
            </a:r>
            <a:r>
              <a:rPr sz="1000" spc="-5" dirty="0">
                <a:latin typeface="Arial"/>
                <a:cs typeface="Arial"/>
              </a:rPr>
              <a:t>draft </a:t>
            </a:r>
            <a:r>
              <a:rPr sz="1000" spc="-40" dirty="0">
                <a:latin typeface="Arial"/>
                <a:cs typeface="Arial"/>
              </a:rPr>
              <a:t>methodology,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tool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45" dirty="0">
                <a:latin typeface="Arial"/>
                <a:cs typeface="Arial"/>
              </a:rPr>
              <a:t>it  </a:t>
            </a:r>
            <a:r>
              <a:rPr sz="1000" spc="-10" dirty="0">
                <a:latin typeface="Arial"/>
                <a:cs typeface="Arial"/>
              </a:rPr>
              <a:t>TDDonto2 </a:t>
            </a:r>
            <a:r>
              <a:rPr sz="1000" spc="-35" dirty="0">
                <a:latin typeface="Arial"/>
                <a:cs typeface="Arial"/>
              </a:rPr>
              <a:t>description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10" dirty="0">
                <a:latin typeface="Arial"/>
                <a:cs typeface="Arial"/>
              </a:rPr>
              <a:t>link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110" dirty="0" smtClean="0">
                <a:latin typeface="Arial"/>
                <a:cs typeface="Arial"/>
              </a:rPr>
              <a:t>Prot</a:t>
            </a:r>
            <a:r>
              <a:rPr lang="en-US" sz="1000" spc="-110" dirty="0" smtClean="0">
                <a:latin typeface="Arial"/>
                <a:cs typeface="Arial"/>
              </a:rPr>
              <a:t>égé </a:t>
            </a:r>
            <a:r>
              <a:rPr sz="1000" spc="-105" dirty="0" smtClean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plugin: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395"/>
              </a:spcBef>
            </a:pPr>
            <a:r>
              <a:rPr sz="600" spc="-45" dirty="0">
                <a:latin typeface="Courier New"/>
                <a:cs typeface="Courier New"/>
                <a:hlinkClick r:id="rId5"/>
              </a:rPr>
              <a:t>https://keet.wordpress.com/2016/12/15/</a:t>
            </a:r>
            <a:endParaRPr sz="600" dirty="0">
              <a:latin typeface="Courier New"/>
              <a:cs typeface="Courier New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29/71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901484" y="2780868"/>
            <a:ext cx="295211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45" dirty="0">
                <a:latin typeface="Courier New"/>
                <a:cs typeface="Courier New"/>
                <a:hlinkClick r:id="rId5"/>
              </a:rPr>
              <a:t>improved-</a:t>
            </a:r>
            <a:r>
              <a:rPr sz="600" spc="-315" dirty="0">
                <a:latin typeface="Courier New"/>
                <a:cs typeface="Courier New"/>
                <a:hlinkClick r:id="rId5"/>
              </a:rPr>
              <a:t> </a:t>
            </a:r>
            <a:r>
              <a:rPr sz="600" spc="-45" dirty="0">
                <a:latin typeface="Courier New"/>
                <a:cs typeface="Courier New"/>
                <a:hlinkClick r:id="rId5"/>
              </a:rPr>
              <a:t>tddonto-</a:t>
            </a:r>
            <a:r>
              <a:rPr sz="600" spc="-315" dirty="0">
                <a:latin typeface="Courier New"/>
                <a:cs typeface="Courier New"/>
                <a:hlinkClick r:id="rId5"/>
              </a:rPr>
              <a:t> </a:t>
            </a:r>
            <a:r>
              <a:rPr sz="600" spc="-45" dirty="0">
                <a:latin typeface="Courier New"/>
                <a:cs typeface="Courier New"/>
                <a:hlinkClick r:id="rId5"/>
              </a:rPr>
              <a:t>v2-</a:t>
            </a:r>
            <a:r>
              <a:rPr sz="600" spc="-315" dirty="0">
                <a:latin typeface="Courier New"/>
                <a:cs typeface="Courier New"/>
                <a:hlinkClick r:id="rId5"/>
              </a:rPr>
              <a:t> </a:t>
            </a:r>
            <a:r>
              <a:rPr sz="600" spc="-45" dirty="0">
                <a:latin typeface="Courier New"/>
                <a:cs typeface="Courier New"/>
                <a:hlinkClick r:id="rId5"/>
              </a:rPr>
              <a:t>more-</a:t>
            </a:r>
            <a:r>
              <a:rPr sz="600" spc="-315" dirty="0">
                <a:latin typeface="Courier New"/>
                <a:cs typeface="Courier New"/>
                <a:hlinkClick r:id="rId5"/>
              </a:rPr>
              <a:t> </a:t>
            </a:r>
            <a:r>
              <a:rPr sz="600" spc="-45" dirty="0">
                <a:latin typeface="Courier New"/>
                <a:cs typeface="Courier New"/>
                <a:hlinkClick r:id="rId5"/>
              </a:rPr>
              <a:t>types-</a:t>
            </a:r>
            <a:r>
              <a:rPr sz="600" spc="-315" dirty="0">
                <a:latin typeface="Courier New"/>
                <a:cs typeface="Courier New"/>
                <a:hlinkClick r:id="rId5"/>
              </a:rPr>
              <a:t> </a:t>
            </a:r>
            <a:r>
              <a:rPr sz="600" spc="-45" dirty="0">
                <a:latin typeface="Courier New"/>
                <a:cs typeface="Courier New"/>
                <a:hlinkClick r:id="rId5"/>
              </a:rPr>
              <a:t>of-</a:t>
            </a:r>
            <a:r>
              <a:rPr sz="600" spc="-305" dirty="0">
                <a:latin typeface="Courier New"/>
                <a:cs typeface="Courier New"/>
                <a:hlinkClick r:id="rId5"/>
              </a:rPr>
              <a:t> </a:t>
            </a:r>
            <a:r>
              <a:rPr sz="600" spc="-45" dirty="0">
                <a:latin typeface="Courier New"/>
                <a:cs typeface="Courier New"/>
                <a:hlinkClick r:id="rId5"/>
              </a:rPr>
              <a:t>axioms-</a:t>
            </a:r>
            <a:r>
              <a:rPr sz="600" spc="-305" dirty="0">
                <a:latin typeface="Courier New"/>
                <a:cs typeface="Courier New"/>
                <a:hlinkClick r:id="rId5"/>
              </a:rPr>
              <a:t> </a:t>
            </a:r>
            <a:r>
              <a:rPr sz="600" spc="-45" dirty="0">
                <a:latin typeface="Courier New"/>
                <a:cs typeface="Courier New"/>
                <a:hlinkClick r:id="rId5"/>
              </a:rPr>
              <a:t>supported-</a:t>
            </a:r>
            <a:r>
              <a:rPr sz="600" spc="-315" dirty="0">
                <a:latin typeface="Courier New"/>
                <a:cs typeface="Courier New"/>
                <a:hlinkClick r:id="rId5"/>
              </a:rPr>
              <a:t> </a:t>
            </a:r>
            <a:r>
              <a:rPr sz="600" spc="-45" dirty="0">
                <a:latin typeface="Courier New"/>
                <a:cs typeface="Courier New"/>
                <a:hlinkClick r:id="rId5"/>
              </a:rPr>
              <a:t>and-</a:t>
            </a:r>
            <a:r>
              <a:rPr sz="600" spc="-305" dirty="0">
                <a:latin typeface="Courier New"/>
                <a:cs typeface="Courier New"/>
                <a:hlinkClick r:id="rId5"/>
              </a:rPr>
              <a:t> </a:t>
            </a:r>
            <a:r>
              <a:rPr sz="600" spc="-45" dirty="0">
                <a:latin typeface="Courier New"/>
                <a:cs typeface="Courier New"/>
                <a:hlinkClick r:id="rId5"/>
              </a:rPr>
              <a:t>better-</a:t>
            </a:r>
            <a:r>
              <a:rPr sz="600" spc="-305" dirty="0">
                <a:latin typeface="Courier New"/>
                <a:cs typeface="Courier New"/>
                <a:hlinkClick r:id="rId5"/>
              </a:rPr>
              <a:t> </a:t>
            </a:r>
            <a:r>
              <a:rPr sz="600" spc="-45" dirty="0">
                <a:latin typeface="Courier New"/>
                <a:cs typeface="Courier New"/>
                <a:hlinkClick r:id="rId5"/>
              </a:rPr>
              <a:t>feedback/</a:t>
            </a:r>
            <a:endParaRPr sz="600" dirty="0">
              <a:latin typeface="Courier New"/>
              <a:cs typeface="Courier New"/>
            </a:endParaRPr>
          </a:p>
        </p:txBody>
      </p:sp>
      <p:sp>
        <p:nvSpPr>
          <p:cNvPr id="110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456880" y="430403"/>
            <a:ext cx="16941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r>
              <a:rPr sz="1400" spc="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development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02551" y="111945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50155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71159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24395" y="1043200"/>
            <a:ext cx="3517900" cy="1231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146685" indent="-171450">
              <a:lnSpc>
                <a:spcPct val="102600"/>
              </a:lnSpc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You </a:t>
            </a:r>
            <a:r>
              <a:rPr sz="1050" spc="-75" dirty="0">
                <a:latin typeface="Arial"/>
                <a:cs typeface="Arial"/>
              </a:rPr>
              <a:t>have </a:t>
            </a:r>
            <a:r>
              <a:rPr sz="1050" spc="-90" dirty="0">
                <a:latin typeface="Arial"/>
                <a:cs typeface="Arial"/>
              </a:rPr>
              <a:t>some </a:t>
            </a:r>
            <a:r>
              <a:rPr sz="1050" spc="-70" dirty="0">
                <a:latin typeface="Arial"/>
                <a:cs typeface="Arial"/>
              </a:rPr>
              <a:t>experience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55" dirty="0">
                <a:latin typeface="Arial"/>
                <a:cs typeface="Arial"/>
              </a:rPr>
              <a:t>representing </a:t>
            </a:r>
            <a:r>
              <a:rPr sz="1050" spc="-90" dirty="0">
                <a:latin typeface="Arial"/>
                <a:cs typeface="Arial"/>
              </a:rPr>
              <a:t>some  </a:t>
            </a:r>
            <a:r>
              <a:rPr sz="1050" spc="-55" dirty="0">
                <a:latin typeface="Arial"/>
                <a:cs typeface="Arial"/>
              </a:rPr>
              <a:t>knowledge,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100" dirty="0">
                <a:latin typeface="Arial"/>
                <a:cs typeface="Arial"/>
              </a:rPr>
              <a:t>was  </a:t>
            </a:r>
            <a:r>
              <a:rPr sz="1050" spc="-55" dirty="0">
                <a:latin typeface="Arial"/>
                <a:cs typeface="Arial"/>
              </a:rPr>
              <a:t>given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165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you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How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5" dirty="0">
                <a:latin typeface="Arial"/>
                <a:cs typeface="Arial"/>
              </a:rPr>
              <a:t>come  </a:t>
            </a:r>
            <a:r>
              <a:rPr sz="1050" spc="-50" dirty="0">
                <a:latin typeface="Arial"/>
                <a:cs typeface="Arial"/>
              </a:rPr>
              <a:t>up 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whole 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" dirty="0">
                <a:latin typeface="Arial"/>
                <a:cs typeface="Arial"/>
              </a:rPr>
              <a:t>first</a:t>
            </a:r>
            <a:r>
              <a:rPr sz="1050" spc="229" dirty="0">
                <a:latin typeface="Arial"/>
                <a:cs typeface="Arial"/>
              </a:rPr>
              <a:t> </a:t>
            </a:r>
            <a:r>
              <a:rPr sz="1050" spc="-70" dirty="0">
                <a:latin typeface="Arial"/>
                <a:cs typeface="Arial"/>
              </a:rPr>
              <a:t>place?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What </a:t>
            </a:r>
            <a:r>
              <a:rPr sz="1050" spc="-50" dirty="0">
                <a:latin typeface="Arial"/>
                <a:cs typeface="Arial"/>
              </a:rPr>
              <a:t>can, or should,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70" dirty="0">
                <a:latin typeface="Arial"/>
                <a:cs typeface="Arial"/>
              </a:rPr>
              <a:t>when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75" dirty="0">
                <a:latin typeface="Arial"/>
                <a:cs typeface="Arial"/>
              </a:rPr>
              <a:t>have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5" dirty="0">
                <a:latin typeface="Arial"/>
                <a:cs typeface="Arial"/>
              </a:rPr>
              <a:t>develop </a:t>
            </a:r>
            <a:r>
              <a:rPr sz="1050" spc="-50" dirty="0">
                <a:latin typeface="Arial"/>
                <a:cs typeface="Arial"/>
              </a:rPr>
              <a:t>your  </a:t>
            </a:r>
            <a:r>
              <a:rPr sz="1050" spc="-65" dirty="0">
                <a:latin typeface="Arial"/>
                <a:cs typeface="Arial"/>
              </a:rPr>
              <a:t>own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ontology?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96840" y="2244933"/>
            <a:ext cx="3945878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405" dirty="0">
                <a:solidFill>
                  <a:srgbClr val="46AA78"/>
                </a:solidFill>
                <a:latin typeface="Menlo"/>
                <a:cs typeface="Menlo"/>
              </a:rPr>
              <a:t>⇒ </a:t>
            </a:r>
            <a:r>
              <a:rPr sz="1050" spc="-35" dirty="0">
                <a:latin typeface="Arial"/>
                <a:cs typeface="Arial"/>
              </a:rPr>
              <a:t>Just like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55" dirty="0">
                <a:latin typeface="Arial"/>
                <a:cs typeface="Arial"/>
              </a:rPr>
              <a:t>software  </a:t>
            </a:r>
            <a:r>
              <a:rPr sz="1050" spc="-50" dirty="0">
                <a:latin typeface="Arial"/>
                <a:cs typeface="Arial"/>
              </a:rPr>
              <a:t>engineering, </a:t>
            </a:r>
            <a:r>
              <a:rPr sz="1050" spc="-45" dirty="0">
                <a:latin typeface="Arial"/>
                <a:cs typeface="Arial"/>
              </a:rPr>
              <a:t>there </a:t>
            </a:r>
            <a:r>
              <a:rPr sz="1050" spc="-80" dirty="0">
                <a:latin typeface="Arial"/>
                <a:cs typeface="Arial"/>
              </a:rPr>
              <a:t>are  </a:t>
            </a:r>
            <a:r>
              <a:rPr sz="1050" spc="-50" dirty="0">
                <a:latin typeface="Arial"/>
                <a:cs typeface="Arial"/>
              </a:rPr>
              <a:t>methods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and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02551" y="247581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2551" y="268584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93420" y="2416175"/>
            <a:ext cx="3845230" cy="559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50" spc="-50" dirty="0" smtClean="0">
                <a:latin typeface="Arial"/>
                <a:cs typeface="Arial"/>
              </a:rPr>
              <a:t>     </a:t>
            </a:r>
            <a:r>
              <a:rPr sz="1050" spc="-50" dirty="0" smtClean="0">
                <a:latin typeface="Arial"/>
                <a:cs typeface="Arial"/>
              </a:rPr>
              <a:t>methodologies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5" dirty="0">
                <a:latin typeface="Arial"/>
                <a:cs typeface="Arial"/>
              </a:rPr>
              <a:t>guide  </a:t>
            </a:r>
            <a:r>
              <a:rPr sz="1050" spc="-65" dirty="0">
                <a:latin typeface="Arial"/>
                <a:cs typeface="Arial"/>
              </a:rPr>
              <a:t>you  </a:t>
            </a:r>
            <a:r>
              <a:rPr sz="1050" spc="-30" dirty="0">
                <a:latin typeface="Arial"/>
                <a:cs typeface="Arial"/>
              </a:rPr>
              <a:t>through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45" dirty="0">
                <a:latin typeface="Arial"/>
                <a:cs typeface="Arial"/>
              </a:rPr>
              <a:t>it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25299"/>
              </a:lnSpc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Recall </a:t>
            </a:r>
            <a:r>
              <a:rPr sz="1050" dirty="0">
                <a:latin typeface="Arial"/>
                <a:cs typeface="Arial"/>
              </a:rPr>
              <a:t>(L1):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5" dirty="0">
                <a:latin typeface="Arial"/>
                <a:cs typeface="Arial"/>
              </a:rPr>
              <a:t>logical </a:t>
            </a:r>
            <a:r>
              <a:rPr sz="1050" spc="-40" dirty="0">
                <a:latin typeface="Arial"/>
                <a:cs typeface="Arial"/>
              </a:rPr>
              <a:t>theory </a:t>
            </a:r>
            <a:r>
              <a:rPr sz="1050" spc="-10" dirty="0">
                <a:latin typeface="Arial"/>
                <a:cs typeface="Arial"/>
              </a:rPr>
              <a:t>“</a:t>
            </a:r>
            <a:r>
              <a:rPr sz="1050" spc="-10" dirty="0">
                <a:solidFill>
                  <a:srgbClr val="FF0000"/>
                </a:solidFill>
                <a:latin typeface="Arial"/>
                <a:cs typeface="Arial"/>
              </a:rPr>
              <a:t>plus </a:t>
            </a:r>
            <a:r>
              <a:rPr sz="1050" spc="-90" dirty="0">
                <a:solidFill>
                  <a:srgbClr val="FF0000"/>
                </a:solidFill>
                <a:latin typeface="Arial"/>
                <a:cs typeface="Arial"/>
              </a:rPr>
              <a:t>some </a:t>
            </a:r>
            <a:r>
              <a:rPr sz="1050" spc="-20" dirty="0">
                <a:solidFill>
                  <a:srgbClr val="FF0000"/>
                </a:solidFill>
                <a:latin typeface="Arial"/>
                <a:cs typeface="Arial"/>
              </a:rPr>
              <a:t>more</a:t>
            </a:r>
            <a:r>
              <a:rPr sz="1050" spc="-20" dirty="0">
                <a:latin typeface="Arial"/>
                <a:cs typeface="Arial"/>
              </a:rPr>
              <a:t>”  </a:t>
            </a:r>
            <a:endParaRPr lang="en-US" sz="1050" spc="-20" dirty="0" smtClean="0">
              <a:latin typeface="Arial"/>
              <a:cs typeface="Arial"/>
            </a:endParaRPr>
          </a:p>
          <a:p>
            <a:pPr marL="184150" marR="5080" indent="-171450">
              <a:lnSpc>
                <a:spcPct val="125299"/>
              </a:lnSpc>
              <a:buFont typeface="Arial"/>
              <a:buChar char="•"/>
            </a:pPr>
            <a:r>
              <a:rPr sz="1050" spc="-25" dirty="0" smtClean="0">
                <a:latin typeface="Arial"/>
                <a:cs typeface="Arial"/>
              </a:rPr>
              <a:t>In </a:t>
            </a:r>
            <a:r>
              <a:rPr sz="1050" spc="-20" dirty="0">
                <a:latin typeface="Arial"/>
                <a:cs typeface="Arial"/>
              </a:rPr>
              <a:t>this </a:t>
            </a:r>
            <a:r>
              <a:rPr sz="1050" spc="-25" dirty="0">
                <a:latin typeface="Arial"/>
                <a:cs typeface="Arial"/>
              </a:rPr>
              <a:t>Block </a:t>
            </a:r>
            <a:r>
              <a:rPr sz="1050" spc="5" dirty="0">
                <a:latin typeface="Arial"/>
                <a:cs typeface="Arial"/>
              </a:rPr>
              <a:t>II, </a:t>
            </a:r>
            <a:r>
              <a:rPr sz="1050" spc="-105" dirty="0">
                <a:latin typeface="Arial"/>
                <a:cs typeface="Arial"/>
              </a:rPr>
              <a:t>we  </a:t>
            </a:r>
            <a:r>
              <a:rPr sz="1050" spc="-65" dirty="0">
                <a:latin typeface="Arial"/>
                <a:cs typeface="Arial"/>
              </a:rPr>
              <a:t>also  </a:t>
            </a:r>
            <a:r>
              <a:rPr sz="1050" spc="-30" dirty="0">
                <a:latin typeface="Arial"/>
                <a:cs typeface="Arial"/>
              </a:rPr>
              <a:t>look </a:t>
            </a:r>
            <a:r>
              <a:rPr sz="1050" spc="-5" dirty="0">
                <a:latin typeface="Arial"/>
                <a:cs typeface="Arial"/>
              </a:rPr>
              <a:t>into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40" dirty="0">
                <a:latin typeface="Arial"/>
                <a:cs typeface="Arial"/>
              </a:rPr>
              <a:t>“some  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more”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3/71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0743" y="97383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1032" y="119764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1032" y="1369720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0743" y="167206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032" y="189586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1032" y="206794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0743" y="2370302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50252" y="430403"/>
            <a:ext cx="3097797" cy="211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17500" marR="373380" indent="-304800">
              <a:lnSpc>
                <a:spcPct val="102600"/>
              </a:lnSpc>
              <a:spcBef>
                <a:spcPts val="825"/>
              </a:spcBef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1050" spc="-60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50" spc="-2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tools </a:t>
            </a:r>
            <a:r>
              <a:rPr sz="1050" spc="-25" dirty="0">
                <a:solidFill>
                  <a:srgbClr val="D9EDE4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Macro-level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methodologies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Micro-level</a:t>
            </a:r>
            <a:r>
              <a:rPr sz="1050" spc="5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lain"/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0" dirty="0">
                <a:solidFill>
                  <a:srgbClr val="46AA78"/>
                </a:solidFill>
                <a:latin typeface="Arial"/>
                <a:cs typeface="Arial"/>
                <a:hlinkClick r:id="rId8" action="ppaction://hlinksldjump"/>
              </a:rPr>
              <a:t>Methods</a:t>
            </a:r>
            <a:endParaRPr sz="1050" dirty="0">
              <a:latin typeface="Arial"/>
              <a:cs typeface="Arial"/>
            </a:endParaRPr>
          </a:p>
          <a:p>
            <a:pPr marL="317500" marR="597535">
              <a:lnSpc>
                <a:spcPct val="102600"/>
              </a:lnSpc>
            </a:pP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Logic-based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debugging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  <a:hlinkClick r:id="rId10" action="ppaction://hlinksldjump"/>
              </a:rPr>
              <a:t>Logic </a:t>
            </a:r>
            <a:r>
              <a:rPr sz="1050" spc="85" dirty="0">
                <a:latin typeface="Arial"/>
                <a:cs typeface="Arial"/>
                <a:hlinkClick r:id="rId10" action="ppaction://hlinksldjump"/>
              </a:rPr>
              <a:t>&amp;</a:t>
            </a:r>
            <a:r>
              <a:rPr sz="1050" spc="130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50" dirty="0">
                <a:latin typeface="Arial"/>
                <a:cs typeface="Arial"/>
                <a:hlinkClick r:id="rId10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 startAt="3"/>
              <a:tabLst>
                <a:tab pos="179705" algn="l"/>
              </a:tabLst>
            </a:pP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1050" spc="-5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-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10743" y="2724378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50253" y="2737967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30/71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16636" y="2707830"/>
            <a:ext cx="2245614" cy="16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Parameters and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1050" spc="-75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053922" y="430403"/>
            <a:ext cx="250063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RBoxes: 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Questions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</a:t>
            </a:r>
            <a:r>
              <a:rPr sz="1400" spc="2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Problems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02551" y="124076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62286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234913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24395" y="1164498"/>
            <a:ext cx="3621404" cy="1402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What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0" dirty="0">
                <a:latin typeface="Arial"/>
                <a:cs typeface="Arial"/>
              </a:rPr>
              <a:t>features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15" dirty="0">
                <a:latin typeface="Arial"/>
                <a:cs typeface="Arial"/>
              </a:rPr>
              <a:t>‘good’ </a:t>
            </a:r>
            <a:r>
              <a:rPr sz="1050" spc="-60" dirty="0">
                <a:latin typeface="Arial"/>
                <a:cs typeface="Arial"/>
              </a:rPr>
              <a:t>RBox </a:t>
            </a:r>
            <a:r>
              <a:rPr sz="1050" spc="5" dirty="0">
                <a:latin typeface="Arial"/>
                <a:cs typeface="Arial"/>
              </a:rPr>
              <a:t>w.r.t. </a:t>
            </a:r>
            <a:r>
              <a:rPr sz="1050" spc="-30" dirty="0">
                <a:latin typeface="Arial"/>
                <a:cs typeface="Arial"/>
              </a:rPr>
              <a:t>object </a:t>
            </a:r>
            <a:r>
              <a:rPr sz="1050" spc="-35" dirty="0">
                <a:latin typeface="Arial"/>
                <a:cs typeface="Arial"/>
              </a:rPr>
              <a:t>property  </a:t>
            </a:r>
            <a:r>
              <a:rPr sz="1050" spc="-80" dirty="0">
                <a:latin typeface="Arial"/>
                <a:cs typeface="Arial"/>
              </a:rPr>
              <a:t>expressions?</a:t>
            </a:r>
            <a:endParaRPr sz="1050" dirty="0">
              <a:latin typeface="Arial"/>
              <a:cs typeface="Arial"/>
            </a:endParaRPr>
          </a:p>
          <a:p>
            <a:pPr marL="184150" marR="24892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Modelling </a:t>
            </a:r>
            <a:r>
              <a:rPr sz="1050" spc="-55" dirty="0">
                <a:latin typeface="Arial"/>
                <a:cs typeface="Arial"/>
              </a:rPr>
              <a:t>flaws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RBox </a:t>
            </a:r>
            <a:r>
              <a:rPr sz="1050" spc="-80" dirty="0">
                <a:latin typeface="Arial"/>
                <a:cs typeface="Arial"/>
              </a:rPr>
              <a:t>show </a:t>
            </a:r>
            <a:r>
              <a:rPr sz="1050" spc="-50" dirty="0">
                <a:latin typeface="Arial"/>
                <a:cs typeface="Arial"/>
              </a:rPr>
              <a:t>up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55" dirty="0">
                <a:latin typeface="Arial"/>
                <a:cs typeface="Arial"/>
              </a:rPr>
              <a:t>unexpected </a:t>
            </a:r>
            <a:r>
              <a:rPr sz="1050" spc="-50" dirty="0">
                <a:latin typeface="Arial"/>
                <a:cs typeface="Arial"/>
              </a:rPr>
              <a:t>or  </a:t>
            </a:r>
            <a:r>
              <a:rPr sz="1050" spc="-55" dirty="0">
                <a:latin typeface="Arial"/>
                <a:cs typeface="Arial"/>
              </a:rPr>
              <a:t>undesirable </a:t>
            </a:r>
            <a:r>
              <a:rPr sz="1050" spc="-50" dirty="0">
                <a:latin typeface="Arial"/>
                <a:cs typeface="Arial"/>
              </a:rPr>
              <a:t>deductions regarding </a:t>
            </a:r>
            <a:r>
              <a:rPr sz="1050" spc="-95" dirty="0">
                <a:latin typeface="Arial"/>
                <a:cs typeface="Arial"/>
              </a:rPr>
              <a:t>classes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20" dirty="0">
                <a:latin typeface="Arial"/>
                <a:cs typeface="Arial"/>
              </a:rPr>
              <a:t>TBox, </a:t>
            </a:r>
            <a:r>
              <a:rPr sz="1050" spc="-5" dirty="0">
                <a:latin typeface="Arial"/>
                <a:cs typeface="Arial"/>
              </a:rPr>
              <a:t>but  </a:t>
            </a:r>
            <a:r>
              <a:rPr sz="1050" spc="-30" dirty="0">
                <a:latin typeface="Arial"/>
                <a:cs typeface="Arial"/>
              </a:rPr>
              <a:t>current </a:t>
            </a:r>
            <a:r>
              <a:rPr sz="1050" spc="-40" dirty="0">
                <a:latin typeface="Arial"/>
                <a:cs typeface="Arial"/>
              </a:rPr>
              <a:t>explanation </a:t>
            </a:r>
            <a:r>
              <a:rPr sz="1050" spc="-35" dirty="0">
                <a:latin typeface="Arial"/>
                <a:cs typeface="Arial"/>
              </a:rPr>
              <a:t>algorithms mostly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10" dirty="0">
                <a:latin typeface="Arial"/>
                <a:cs typeface="Arial"/>
              </a:rPr>
              <a:t>not point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30" dirty="0">
                <a:latin typeface="Arial"/>
                <a:cs typeface="Arial"/>
              </a:rPr>
              <a:t>the  actual </a:t>
            </a:r>
            <a:r>
              <a:rPr sz="1050" spc="-35" dirty="0">
                <a:latin typeface="Arial"/>
                <a:cs typeface="Arial"/>
              </a:rPr>
              <a:t>flaw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RBox</a:t>
            </a:r>
            <a:endParaRPr sz="1050" dirty="0">
              <a:latin typeface="Arial"/>
              <a:cs typeface="Arial"/>
            </a:endParaRPr>
          </a:p>
          <a:p>
            <a:pPr marL="184150" marR="52069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How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5" dirty="0">
                <a:latin typeface="Arial"/>
                <a:cs typeface="Arial"/>
              </a:rPr>
              <a:t>guide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modeller </a:t>
            </a:r>
            <a:r>
              <a:rPr sz="1050" spc="-65" dirty="0">
                <a:latin typeface="Arial"/>
                <a:cs typeface="Arial"/>
              </a:rPr>
              <a:t>how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revise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75" dirty="0">
                <a:latin typeface="Arial"/>
                <a:cs typeface="Arial"/>
              </a:rPr>
              <a:t>once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35" dirty="0">
                <a:latin typeface="Arial"/>
                <a:cs typeface="Arial"/>
              </a:rPr>
              <a:t>flaw </a:t>
            </a:r>
            <a:r>
              <a:rPr sz="1050" spc="-60" dirty="0">
                <a:latin typeface="Arial"/>
                <a:cs typeface="Arial"/>
              </a:rPr>
              <a:t>is</a:t>
            </a:r>
            <a:r>
              <a:rPr sz="1050" spc="9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found?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31</a:t>
            </a:r>
            <a:r>
              <a:rPr spc="50" dirty="0"/>
              <a:t>/71</a:t>
            </a:r>
          </a:p>
        </p:txBody>
      </p:sp>
      <p:sp>
        <p:nvSpPr>
          <p:cNvPr id="104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76902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97496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24395" y="430403"/>
            <a:ext cx="3814255" cy="635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695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Preliminaries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(1/2)—OWL</a:t>
            </a:r>
            <a:r>
              <a:rPr sz="1400" spc="1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204" dirty="0">
                <a:solidFill>
                  <a:srgbClr val="46AA78"/>
                </a:solidFill>
                <a:latin typeface="Arial"/>
                <a:cs typeface="Arial"/>
              </a:rPr>
              <a:t>2/</a:t>
            </a:r>
            <a:r>
              <a:rPr sz="1400" i="1" spc="204" dirty="0">
                <a:solidFill>
                  <a:srgbClr val="46AA78"/>
                </a:solidFill>
                <a:latin typeface="Lucida Handwriting"/>
                <a:cs typeface="Lucida Handwriting"/>
              </a:rPr>
              <a:t>SROIQ</a:t>
            </a:r>
            <a:endParaRPr sz="1400" dirty="0">
              <a:latin typeface="Lucida Handwriting"/>
              <a:cs typeface="Lucida Handwriting"/>
            </a:endParaRPr>
          </a:p>
          <a:p>
            <a:pPr marL="184150" marR="577215" indent="-171450">
              <a:lnSpc>
                <a:spcPct val="122900"/>
              </a:lnSpc>
              <a:spcBef>
                <a:spcPts val="114"/>
              </a:spcBef>
              <a:buFont typeface="Arial"/>
              <a:buChar char="•"/>
            </a:pPr>
            <a:r>
              <a:rPr sz="1050" spc="-25" dirty="0">
                <a:latin typeface="Arial"/>
                <a:cs typeface="Arial"/>
              </a:rPr>
              <a:t>“basic </a:t>
            </a:r>
            <a:r>
              <a:rPr sz="1050" spc="10" dirty="0">
                <a:latin typeface="Arial"/>
                <a:cs typeface="Arial"/>
              </a:rPr>
              <a:t>form”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45" dirty="0">
                <a:latin typeface="Arial"/>
                <a:cs typeface="Arial"/>
              </a:rPr>
              <a:t>sub-properties, </a:t>
            </a:r>
            <a:r>
              <a:rPr sz="1050" spc="-25" dirty="0">
                <a:latin typeface="Arial"/>
                <a:cs typeface="Arial"/>
              </a:rPr>
              <a:t>i.e., </a:t>
            </a:r>
            <a:r>
              <a:rPr sz="1050" i="1" spc="-125" dirty="0">
                <a:latin typeface="Arial"/>
                <a:cs typeface="Arial"/>
              </a:rPr>
              <a:t>S </a:t>
            </a:r>
            <a:r>
              <a:rPr lang="en-US" sz="1050" i="1" spc="175" dirty="0">
                <a:latin typeface="Menlo"/>
                <a:cs typeface="Menlo"/>
              </a:rPr>
              <a:t> </a:t>
            </a:r>
            <a:r>
              <a:rPr sz="1050" i="1" spc="175" dirty="0" smtClean="0">
                <a:latin typeface="Menlo"/>
                <a:cs typeface="Menlo"/>
              </a:rPr>
              <a:t> </a:t>
            </a:r>
            <a:r>
              <a:rPr sz="1050" i="1" spc="-90" dirty="0">
                <a:latin typeface="Arial"/>
                <a:cs typeface="Arial"/>
              </a:rPr>
              <a:t>R </a:t>
            </a:r>
            <a:r>
              <a:rPr sz="1050" spc="-5" dirty="0">
                <a:latin typeface="Arial"/>
                <a:cs typeface="Arial"/>
              </a:rPr>
              <a:t>,  </a:t>
            </a:r>
            <a:endParaRPr lang="en-US" sz="1050" spc="-5" dirty="0" smtClean="0">
              <a:latin typeface="Arial"/>
              <a:cs typeface="Arial"/>
            </a:endParaRPr>
          </a:p>
          <a:p>
            <a:pPr marL="184150" marR="577215" indent="-171450">
              <a:lnSpc>
                <a:spcPct val="122900"/>
              </a:lnSpc>
              <a:spcBef>
                <a:spcPts val="114"/>
              </a:spcBef>
              <a:buFont typeface="Arial"/>
              <a:buChar char="•"/>
            </a:pPr>
            <a:r>
              <a:rPr sz="1050" spc="-30" dirty="0" smtClean="0">
                <a:latin typeface="Arial"/>
                <a:cs typeface="Arial"/>
              </a:rPr>
              <a:t>“</a:t>
            </a:r>
            <a:r>
              <a:rPr sz="1050" spc="-30" dirty="0">
                <a:latin typeface="Arial"/>
                <a:cs typeface="Arial"/>
              </a:rPr>
              <a:t>complex </a:t>
            </a:r>
            <a:r>
              <a:rPr sz="1050" spc="10" dirty="0">
                <a:latin typeface="Arial"/>
                <a:cs typeface="Arial"/>
              </a:rPr>
              <a:t>form”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chains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02551" y="118092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5" y="1109014"/>
            <a:ext cx="37380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i="1" spc="-90" dirty="0">
                <a:latin typeface="Arial"/>
                <a:cs typeface="Arial"/>
              </a:rPr>
              <a:t>R </a:t>
            </a:r>
            <a:r>
              <a:rPr lang="en-US" sz="1050" i="1" spc="175" dirty="0">
                <a:latin typeface="Menlo"/>
                <a:cs typeface="Menlo"/>
              </a:rPr>
              <a:t> </a:t>
            </a:r>
            <a:r>
              <a:rPr lang="en-US" sz="1050" i="1" spc="175" dirty="0" smtClean="0">
                <a:latin typeface="Menlo"/>
                <a:cs typeface="Menlo"/>
              </a:rPr>
              <a:t> </a:t>
            </a:r>
            <a:r>
              <a:rPr sz="1050" i="1" spc="-60" dirty="0" smtClean="0">
                <a:latin typeface="Arial"/>
                <a:cs typeface="Arial"/>
              </a:rPr>
              <a:t>C</a:t>
            </a:r>
            <a:r>
              <a:rPr sz="1200" spc="-89" baseline="-10416" dirty="0" smtClean="0">
                <a:latin typeface="Arial"/>
                <a:cs typeface="Arial"/>
              </a:rPr>
              <a:t>1 </a:t>
            </a:r>
            <a:r>
              <a:rPr sz="1050" i="1" spc="175" dirty="0">
                <a:latin typeface="Menlo"/>
                <a:cs typeface="Menlo"/>
              </a:rPr>
              <a:t>× </a:t>
            </a:r>
            <a:r>
              <a:rPr sz="1050" i="1" spc="-60" dirty="0">
                <a:latin typeface="Arial"/>
                <a:cs typeface="Arial"/>
              </a:rPr>
              <a:t>C</a:t>
            </a:r>
            <a:r>
              <a:rPr sz="1200" spc="-89" baseline="-10416" dirty="0">
                <a:latin typeface="Arial"/>
                <a:cs typeface="Arial"/>
              </a:rPr>
              <a:t>2  </a:t>
            </a:r>
            <a:r>
              <a:rPr sz="1050" spc="-110" dirty="0">
                <a:latin typeface="Arial"/>
                <a:cs typeface="Arial"/>
              </a:rPr>
              <a:t>as  </a:t>
            </a:r>
            <a:r>
              <a:rPr sz="1050" spc="-30" dirty="0">
                <a:latin typeface="Arial"/>
                <a:cs typeface="Arial"/>
              </a:rPr>
              <a:t>shortcut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50" dirty="0">
                <a:latin typeface="Arial"/>
                <a:cs typeface="Arial"/>
              </a:rPr>
              <a:t>domain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65" dirty="0">
                <a:latin typeface="Arial"/>
                <a:cs typeface="Arial"/>
              </a:rPr>
              <a:t>range</a:t>
            </a:r>
            <a:r>
              <a:rPr sz="1050" spc="-13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axioms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24395" y="1281099"/>
            <a:ext cx="38904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i="1" spc="-75" dirty="0">
                <a:latin typeface="Menlo"/>
                <a:cs typeface="Menlo"/>
              </a:rPr>
              <a:t>∃</a:t>
            </a:r>
            <a:r>
              <a:rPr sz="1050" i="1" spc="-75" dirty="0">
                <a:latin typeface="Arial"/>
                <a:cs typeface="Arial"/>
              </a:rPr>
              <a:t>R  </a:t>
            </a:r>
            <a:r>
              <a:rPr sz="1050" i="1" spc="175" dirty="0" smtClean="0">
                <a:latin typeface="Menlo"/>
                <a:cs typeface="Menlo"/>
              </a:rPr>
              <a:t> </a:t>
            </a:r>
            <a:r>
              <a:rPr sz="1050" i="1" spc="-60" dirty="0">
                <a:latin typeface="Arial"/>
                <a:cs typeface="Arial"/>
              </a:rPr>
              <a:t>C</a:t>
            </a:r>
            <a:r>
              <a:rPr sz="1200" spc="-89" baseline="-10416" dirty="0">
                <a:latin typeface="Arial"/>
                <a:cs typeface="Arial"/>
              </a:rPr>
              <a:t>1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i="1" spc="45" dirty="0">
                <a:latin typeface="Menlo"/>
                <a:cs typeface="Menlo"/>
              </a:rPr>
              <a:t>∃</a:t>
            </a:r>
            <a:r>
              <a:rPr sz="1050" i="1" spc="45" dirty="0">
                <a:latin typeface="Arial"/>
                <a:cs typeface="Arial"/>
              </a:rPr>
              <a:t>R</a:t>
            </a:r>
            <a:r>
              <a:rPr sz="1200" i="1" spc="67" baseline="27777" dirty="0">
                <a:latin typeface="Arial"/>
                <a:cs typeface="Arial"/>
              </a:rPr>
              <a:t>− </a:t>
            </a:r>
            <a:r>
              <a:rPr lang="en-US" sz="1050" i="1" spc="175" dirty="0">
                <a:latin typeface="Menlo"/>
                <a:cs typeface="Menlo"/>
              </a:rPr>
              <a:t> </a:t>
            </a:r>
            <a:r>
              <a:rPr sz="1050" i="1" spc="175" dirty="0" smtClean="0">
                <a:latin typeface="Menlo"/>
                <a:cs typeface="Menlo"/>
              </a:rPr>
              <a:t> </a:t>
            </a:r>
            <a:r>
              <a:rPr sz="1050" i="1" spc="-60" dirty="0">
                <a:latin typeface="Arial"/>
                <a:cs typeface="Arial"/>
              </a:rPr>
              <a:t>C</a:t>
            </a:r>
            <a:r>
              <a:rPr sz="1200" spc="-89" baseline="-10416" dirty="0">
                <a:latin typeface="Arial"/>
                <a:cs typeface="Arial"/>
              </a:rPr>
              <a:t>2  </a:t>
            </a:r>
            <a:r>
              <a:rPr sz="1050" spc="-70" dirty="0">
                <a:latin typeface="Arial"/>
                <a:cs typeface="Arial"/>
              </a:rPr>
              <a:t>where </a:t>
            </a:r>
            <a:r>
              <a:rPr sz="1050" i="1" spc="-60" dirty="0">
                <a:latin typeface="Arial"/>
                <a:cs typeface="Arial"/>
              </a:rPr>
              <a:t>C</a:t>
            </a:r>
            <a:r>
              <a:rPr sz="1200" spc="-89" baseline="-10416" dirty="0">
                <a:latin typeface="Arial"/>
                <a:cs typeface="Arial"/>
              </a:rPr>
              <a:t>1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i="1" spc="-60" dirty="0">
                <a:latin typeface="Arial"/>
                <a:cs typeface="Arial"/>
              </a:rPr>
              <a:t>C</a:t>
            </a:r>
            <a:r>
              <a:rPr sz="1200" spc="-89" baseline="-10416" dirty="0">
                <a:latin typeface="Arial"/>
                <a:cs typeface="Arial"/>
              </a:rPr>
              <a:t>2 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60" dirty="0">
                <a:latin typeface="Arial"/>
                <a:cs typeface="Arial"/>
              </a:rPr>
              <a:t>generic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80" dirty="0">
                <a:latin typeface="Arial"/>
                <a:cs typeface="Arial"/>
              </a:rPr>
              <a:t>classes;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52995" y="1453172"/>
            <a:ext cx="2976055" cy="32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80" dirty="0">
                <a:latin typeface="Courier New"/>
                <a:cs typeface="Courier New"/>
              </a:rPr>
              <a:t>ObjectPropertyDomain(OPE CE)</a:t>
            </a:r>
            <a:r>
              <a:rPr sz="1000" spc="-260" dirty="0">
                <a:latin typeface="Courier New"/>
                <a:cs typeface="Courier New"/>
              </a:rPr>
              <a:t> </a:t>
            </a:r>
            <a:r>
              <a:rPr sz="1050" spc="-60" dirty="0">
                <a:latin typeface="Arial"/>
                <a:cs typeface="Arial"/>
              </a:rPr>
              <a:t>and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00" spc="-80" dirty="0">
                <a:latin typeface="Courier New"/>
                <a:cs typeface="Courier New"/>
              </a:rPr>
              <a:t>ObjectPropertyRange(OPE CE)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-10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OWL.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02551" y="190309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24394" y="1831200"/>
            <a:ext cx="38142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i="1" spc="-90" dirty="0">
                <a:latin typeface="Arial"/>
                <a:cs typeface="Arial"/>
              </a:rPr>
              <a:t>R</a:t>
            </a:r>
            <a:r>
              <a:rPr sz="1050" i="1" spc="100" dirty="0">
                <a:latin typeface="Arial"/>
                <a:cs typeface="Arial"/>
              </a:rPr>
              <a:t> </a:t>
            </a:r>
            <a:r>
              <a:rPr lang="en-US" sz="1050" i="1" spc="175" dirty="0">
                <a:latin typeface="Menlo"/>
                <a:cs typeface="Menlo"/>
              </a:rPr>
              <a:t> </a:t>
            </a:r>
            <a:r>
              <a:rPr sz="1050" i="1" spc="-330" dirty="0" smtClean="0">
                <a:latin typeface="Menlo"/>
                <a:cs typeface="Menlo"/>
              </a:rPr>
              <a:t> </a:t>
            </a:r>
            <a:r>
              <a:rPr sz="1050" spc="175" dirty="0">
                <a:latin typeface="Menlo"/>
                <a:cs typeface="Menlo"/>
              </a:rPr>
              <a:t>T</a:t>
            </a:r>
            <a:r>
              <a:rPr sz="1050" i="1" spc="-390" dirty="0">
                <a:latin typeface="Menlo"/>
                <a:cs typeface="Menlo"/>
              </a:rPr>
              <a:t> </a:t>
            </a:r>
            <a:r>
              <a:rPr sz="1050" i="1" spc="175" dirty="0">
                <a:latin typeface="Menlo"/>
                <a:cs typeface="Menlo"/>
              </a:rPr>
              <a:t>×</a:t>
            </a:r>
            <a:r>
              <a:rPr sz="1050" i="1" spc="-390" dirty="0">
                <a:latin typeface="Menlo"/>
                <a:cs typeface="Menlo"/>
              </a:rPr>
              <a:t> </a:t>
            </a:r>
            <a:r>
              <a:rPr sz="1050" spc="175" dirty="0">
                <a:latin typeface="Menlo"/>
                <a:cs typeface="Menlo"/>
              </a:rPr>
              <a:t>T</a:t>
            </a:r>
            <a:r>
              <a:rPr sz="1050" i="1" spc="-270" dirty="0">
                <a:latin typeface="Menlo"/>
                <a:cs typeface="Menlo"/>
              </a:rPr>
              <a:t> </a:t>
            </a:r>
            <a:r>
              <a:rPr sz="1050" spc="-70" dirty="0">
                <a:latin typeface="Arial"/>
                <a:cs typeface="Arial"/>
              </a:rPr>
              <a:t>when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no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domain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and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range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axiom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90" dirty="0">
                <a:latin typeface="Arial"/>
                <a:cs typeface="Arial"/>
              </a:rPr>
              <a:t>has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80" dirty="0">
                <a:latin typeface="Arial"/>
                <a:cs typeface="Arial"/>
              </a:rPr>
              <a:t>been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76795" y="2003272"/>
            <a:ext cx="8424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5" dirty="0">
                <a:latin typeface="Arial"/>
                <a:cs typeface="Arial"/>
              </a:rPr>
              <a:t>declared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47294" y="2275649"/>
            <a:ext cx="32823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46AA78"/>
                </a:solidFill>
                <a:latin typeface="Arial"/>
                <a:cs typeface="Arial"/>
              </a:rPr>
              <a:t>Definition </a:t>
            </a:r>
            <a:r>
              <a:rPr sz="1200" spc="-65" dirty="0">
                <a:solidFill>
                  <a:srgbClr val="46AA78"/>
                </a:solidFill>
                <a:latin typeface="Arial"/>
                <a:cs typeface="Arial"/>
              </a:rPr>
              <a:t>(User-defined </a:t>
            </a:r>
            <a:r>
              <a:rPr sz="1200" spc="-60" dirty="0">
                <a:solidFill>
                  <a:srgbClr val="46AA78"/>
                </a:solidFill>
                <a:latin typeface="Arial"/>
                <a:cs typeface="Arial"/>
              </a:rPr>
              <a:t>Domain </a:t>
            </a:r>
            <a:r>
              <a:rPr sz="1200" spc="-85" dirty="0">
                <a:solidFill>
                  <a:srgbClr val="46AA78"/>
                </a:solidFill>
                <a:latin typeface="Arial"/>
                <a:cs typeface="Arial"/>
              </a:rPr>
              <a:t>and  </a:t>
            </a:r>
            <a:r>
              <a:rPr sz="1200" spc="-105" dirty="0">
                <a:solidFill>
                  <a:srgbClr val="46AA78"/>
                </a:solidFill>
                <a:latin typeface="Arial"/>
                <a:cs typeface="Arial"/>
              </a:rPr>
              <a:t>Range </a:t>
            </a:r>
            <a:r>
              <a:rPr sz="1200" spc="8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46AA78"/>
                </a:solidFill>
                <a:latin typeface="Arial"/>
                <a:cs typeface="Arial"/>
              </a:rPr>
              <a:t>Classes)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09194" y="2478659"/>
            <a:ext cx="3989651" cy="50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9193" y="2522939"/>
            <a:ext cx="3989704" cy="782955"/>
          </a:xfrm>
          <a:custGeom>
            <a:avLst/>
            <a:gdLst/>
            <a:ahLst/>
            <a:cxnLst/>
            <a:rect l="l" t="t" r="r" b="b"/>
            <a:pathLst>
              <a:path w="3989704" h="782954">
                <a:moveTo>
                  <a:pt x="3989652" y="0"/>
                </a:moveTo>
                <a:lnTo>
                  <a:pt x="0" y="0"/>
                </a:lnTo>
                <a:lnTo>
                  <a:pt x="0" y="731842"/>
                </a:lnTo>
                <a:lnTo>
                  <a:pt x="4008" y="751566"/>
                </a:lnTo>
                <a:lnTo>
                  <a:pt x="14922" y="767719"/>
                </a:lnTo>
                <a:lnTo>
                  <a:pt x="31075" y="778634"/>
                </a:lnTo>
                <a:lnTo>
                  <a:pt x="50800" y="782642"/>
                </a:lnTo>
                <a:lnTo>
                  <a:pt x="3938852" y="782642"/>
                </a:lnTo>
                <a:lnTo>
                  <a:pt x="3958576" y="778634"/>
                </a:lnTo>
                <a:lnTo>
                  <a:pt x="3974729" y="767719"/>
                </a:lnTo>
                <a:lnTo>
                  <a:pt x="3985644" y="751566"/>
                </a:lnTo>
                <a:lnTo>
                  <a:pt x="3989652" y="731842"/>
                </a:lnTo>
                <a:lnTo>
                  <a:pt x="3989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347294" y="2593327"/>
            <a:ext cx="401515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latin typeface="Arial"/>
                <a:cs typeface="Arial"/>
              </a:rPr>
              <a:t>Let </a:t>
            </a:r>
            <a:r>
              <a:rPr sz="1000" i="1" spc="-80" dirty="0">
                <a:latin typeface="Arial"/>
                <a:cs typeface="Arial"/>
              </a:rPr>
              <a:t>R  </a:t>
            </a:r>
            <a:r>
              <a:rPr sz="1000" spc="-70" dirty="0">
                <a:latin typeface="Arial"/>
                <a:cs typeface="Arial"/>
              </a:rPr>
              <a:t>be </a:t>
            </a:r>
            <a:r>
              <a:rPr sz="1000" spc="-60" dirty="0">
                <a:latin typeface="Arial"/>
                <a:cs typeface="Arial"/>
              </a:rPr>
              <a:t>an </a:t>
            </a:r>
            <a:r>
              <a:rPr sz="1000" spc="-35" dirty="0">
                <a:latin typeface="Arial"/>
                <a:cs typeface="Arial"/>
              </a:rPr>
              <a:t>OWL </a:t>
            </a:r>
            <a:r>
              <a:rPr sz="1000" spc="-25" dirty="0">
                <a:latin typeface="Arial"/>
                <a:cs typeface="Arial"/>
              </a:rPr>
              <a:t>object </a:t>
            </a:r>
            <a:r>
              <a:rPr sz="1000" spc="-30" dirty="0">
                <a:latin typeface="Arial"/>
                <a:cs typeface="Arial"/>
              </a:rPr>
              <a:t>property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lang="en-US" sz="1000" i="1" spc="170" dirty="0">
                <a:latin typeface="Menlo"/>
                <a:cs typeface="Menlo"/>
              </a:rPr>
              <a:t> </a:t>
            </a:r>
            <a:r>
              <a:rPr sz="1000" i="1" spc="170" dirty="0" smtClean="0">
                <a:latin typeface="Menlo"/>
                <a:cs typeface="Menlo"/>
              </a:rPr>
              <a:t> </a:t>
            </a:r>
            <a:r>
              <a:rPr sz="1000" i="1" spc="-55" dirty="0">
                <a:latin typeface="Arial"/>
                <a:cs typeface="Arial"/>
              </a:rPr>
              <a:t>C</a:t>
            </a:r>
            <a:r>
              <a:rPr sz="1050" spc="-82" baseline="-11904" dirty="0">
                <a:latin typeface="Arial"/>
                <a:cs typeface="Arial"/>
              </a:rPr>
              <a:t>1  </a:t>
            </a:r>
            <a:r>
              <a:rPr sz="1000" i="1" spc="170" dirty="0">
                <a:latin typeface="Menlo"/>
                <a:cs typeface="Menlo"/>
              </a:rPr>
              <a:t>× </a:t>
            </a:r>
            <a:r>
              <a:rPr sz="1000" i="1" spc="-55" dirty="0">
                <a:latin typeface="Arial"/>
                <a:cs typeface="Arial"/>
              </a:rPr>
              <a:t>C</a:t>
            </a:r>
            <a:r>
              <a:rPr sz="1050" spc="-82" baseline="-11904" dirty="0">
                <a:latin typeface="Arial"/>
                <a:cs typeface="Arial"/>
              </a:rPr>
              <a:t>2  </a:t>
            </a:r>
            <a:r>
              <a:rPr sz="1000" spc="-10" dirty="0">
                <a:latin typeface="Arial"/>
                <a:cs typeface="Arial"/>
              </a:rPr>
              <a:t>its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associated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4" name="object 1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32</a:t>
            </a:r>
            <a:r>
              <a:rPr spc="50" dirty="0"/>
              <a:t>/71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347294" y="2745740"/>
            <a:ext cx="3829685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2900"/>
              </a:lnSpc>
            </a:pPr>
            <a:r>
              <a:rPr sz="1000" spc="-45" dirty="0">
                <a:latin typeface="Arial"/>
                <a:cs typeface="Arial"/>
              </a:rPr>
              <a:t>domain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60" dirty="0">
                <a:latin typeface="Arial"/>
                <a:cs typeface="Arial"/>
              </a:rPr>
              <a:t>range </a:t>
            </a:r>
            <a:r>
              <a:rPr sz="1000" spc="-35" dirty="0">
                <a:latin typeface="Arial"/>
                <a:cs typeface="Arial"/>
              </a:rPr>
              <a:t>axiom. </a:t>
            </a:r>
            <a:r>
              <a:rPr sz="1000" spc="-30" dirty="0">
                <a:latin typeface="Arial"/>
                <a:cs typeface="Arial"/>
              </a:rPr>
              <a:t>Then,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symbol </a:t>
            </a:r>
            <a:r>
              <a:rPr sz="1000" i="1" spc="-15" dirty="0">
                <a:latin typeface="Arial"/>
                <a:cs typeface="Arial"/>
              </a:rPr>
              <a:t>D</a:t>
            </a:r>
            <a:r>
              <a:rPr sz="1050" i="1" spc="-22" baseline="-11904" dirty="0">
                <a:latin typeface="Arial"/>
                <a:cs typeface="Arial"/>
              </a:rPr>
              <a:t>R </a:t>
            </a:r>
            <a:r>
              <a:rPr sz="1000" spc="-95" dirty="0">
                <a:latin typeface="Arial"/>
                <a:cs typeface="Arial"/>
              </a:rPr>
              <a:t>we </a:t>
            </a:r>
            <a:r>
              <a:rPr sz="1000" spc="-30" dirty="0">
                <a:latin typeface="Arial"/>
                <a:cs typeface="Arial"/>
              </a:rPr>
              <a:t>indicate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i="1" spc="-50" dirty="0">
                <a:latin typeface="Arial"/>
                <a:cs typeface="Arial"/>
              </a:rPr>
              <a:t>User-defined </a:t>
            </a:r>
            <a:r>
              <a:rPr sz="1000" i="1" spc="-35" dirty="0">
                <a:latin typeface="Arial"/>
                <a:cs typeface="Arial"/>
              </a:rPr>
              <a:t>Domain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sz="1000" spc="-20" dirty="0">
                <a:latin typeface="Arial"/>
                <a:cs typeface="Arial"/>
              </a:rPr>
              <a:t>—i.e., </a:t>
            </a:r>
            <a:r>
              <a:rPr sz="1000" i="1" spc="-15" dirty="0">
                <a:latin typeface="Arial"/>
                <a:cs typeface="Arial"/>
              </a:rPr>
              <a:t>D</a:t>
            </a:r>
            <a:r>
              <a:rPr sz="1050" i="1" spc="-22" baseline="-11904" dirty="0">
                <a:latin typeface="Arial"/>
                <a:cs typeface="Arial"/>
              </a:rPr>
              <a:t>R </a:t>
            </a:r>
            <a:r>
              <a:rPr sz="1000" spc="190" dirty="0">
                <a:latin typeface="Arial"/>
                <a:cs typeface="Arial"/>
              </a:rPr>
              <a:t>= </a:t>
            </a:r>
            <a:r>
              <a:rPr sz="1000" i="1" spc="-40" dirty="0">
                <a:latin typeface="Arial"/>
                <a:cs typeface="Arial"/>
              </a:rPr>
              <a:t>C</a:t>
            </a:r>
            <a:r>
              <a:rPr sz="1050" spc="-60" baseline="-11904" dirty="0">
                <a:latin typeface="Arial"/>
                <a:cs typeface="Arial"/>
              </a:rPr>
              <a:t>1</a:t>
            </a:r>
            <a:r>
              <a:rPr sz="1000" spc="-40" dirty="0">
                <a:latin typeface="Arial"/>
                <a:cs typeface="Arial"/>
              </a:rPr>
              <a:t>—and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symbol </a:t>
            </a:r>
            <a:r>
              <a:rPr sz="1000" i="1" spc="-55" dirty="0">
                <a:latin typeface="Arial"/>
                <a:cs typeface="Arial"/>
              </a:rPr>
              <a:t>R</a:t>
            </a:r>
            <a:r>
              <a:rPr sz="1050" i="1" spc="-82" baseline="-11904" dirty="0">
                <a:latin typeface="Arial"/>
                <a:cs typeface="Arial"/>
              </a:rPr>
              <a:t>R </a:t>
            </a:r>
            <a:r>
              <a:rPr sz="1000" spc="-95" dirty="0">
                <a:latin typeface="Arial"/>
                <a:cs typeface="Arial"/>
              </a:rPr>
              <a:t>we  </a:t>
            </a:r>
            <a:r>
              <a:rPr sz="1000" spc="-30" dirty="0">
                <a:latin typeface="Arial"/>
                <a:cs typeface="Arial"/>
              </a:rPr>
              <a:t>indicate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i="1" spc="-50" dirty="0">
                <a:latin typeface="Arial"/>
                <a:cs typeface="Arial"/>
              </a:rPr>
              <a:t>User-defined </a:t>
            </a:r>
            <a:r>
              <a:rPr sz="1000" i="1" spc="-75" dirty="0">
                <a:latin typeface="Arial"/>
                <a:cs typeface="Arial"/>
              </a:rPr>
              <a:t>Range 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sz="1000" spc="-20" dirty="0">
                <a:latin typeface="Arial"/>
                <a:cs typeface="Arial"/>
              </a:rPr>
              <a:t>—i.e., </a:t>
            </a:r>
            <a:r>
              <a:rPr sz="1000" i="1" spc="-55" dirty="0">
                <a:latin typeface="Arial"/>
                <a:cs typeface="Arial"/>
              </a:rPr>
              <a:t>R</a:t>
            </a:r>
            <a:r>
              <a:rPr sz="1050" i="1" spc="-82" baseline="-11904" dirty="0">
                <a:latin typeface="Arial"/>
                <a:cs typeface="Arial"/>
              </a:rPr>
              <a:t>R   </a:t>
            </a:r>
            <a:r>
              <a:rPr sz="1000" spc="190" dirty="0">
                <a:latin typeface="Arial"/>
                <a:cs typeface="Arial"/>
              </a:rPr>
              <a:t>=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i="1" spc="-25" dirty="0">
                <a:latin typeface="Arial"/>
                <a:cs typeface="Arial"/>
              </a:rPr>
              <a:t>C</a:t>
            </a:r>
            <a:r>
              <a:rPr sz="1050" spc="-37" baseline="-11904" dirty="0">
                <a:latin typeface="Arial"/>
                <a:cs typeface="Arial"/>
              </a:rPr>
              <a:t>2</a:t>
            </a:r>
            <a:r>
              <a:rPr sz="1000" spc="-25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0032" y="703747"/>
            <a:ext cx="132522" cy="15240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450" y="1125638"/>
            <a:ext cx="132522" cy="15240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44" y="1309203"/>
            <a:ext cx="132522" cy="152400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9716" y="1296052"/>
            <a:ext cx="132522" cy="15240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450" y="1846747"/>
            <a:ext cx="132522" cy="15240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6746" y="2617754"/>
            <a:ext cx="132522" cy="152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193" y="706145"/>
            <a:ext cx="3989704" cy="392430"/>
          </a:xfrm>
          <a:custGeom>
            <a:avLst/>
            <a:gdLst/>
            <a:ahLst/>
            <a:cxnLst/>
            <a:rect l="l" t="t" r="r" b="b"/>
            <a:pathLst>
              <a:path w="3989704" h="39243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392376"/>
                </a:lnTo>
                <a:lnTo>
                  <a:pt x="3989652" y="392376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47294" y="430403"/>
            <a:ext cx="3745865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55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Preliminaries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(2/2)—OWL</a:t>
            </a:r>
            <a:r>
              <a:rPr sz="1400" spc="1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204" dirty="0">
                <a:solidFill>
                  <a:srgbClr val="46AA78"/>
                </a:solidFill>
                <a:latin typeface="Arial"/>
                <a:cs typeface="Arial"/>
              </a:rPr>
              <a:t>2/</a:t>
            </a:r>
            <a:r>
              <a:rPr sz="1400" i="1" spc="204" dirty="0">
                <a:solidFill>
                  <a:srgbClr val="46AA78"/>
                </a:solidFill>
                <a:latin typeface="Lucida Handwriting"/>
                <a:cs typeface="Lucida Handwriting"/>
              </a:rPr>
              <a:t>SROIQ</a:t>
            </a:r>
            <a:endParaRPr sz="1400" dirty="0">
              <a:latin typeface="Lucida Handwriting"/>
              <a:cs typeface="Lucida Handwriting"/>
            </a:endParaRPr>
          </a:p>
          <a:p>
            <a:pPr marL="12700" marR="5080">
              <a:lnSpc>
                <a:spcPts val="1390"/>
              </a:lnSpc>
              <a:spcBef>
                <a:spcPts val="575"/>
              </a:spcBef>
            </a:pPr>
            <a:r>
              <a:rPr sz="1200" spc="-30" dirty="0">
                <a:solidFill>
                  <a:srgbClr val="46AA78"/>
                </a:solidFill>
                <a:latin typeface="Arial"/>
                <a:cs typeface="Arial"/>
              </a:rPr>
              <a:t>Definition </a:t>
            </a:r>
            <a:r>
              <a:rPr sz="1200" spc="-40" dirty="0">
                <a:solidFill>
                  <a:srgbClr val="46AA78"/>
                </a:solidFill>
                <a:latin typeface="Arial"/>
                <a:cs typeface="Arial"/>
              </a:rPr>
              <a:t>((Regular) </a:t>
            </a:r>
            <a:r>
              <a:rPr sz="1200" spc="-85" dirty="0">
                <a:solidFill>
                  <a:srgbClr val="46AA78"/>
                </a:solidFill>
                <a:latin typeface="Arial"/>
                <a:cs typeface="Arial"/>
              </a:rPr>
              <a:t>Role </a:t>
            </a:r>
            <a:r>
              <a:rPr sz="1200" spc="-60" dirty="0">
                <a:solidFill>
                  <a:srgbClr val="46AA78"/>
                </a:solidFill>
                <a:latin typeface="Arial"/>
                <a:cs typeface="Arial"/>
              </a:rPr>
              <a:t>Inclusion </a:t>
            </a:r>
            <a:r>
              <a:rPr sz="1200" spc="-70" dirty="0">
                <a:solidFill>
                  <a:srgbClr val="46AA78"/>
                </a:solidFill>
                <a:latin typeface="Arial"/>
                <a:cs typeface="Arial"/>
              </a:rPr>
              <a:t>Axioms </a:t>
            </a:r>
            <a:r>
              <a:rPr sz="1200" spc="-50" dirty="0">
                <a:solidFill>
                  <a:srgbClr val="46AA78"/>
                </a:solidFill>
                <a:latin typeface="Arial"/>
                <a:cs typeface="Arial"/>
              </a:rPr>
              <a:t>(Horrocks </a:t>
            </a:r>
            <a:r>
              <a:rPr sz="1200" spc="-30" dirty="0">
                <a:solidFill>
                  <a:srgbClr val="46AA78"/>
                </a:solidFill>
                <a:latin typeface="Arial"/>
                <a:cs typeface="Arial"/>
              </a:rPr>
              <a:t>et </a:t>
            </a:r>
            <a:r>
              <a:rPr sz="1200" spc="-40" dirty="0">
                <a:solidFill>
                  <a:srgbClr val="46AA78"/>
                </a:solidFill>
                <a:latin typeface="Arial"/>
                <a:cs typeface="Arial"/>
              </a:rPr>
              <a:t>al,  2006))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09194" y="1085862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9193" y="1130116"/>
            <a:ext cx="3989704" cy="2326005"/>
          </a:xfrm>
          <a:custGeom>
            <a:avLst/>
            <a:gdLst/>
            <a:ahLst/>
            <a:cxnLst/>
            <a:rect l="l" t="t" r="r" b="b"/>
            <a:pathLst>
              <a:path w="3989704" h="2326004">
                <a:moveTo>
                  <a:pt x="3989652" y="2325883"/>
                </a:moveTo>
                <a:lnTo>
                  <a:pt x="3989652" y="0"/>
                </a:lnTo>
                <a:lnTo>
                  <a:pt x="0" y="0"/>
                </a:lnTo>
                <a:lnTo>
                  <a:pt x="0" y="2325883"/>
                </a:lnTo>
                <a:lnTo>
                  <a:pt x="3989652" y="2325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347294" y="1180287"/>
            <a:ext cx="360934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latin typeface="Arial"/>
                <a:cs typeface="Arial"/>
              </a:rPr>
              <a:t>Let </a:t>
            </a:r>
            <a:r>
              <a:rPr sz="1000" i="1" spc="170" dirty="0">
                <a:latin typeface="Menlo"/>
                <a:cs typeface="Menlo"/>
              </a:rPr>
              <a:t>≺ </a:t>
            </a:r>
            <a:r>
              <a:rPr sz="1000" spc="-70" dirty="0">
                <a:latin typeface="Arial"/>
                <a:cs typeface="Arial"/>
              </a:rPr>
              <a:t>be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45" dirty="0">
                <a:latin typeface="Arial"/>
                <a:cs typeface="Arial"/>
              </a:rPr>
              <a:t>regular </a:t>
            </a:r>
            <a:r>
              <a:rPr sz="1000" spc="-50" dirty="0">
                <a:latin typeface="Arial"/>
                <a:cs typeface="Arial"/>
              </a:rPr>
              <a:t>order on </a:t>
            </a:r>
            <a:r>
              <a:rPr sz="1000" spc="-45" dirty="0">
                <a:latin typeface="Arial"/>
                <a:cs typeface="Arial"/>
              </a:rPr>
              <a:t>roles.  </a:t>
            </a:r>
            <a:r>
              <a:rPr sz="1000" spc="-5" dirty="0">
                <a:latin typeface="Arial"/>
                <a:cs typeface="Arial"/>
              </a:rPr>
              <a:t>A </a:t>
            </a:r>
            <a:r>
              <a:rPr sz="1000" b="1" spc="-40" dirty="0">
                <a:latin typeface="Arial"/>
                <a:cs typeface="Arial"/>
              </a:rPr>
              <a:t>role </a:t>
            </a:r>
            <a:r>
              <a:rPr sz="1000" b="1" spc="-60" dirty="0">
                <a:latin typeface="Arial"/>
                <a:cs typeface="Arial"/>
              </a:rPr>
              <a:t>inclusion  </a:t>
            </a:r>
            <a:r>
              <a:rPr sz="1000" b="1" spc="-45" dirty="0">
                <a:latin typeface="Arial"/>
                <a:cs typeface="Arial"/>
              </a:rPr>
              <a:t>axiom </a:t>
            </a:r>
            <a:r>
              <a:rPr sz="1000" spc="-10" dirty="0">
                <a:latin typeface="Arial"/>
                <a:cs typeface="Arial"/>
              </a:rPr>
              <a:t>(RIA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47294" y="1332115"/>
            <a:ext cx="378269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latin typeface="Arial"/>
                <a:cs typeface="Arial"/>
              </a:rPr>
              <a:t>short)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60" dirty="0">
                <a:latin typeface="Arial"/>
                <a:cs typeface="Arial"/>
              </a:rPr>
              <a:t>an </a:t>
            </a:r>
            <a:r>
              <a:rPr sz="1000" spc="-70" dirty="0">
                <a:latin typeface="Arial"/>
                <a:cs typeface="Arial"/>
              </a:rPr>
              <a:t>expression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the form </a:t>
            </a:r>
            <a:r>
              <a:rPr sz="1000" i="1" spc="-45" dirty="0">
                <a:latin typeface="Arial"/>
                <a:cs typeface="Arial"/>
              </a:rPr>
              <a:t>w  </a:t>
            </a:r>
            <a:r>
              <a:rPr sz="1000" i="1" spc="170" dirty="0">
                <a:latin typeface="Menlo"/>
                <a:cs typeface="Menlo"/>
              </a:rPr>
              <a:t>�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65" dirty="0">
                <a:latin typeface="Arial"/>
                <a:cs typeface="Arial"/>
              </a:rPr>
              <a:t>where </a:t>
            </a:r>
            <a:r>
              <a:rPr sz="1000" i="1" spc="-45" dirty="0">
                <a:latin typeface="Arial"/>
                <a:cs typeface="Arial"/>
              </a:rPr>
              <a:t>w 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" dirty="0">
                <a:latin typeface="Arial"/>
                <a:cs typeface="Arial"/>
              </a:rPr>
              <a:t>finite </a:t>
            </a:r>
            <a:r>
              <a:rPr sz="1000" spc="-20" dirty="0">
                <a:latin typeface="Arial"/>
                <a:cs typeface="Arial"/>
              </a:rPr>
              <a:t>string 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47294" y="1483944"/>
            <a:ext cx="3710940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5" dirty="0">
                <a:latin typeface="Arial"/>
                <a:cs typeface="Arial"/>
              </a:rPr>
              <a:t>roles </a:t>
            </a:r>
            <a:r>
              <a:rPr sz="1000" spc="-10" dirty="0">
                <a:latin typeface="Arial"/>
                <a:cs typeface="Arial"/>
              </a:rPr>
              <a:t>not </a:t>
            </a:r>
            <a:r>
              <a:rPr sz="1000" spc="-30" dirty="0">
                <a:latin typeface="Arial"/>
                <a:cs typeface="Arial"/>
              </a:rPr>
              <a:t>including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universal </a:t>
            </a:r>
            <a:r>
              <a:rPr sz="1000" spc="-40" dirty="0">
                <a:latin typeface="Arial"/>
                <a:cs typeface="Arial"/>
              </a:rPr>
              <a:t>role </a:t>
            </a:r>
            <a:r>
              <a:rPr sz="1000" i="1" spc="-40" dirty="0">
                <a:latin typeface="Arial"/>
                <a:cs typeface="Arial"/>
              </a:rPr>
              <a:t>U 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55" dirty="0">
                <a:latin typeface="Arial"/>
                <a:cs typeface="Arial"/>
              </a:rPr>
              <a:t>and  </a:t>
            </a:r>
            <a:r>
              <a:rPr sz="1000" i="1" spc="-80" dirty="0">
                <a:latin typeface="Arial"/>
                <a:cs typeface="Arial"/>
              </a:rPr>
              <a:t>R  </a:t>
            </a:r>
            <a:r>
              <a:rPr sz="1000" i="1" spc="90" dirty="0">
                <a:latin typeface="Menlo"/>
                <a:cs typeface="Menlo"/>
              </a:rPr>
              <a:t>/</a:t>
            </a:r>
            <a:r>
              <a:rPr sz="1000" spc="90" dirty="0">
                <a:latin typeface="Arial"/>
                <a:cs typeface="Arial"/>
              </a:rPr>
              <a:t>= </a:t>
            </a:r>
            <a:r>
              <a:rPr sz="1000" i="1" spc="-40" dirty="0">
                <a:latin typeface="Arial"/>
                <a:cs typeface="Arial"/>
              </a:rPr>
              <a:t>U 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40" dirty="0">
                <a:latin typeface="Arial"/>
                <a:cs typeface="Arial"/>
              </a:rPr>
              <a:t>role </a:t>
            </a:r>
            <a:r>
              <a:rPr sz="1000" spc="-60" dirty="0">
                <a:latin typeface="Arial"/>
                <a:cs typeface="Arial"/>
              </a:rPr>
              <a:t>name.  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84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47294" y="1635772"/>
            <a:ext cx="3884929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40" dirty="0">
                <a:latin typeface="Arial"/>
                <a:cs typeface="Arial"/>
              </a:rPr>
              <a:t>role  </a:t>
            </a:r>
            <a:r>
              <a:rPr sz="1000" b="1" spc="-50" dirty="0">
                <a:latin typeface="Arial"/>
                <a:cs typeface="Arial"/>
              </a:rPr>
              <a:t>hierarchy  </a:t>
            </a:r>
            <a:r>
              <a:rPr sz="1000" i="1" spc="114" dirty="0">
                <a:latin typeface="Menlo"/>
                <a:cs typeface="Menlo"/>
              </a:rPr>
              <a:t>R</a:t>
            </a:r>
            <a:r>
              <a:rPr sz="1050" i="1" spc="172" baseline="-11904" dirty="0">
                <a:latin typeface="Arial"/>
                <a:cs typeface="Arial"/>
              </a:rPr>
              <a:t>h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" dirty="0">
                <a:latin typeface="Arial"/>
                <a:cs typeface="Arial"/>
              </a:rPr>
              <a:t>finite </a:t>
            </a:r>
            <a:r>
              <a:rPr sz="1000" spc="-55" dirty="0">
                <a:latin typeface="Arial"/>
                <a:cs typeface="Arial"/>
              </a:rPr>
              <a:t>set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45" dirty="0">
                <a:latin typeface="Arial"/>
                <a:cs typeface="Arial"/>
              </a:rPr>
              <a:t>RIAs.  </a:t>
            </a:r>
            <a:r>
              <a:rPr sz="1000" spc="-25" dirty="0">
                <a:latin typeface="Arial"/>
                <a:cs typeface="Arial"/>
              </a:rPr>
              <a:t>An </a:t>
            </a:r>
            <a:r>
              <a:rPr sz="1000" spc="-20" dirty="0">
                <a:latin typeface="Arial"/>
                <a:cs typeface="Arial"/>
              </a:rPr>
              <a:t>interpretation </a:t>
            </a:r>
            <a:r>
              <a:rPr sz="1000" i="1" spc="-60" dirty="0">
                <a:latin typeface="Menlo"/>
                <a:cs typeface="Menlo"/>
              </a:rPr>
              <a:t>I </a:t>
            </a:r>
            <a:r>
              <a:rPr sz="1000" b="1" spc="-55" dirty="0">
                <a:latin typeface="Arial"/>
                <a:cs typeface="Arial"/>
              </a:rPr>
              <a:t>satisfies </a:t>
            </a:r>
            <a:r>
              <a:rPr sz="1000" b="1" spc="40" dirty="0">
                <a:latin typeface="Arial"/>
                <a:cs typeface="Arial"/>
              </a:rPr>
              <a:t> </a:t>
            </a:r>
            <a:r>
              <a:rPr sz="1000" spc="-8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47294" y="1787601"/>
            <a:ext cx="352488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latin typeface="Arial"/>
                <a:cs typeface="Arial"/>
              </a:rPr>
              <a:t>role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inclusion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axiom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w</a:t>
            </a:r>
            <a:r>
              <a:rPr sz="1000" i="1" spc="100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</a:rPr>
              <a:t>�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-80" dirty="0">
                <a:latin typeface="Arial"/>
                <a:cs typeface="Arial"/>
              </a:rPr>
              <a:t>R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written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i="1" spc="-60" dirty="0">
                <a:latin typeface="Menlo"/>
                <a:cs typeface="Menlo"/>
              </a:rPr>
              <a:t>I</a:t>
            </a:r>
            <a:r>
              <a:rPr sz="1000" i="1" spc="-204" dirty="0">
                <a:latin typeface="Menlo"/>
                <a:cs typeface="Menlo"/>
              </a:rPr>
              <a:t> </a:t>
            </a:r>
            <a:r>
              <a:rPr sz="1000" i="1" spc="-155" dirty="0">
                <a:latin typeface="Menlo"/>
                <a:cs typeface="Menlo"/>
              </a:rPr>
              <a:t>|</a:t>
            </a:r>
            <a:r>
              <a:rPr sz="1000" spc="-155" dirty="0">
                <a:latin typeface="Arial"/>
                <a:cs typeface="Arial"/>
              </a:rPr>
              <a:t>= </a:t>
            </a:r>
            <a:r>
              <a:rPr sz="1000" spc="-130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w</a:t>
            </a:r>
            <a:r>
              <a:rPr sz="1000" i="1" spc="100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</a:rPr>
              <a:t>�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-80" dirty="0">
                <a:latin typeface="Arial"/>
                <a:cs typeface="Arial"/>
              </a:rPr>
              <a:t>R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if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i="1" spc="-45" dirty="0">
                <a:latin typeface="Arial"/>
                <a:cs typeface="Arial"/>
              </a:rPr>
              <a:t>w</a:t>
            </a:r>
            <a:r>
              <a:rPr sz="1000" i="1" spc="-170" dirty="0">
                <a:latin typeface="Arial"/>
                <a:cs typeface="Arial"/>
              </a:rPr>
              <a:t> </a:t>
            </a:r>
            <a:r>
              <a:rPr sz="1050" i="1" spc="382" baseline="27777" dirty="0">
                <a:latin typeface="Arial"/>
                <a:cs typeface="Arial"/>
              </a:rPr>
              <a:t>I</a:t>
            </a:r>
            <a:r>
              <a:rPr sz="1050" i="1" spc="254" baseline="27777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</a:rPr>
              <a:t>⊆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125" dirty="0">
                <a:latin typeface="Arial"/>
                <a:cs typeface="Arial"/>
              </a:rPr>
              <a:t>R</a:t>
            </a:r>
            <a:r>
              <a:rPr sz="1050" i="1" spc="187" baseline="27777" dirty="0">
                <a:latin typeface="Arial"/>
                <a:cs typeface="Arial"/>
              </a:rPr>
              <a:t>I</a:t>
            </a:r>
            <a:r>
              <a:rPr sz="1050" i="1" spc="-150" baseline="27777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47294" y="1939442"/>
            <a:ext cx="383222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latin typeface="Arial"/>
                <a:cs typeface="Arial"/>
              </a:rPr>
              <a:t>interpretation </a:t>
            </a:r>
            <a:r>
              <a:rPr sz="1000" spc="-55" dirty="0">
                <a:latin typeface="Arial"/>
                <a:cs typeface="Arial"/>
              </a:rPr>
              <a:t>is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b="1" spc="-40" dirty="0">
                <a:latin typeface="Arial"/>
                <a:cs typeface="Arial"/>
              </a:rPr>
              <a:t>model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40" dirty="0">
                <a:latin typeface="Arial"/>
                <a:cs typeface="Arial"/>
              </a:rPr>
              <a:t>role </a:t>
            </a:r>
            <a:r>
              <a:rPr sz="1000" spc="-45" dirty="0">
                <a:latin typeface="Arial"/>
                <a:cs typeface="Arial"/>
              </a:rPr>
              <a:t>hierarchy </a:t>
            </a:r>
            <a:r>
              <a:rPr sz="1000" i="1" spc="114" dirty="0">
                <a:latin typeface="Menlo"/>
                <a:cs typeface="Menlo"/>
              </a:rPr>
              <a:t>R</a:t>
            </a:r>
            <a:r>
              <a:rPr sz="1050" i="1" spc="172" baseline="-11904" dirty="0">
                <a:latin typeface="Arial"/>
                <a:cs typeface="Arial"/>
              </a:rPr>
              <a:t>h </a:t>
            </a:r>
            <a:r>
              <a:rPr sz="1000" spc="20" dirty="0">
                <a:latin typeface="Arial"/>
                <a:cs typeface="Arial"/>
              </a:rPr>
              <a:t>if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50" dirty="0">
                <a:latin typeface="Arial"/>
                <a:cs typeface="Arial"/>
              </a:rPr>
              <a:t>satisfies </a:t>
            </a:r>
            <a:r>
              <a:rPr sz="1000" spc="-20" dirty="0">
                <a:latin typeface="Arial"/>
                <a:cs typeface="Arial"/>
              </a:rPr>
              <a:t>all </a:t>
            </a:r>
            <a:r>
              <a:rPr sz="1000" spc="-55" dirty="0">
                <a:latin typeface="Arial"/>
                <a:cs typeface="Arial"/>
              </a:rPr>
              <a:t>RIAs   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02551" y="2378214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2551" y="2605963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02551" y="2833713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2551" y="3061462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2551" y="328919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347294" y="2091270"/>
            <a:ext cx="4262806" cy="1301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114" dirty="0">
                <a:latin typeface="Menlo"/>
                <a:cs typeface="Menlo"/>
              </a:rPr>
              <a:t>R</a:t>
            </a:r>
            <a:r>
              <a:rPr sz="1050" i="1" spc="172" baseline="-11904" dirty="0">
                <a:latin typeface="Arial"/>
                <a:cs typeface="Arial"/>
              </a:rPr>
              <a:t>h </a:t>
            </a:r>
            <a:r>
              <a:rPr sz="1000" spc="-5" dirty="0">
                <a:latin typeface="Arial"/>
                <a:cs typeface="Arial"/>
              </a:rPr>
              <a:t>, written </a:t>
            </a:r>
            <a:r>
              <a:rPr sz="1000" i="1" spc="-60" dirty="0">
                <a:latin typeface="Menlo"/>
                <a:cs typeface="Menlo"/>
              </a:rPr>
              <a:t>I </a:t>
            </a:r>
            <a:r>
              <a:rPr sz="1000" i="1" spc="-155" dirty="0">
                <a:latin typeface="Menlo"/>
                <a:cs typeface="Menlo"/>
              </a:rPr>
              <a:t>|</a:t>
            </a:r>
            <a:r>
              <a:rPr sz="1000" spc="-155" dirty="0">
                <a:latin typeface="Arial"/>
                <a:cs typeface="Arial"/>
              </a:rPr>
              <a:t>=  </a:t>
            </a:r>
            <a:r>
              <a:rPr sz="1000" i="1" spc="114" dirty="0">
                <a:latin typeface="Menlo"/>
                <a:cs typeface="Menlo"/>
              </a:rPr>
              <a:t>R</a:t>
            </a:r>
            <a:r>
              <a:rPr sz="1050" i="1" spc="172" baseline="-11904" dirty="0">
                <a:latin typeface="Arial"/>
                <a:cs typeface="Arial"/>
              </a:rPr>
              <a:t>h </a:t>
            </a:r>
            <a:r>
              <a:rPr sz="1000" spc="-5" dirty="0">
                <a:latin typeface="Arial"/>
                <a:cs typeface="Arial"/>
              </a:rPr>
              <a:t>. A </a:t>
            </a:r>
            <a:r>
              <a:rPr sz="1000" spc="-30" dirty="0">
                <a:latin typeface="Arial"/>
                <a:cs typeface="Arial"/>
              </a:rPr>
              <a:t>RIA </a:t>
            </a:r>
            <a:r>
              <a:rPr sz="1000" i="1" spc="-45" dirty="0">
                <a:latin typeface="Arial"/>
                <a:cs typeface="Arial"/>
              </a:rPr>
              <a:t>w </a:t>
            </a:r>
            <a:r>
              <a:rPr sz="1000" i="1" spc="170" dirty="0">
                <a:latin typeface="Menlo"/>
                <a:cs typeface="Menlo"/>
              </a:rPr>
              <a:t>�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i="1" spc="-10" dirty="0">
                <a:latin typeface="Menlo"/>
                <a:cs typeface="Menlo"/>
              </a:rPr>
              <a:t>≺</a:t>
            </a:r>
            <a:r>
              <a:rPr sz="1000" b="1" spc="-10" dirty="0">
                <a:latin typeface="Arial"/>
                <a:cs typeface="Arial"/>
              </a:rPr>
              <a:t>-regular </a:t>
            </a:r>
            <a:r>
              <a:rPr sz="1000" spc="20" dirty="0">
                <a:latin typeface="Arial"/>
                <a:cs typeface="Arial"/>
              </a:rPr>
              <a:t>if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40" dirty="0">
                <a:latin typeface="Arial"/>
                <a:cs typeface="Arial"/>
              </a:rPr>
              <a:t>role </a:t>
            </a:r>
            <a:r>
              <a:rPr sz="1000" spc="-60" dirty="0">
                <a:latin typeface="Arial"/>
                <a:cs typeface="Arial"/>
              </a:rPr>
              <a:t>name,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and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590"/>
              </a:spcBef>
            </a:pPr>
            <a:r>
              <a:rPr sz="1000" i="1" spc="-45" dirty="0">
                <a:latin typeface="Arial"/>
                <a:cs typeface="Arial"/>
              </a:rPr>
              <a:t>w </a:t>
            </a:r>
            <a:r>
              <a:rPr sz="1000" spc="190" dirty="0">
                <a:latin typeface="Arial"/>
                <a:cs typeface="Arial"/>
              </a:rPr>
              <a:t>=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sz="1000" i="1" spc="-105" dirty="0">
                <a:latin typeface="Menlo"/>
                <a:cs typeface="Menlo"/>
              </a:rPr>
              <a:t>◦</a:t>
            </a:r>
            <a:r>
              <a:rPr sz="1000" i="1" spc="-470" dirty="0">
                <a:latin typeface="Menlo"/>
                <a:cs typeface="Menlo"/>
              </a:rPr>
              <a:t>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45" dirty="0">
                <a:latin typeface="Arial"/>
                <a:cs typeface="Arial"/>
              </a:rPr>
              <a:t>or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590"/>
              </a:spcBef>
            </a:pPr>
            <a:r>
              <a:rPr sz="1000" i="1" spc="-45" dirty="0">
                <a:latin typeface="Arial"/>
                <a:cs typeface="Arial"/>
              </a:rPr>
              <a:t>w </a:t>
            </a:r>
            <a:r>
              <a:rPr sz="1000" spc="190" dirty="0">
                <a:latin typeface="Arial"/>
                <a:cs typeface="Arial"/>
              </a:rPr>
              <a:t>= </a:t>
            </a:r>
            <a:r>
              <a:rPr sz="1000" i="1" spc="85" dirty="0">
                <a:latin typeface="Arial"/>
                <a:cs typeface="Arial"/>
              </a:rPr>
              <a:t>R</a:t>
            </a:r>
            <a:r>
              <a:rPr sz="1050" i="1" spc="127" baseline="27777" dirty="0">
                <a:latin typeface="Arial"/>
                <a:cs typeface="Arial"/>
              </a:rPr>
              <a:t>−</a:t>
            </a:r>
            <a:r>
              <a:rPr sz="1000" spc="85" dirty="0">
                <a:latin typeface="Arial"/>
                <a:cs typeface="Arial"/>
              </a:rPr>
              <a:t>,</a:t>
            </a:r>
            <a:r>
              <a:rPr sz="1000" spc="-8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or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590"/>
              </a:spcBef>
            </a:pPr>
            <a:r>
              <a:rPr sz="1000" i="1" spc="-45" dirty="0">
                <a:latin typeface="Arial"/>
                <a:cs typeface="Arial"/>
              </a:rPr>
              <a:t>w</a:t>
            </a:r>
            <a:r>
              <a:rPr sz="1000" i="1" spc="100" dirty="0">
                <a:latin typeface="Arial"/>
                <a:cs typeface="Arial"/>
              </a:rPr>
              <a:t> </a:t>
            </a:r>
            <a:r>
              <a:rPr sz="1000" spc="190" dirty="0">
                <a:latin typeface="Arial"/>
                <a:cs typeface="Arial"/>
              </a:rPr>
              <a:t>=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i="1" spc="-70" dirty="0">
                <a:latin typeface="Arial"/>
                <a:cs typeface="Arial"/>
              </a:rPr>
              <a:t>S</a:t>
            </a:r>
            <a:r>
              <a:rPr sz="1050" spc="-104" baseline="-11904" dirty="0">
                <a:latin typeface="Arial"/>
                <a:cs typeface="Arial"/>
              </a:rPr>
              <a:t>1 </a:t>
            </a:r>
            <a:r>
              <a:rPr sz="1050" spc="-82" baseline="-11904" dirty="0">
                <a:latin typeface="Arial"/>
                <a:cs typeface="Arial"/>
              </a:rPr>
              <a:t> </a:t>
            </a:r>
            <a:r>
              <a:rPr sz="1000" i="1" spc="-105" dirty="0">
                <a:latin typeface="Menlo"/>
                <a:cs typeface="Menlo"/>
              </a:rPr>
              <a:t>◦</a:t>
            </a:r>
            <a:r>
              <a:rPr sz="1000" i="1" spc="-390" dirty="0">
                <a:latin typeface="Menlo"/>
                <a:cs typeface="Menlo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65" dirty="0">
                <a:latin typeface="Arial"/>
                <a:cs typeface="Arial"/>
              </a:rPr>
              <a:t> </a:t>
            </a:r>
            <a:r>
              <a:rPr sz="1000" i="1" spc="-105" dirty="0">
                <a:latin typeface="Menlo"/>
                <a:cs typeface="Menlo"/>
              </a:rPr>
              <a:t>◦</a:t>
            </a:r>
            <a:r>
              <a:rPr sz="1000" i="1" spc="-390" dirty="0">
                <a:latin typeface="Menlo"/>
                <a:cs typeface="Menlo"/>
              </a:rPr>
              <a:t> </a:t>
            </a:r>
            <a:r>
              <a:rPr sz="1000" i="1" spc="-65" dirty="0">
                <a:latin typeface="Arial"/>
                <a:cs typeface="Arial"/>
              </a:rPr>
              <a:t>S</a:t>
            </a:r>
            <a:r>
              <a:rPr sz="1050" i="1" spc="-97" baseline="-11904" dirty="0">
                <a:latin typeface="Arial"/>
                <a:cs typeface="Arial"/>
              </a:rPr>
              <a:t>n  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i="1" spc="-50" dirty="0">
                <a:latin typeface="Arial"/>
                <a:cs typeface="Arial"/>
              </a:rPr>
              <a:t>S</a:t>
            </a:r>
            <a:r>
              <a:rPr sz="1050" i="1" spc="-75" baseline="-11904" dirty="0">
                <a:latin typeface="Arial"/>
                <a:cs typeface="Arial"/>
              </a:rPr>
              <a:t>i </a:t>
            </a:r>
            <a:r>
              <a:rPr sz="1050" i="1" spc="75" baseline="-11904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</a:rPr>
              <a:t>≺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-80" dirty="0">
                <a:latin typeface="Arial"/>
                <a:cs typeface="Arial"/>
              </a:rPr>
              <a:t>R</a:t>
            </a:r>
            <a:r>
              <a:rPr sz="1000" i="1" spc="-2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for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all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1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</a:rPr>
              <a:t>≥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15" dirty="0">
                <a:latin typeface="Arial"/>
                <a:cs typeface="Arial"/>
              </a:rPr>
              <a:t>i</a:t>
            </a:r>
            <a:r>
              <a:rPr sz="1000" i="1" spc="90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</a:rPr>
              <a:t>≥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-15" dirty="0">
                <a:latin typeface="Arial"/>
                <a:cs typeface="Arial"/>
              </a:rPr>
              <a:t>n</a:t>
            </a:r>
            <a:r>
              <a:rPr sz="1000" spc="-15" dirty="0">
                <a:latin typeface="Arial"/>
                <a:cs typeface="Arial"/>
              </a:rPr>
              <a:t>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or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590"/>
              </a:spcBef>
            </a:pPr>
            <a:r>
              <a:rPr sz="1000" i="1" spc="-45" dirty="0">
                <a:latin typeface="Arial"/>
                <a:cs typeface="Arial"/>
              </a:rPr>
              <a:t>w</a:t>
            </a:r>
            <a:r>
              <a:rPr sz="1000" i="1" spc="100" dirty="0">
                <a:latin typeface="Arial"/>
                <a:cs typeface="Arial"/>
              </a:rPr>
              <a:t> </a:t>
            </a:r>
            <a:r>
              <a:rPr sz="1000" spc="190" dirty="0">
                <a:latin typeface="Arial"/>
                <a:cs typeface="Arial"/>
              </a:rPr>
              <a:t>=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i="1" spc="-80" dirty="0">
                <a:latin typeface="Arial"/>
                <a:cs typeface="Arial"/>
              </a:rPr>
              <a:t>R</a:t>
            </a:r>
            <a:r>
              <a:rPr sz="1000" i="1" spc="20" dirty="0">
                <a:latin typeface="Arial"/>
                <a:cs typeface="Arial"/>
              </a:rPr>
              <a:t> </a:t>
            </a:r>
            <a:r>
              <a:rPr sz="1000" i="1" spc="-105" dirty="0">
                <a:latin typeface="Menlo"/>
                <a:cs typeface="Menlo"/>
              </a:rPr>
              <a:t>◦</a:t>
            </a:r>
            <a:r>
              <a:rPr sz="1000" i="1" spc="-390" dirty="0">
                <a:latin typeface="Menlo"/>
                <a:cs typeface="Menlo"/>
              </a:rPr>
              <a:t> </a:t>
            </a:r>
            <a:r>
              <a:rPr sz="1000" i="1" spc="-70" dirty="0">
                <a:latin typeface="Arial"/>
                <a:cs typeface="Arial"/>
              </a:rPr>
              <a:t>S</a:t>
            </a:r>
            <a:r>
              <a:rPr sz="1050" spc="-104" baseline="-11904" dirty="0">
                <a:latin typeface="Arial"/>
                <a:cs typeface="Arial"/>
              </a:rPr>
              <a:t>1 </a:t>
            </a:r>
            <a:r>
              <a:rPr sz="1050" spc="-82" baseline="-11904" dirty="0">
                <a:latin typeface="Arial"/>
                <a:cs typeface="Arial"/>
              </a:rPr>
              <a:t> </a:t>
            </a:r>
            <a:r>
              <a:rPr sz="1000" i="1" spc="-105" dirty="0">
                <a:latin typeface="Menlo"/>
                <a:cs typeface="Menlo"/>
              </a:rPr>
              <a:t>◦</a:t>
            </a:r>
            <a:r>
              <a:rPr sz="1000" i="1" spc="-390" dirty="0">
                <a:latin typeface="Menlo"/>
                <a:cs typeface="Menlo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65" dirty="0">
                <a:latin typeface="Arial"/>
                <a:cs typeface="Arial"/>
              </a:rPr>
              <a:t> </a:t>
            </a:r>
            <a:r>
              <a:rPr sz="1000" i="1" spc="-105" dirty="0">
                <a:latin typeface="Menlo"/>
                <a:cs typeface="Menlo"/>
              </a:rPr>
              <a:t>◦</a:t>
            </a:r>
            <a:r>
              <a:rPr sz="1000" i="1" spc="-390" dirty="0">
                <a:latin typeface="Menlo"/>
                <a:cs typeface="Menlo"/>
              </a:rPr>
              <a:t> </a:t>
            </a:r>
            <a:r>
              <a:rPr sz="1000" i="1" spc="-65" dirty="0">
                <a:latin typeface="Arial"/>
                <a:cs typeface="Arial"/>
              </a:rPr>
              <a:t>S</a:t>
            </a:r>
            <a:r>
              <a:rPr sz="1050" i="1" spc="-97" baseline="-11904" dirty="0">
                <a:latin typeface="Arial"/>
                <a:cs typeface="Arial"/>
              </a:rPr>
              <a:t>n  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i="1" spc="-50" dirty="0">
                <a:latin typeface="Arial"/>
                <a:cs typeface="Arial"/>
              </a:rPr>
              <a:t>S</a:t>
            </a:r>
            <a:r>
              <a:rPr sz="1050" i="1" spc="-75" baseline="-11904" dirty="0">
                <a:latin typeface="Arial"/>
                <a:cs typeface="Arial"/>
              </a:rPr>
              <a:t>i </a:t>
            </a:r>
            <a:r>
              <a:rPr sz="1050" i="1" spc="75" baseline="-11904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</a:rPr>
              <a:t>≺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-80" dirty="0">
                <a:latin typeface="Arial"/>
                <a:cs typeface="Arial"/>
              </a:rPr>
              <a:t>R</a:t>
            </a:r>
            <a:r>
              <a:rPr sz="1000" i="1" spc="-2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for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all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1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</a:rPr>
              <a:t>≥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15" dirty="0">
                <a:latin typeface="Arial"/>
                <a:cs typeface="Arial"/>
              </a:rPr>
              <a:t>i</a:t>
            </a:r>
            <a:r>
              <a:rPr sz="1000" i="1" spc="90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</a:rPr>
              <a:t>≥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-15" dirty="0">
                <a:latin typeface="Arial"/>
                <a:cs typeface="Arial"/>
              </a:rPr>
              <a:t>n</a:t>
            </a:r>
            <a:r>
              <a:rPr sz="1000" spc="-15" dirty="0">
                <a:latin typeface="Arial"/>
                <a:cs typeface="Arial"/>
              </a:rPr>
              <a:t>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or</a:t>
            </a:r>
            <a:endParaRPr sz="1000" dirty="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  <a:spcBef>
                <a:spcPts val="590"/>
              </a:spcBef>
            </a:pPr>
            <a:r>
              <a:rPr sz="1000" i="1" spc="-45" dirty="0">
                <a:latin typeface="Arial"/>
                <a:cs typeface="Arial"/>
              </a:rPr>
              <a:t>w</a:t>
            </a:r>
            <a:r>
              <a:rPr sz="1000" i="1" spc="100" dirty="0">
                <a:latin typeface="Arial"/>
                <a:cs typeface="Arial"/>
              </a:rPr>
              <a:t> </a:t>
            </a:r>
            <a:r>
              <a:rPr sz="1000" spc="190" dirty="0">
                <a:latin typeface="Arial"/>
                <a:cs typeface="Arial"/>
              </a:rPr>
              <a:t>=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i="1" spc="-70" dirty="0">
                <a:latin typeface="Arial"/>
                <a:cs typeface="Arial"/>
              </a:rPr>
              <a:t>S</a:t>
            </a:r>
            <a:r>
              <a:rPr sz="1050" spc="-104" baseline="-11904" dirty="0">
                <a:latin typeface="Arial"/>
                <a:cs typeface="Arial"/>
              </a:rPr>
              <a:t>1 </a:t>
            </a:r>
            <a:r>
              <a:rPr sz="1050" spc="-82" baseline="-11904" dirty="0">
                <a:latin typeface="Arial"/>
                <a:cs typeface="Arial"/>
              </a:rPr>
              <a:t> </a:t>
            </a:r>
            <a:r>
              <a:rPr sz="1000" i="1" spc="-105" dirty="0">
                <a:latin typeface="Menlo"/>
                <a:cs typeface="Menlo"/>
              </a:rPr>
              <a:t>◦</a:t>
            </a:r>
            <a:r>
              <a:rPr sz="1000" i="1" spc="-390" dirty="0">
                <a:latin typeface="Menlo"/>
                <a:cs typeface="Menlo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1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.</a:t>
            </a:r>
            <a:r>
              <a:rPr sz="1000" i="1" spc="-65" dirty="0">
                <a:latin typeface="Arial"/>
                <a:cs typeface="Arial"/>
              </a:rPr>
              <a:t> </a:t>
            </a:r>
            <a:r>
              <a:rPr sz="1000" i="1" spc="-105" dirty="0">
                <a:latin typeface="Menlo"/>
                <a:cs typeface="Menlo"/>
              </a:rPr>
              <a:t>◦</a:t>
            </a:r>
            <a:r>
              <a:rPr sz="1000" i="1" spc="-390" dirty="0">
                <a:latin typeface="Menlo"/>
                <a:cs typeface="Menlo"/>
              </a:rPr>
              <a:t> </a:t>
            </a:r>
            <a:r>
              <a:rPr sz="1000" i="1" spc="-65" dirty="0">
                <a:latin typeface="Arial"/>
                <a:cs typeface="Arial"/>
              </a:rPr>
              <a:t>S</a:t>
            </a:r>
            <a:r>
              <a:rPr sz="1050" i="1" spc="-97" baseline="-11904" dirty="0">
                <a:latin typeface="Arial"/>
                <a:cs typeface="Arial"/>
              </a:rPr>
              <a:t>n </a:t>
            </a:r>
            <a:r>
              <a:rPr sz="1050" i="1" spc="-75" baseline="-11904" dirty="0">
                <a:latin typeface="Arial"/>
                <a:cs typeface="Arial"/>
              </a:rPr>
              <a:t> </a:t>
            </a:r>
            <a:r>
              <a:rPr sz="1000" i="1" spc="-105" dirty="0">
                <a:latin typeface="Menlo"/>
                <a:cs typeface="Menlo"/>
              </a:rPr>
              <a:t>◦</a:t>
            </a:r>
            <a:r>
              <a:rPr sz="1000" i="1" spc="-390" dirty="0">
                <a:latin typeface="Menlo"/>
                <a:cs typeface="Menlo"/>
              </a:rPr>
              <a:t>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sz="1000" i="1" spc="-6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i="1" spc="-50" dirty="0">
                <a:latin typeface="Arial"/>
                <a:cs typeface="Arial"/>
              </a:rPr>
              <a:t>S</a:t>
            </a:r>
            <a:r>
              <a:rPr sz="1050" i="1" spc="-75" baseline="-11904" dirty="0">
                <a:latin typeface="Arial"/>
                <a:cs typeface="Arial"/>
              </a:rPr>
              <a:t>i </a:t>
            </a:r>
            <a:r>
              <a:rPr sz="1050" i="1" spc="75" baseline="-11904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</a:rPr>
              <a:t>≺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-80" dirty="0">
                <a:latin typeface="Arial"/>
                <a:cs typeface="Arial"/>
              </a:rPr>
              <a:t>R</a:t>
            </a:r>
            <a:r>
              <a:rPr sz="1000" i="1" spc="-2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for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all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1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  <a:hlinkClick r:id="rId5" action="ppaction://hlinksldjump"/>
              </a:rPr>
              <a:t>≥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15" dirty="0">
                <a:latin typeface="Arial"/>
                <a:cs typeface="Arial"/>
              </a:rPr>
              <a:t>i</a:t>
            </a:r>
            <a:r>
              <a:rPr sz="1000" i="1" spc="90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  <a:hlinkClick r:id="rId6" action="ppaction://hlinksldjump"/>
              </a:rPr>
              <a:t>≥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-15" dirty="0">
                <a:latin typeface="Arial"/>
                <a:cs typeface="Arial"/>
                <a:hlinkClick r:id="rId7" action="ppaction://hlinksldjump"/>
              </a:rPr>
              <a:t>n</a:t>
            </a:r>
            <a:r>
              <a:rPr sz="1000" spc="-15" dirty="0">
                <a:latin typeface="Arial"/>
                <a:cs typeface="Arial"/>
                <a:hlinkClick r:id="rId7" action="ppaction://hlinksldjump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322698" y="3360826"/>
            <a:ext cx="23431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25" dirty="0">
                <a:latin typeface="Arial"/>
                <a:cs typeface="Arial"/>
              </a:rPr>
              <a:t>33/71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850" y="663576"/>
            <a:ext cx="4013832" cy="27971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496186" y="430403"/>
            <a:ext cx="161544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Object</a:t>
            </a:r>
            <a:r>
              <a:rPr sz="1400" spc="4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sub-properties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10744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24395" y="1035532"/>
            <a:ext cx="38904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Given  </a:t>
            </a:r>
            <a:r>
              <a:rPr sz="1050" i="1" spc="-125" dirty="0">
                <a:latin typeface="Arial"/>
                <a:cs typeface="Arial"/>
              </a:rPr>
              <a:t>S  </a:t>
            </a:r>
            <a:r>
              <a:rPr sz="1050" i="1" spc="175" dirty="0" smtClean="0">
                <a:latin typeface="Menlo"/>
                <a:cs typeface="Menlo"/>
              </a:rPr>
              <a:t> </a:t>
            </a:r>
            <a:r>
              <a:rPr sz="1050" i="1" spc="-90" dirty="0">
                <a:latin typeface="Arial"/>
                <a:cs typeface="Arial"/>
              </a:rPr>
              <a:t>R 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spc="-35" dirty="0">
                <a:latin typeface="Arial"/>
                <a:cs typeface="Arial"/>
              </a:rPr>
              <a:t>then </a:t>
            </a:r>
            <a:r>
              <a:rPr sz="1050" spc="-20" dirty="0">
                <a:latin typeface="Arial"/>
                <a:cs typeface="Arial"/>
              </a:rPr>
              <a:t>all </a:t>
            </a:r>
            <a:r>
              <a:rPr sz="1050" spc="-35" dirty="0">
                <a:latin typeface="Arial"/>
                <a:cs typeface="Arial"/>
              </a:rPr>
              <a:t>individuals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property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assertions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02551" y="166161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4" y="1203246"/>
            <a:ext cx="3890456" cy="103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4490">
              <a:lnSpc>
                <a:spcPct val="102600"/>
              </a:lnSpc>
            </a:pPr>
            <a:r>
              <a:rPr lang="en-US" sz="1050" spc="-30" dirty="0" smtClean="0">
                <a:latin typeface="Arial"/>
                <a:cs typeface="Arial"/>
              </a:rPr>
              <a:t>     </a:t>
            </a:r>
            <a:r>
              <a:rPr sz="1050" spc="-30" dirty="0" smtClean="0">
                <a:latin typeface="Arial"/>
                <a:cs typeface="Arial"/>
              </a:rPr>
              <a:t>involving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i="1" spc="-125" dirty="0">
                <a:latin typeface="Arial"/>
                <a:cs typeface="Arial"/>
              </a:rPr>
              <a:t>S </a:t>
            </a:r>
            <a:r>
              <a:rPr sz="1050" spc="-35" dirty="0">
                <a:latin typeface="Arial"/>
                <a:cs typeface="Arial"/>
              </a:rPr>
              <a:t>must </a:t>
            </a:r>
            <a:r>
              <a:rPr sz="1050" spc="-65" dirty="0">
                <a:latin typeface="Arial"/>
                <a:cs typeface="Arial"/>
              </a:rPr>
              <a:t>also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40" dirty="0">
                <a:latin typeface="Arial"/>
                <a:cs typeface="Arial"/>
              </a:rPr>
              <a:t>related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80" dirty="0">
                <a:latin typeface="Arial"/>
                <a:cs typeface="Arial"/>
              </a:rPr>
              <a:t>each </a:t>
            </a:r>
            <a:r>
              <a:rPr sz="1050" spc="-30" dirty="0">
                <a:latin typeface="Arial"/>
                <a:cs typeface="Arial"/>
              </a:rPr>
              <a:t>other  </a:t>
            </a:r>
            <a:r>
              <a:rPr lang="en-US" sz="1050" spc="-30" dirty="0" smtClean="0">
                <a:latin typeface="Arial"/>
                <a:cs typeface="Arial"/>
              </a:rPr>
              <a:t>   </a:t>
            </a:r>
          </a:p>
          <a:p>
            <a:pPr marL="12700" marR="364490">
              <a:lnSpc>
                <a:spcPct val="102600"/>
              </a:lnSpc>
            </a:pPr>
            <a:r>
              <a:rPr lang="en-US" sz="1050" spc="-30" dirty="0">
                <a:latin typeface="Arial"/>
                <a:cs typeface="Arial"/>
              </a:rPr>
              <a:t> </a:t>
            </a:r>
            <a:r>
              <a:rPr lang="en-US" sz="1050" spc="-30" dirty="0" smtClean="0">
                <a:latin typeface="Arial"/>
                <a:cs typeface="Arial"/>
              </a:rPr>
              <a:t>    </a:t>
            </a:r>
            <a:r>
              <a:rPr sz="1050" spc="-30" dirty="0" smtClean="0">
                <a:latin typeface="Arial"/>
                <a:cs typeface="Arial"/>
              </a:rPr>
              <a:t>through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i="1" spc="-90" dirty="0">
                <a:latin typeface="Arial"/>
                <a:cs typeface="Arial"/>
              </a:rPr>
              <a:t>R</a:t>
            </a:r>
            <a:r>
              <a:rPr sz="1050" i="1" spc="-4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.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Subsumption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40" dirty="0">
                <a:latin typeface="Arial"/>
                <a:cs typeface="Arial"/>
              </a:rPr>
              <a:t>OWL </a:t>
            </a:r>
            <a:r>
              <a:rPr sz="1050" spc="-30" dirty="0">
                <a:latin typeface="Arial"/>
                <a:cs typeface="Arial"/>
              </a:rPr>
              <a:t>object </a:t>
            </a:r>
            <a:r>
              <a:rPr sz="1050" spc="-45" dirty="0">
                <a:latin typeface="Arial"/>
                <a:cs typeface="Arial"/>
              </a:rPr>
              <a:t>properties </a:t>
            </a:r>
            <a:r>
              <a:rPr sz="1050" spc="5" dirty="0">
                <a:latin typeface="Arial"/>
                <a:cs typeface="Arial"/>
              </a:rPr>
              <a:t>(DL </a:t>
            </a:r>
            <a:r>
              <a:rPr sz="1050" spc="-40" dirty="0">
                <a:latin typeface="Arial"/>
                <a:cs typeface="Arial"/>
              </a:rPr>
              <a:t>roles) </a:t>
            </a:r>
            <a:r>
              <a:rPr sz="1050" spc="-55" dirty="0">
                <a:latin typeface="Arial"/>
                <a:cs typeface="Arial"/>
              </a:rPr>
              <a:t>holds </a:t>
            </a:r>
            <a:r>
              <a:rPr sz="1050" spc="20" dirty="0">
                <a:latin typeface="Arial"/>
                <a:cs typeface="Arial"/>
              </a:rPr>
              <a:t>if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80" dirty="0">
                <a:latin typeface="Arial"/>
                <a:cs typeface="Arial"/>
              </a:rPr>
              <a:t>subsumed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70" dirty="0">
                <a:latin typeface="Arial"/>
                <a:cs typeface="Arial"/>
              </a:rPr>
              <a:t>more </a:t>
            </a:r>
            <a:r>
              <a:rPr sz="1050" spc="-45" dirty="0">
                <a:latin typeface="Arial"/>
                <a:cs typeface="Arial"/>
              </a:rPr>
              <a:t>constrained </a:t>
            </a:r>
            <a:r>
              <a:rPr sz="1050" spc="-75" dirty="0">
                <a:latin typeface="Arial"/>
                <a:cs typeface="Arial"/>
              </a:rPr>
              <a:t>such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70" dirty="0">
                <a:latin typeface="Arial"/>
                <a:cs typeface="Arial"/>
              </a:rPr>
              <a:t>every  </a:t>
            </a:r>
            <a:r>
              <a:rPr sz="1050" spc="-40" dirty="0">
                <a:latin typeface="Arial"/>
                <a:cs typeface="Arial"/>
              </a:rPr>
              <a:t>model,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set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individual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-60" dirty="0">
                <a:latin typeface="Arial"/>
                <a:cs typeface="Arial"/>
              </a:rPr>
              <a:t>assertions is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65" dirty="0">
                <a:latin typeface="Arial"/>
                <a:cs typeface="Arial"/>
              </a:rPr>
              <a:t>subset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55" dirty="0">
                <a:latin typeface="Arial"/>
                <a:cs typeface="Arial"/>
              </a:rPr>
              <a:t>those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10" dirty="0">
                <a:latin typeface="Arial"/>
                <a:cs typeface="Arial"/>
              </a:rPr>
              <a:t>its </a:t>
            </a:r>
            <a:r>
              <a:rPr sz="1050" spc="-40" dirty="0">
                <a:latin typeface="Arial"/>
                <a:cs typeface="Arial"/>
              </a:rPr>
              <a:t>parent 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property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34/71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4328" y="1053582"/>
            <a:ext cx="132522" cy="152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496186" y="430403"/>
            <a:ext cx="161544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Object</a:t>
            </a:r>
            <a:r>
              <a:rPr sz="1400" spc="4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sub-properties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10744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24395" y="1035532"/>
            <a:ext cx="38904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Given  </a:t>
            </a:r>
            <a:r>
              <a:rPr sz="1050" i="1" spc="-125" dirty="0">
                <a:latin typeface="Arial"/>
                <a:cs typeface="Arial"/>
              </a:rPr>
              <a:t>S  </a:t>
            </a:r>
            <a:r>
              <a:rPr sz="1050" i="1" spc="175" dirty="0" smtClean="0">
                <a:latin typeface="Menlo"/>
                <a:cs typeface="Menlo"/>
              </a:rPr>
              <a:t> </a:t>
            </a:r>
            <a:r>
              <a:rPr sz="1050" i="1" spc="-90" dirty="0">
                <a:latin typeface="Arial"/>
                <a:cs typeface="Arial"/>
              </a:rPr>
              <a:t>R 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spc="-35" dirty="0">
                <a:latin typeface="Arial"/>
                <a:cs typeface="Arial"/>
              </a:rPr>
              <a:t>then </a:t>
            </a:r>
            <a:r>
              <a:rPr sz="1050" spc="-20" dirty="0">
                <a:latin typeface="Arial"/>
                <a:cs typeface="Arial"/>
              </a:rPr>
              <a:t>all </a:t>
            </a:r>
            <a:r>
              <a:rPr sz="1050" spc="-35" dirty="0">
                <a:latin typeface="Arial"/>
                <a:cs typeface="Arial"/>
              </a:rPr>
              <a:t>individuals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property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assertions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02551" y="166161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236762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2327" y="255743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2327" y="270926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624394" y="1203246"/>
            <a:ext cx="3890456" cy="160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4490">
              <a:lnSpc>
                <a:spcPct val="102600"/>
              </a:lnSpc>
            </a:pPr>
            <a:r>
              <a:rPr lang="en-US" sz="1050" spc="-30" dirty="0" smtClean="0">
                <a:latin typeface="Arial"/>
                <a:cs typeface="Arial"/>
              </a:rPr>
              <a:t>     </a:t>
            </a:r>
            <a:r>
              <a:rPr sz="1050" spc="-30" dirty="0" smtClean="0">
                <a:latin typeface="Arial"/>
                <a:cs typeface="Arial"/>
              </a:rPr>
              <a:t>involving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i="1" spc="-125" dirty="0">
                <a:latin typeface="Arial"/>
                <a:cs typeface="Arial"/>
              </a:rPr>
              <a:t>S </a:t>
            </a:r>
            <a:r>
              <a:rPr sz="1050" spc="-35" dirty="0">
                <a:latin typeface="Arial"/>
                <a:cs typeface="Arial"/>
              </a:rPr>
              <a:t>must </a:t>
            </a:r>
            <a:r>
              <a:rPr sz="1050" spc="-65" dirty="0">
                <a:latin typeface="Arial"/>
                <a:cs typeface="Arial"/>
              </a:rPr>
              <a:t>also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40" dirty="0">
                <a:latin typeface="Arial"/>
                <a:cs typeface="Arial"/>
              </a:rPr>
              <a:t>related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80" dirty="0">
                <a:latin typeface="Arial"/>
                <a:cs typeface="Arial"/>
              </a:rPr>
              <a:t>each </a:t>
            </a:r>
            <a:r>
              <a:rPr sz="1050" spc="-30" dirty="0">
                <a:latin typeface="Arial"/>
                <a:cs typeface="Arial"/>
              </a:rPr>
              <a:t>other  </a:t>
            </a:r>
            <a:r>
              <a:rPr lang="en-US" sz="1050" spc="-30" dirty="0" smtClean="0">
                <a:latin typeface="Arial"/>
                <a:cs typeface="Arial"/>
              </a:rPr>
              <a:t>   </a:t>
            </a:r>
          </a:p>
          <a:p>
            <a:pPr marL="12700" marR="364490">
              <a:lnSpc>
                <a:spcPct val="102600"/>
              </a:lnSpc>
            </a:pPr>
            <a:r>
              <a:rPr lang="en-US" sz="1050" spc="-30" dirty="0">
                <a:latin typeface="Arial"/>
                <a:cs typeface="Arial"/>
              </a:rPr>
              <a:t> </a:t>
            </a:r>
            <a:r>
              <a:rPr lang="en-US" sz="1050" spc="-30" dirty="0" smtClean="0">
                <a:latin typeface="Arial"/>
                <a:cs typeface="Arial"/>
              </a:rPr>
              <a:t>    </a:t>
            </a:r>
            <a:r>
              <a:rPr sz="1050" spc="-30" dirty="0" smtClean="0">
                <a:latin typeface="Arial"/>
                <a:cs typeface="Arial"/>
              </a:rPr>
              <a:t>through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i="1" spc="-90" dirty="0">
                <a:latin typeface="Arial"/>
                <a:cs typeface="Arial"/>
              </a:rPr>
              <a:t>R</a:t>
            </a:r>
            <a:r>
              <a:rPr sz="1050" i="1" spc="-4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.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Subsumption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40" dirty="0">
                <a:latin typeface="Arial"/>
                <a:cs typeface="Arial"/>
              </a:rPr>
              <a:t>OWL </a:t>
            </a:r>
            <a:r>
              <a:rPr sz="1050" spc="-30" dirty="0">
                <a:latin typeface="Arial"/>
                <a:cs typeface="Arial"/>
              </a:rPr>
              <a:t>object </a:t>
            </a:r>
            <a:r>
              <a:rPr sz="1050" spc="-45" dirty="0">
                <a:latin typeface="Arial"/>
                <a:cs typeface="Arial"/>
              </a:rPr>
              <a:t>properties </a:t>
            </a:r>
            <a:r>
              <a:rPr sz="1050" spc="5" dirty="0">
                <a:latin typeface="Arial"/>
                <a:cs typeface="Arial"/>
              </a:rPr>
              <a:t>(DL </a:t>
            </a:r>
            <a:r>
              <a:rPr sz="1050" spc="-40" dirty="0">
                <a:latin typeface="Arial"/>
                <a:cs typeface="Arial"/>
              </a:rPr>
              <a:t>roles) </a:t>
            </a:r>
            <a:r>
              <a:rPr sz="1050" spc="-55" dirty="0">
                <a:latin typeface="Arial"/>
                <a:cs typeface="Arial"/>
              </a:rPr>
              <a:t>holds </a:t>
            </a:r>
            <a:r>
              <a:rPr sz="1050" spc="20" dirty="0">
                <a:latin typeface="Arial"/>
                <a:cs typeface="Arial"/>
              </a:rPr>
              <a:t>if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80" dirty="0">
                <a:latin typeface="Arial"/>
                <a:cs typeface="Arial"/>
              </a:rPr>
              <a:t>subsumed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70" dirty="0">
                <a:latin typeface="Arial"/>
                <a:cs typeface="Arial"/>
              </a:rPr>
              <a:t>more </a:t>
            </a:r>
            <a:r>
              <a:rPr sz="1050" spc="-45" dirty="0">
                <a:latin typeface="Arial"/>
                <a:cs typeface="Arial"/>
              </a:rPr>
              <a:t>constrained </a:t>
            </a:r>
            <a:r>
              <a:rPr sz="1050" spc="-75" dirty="0">
                <a:latin typeface="Arial"/>
                <a:cs typeface="Arial"/>
              </a:rPr>
              <a:t>such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70" dirty="0">
                <a:latin typeface="Arial"/>
                <a:cs typeface="Arial"/>
              </a:rPr>
              <a:t>every  </a:t>
            </a:r>
            <a:r>
              <a:rPr sz="1050" spc="-40" dirty="0">
                <a:latin typeface="Arial"/>
                <a:cs typeface="Arial"/>
              </a:rPr>
              <a:t>model,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set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individual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-60" dirty="0">
                <a:latin typeface="Arial"/>
                <a:cs typeface="Arial"/>
              </a:rPr>
              <a:t>assertions is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65" dirty="0">
                <a:latin typeface="Arial"/>
                <a:cs typeface="Arial"/>
              </a:rPr>
              <a:t>subset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55" dirty="0">
                <a:latin typeface="Arial"/>
                <a:cs typeface="Arial"/>
              </a:rPr>
              <a:t>those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10" dirty="0">
                <a:latin typeface="Arial"/>
                <a:cs typeface="Arial"/>
              </a:rPr>
              <a:t>its </a:t>
            </a:r>
            <a:r>
              <a:rPr sz="1050" spc="-40" dirty="0">
                <a:latin typeface="Arial"/>
                <a:cs typeface="Arial"/>
              </a:rPr>
              <a:t>parent 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property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Two </a:t>
            </a:r>
            <a:r>
              <a:rPr sz="1050" spc="-95" dirty="0">
                <a:latin typeface="Arial"/>
                <a:cs typeface="Arial"/>
              </a:rPr>
              <a:t>ways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0" dirty="0">
                <a:latin typeface="Arial"/>
                <a:cs typeface="Arial"/>
              </a:rPr>
              <a:t>constrain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45" dirty="0">
                <a:latin typeface="Arial"/>
                <a:cs typeface="Arial"/>
              </a:rPr>
              <a:t>property,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35" dirty="0">
                <a:latin typeface="Arial"/>
                <a:cs typeface="Arial"/>
              </a:rPr>
              <a:t>either </a:t>
            </a:r>
            <a:r>
              <a:rPr sz="1050" spc="-80" dirty="0">
                <a:latin typeface="Arial"/>
                <a:cs typeface="Arial"/>
              </a:rPr>
              <a:t>one 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suffices: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By </a:t>
            </a:r>
            <a:r>
              <a:rPr sz="1000" spc="-40" dirty="0">
                <a:latin typeface="Arial"/>
                <a:cs typeface="Arial"/>
              </a:rPr>
              <a:t>specifying </a:t>
            </a:r>
            <a:r>
              <a:rPr sz="1000" spc="-10" dirty="0">
                <a:latin typeface="Arial"/>
                <a:cs typeface="Arial"/>
              </a:rPr>
              <a:t>its </a:t>
            </a:r>
            <a:r>
              <a:rPr sz="1000" spc="-45" dirty="0">
                <a:latin typeface="Arial"/>
                <a:cs typeface="Arial"/>
              </a:rPr>
              <a:t>domain or 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range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By </a:t>
            </a:r>
            <a:r>
              <a:rPr sz="1000" spc="-45" dirty="0">
                <a:latin typeface="Arial"/>
                <a:cs typeface="Arial"/>
              </a:rPr>
              <a:t>declaring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property’s 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characteristics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34/71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4328" y="1053582"/>
            <a:ext cx="132522" cy="152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417358" y="430403"/>
            <a:ext cx="177355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Constraining </a:t>
            </a:r>
            <a:r>
              <a:rPr sz="1400" spc="-110" dirty="0">
                <a:solidFill>
                  <a:srgbClr val="46AA78"/>
                </a:solidFill>
                <a:latin typeface="Arial"/>
                <a:cs typeface="Arial"/>
              </a:rPr>
              <a:t>a </a:t>
            </a: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property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203760" y="905324"/>
            <a:ext cx="610870" cy="244475"/>
          </a:xfrm>
          <a:prstGeom prst="rect">
            <a:avLst/>
          </a:prstGeom>
          <a:ln w="6781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33655" marR="32384" indent="20320">
              <a:lnSpc>
                <a:spcPts val="750"/>
              </a:lnSpc>
              <a:spcBef>
                <a:spcPts val="145"/>
              </a:spcBef>
            </a:pPr>
            <a:r>
              <a:rPr sz="600" b="1" spc="-5" dirty="0">
                <a:latin typeface="Helvetica"/>
                <a:cs typeface="Helvetica"/>
              </a:rPr>
              <a:t>Relationship  characteristic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185538" y="1441612"/>
            <a:ext cx="647065" cy="244475"/>
          </a:xfrm>
          <a:custGeom>
            <a:avLst/>
            <a:gdLst/>
            <a:ahLst/>
            <a:cxnLst/>
            <a:rect l="l" t="t" r="r" b="b"/>
            <a:pathLst>
              <a:path w="647064" h="244475">
                <a:moveTo>
                  <a:pt x="0" y="0"/>
                </a:moveTo>
                <a:lnTo>
                  <a:pt x="646771" y="0"/>
                </a:lnTo>
                <a:lnTo>
                  <a:pt x="646771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2221483" y="1504863"/>
            <a:ext cx="56832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latin typeface="Helvetica"/>
                <a:cs typeface="Helvetica"/>
              </a:rPr>
              <a:t>Antisymmetry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08924" y="1241005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4">
                <a:moveTo>
                  <a:pt x="0" y="197217"/>
                </a:moveTo>
                <a:lnTo>
                  <a:pt x="0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61454" y="1159628"/>
            <a:ext cx="95250" cy="81915"/>
          </a:xfrm>
          <a:custGeom>
            <a:avLst/>
            <a:gdLst/>
            <a:ahLst/>
            <a:cxnLst/>
            <a:rect l="l" t="t" r="r" b="b"/>
            <a:pathLst>
              <a:path w="95250" h="81915">
                <a:moveTo>
                  <a:pt x="47469" y="0"/>
                </a:moveTo>
                <a:lnTo>
                  <a:pt x="0" y="81377"/>
                </a:lnTo>
                <a:lnTo>
                  <a:pt x="94939" y="81377"/>
                </a:lnTo>
                <a:lnTo>
                  <a:pt x="47469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51460" y="1441612"/>
            <a:ext cx="610870" cy="244475"/>
          </a:xfrm>
          <a:custGeom>
            <a:avLst/>
            <a:gdLst/>
            <a:ahLst/>
            <a:cxnLst/>
            <a:rect l="l" t="t" r="r" b="b"/>
            <a:pathLst>
              <a:path w="610870" h="244475">
                <a:moveTo>
                  <a:pt x="0" y="0"/>
                </a:moveTo>
                <a:lnTo>
                  <a:pt x="610327" y="0"/>
                </a:lnTo>
                <a:lnTo>
                  <a:pt x="610327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2923402" y="1504863"/>
            <a:ext cx="4597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latin typeface="Helvetica"/>
                <a:cs typeface="Helvetica"/>
              </a:rPr>
              <a:t>Irreflexivity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550133" y="1437299"/>
            <a:ext cx="610870" cy="244475"/>
          </a:xfrm>
          <a:custGeom>
            <a:avLst/>
            <a:gdLst/>
            <a:ahLst/>
            <a:cxnLst/>
            <a:rect l="l" t="t" r="r" b="b"/>
            <a:pathLst>
              <a:path w="610869" h="244475">
                <a:moveTo>
                  <a:pt x="0" y="0"/>
                </a:moveTo>
                <a:lnTo>
                  <a:pt x="610327" y="0"/>
                </a:lnTo>
                <a:lnTo>
                  <a:pt x="610327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1624359" y="1500550"/>
            <a:ext cx="4552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latin typeface="Helvetica"/>
                <a:cs typeface="Helvetica"/>
              </a:rPr>
              <a:t>Transitivity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498507" y="1357292"/>
            <a:ext cx="1634489" cy="0"/>
          </a:xfrm>
          <a:custGeom>
            <a:avLst/>
            <a:gdLst/>
            <a:ahLst/>
            <a:cxnLst/>
            <a:rect l="l" t="t" r="r" b="b"/>
            <a:pathLst>
              <a:path w="1634489">
                <a:moveTo>
                  <a:pt x="0" y="0"/>
                </a:moveTo>
                <a:lnTo>
                  <a:pt x="1634302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56285" y="1358418"/>
            <a:ext cx="635" cy="83185"/>
          </a:xfrm>
          <a:custGeom>
            <a:avLst/>
            <a:gdLst/>
            <a:ahLst/>
            <a:cxnLst/>
            <a:rect l="l" t="t" r="r" b="b"/>
            <a:pathLst>
              <a:path w="635" h="83184">
                <a:moveTo>
                  <a:pt x="0" y="0"/>
                </a:moveTo>
                <a:lnTo>
                  <a:pt x="339" y="83194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787168" y="1238438"/>
            <a:ext cx="70866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10" dirty="0">
                <a:latin typeface="Helvetica"/>
                <a:cs typeface="Helvetica"/>
              </a:rPr>
              <a:t>{disjoint,</a:t>
            </a:r>
            <a:r>
              <a:rPr sz="600" spc="-35" dirty="0">
                <a:latin typeface="Helvetica"/>
                <a:cs typeface="Helvetica"/>
              </a:rPr>
              <a:t> </a:t>
            </a:r>
            <a:r>
              <a:rPr sz="600" spc="-10" dirty="0">
                <a:latin typeface="Helvetica"/>
                <a:cs typeface="Helvetica"/>
              </a:rPr>
              <a:t>complete}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853798" y="1357503"/>
            <a:ext cx="690880" cy="0"/>
          </a:xfrm>
          <a:custGeom>
            <a:avLst/>
            <a:gdLst/>
            <a:ahLst/>
            <a:cxnLst/>
            <a:rect l="l" t="t" r="r" b="b"/>
            <a:pathLst>
              <a:path w="690880">
                <a:moveTo>
                  <a:pt x="0" y="0"/>
                </a:moveTo>
                <a:lnTo>
                  <a:pt x="690877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53004" y="1357503"/>
            <a:ext cx="635" cy="86995"/>
          </a:xfrm>
          <a:custGeom>
            <a:avLst/>
            <a:gdLst/>
            <a:ahLst/>
            <a:cxnLst/>
            <a:rect l="l" t="t" r="r" b="b"/>
            <a:pathLst>
              <a:path w="635" h="86994">
                <a:moveTo>
                  <a:pt x="0" y="0"/>
                </a:moveTo>
                <a:lnTo>
                  <a:pt x="339" y="86578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99330" y="1437299"/>
            <a:ext cx="610870" cy="244475"/>
          </a:xfrm>
          <a:custGeom>
            <a:avLst/>
            <a:gdLst/>
            <a:ahLst/>
            <a:cxnLst/>
            <a:rect l="l" t="t" r="r" b="b"/>
            <a:pathLst>
              <a:path w="610870" h="244475">
                <a:moveTo>
                  <a:pt x="0" y="0"/>
                </a:moveTo>
                <a:lnTo>
                  <a:pt x="610327" y="0"/>
                </a:lnTo>
                <a:lnTo>
                  <a:pt x="610327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3584861" y="1500550"/>
            <a:ext cx="43307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latin typeface="Helvetica"/>
                <a:cs typeface="Helvetica"/>
              </a:rPr>
              <a:t>Reflexivity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820030" y="2224419"/>
            <a:ext cx="610870" cy="244475"/>
          </a:xfrm>
          <a:custGeom>
            <a:avLst/>
            <a:gdLst/>
            <a:ahLst/>
            <a:cxnLst/>
            <a:rect l="l" t="t" r="r" b="b"/>
            <a:pathLst>
              <a:path w="610870" h="244475">
                <a:moveTo>
                  <a:pt x="0" y="0"/>
                </a:moveTo>
                <a:lnTo>
                  <a:pt x="610327" y="0"/>
                </a:lnTo>
                <a:lnTo>
                  <a:pt x="610327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3912336" y="2287669"/>
            <a:ext cx="41910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latin typeface="Helvetica"/>
                <a:cs typeface="Helvetica"/>
              </a:rPr>
              <a:t>Symmetry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532408" y="1910846"/>
            <a:ext cx="610870" cy="244475"/>
          </a:xfrm>
          <a:prstGeom prst="rect">
            <a:avLst/>
          </a:prstGeom>
          <a:ln w="6781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70"/>
              </a:spcBef>
            </a:pPr>
            <a:r>
              <a:rPr sz="600" b="1" spc="-10" dirty="0">
                <a:latin typeface="Helvetica"/>
                <a:cs typeface="Helvetica"/>
              </a:rPr>
              <a:t>Asymmetry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532408" y="2350757"/>
            <a:ext cx="610870" cy="244475"/>
          </a:xfrm>
          <a:custGeom>
            <a:avLst/>
            <a:gdLst/>
            <a:ahLst/>
            <a:cxnLst/>
            <a:rect l="l" t="t" r="r" b="b"/>
            <a:pathLst>
              <a:path w="610869" h="244475">
                <a:moveTo>
                  <a:pt x="0" y="0"/>
                </a:moveTo>
                <a:lnTo>
                  <a:pt x="610327" y="0"/>
                </a:lnTo>
                <a:lnTo>
                  <a:pt x="610327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44679" y="2232963"/>
            <a:ext cx="0" cy="118745"/>
          </a:xfrm>
          <a:custGeom>
            <a:avLst/>
            <a:gdLst/>
            <a:ahLst/>
            <a:cxnLst/>
            <a:rect l="l" t="t" r="r" b="b"/>
            <a:pathLst>
              <a:path h="118744">
                <a:moveTo>
                  <a:pt x="0" y="118674"/>
                </a:moveTo>
                <a:lnTo>
                  <a:pt x="0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797209" y="2151586"/>
            <a:ext cx="95250" cy="81915"/>
          </a:xfrm>
          <a:custGeom>
            <a:avLst/>
            <a:gdLst/>
            <a:ahLst/>
            <a:cxnLst/>
            <a:rect l="l" t="t" r="r" b="b"/>
            <a:pathLst>
              <a:path w="95250" h="81914">
                <a:moveTo>
                  <a:pt x="47469" y="0"/>
                </a:moveTo>
                <a:lnTo>
                  <a:pt x="0" y="81377"/>
                </a:lnTo>
                <a:lnTo>
                  <a:pt x="94939" y="81377"/>
                </a:lnTo>
                <a:lnTo>
                  <a:pt x="47469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581478" y="1738453"/>
            <a:ext cx="253365" cy="170815"/>
          </a:xfrm>
          <a:custGeom>
            <a:avLst/>
            <a:gdLst/>
            <a:ahLst/>
            <a:cxnLst/>
            <a:rect l="l" t="t" r="r" b="b"/>
            <a:pathLst>
              <a:path w="253364" h="170814">
                <a:moveTo>
                  <a:pt x="253281" y="170499"/>
                </a:moveTo>
                <a:lnTo>
                  <a:pt x="0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513971" y="1693011"/>
            <a:ext cx="94615" cy="85090"/>
          </a:xfrm>
          <a:custGeom>
            <a:avLst/>
            <a:gdLst/>
            <a:ahLst/>
            <a:cxnLst/>
            <a:rect l="l" t="t" r="r" b="b"/>
            <a:pathLst>
              <a:path w="94614" h="85089">
                <a:moveTo>
                  <a:pt x="0" y="0"/>
                </a:moveTo>
                <a:lnTo>
                  <a:pt x="40998" y="84821"/>
                </a:lnTo>
                <a:lnTo>
                  <a:pt x="94015" y="6063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840342" y="1738521"/>
            <a:ext cx="241935" cy="170815"/>
          </a:xfrm>
          <a:custGeom>
            <a:avLst/>
            <a:gdLst/>
            <a:ahLst/>
            <a:cxnLst/>
            <a:rect l="l" t="t" r="r" b="b"/>
            <a:pathLst>
              <a:path w="241935" h="170814">
                <a:moveTo>
                  <a:pt x="0" y="170370"/>
                </a:moveTo>
                <a:lnTo>
                  <a:pt x="241476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054453" y="1691608"/>
            <a:ext cx="93980" cy="85725"/>
          </a:xfrm>
          <a:custGeom>
            <a:avLst/>
            <a:gdLst/>
            <a:ahLst/>
            <a:cxnLst/>
            <a:rect l="l" t="t" r="r" b="b"/>
            <a:pathLst>
              <a:path w="93980" h="85725">
                <a:moveTo>
                  <a:pt x="93858" y="0"/>
                </a:moveTo>
                <a:lnTo>
                  <a:pt x="0" y="8125"/>
                </a:lnTo>
                <a:lnTo>
                  <a:pt x="54732" y="85700"/>
                </a:lnTo>
                <a:lnTo>
                  <a:pt x="93858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178670" y="2224419"/>
            <a:ext cx="610870" cy="244475"/>
          </a:xfrm>
          <a:custGeom>
            <a:avLst/>
            <a:gdLst/>
            <a:ahLst/>
            <a:cxnLst/>
            <a:rect l="l" t="t" r="r" b="b"/>
            <a:pathLst>
              <a:path w="610870" h="244475">
                <a:moveTo>
                  <a:pt x="0" y="0"/>
                </a:moveTo>
                <a:lnTo>
                  <a:pt x="610327" y="0"/>
                </a:lnTo>
                <a:lnTo>
                  <a:pt x="610327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3225818" y="2287669"/>
            <a:ext cx="50927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latin typeface="Helvetica"/>
                <a:cs typeface="Helvetica"/>
              </a:rPr>
              <a:t>Intransitivity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499255" y="1928057"/>
            <a:ext cx="610870" cy="244475"/>
          </a:xfrm>
          <a:custGeom>
            <a:avLst/>
            <a:gdLst/>
            <a:ahLst/>
            <a:cxnLst/>
            <a:rect l="l" t="t" r="r" b="b"/>
            <a:pathLst>
              <a:path w="610870" h="244475">
                <a:moveTo>
                  <a:pt x="0" y="0"/>
                </a:moveTo>
                <a:lnTo>
                  <a:pt x="610327" y="0"/>
                </a:lnTo>
                <a:lnTo>
                  <a:pt x="610327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3623190" y="1950188"/>
            <a:ext cx="356235" cy="20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670">
              <a:lnSpc>
                <a:spcPts val="750"/>
              </a:lnSpc>
            </a:pPr>
            <a:r>
              <a:rPr sz="600" b="1" spc="-5" dirty="0">
                <a:latin typeface="Helvetica"/>
                <a:cs typeface="Helvetica"/>
              </a:rPr>
              <a:t>Purely-  reflexive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3381604" y="1777293"/>
            <a:ext cx="0" cy="451484"/>
          </a:xfrm>
          <a:custGeom>
            <a:avLst/>
            <a:gdLst/>
            <a:ahLst/>
            <a:cxnLst/>
            <a:rect l="l" t="t" r="r" b="b"/>
            <a:pathLst>
              <a:path h="451485">
                <a:moveTo>
                  <a:pt x="0" y="450964"/>
                </a:moveTo>
                <a:lnTo>
                  <a:pt x="0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334134" y="1695916"/>
            <a:ext cx="95250" cy="81915"/>
          </a:xfrm>
          <a:custGeom>
            <a:avLst/>
            <a:gdLst/>
            <a:ahLst/>
            <a:cxnLst/>
            <a:rect l="l" t="t" r="r" b="b"/>
            <a:pathLst>
              <a:path w="95250" h="81914">
                <a:moveTo>
                  <a:pt x="47469" y="0"/>
                </a:moveTo>
                <a:lnTo>
                  <a:pt x="0" y="81377"/>
                </a:lnTo>
                <a:lnTo>
                  <a:pt x="94939" y="81377"/>
                </a:lnTo>
                <a:lnTo>
                  <a:pt x="47469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03057" y="1777293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152581"/>
                </a:moveTo>
                <a:lnTo>
                  <a:pt x="0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55587" y="1695916"/>
            <a:ext cx="95250" cy="81915"/>
          </a:xfrm>
          <a:custGeom>
            <a:avLst/>
            <a:gdLst/>
            <a:ahLst/>
            <a:cxnLst/>
            <a:rect l="l" t="t" r="r" b="b"/>
            <a:pathLst>
              <a:path w="95250" h="81914">
                <a:moveTo>
                  <a:pt x="47469" y="0"/>
                </a:moveTo>
                <a:lnTo>
                  <a:pt x="0" y="81377"/>
                </a:lnTo>
                <a:lnTo>
                  <a:pt x="94939" y="81377"/>
                </a:lnTo>
                <a:lnTo>
                  <a:pt x="47469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02201" y="1357496"/>
            <a:ext cx="635" cy="86995"/>
          </a:xfrm>
          <a:custGeom>
            <a:avLst/>
            <a:gdLst/>
            <a:ahLst/>
            <a:cxnLst/>
            <a:rect l="l" t="t" r="r" b="b"/>
            <a:pathLst>
              <a:path w="635" h="86994">
                <a:moveTo>
                  <a:pt x="0" y="0"/>
                </a:moveTo>
                <a:lnTo>
                  <a:pt x="339" y="86585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133636" y="1355027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4">
                <a:moveTo>
                  <a:pt x="0" y="0"/>
                </a:moveTo>
                <a:lnTo>
                  <a:pt x="0" y="868021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168973" y="2626516"/>
            <a:ext cx="610870" cy="244475"/>
          </a:xfrm>
          <a:custGeom>
            <a:avLst/>
            <a:gdLst/>
            <a:ahLst/>
            <a:cxnLst/>
            <a:rect l="l" t="t" r="r" b="b"/>
            <a:pathLst>
              <a:path w="610870" h="244475">
                <a:moveTo>
                  <a:pt x="0" y="0"/>
                </a:moveTo>
                <a:lnTo>
                  <a:pt x="610327" y="0"/>
                </a:lnTo>
                <a:lnTo>
                  <a:pt x="610327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2631488" y="2414007"/>
            <a:ext cx="1069340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latin typeface="Helvetica"/>
                <a:cs typeface="Helvetica"/>
              </a:rPr>
              <a:t>Acyclicity</a:t>
            </a:r>
            <a:endParaRPr sz="600">
              <a:latin typeface="Helvetica"/>
              <a:cs typeface="Helvetica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21665" marR="5080" indent="51435">
              <a:lnSpc>
                <a:spcPts val="750"/>
              </a:lnSpc>
              <a:spcBef>
                <a:spcPts val="375"/>
              </a:spcBef>
            </a:pPr>
            <a:r>
              <a:rPr sz="600" b="1" spc="-5" dirty="0">
                <a:latin typeface="Helvetica"/>
                <a:cs typeface="Helvetica"/>
              </a:rPr>
              <a:t>Strongly  intransitive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381604" y="2560411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66715"/>
                </a:moveTo>
                <a:lnTo>
                  <a:pt x="0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334134" y="2479034"/>
            <a:ext cx="95250" cy="81915"/>
          </a:xfrm>
          <a:custGeom>
            <a:avLst/>
            <a:gdLst/>
            <a:ahLst/>
            <a:cxnLst/>
            <a:rect l="l" t="t" r="r" b="b"/>
            <a:pathLst>
              <a:path w="95250" h="81914">
                <a:moveTo>
                  <a:pt x="47469" y="0"/>
                </a:moveTo>
                <a:lnTo>
                  <a:pt x="0" y="81377"/>
                </a:lnTo>
                <a:lnTo>
                  <a:pt x="94939" y="81377"/>
                </a:lnTo>
                <a:lnTo>
                  <a:pt x="47469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65486" y="1892324"/>
            <a:ext cx="1791583" cy="974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1547605" y="878325"/>
            <a:ext cx="11239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Helvetica Neue"/>
                <a:cs typeface="Helvetica Neue"/>
              </a:rPr>
              <a:t>B.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35/71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47294" y="2999765"/>
            <a:ext cx="416755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35" dirty="0">
                <a:solidFill>
                  <a:srgbClr val="46AA78"/>
                </a:solidFill>
                <a:latin typeface="Arial"/>
                <a:cs typeface="Arial"/>
              </a:rPr>
              <a:t>Figure: </a:t>
            </a:r>
            <a:r>
              <a:rPr sz="1000" spc="-5" dirty="0">
                <a:latin typeface="Arial"/>
                <a:cs typeface="Arial"/>
              </a:rPr>
              <a:t>A: </a:t>
            </a:r>
            <a:r>
              <a:rPr sz="1000" spc="-50" dirty="0">
                <a:latin typeface="Arial"/>
                <a:cs typeface="Arial"/>
              </a:rPr>
              <a:t>Example, </a:t>
            </a:r>
            <a:r>
              <a:rPr sz="1000" spc="-45" dirty="0">
                <a:latin typeface="Arial"/>
                <a:cs typeface="Arial"/>
              </a:rPr>
              <a:t>alike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50" dirty="0">
                <a:latin typeface="Arial"/>
                <a:cs typeface="Arial"/>
              </a:rPr>
              <a:t>so-called </a:t>
            </a:r>
            <a:r>
              <a:rPr sz="1000" spc="-25" dirty="0">
                <a:latin typeface="Arial"/>
                <a:cs typeface="Arial"/>
              </a:rPr>
              <a:t>‘subsetting’ </a:t>
            </a:r>
            <a:r>
              <a:rPr sz="1000" spc="-55" dirty="0">
                <a:latin typeface="Arial"/>
                <a:cs typeface="Arial"/>
              </a:rPr>
              <a:t>idea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UML; B:  </a:t>
            </a:r>
            <a:r>
              <a:rPr sz="1000" spc="-45" dirty="0">
                <a:latin typeface="Arial"/>
                <a:cs typeface="Arial"/>
              </a:rPr>
              <a:t>hierarchy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0" dirty="0">
                <a:latin typeface="Arial"/>
                <a:cs typeface="Arial"/>
              </a:rPr>
              <a:t>property </a:t>
            </a:r>
            <a:r>
              <a:rPr sz="1000" spc="-40" dirty="0">
                <a:latin typeface="Arial"/>
                <a:cs typeface="Arial"/>
              </a:rPr>
              <a:t>characteristics </a:t>
            </a:r>
            <a:r>
              <a:rPr sz="1000" spc="-55" dirty="0">
                <a:latin typeface="Arial"/>
                <a:cs typeface="Arial"/>
              </a:rPr>
              <a:t>(Based </a:t>
            </a:r>
            <a:r>
              <a:rPr sz="1000" spc="-50" dirty="0">
                <a:latin typeface="Arial"/>
                <a:cs typeface="Arial"/>
              </a:rPr>
              <a:t>on </a:t>
            </a:r>
            <a:r>
              <a:rPr sz="1000" spc="-25" dirty="0">
                <a:latin typeface="Arial"/>
                <a:cs typeface="Arial"/>
              </a:rPr>
              <a:t>Halpin  </a:t>
            </a:r>
            <a:r>
              <a:rPr sz="1000" spc="14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2001)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4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5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6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7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8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156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09322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029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2283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2410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2537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029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156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2283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09322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2410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2537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029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156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2283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2410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25377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233452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0695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0297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220752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0297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220752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347294" y="430403"/>
            <a:ext cx="2014220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155" dirty="0">
                <a:solidFill>
                  <a:srgbClr val="46AA78"/>
                </a:solidFill>
                <a:latin typeface="Arial"/>
                <a:cs typeface="Arial"/>
              </a:rPr>
              <a:t>*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50" spc="-45" dirty="0">
                <a:latin typeface="Arial"/>
                <a:cs typeface="Arial"/>
              </a:rPr>
              <a:t>Constraining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6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property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203760" y="911444"/>
            <a:ext cx="610870" cy="244475"/>
          </a:xfrm>
          <a:prstGeom prst="rect">
            <a:avLst/>
          </a:prstGeom>
          <a:ln w="6781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33655" marR="32384" indent="20320">
              <a:lnSpc>
                <a:spcPts val="750"/>
              </a:lnSpc>
              <a:spcBef>
                <a:spcPts val="145"/>
              </a:spcBef>
            </a:pPr>
            <a:r>
              <a:rPr sz="600" b="1" spc="-5" dirty="0">
                <a:latin typeface="Helvetica"/>
                <a:cs typeface="Helvetica"/>
              </a:rPr>
              <a:t>Relationship  characteristic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06313" y="1247117"/>
            <a:ext cx="1905" cy="116205"/>
          </a:xfrm>
          <a:custGeom>
            <a:avLst/>
            <a:gdLst/>
            <a:ahLst/>
            <a:cxnLst/>
            <a:rect l="l" t="t" r="r" b="b"/>
            <a:pathLst>
              <a:path w="1905" h="116205">
                <a:moveTo>
                  <a:pt x="0" y="116159"/>
                </a:moveTo>
                <a:lnTo>
                  <a:pt x="1460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60307" y="1165746"/>
            <a:ext cx="95250" cy="82550"/>
          </a:xfrm>
          <a:custGeom>
            <a:avLst/>
            <a:gdLst/>
            <a:ahLst/>
            <a:cxnLst/>
            <a:rect l="l" t="t" r="r" b="b"/>
            <a:pathLst>
              <a:path w="95250" h="82550">
                <a:moveTo>
                  <a:pt x="48488" y="0"/>
                </a:moveTo>
                <a:lnTo>
                  <a:pt x="0" y="80774"/>
                </a:lnTo>
                <a:lnTo>
                  <a:pt x="94932" y="81967"/>
                </a:lnTo>
                <a:lnTo>
                  <a:pt x="48488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51460" y="1447732"/>
            <a:ext cx="610870" cy="244475"/>
          </a:xfrm>
          <a:custGeom>
            <a:avLst/>
            <a:gdLst/>
            <a:ahLst/>
            <a:cxnLst/>
            <a:rect l="l" t="t" r="r" b="b"/>
            <a:pathLst>
              <a:path w="610870" h="244475">
                <a:moveTo>
                  <a:pt x="0" y="0"/>
                </a:moveTo>
                <a:lnTo>
                  <a:pt x="610327" y="0"/>
                </a:lnTo>
                <a:lnTo>
                  <a:pt x="610327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923402" y="1510983"/>
            <a:ext cx="4597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latin typeface="Helvetica"/>
                <a:cs typeface="Helvetica"/>
              </a:rPr>
              <a:t>Irreflexivity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550133" y="1443419"/>
            <a:ext cx="610870" cy="244475"/>
          </a:xfrm>
          <a:custGeom>
            <a:avLst/>
            <a:gdLst/>
            <a:ahLst/>
            <a:cxnLst/>
            <a:rect l="l" t="t" r="r" b="b"/>
            <a:pathLst>
              <a:path w="610869" h="244475">
                <a:moveTo>
                  <a:pt x="0" y="0"/>
                </a:moveTo>
                <a:lnTo>
                  <a:pt x="610327" y="0"/>
                </a:lnTo>
                <a:lnTo>
                  <a:pt x="610327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624359" y="1506670"/>
            <a:ext cx="4552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latin typeface="Helvetica"/>
                <a:cs typeface="Helvetica"/>
              </a:rPr>
              <a:t>Transitivity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498507" y="1363412"/>
            <a:ext cx="1634489" cy="0"/>
          </a:xfrm>
          <a:custGeom>
            <a:avLst/>
            <a:gdLst/>
            <a:ahLst/>
            <a:cxnLst/>
            <a:rect l="l" t="t" r="r" b="b"/>
            <a:pathLst>
              <a:path w="1634489">
                <a:moveTo>
                  <a:pt x="0" y="0"/>
                </a:moveTo>
                <a:lnTo>
                  <a:pt x="1634302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56285" y="1364538"/>
            <a:ext cx="635" cy="83185"/>
          </a:xfrm>
          <a:custGeom>
            <a:avLst/>
            <a:gdLst/>
            <a:ahLst/>
            <a:cxnLst/>
            <a:rect l="l" t="t" r="r" b="b"/>
            <a:pathLst>
              <a:path w="635" h="83184">
                <a:moveTo>
                  <a:pt x="0" y="0"/>
                </a:moveTo>
                <a:lnTo>
                  <a:pt x="339" y="83194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787168" y="1244558"/>
            <a:ext cx="33337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10" dirty="0">
                <a:latin typeface="Helvetica"/>
                <a:cs typeface="Helvetica"/>
              </a:rPr>
              <a:t>{disjoint}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853798" y="1363622"/>
            <a:ext cx="690880" cy="0"/>
          </a:xfrm>
          <a:custGeom>
            <a:avLst/>
            <a:gdLst/>
            <a:ahLst/>
            <a:cxnLst/>
            <a:rect l="l" t="t" r="r" b="b"/>
            <a:pathLst>
              <a:path w="690880">
                <a:moveTo>
                  <a:pt x="0" y="0"/>
                </a:moveTo>
                <a:lnTo>
                  <a:pt x="690877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53004" y="1363622"/>
            <a:ext cx="635" cy="86995"/>
          </a:xfrm>
          <a:custGeom>
            <a:avLst/>
            <a:gdLst/>
            <a:ahLst/>
            <a:cxnLst/>
            <a:rect l="l" t="t" r="r" b="b"/>
            <a:pathLst>
              <a:path w="635" h="86994">
                <a:moveTo>
                  <a:pt x="0" y="0"/>
                </a:moveTo>
                <a:lnTo>
                  <a:pt x="339" y="86578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99330" y="1443419"/>
            <a:ext cx="610870" cy="244475"/>
          </a:xfrm>
          <a:custGeom>
            <a:avLst/>
            <a:gdLst/>
            <a:ahLst/>
            <a:cxnLst/>
            <a:rect l="l" t="t" r="r" b="b"/>
            <a:pathLst>
              <a:path w="610870" h="244475">
                <a:moveTo>
                  <a:pt x="0" y="0"/>
                </a:moveTo>
                <a:lnTo>
                  <a:pt x="610327" y="0"/>
                </a:lnTo>
                <a:lnTo>
                  <a:pt x="610327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3584861" y="1506670"/>
            <a:ext cx="43307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>
                <a:latin typeface="Helvetica"/>
                <a:cs typeface="Helvetica"/>
              </a:rPr>
              <a:t>Reflexivity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820030" y="2230538"/>
            <a:ext cx="610870" cy="244475"/>
          </a:xfrm>
          <a:custGeom>
            <a:avLst/>
            <a:gdLst/>
            <a:ahLst/>
            <a:cxnLst/>
            <a:rect l="l" t="t" r="r" b="b"/>
            <a:pathLst>
              <a:path w="610870" h="244475">
                <a:moveTo>
                  <a:pt x="0" y="0"/>
                </a:moveTo>
                <a:lnTo>
                  <a:pt x="610327" y="0"/>
                </a:lnTo>
                <a:lnTo>
                  <a:pt x="610327" y="244131"/>
                </a:lnTo>
                <a:lnTo>
                  <a:pt x="0" y="244131"/>
                </a:lnTo>
                <a:lnTo>
                  <a:pt x="0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3912336" y="2293789"/>
            <a:ext cx="41910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latin typeface="Helvetica"/>
                <a:cs typeface="Helvetica"/>
              </a:rPr>
              <a:t>Symmetry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532408" y="1916966"/>
            <a:ext cx="610870" cy="244475"/>
          </a:xfrm>
          <a:prstGeom prst="rect">
            <a:avLst/>
          </a:prstGeom>
          <a:ln w="6781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470"/>
              </a:spcBef>
            </a:pPr>
            <a:r>
              <a:rPr sz="600" b="1" spc="-10" dirty="0">
                <a:latin typeface="Helvetica"/>
                <a:cs typeface="Helvetica"/>
              </a:rPr>
              <a:t>Asymmetry</a:t>
            </a:r>
            <a:endParaRPr sz="600">
              <a:latin typeface="Helvetica"/>
              <a:cs typeface="Helvetica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840342" y="1744641"/>
            <a:ext cx="241935" cy="170815"/>
          </a:xfrm>
          <a:custGeom>
            <a:avLst/>
            <a:gdLst/>
            <a:ahLst/>
            <a:cxnLst/>
            <a:rect l="l" t="t" r="r" b="b"/>
            <a:pathLst>
              <a:path w="241935" h="170814">
                <a:moveTo>
                  <a:pt x="0" y="170370"/>
                </a:moveTo>
                <a:lnTo>
                  <a:pt x="241476" y="0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054453" y="1697728"/>
            <a:ext cx="93980" cy="85725"/>
          </a:xfrm>
          <a:custGeom>
            <a:avLst/>
            <a:gdLst/>
            <a:ahLst/>
            <a:cxnLst/>
            <a:rect l="l" t="t" r="r" b="b"/>
            <a:pathLst>
              <a:path w="93980" h="85725">
                <a:moveTo>
                  <a:pt x="93858" y="0"/>
                </a:moveTo>
                <a:lnTo>
                  <a:pt x="0" y="8125"/>
                </a:lnTo>
                <a:lnTo>
                  <a:pt x="54732" y="85700"/>
                </a:lnTo>
                <a:lnTo>
                  <a:pt x="93858" y="0"/>
                </a:lnTo>
                <a:close/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802201" y="1363615"/>
            <a:ext cx="635" cy="86995"/>
          </a:xfrm>
          <a:custGeom>
            <a:avLst/>
            <a:gdLst/>
            <a:ahLst/>
            <a:cxnLst/>
            <a:rect l="l" t="t" r="r" b="b"/>
            <a:pathLst>
              <a:path w="635" h="86994">
                <a:moveTo>
                  <a:pt x="0" y="0"/>
                </a:moveTo>
                <a:lnTo>
                  <a:pt x="339" y="86585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33636" y="1361147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4">
                <a:moveTo>
                  <a:pt x="0" y="0"/>
                </a:moveTo>
                <a:lnTo>
                  <a:pt x="0" y="868021"/>
                </a:lnTo>
              </a:path>
            </a:pathLst>
          </a:custGeom>
          <a:ln w="6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65486" y="1898443"/>
            <a:ext cx="1791583" cy="974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1547605" y="884445"/>
            <a:ext cx="11239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5" dirty="0">
                <a:latin typeface="Helvetica Neue"/>
                <a:cs typeface="Helvetica Neue"/>
              </a:rPr>
              <a:t>B.</a:t>
            </a:r>
            <a:endParaRPr sz="700">
              <a:latin typeface="Helvetica Neue"/>
              <a:cs typeface="Helvetica Neue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47294" y="3007360"/>
            <a:ext cx="386275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35" dirty="0">
                <a:solidFill>
                  <a:srgbClr val="46AA78"/>
                </a:solidFill>
                <a:latin typeface="Arial"/>
                <a:cs typeface="Arial"/>
              </a:rPr>
              <a:t>Figure: </a:t>
            </a:r>
            <a:r>
              <a:rPr sz="1000" spc="-5" dirty="0">
                <a:latin typeface="Arial"/>
                <a:cs typeface="Arial"/>
              </a:rPr>
              <a:t>A: </a:t>
            </a:r>
            <a:r>
              <a:rPr sz="1000" spc="-50" dirty="0">
                <a:latin typeface="Arial"/>
                <a:cs typeface="Arial"/>
              </a:rPr>
              <a:t>Example, </a:t>
            </a:r>
            <a:r>
              <a:rPr sz="1000" spc="-45" dirty="0">
                <a:latin typeface="Arial"/>
                <a:cs typeface="Arial"/>
              </a:rPr>
              <a:t>alike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50" dirty="0">
                <a:latin typeface="Arial"/>
                <a:cs typeface="Arial"/>
              </a:rPr>
              <a:t>so-called </a:t>
            </a:r>
            <a:r>
              <a:rPr sz="1000" spc="-25" dirty="0">
                <a:latin typeface="Arial"/>
                <a:cs typeface="Arial"/>
              </a:rPr>
              <a:t>‘subsetting’ </a:t>
            </a:r>
            <a:r>
              <a:rPr sz="1000" spc="-55" dirty="0">
                <a:latin typeface="Arial"/>
                <a:cs typeface="Arial"/>
              </a:rPr>
              <a:t>idea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UML; B:  </a:t>
            </a:r>
            <a:r>
              <a:rPr sz="1000" spc="-45" dirty="0">
                <a:latin typeface="Arial"/>
                <a:cs typeface="Arial"/>
              </a:rPr>
              <a:t>hierarchy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0" dirty="0">
                <a:latin typeface="Arial"/>
                <a:cs typeface="Arial"/>
              </a:rPr>
              <a:t>property </a:t>
            </a:r>
            <a:r>
              <a:rPr sz="1000" spc="-40" dirty="0">
                <a:latin typeface="Arial"/>
                <a:cs typeface="Arial"/>
              </a:rPr>
              <a:t>characteristics relevant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35" dirty="0">
                <a:latin typeface="Arial"/>
                <a:cs typeface="Arial"/>
              </a:rPr>
              <a:t>OWL  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2.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322698" y="3278804"/>
            <a:ext cx="23431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25" dirty="0">
                <a:latin typeface="Arial"/>
                <a:cs typeface="Arial"/>
              </a:rPr>
              <a:t>36/71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2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100831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39042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24395" y="430403"/>
            <a:ext cx="3616325" cy="141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Sub-Property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compatibility</a:t>
            </a:r>
            <a:r>
              <a:rPr sz="1400" spc="28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Service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4150" marR="648335" indent="-171450">
              <a:lnSpc>
                <a:spcPct val="102600"/>
              </a:lnSpc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First </a:t>
            </a:r>
            <a:r>
              <a:rPr sz="1050" spc="-20" dirty="0">
                <a:latin typeface="Arial"/>
                <a:cs typeface="Arial"/>
              </a:rPr>
              <a:t>part </a:t>
            </a:r>
            <a:r>
              <a:rPr sz="1050" spc="-65" dirty="0">
                <a:latin typeface="Arial"/>
                <a:cs typeface="Arial"/>
              </a:rPr>
              <a:t>extends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5" dirty="0">
                <a:latin typeface="Arial"/>
                <a:cs typeface="Arial"/>
              </a:rPr>
              <a:t>basic </a:t>
            </a:r>
            <a:r>
              <a:rPr sz="1050" spc="-40" dirty="0">
                <a:latin typeface="Arial"/>
                <a:cs typeface="Arial"/>
              </a:rPr>
              <a:t>notions </a:t>
            </a:r>
            <a:r>
              <a:rPr sz="1050" spc="-20" dirty="0">
                <a:latin typeface="Arial"/>
                <a:cs typeface="Arial"/>
              </a:rPr>
              <a:t>from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i="1" spc="-60" dirty="0">
                <a:latin typeface="Arial"/>
                <a:cs typeface="Arial"/>
              </a:rPr>
              <a:t>RBox  </a:t>
            </a:r>
            <a:r>
              <a:rPr sz="1050" i="1" spc="-20" dirty="0">
                <a:latin typeface="Arial"/>
                <a:cs typeface="Arial"/>
              </a:rPr>
              <a:t>compatibility </a:t>
            </a:r>
            <a:r>
              <a:rPr sz="1050" spc="-40" dirty="0">
                <a:latin typeface="Arial"/>
                <a:cs typeface="Arial"/>
              </a:rPr>
              <a:t>(defined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i="1" spc="90" dirty="0">
                <a:latin typeface="Menlo"/>
                <a:cs typeface="Menlo"/>
              </a:rPr>
              <a:t>ALCQI</a:t>
            </a:r>
            <a:r>
              <a:rPr sz="1050" spc="90" dirty="0">
                <a:latin typeface="Arial"/>
                <a:cs typeface="Arial"/>
              </a:rPr>
              <a:t>)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Informally,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5" dirty="0">
                <a:latin typeface="Arial"/>
                <a:cs typeface="Arial"/>
              </a:rPr>
              <a:t>first </a:t>
            </a:r>
            <a:r>
              <a:rPr sz="1050" spc="-75" dirty="0">
                <a:latin typeface="Arial"/>
                <a:cs typeface="Arial"/>
              </a:rPr>
              <a:t>checks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10" dirty="0">
                <a:latin typeface="Arial"/>
                <a:cs typeface="Arial"/>
              </a:rPr>
              <a:t>‘compatibility’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0" dirty="0">
                <a:latin typeface="Arial"/>
                <a:cs typeface="Arial"/>
              </a:rPr>
              <a:t>domain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65" dirty="0">
                <a:latin typeface="Arial"/>
                <a:cs typeface="Arial"/>
              </a:rPr>
              <a:t>range </a:t>
            </a:r>
            <a:r>
              <a:rPr sz="1050" spc="-60" dirty="0">
                <a:latin typeface="Arial"/>
                <a:cs typeface="Arial"/>
              </a:rPr>
              <a:t>axioms </a:t>
            </a:r>
            <a:r>
              <a:rPr sz="1050" spc="5" dirty="0">
                <a:latin typeface="Arial"/>
                <a:cs typeface="Arial"/>
              </a:rPr>
              <a:t>w.r.t </a:t>
            </a:r>
            <a:r>
              <a:rPr sz="1050" spc="-30" dirty="0">
                <a:latin typeface="Arial"/>
                <a:cs typeface="Arial"/>
              </a:rPr>
              <a:t>the object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-50" dirty="0">
                <a:latin typeface="Arial"/>
                <a:cs typeface="Arial"/>
              </a:rPr>
              <a:t>hierarchy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80" dirty="0">
                <a:latin typeface="Arial"/>
                <a:cs typeface="Arial"/>
              </a:rPr>
              <a:t>class  </a:t>
            </a:r>
            <a:r>
              <a:rPr sz="1050" spc="-55" dirty="0">
                <a:latin typeface="Arial"/>
                <a:cs typeface="Arial"/>
              </a:rPr>
              <a:t>hierarchy.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37/71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3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100831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39042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94459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249878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5" y="430403"/>
            <a:ext cx="3738056" cy="2455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Sub-Property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compatibility</a:t>
            </a:r>
            <a:r>
              <a:rPr sz="1400" spc="28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Service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4150" marR="659130" indent="-171450">
              <a:lnSpc>
                <a:spcPct val="102600"/>
              </a:lnSpc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First </a:t>
            </a:r>
            <a:r>
              <a:rPr sz="1050" spc="-20" dirty="0">
                <a:latin typeface="Arial"/>
                <a:cs typeface="Arial"/>
              </a:rPr>
              <a:t>part </a:t>
            </a:r>
            <a:r>
              <a:rPr sz="1050" spc="-65" dirty="0">
                <a:latin typeface="Arial"/>
                <a:cs typeface="Arial"/>
              </a:rPr>
              <a:t>extends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5" dirty="0">
                <a:latin typeface="Arial"/>
                <a:cs typeface="Arial"/>
              </a:rPr>
              <a:t>basic </a:t>
            </a:r>
            <a:r>
              <a:rPr sz="1050" spc="-40" dirty="0">
                <a:latin typeface="Arial"/>
                <a:cs typeface="Arial"/>
              </a:rPr>
              <a:t>notions </a:t>
            </a:r>
            <a:r>
              <a:rPr sz="1050" spc="-20" dirty="0">
                <a:latin typeface="Arial"/>
                <a:cs typeface="Arial"/>
              </a:rPr>
              <a:t>from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i="1" spc="-60" dirty="0">
                <a:latin typeface="Arial"/>
                <a:cs typeface="Arial"/>
              </a:rPr>
              <a:t>RBox  </a:t>
            </a:r>
            <a:r>
              <a:rPr sz="1050" i="1" spc="-20" dirty="0">
                <a:latin typeface="Arial"/>
                <a:cs typeface="Arial"/>
              </a:rPr>
              <a:t>compatibility </a:t>
            </a:r>
            <a:r>
              <a:rPr sz="1050" spc="-40" dirty="0">
                <a:latin typeface="Arial"/>
                <a:cs typeface="Arial"/>
              </a:rPr>
              <a:t>(defined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i="1" spc="90" dirty="0">
                <a:latin typeface="Lucida Calligraphy"/>
                <a:cs typeface="Lucida Calligraphy"/>
              </a:rPr>
              <a:t>ALCQI</a:t>
            </a:r>
            <a:r>
              <a:rPr sz="1050" spc="90" dirty="0">
                <a:latin typeface="Arial"/>
                <a:cs typeface="Arial"/>
              </a:rPr>
              <a:t>)</a:t>
            </a:r>
            <a:endParaRPr sz="1050" dirty="0">
              <a:latin typeface="Arial"/>
              <a:cs typeface="Arial"/>
            </a:endParaRPr>
          </a:p>
          <a:p>
            <a:pPr marL="184150" marR="1524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Informally,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5" dirty="0">
                <a:latin typeface="Arial"/>
                <a:cs typeface="Arial"/>
              </a:rPr>
              <a:t>first </a:t>
            </a:r>
            <a:r>
              <a:rPr sz="1050" spc="-75" dirty="0">
                <a:latin typeface="Arial"/>
                <a:cs typeface="Arial"/>
              </a:rPr>
              <a:t>checks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10" dirty="0">
                <a:latin typeface="Arial"/>
                <a:cs typeface="Arial"/>
              </a:rPr>
              <a:t>‘compatibility’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0" dirty="0">
                <a:latin typeface="Arial"/>
                <a:cs typeface="Arial"/>
              </a:rPr>
              <a:t>domain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65" dirty="0">
                <a:latin typeface="Arial"/>
                <a:cs typeface="Arial"/>
              </a:rPr>
              <a:t>range </a:t>
            </a:r>
            <a:r>
              <a:rPr sz="1050" spc="-60" dirty="0">
                <a:latin typeface="Arial"/>
                <a:cs typeface="Arial"/>
              </a:rPr>
              <a:t>axioms </a:t>
            </a:r>
            <a:r>
              <a:rPr sz="1050" spc="5" dirty="0">
                <a:latin typeface="Arial"/>
                <a:cs typeface="Arial"/>
              </a:rPr>
              <a:t>w.r.t </a:t>
            </a:r>
            <a:r>
              <a:rPr sz="1050" spc="-30" dirty="0">
                <a:latin typeface="Arial"/>
                <a:cs typeface="Arial"/>
              </a:rPr>
              <a:t>the object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-50" dirty="0">
                <a:latin typeface="Arial"/>
                <a:cs typeface="Arial"/>
              </a:rPr>
              <a:t>hierarchy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80" dirty="0">
                <a:latin typeface="Arial"/>
                <a:cs typeface="Arial"/>
              </a:rPr>
              <a:t>class  </a:t>
            </a:r>
            <a:r>
              <a:rPr sz="1050" spc="-55" dirty="0">
                <a:latin typeface="Arial"/>
                <a:cs typeface="Arial"/>
              </a:rPr>
              <a:t>hierarchy.</a:t>
            </a:r>
            <a:endParaRPr sz="1050" dirty="0">
              <a:latin typeface="Arial"/>
              <a:cs typeface="Arial"/>
            </a:endParaRPr>
          </a:p>
          <a:p>
            <a:pPr marL="184150" marR="206375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5" dirty="0">
                <a:latin typeface="Arial"/>
                <a:cs typeface="Arial"/>
              </a:rPr>
              <a:t>After </a:t>
            </a:r>
            <a:r>
              <a:rPr sz="1050" spc="5" dirty="0">
                <a:latin typeface="Arial"/>
                <a:cs typeface="Arial"/>
              </a:rPr>
              <a:t>that, </a:t>
            </a:r>
            <a:r>
              <a:rPr sz="1050" i="1" spc="-65" dirty="0">
                <a:latin typeface="Arial"/>
                <a:cs typeface="Arial"/>
              </a:rPr>
              <a:t>SubProS </a:t>
            </a:r>
            <a:r>
              <a:rPr sz="1050" spc="-75" dirty="0">
                <a:latin typeface="Arial"/>
                <a:cs typeface="Arial"/>
              </a:rPr>
              <a:t>checks </a:t>
            </a:r>
            <a:r>
              <a:rPr sz="1050" spc="-45" dirty="0">
                <a:latin typeface="Arial"/>
                <a:cs typeface="Arial"/>
              </a:rPr>
              <a:t>whether </a:t>
            </a:r>
            <a:r>
              <a:rPr sz="1050" spc="-30" dirty="0">
                <a:latin typeface="Arial"/>
                <a:cs typeface="Arial"/>
              </a:rPr>
              <a:t>the object </a:t>
            </a:r>
            <a:r>
              <a:rPr sz="1050" spc="-35" dirty="0">
                <a:latin typeface="Arial"/>
                <a:cs typeface="Arial"/>
              </a:rPr>
              <a:t>property  </a:t>
            </a:r>
            <a:r>
              <a:rPr sz="1050" spc="-30" dirty="0">
                <a:latin typeface="Arial"/>
                <a:cs typeface="Arial"/>
              </a:rPr>
              <a:t>characteristic(s) </a:t>
            </a:r>
            <a:r>
              <a:rPr sz="1050" spc="-45" dirty="0">
                <a:latin typeface="Arial"/>
                <a:cs typeface="Arial"/>
              </a:rPr>
              <a:t>conform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35" dirty="0">
                <a:latin typeface="Arial"/>
                <a:cs typeface="Arial"/>
              </a:rPr>
              <a:t>specification, </a:t>
            </a:r>
            <a:r>
              <a:rPr sz="1050" spc="-50" dirty="0">
                <a:latin typeface="Arial"/>
                <a:cs typeface="Arial"/>
              </a:rPr>
              <a:t>provided </a:t>
            </a:r>
            <a:r>
              <a:rPr sz="1050" spc="-40" dirty="0">
                <a:latin typeface="Arial"/>
                <a:cs typeface="Arial"/>
              </a:rPr>
              <a:t>there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75" dirty="0">
                <a:latin typeface="Arial"/>
                <a:cs typeface="Arial"/>
              </a:rPr>
              <a:t>such 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75" dirty="0">
                <a:latin typeface="Arial"/>
                <a:cs typeface="Arial"/>
              </a:rPr>
              <a:t>expression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ontology.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40" dirty="0">
                <a:latin typeface="Arial"/>
                <a:cs typeface="Arial"/>
              </a:rPr>
              <a:t>It </a:t>
            </a:r>
            <a:r>
              <a:rPr sz="1050" spc="-50" dirty="0">
                <a:latin typeface="Arial"/>
                <a:cs typeface="Arial"/>
              </a:rPr>
              <a:t>exhaustively </a:t>
            </a:r>
            <a:r>
              <a:rPr sz="1050" spc="-75" dirty="0">
                <a:latin typeface="Arial"/>
                <a:cs typeface="Arial"/>
              </a:rPr>
              <a:t>checks </a:t>
            </a:r>
            <a:r>
              <a:rPr sz="1050" spc="-80" dirty="0">
                <a:latin typeface="Arial"/>
                <a:cs typeface="Arial"/>
              </a:rPr>
              <a:t>each </a:t>
            </a:r>
            <a:r>
              <a:rPr sz="1050" spc="-25" dirty="0">
                <a:latin typeface="Arial"/>
                <a:cs typeface="Arial"/>
              </a:rPr>
              <a:t>permutation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0" dirty="0">
                <a:latin typeface="Arial"/>
                <a:cs typeface="Arial"/>
              </a:rPr>
              <a:t>domain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65" dirty="0">
                <a:latin typeface="Arial"/>
                <a:cs typeface="Arial"/>
              </a:rPr>
              <a:t>range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5" dirty="0">
                <a:latin typeface="Arial"/>
                <a:cs typeface="Arial"/>
              </a:rPr>
              <a:t>then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characteristic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parent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child </a:t>
            </a:r>
            <a:r>
              <a:rPr sz="1050" spc="-35" dirty="0">
                <a:latin typeface="Arial"/>
                <a:cs typeface="Arial"/>
              </a:rPr>
              <a:t>property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object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8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hierarchy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37/71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2551" y="91381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2327" y="110363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155912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24395" y="430403"/>
            <a:ext cx="3597910" cy="1380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0585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Topics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this</a:t>
            </a:r>
            <a:r>
              <a:rPr sz="1400" spc="2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lecture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b="1" spc="-35" dirty="0">
                <a:latin typeface="Arial"/>
                <a:cs typeface="Arial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 marL="461010" marR="3683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Most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55" dirty="0">
                <a:latin typeface="Arial"/>
                <a:cs typeface="Arial"/>
              </a:rPr>
              <a:t>coarse-grained, </a:t>
            </a:r>
            <a:r>
              <a:rPr sz="1000" spc="-25" dirty="0">
                <a:latin typeface="Arial"/>
                <a:cs typeface="Arial"/>
              </a:rPr>
              <a:t>i.e.,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40" dirty="0">
                <a:solidFill>
                  <a:srgbClr val="B6321C"/>
                </a:solidFill>
                <a:latin typeface="Arial"/>
                <a:cs typeface="Arial"/>
              </a:rPr>
              <a:t>macro-level</a:t>
            </a:r>
            <a:r>
              <a:rPr sz="1000" spc="-40" dirty="0">
                <a:latin typeface="Arial"/>
                <a:cs typeface="Arial"/>
              </a:rPr>
              <a:t>, </a:t>
            </a:r>
            <a:r>
              <a:rPr sz="1000" spc="-65" dirty="0">
                <a:latin typeface="Arial"/>
                <a:cs typeface="Arial"/>
              </a:rPr>
              <a:t>processual  </a:t>
            </a:r>
            <a:r>
              <a:rPr sz="1000" spc="-20" dirty="0">
                <a:latin typeface="Arial"/>
                <a:cs typeface="Arial"/>
              </a:rPr>
              <a:t>information </a:t>
            </a:r>
            <a:r>
              <a:rPr sz="1000" spc="-70" dirty="0">
                <a:latin typeface="Arial"/>
                <a:cs typeface="Arial"/>
              </a:rPr>
              <a:t>systems </a:t>
            </a:r>
            <a:r>
              <a:rPr sz="1000" spc="-45" dirty="0">
                <a:latin typeface="Arial"/>
                <a:cs typeface="Arial"/>
              </a:rPr>
              <a:t>perspective; </a:t>
            </a:r>
            <a:r>
              <a:rPr sz="1000" spc="-30" dirty="0">
                <a:latin typeface="Arial"/>
                <a:cs typeface="Arial"/>
              </a:rPr>
              <a:t>they </a:t>
            </a:r>
            <a:r>
              <a:rPr sz="1000" spc="-50" dirty="0">
                <a:latin typeface="Arial"/>
                <a:cs typeface="Arial"/>
              </a:rPr>
              <a:t>do </a:t>
            </a:r>
            <a:r>
              <a:rPr sz="1000" spc="-10" dirty="0">
                <a:latin typeface="Arial"/>
                <a:cs typeface="Arial"/>
              </a:rPr>
              <a:t>not </a:t>
            </a:r>
            <a:r>
              <a:rPr sz="1000" dirty="0">
                <a:latin typeface="Arial"/>
                <a:cs typeface="Arial"/>
              </a:rPr>
              <a:t>(yet) </a:t>
            </a:r>
            <a:r>
              <a:rPr sz="1000" spc="-30" dirty="0">
                <a:latin typeface="Arial"/>
                <a:cs typeface="Arial"/>
              </a:rPr>
              <a:t>contain </a:t>
            </a:r>
            <a:r>
              <a:rPr sz="1000" spc="-20" dirty="0">
                <a:latin typeface="Arial"/>
                <a:cs typeface="Arial"/>
              </a:rPr>
              <a:t>all 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0" dirty="0">
                <a:latin typeface="Arial"/>
                <a:cs typeface="Arial"/>
              </a:rPr>
              <a:t>permutations </a:t>
            </a:r>
            <a:r>
              <a:rPr sz="1000" dirty="0">
                <a:latin typeface="Arial"/>
                <a:cs typeface="Arial"/>
              </a:rPr>
              <a:t>at </a:t>
            </a:r>
            <a:r>
              <a:rPr sz="1000" spc="-75" dirty="0">
                <a:latin typeface="Arial"/>
                <a:cs typeface="Arial"/>
              </a:rPr>
              <a:t>each 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step</a:t>
            </a:r>
            <a:endParaRPr sz="10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30"/>
              </a:spcBef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The actual modelling,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i="1" spc="-30" dirty="0">
                <a:latin typeface="Arial"/>
                <a:cs typeface="Arial"/>
              </a:rPr>
              <a:t>ontology </a:t>
            </a:r>
            <a:r>
              <a:rPr sz="1000" i="1" spc="-25" dirty="0">
                <a:latin typeface="Arial"/>
                <a:cs typeface="Arial"/>
              </a:rPr>
              <a:t>authoring</a:t>
            </a:r>
            <a:r>
              <a:rPr sz="1000" spc="-25" dirty="0">
                <a:latin typeface="Arial"/>
                <a:cs typeface="Arial"/>
              </a:rPr>
              <a:t>, </a:t>
            </a:r>
            <a:r>
              <a:rPr sz="1000" spc="-50" dirty="0">
                <a:latin typeface="Arial"/>
                <a:cs typeface="Arial"/>
              </a:rPr>
              <a:t>using </a:t>
            </a:r>
            <a:r>
              <a:rPr sz="1000" spc="-35" dirty="0">
                <a:solidFill>
                  <a:srgbClr val="B6321C"/>
                </a:solidFill>
                <a:latin typeface="Arial"/>
                <a:cs typeface="Arial"/>
              </a:rPr>
              <a:t>micro-level  </a:t>
            </a:r>
            <a:r>
              <a:rPr sz="1000" spc="-50" dirty="0">
                <a:latin typeface="Arial"/>
                <a:cs typeface="Arial"/>
              </a:rPr>
              <a:t>guidelines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tools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4/71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3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9193" y="416737"/>
            <a:ext cx="3989704" cy="215265"/>
          </a:xfrm>
          <a:custGeom>
            <a:avLst/>
            <a:gdLst/>
            <a:ahLst/>
            <a:cxnLst/>
            <a:rect l="l" t="t" r="r" b="b"/>
            <a:pathLst>
              <a:path w="3989704" h="215265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215238"/>
                </a:lnTo>
                <a:lnTo>
                  <a:pt x="3989652" y="215238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47294" y="416306"/>
            <a:ext cx="36410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46AA78"/>
                </a:solidFill>
                <a:latin typeface="Arial"/>
                <a:cs typeface="Arial"/>
              </a:rPr>
              <a:t>Definition </a:t>
            </a:r>
            <a:r>
              <a:rPr sz="1200" spc="-45" dirty="0">
                <a:solidFill>
                  <a:srgbClr val="46AA78"/>
                </a:solidFill>
                <a:latin typeface="Arial"/>
                <a:cs typeface="Arial"/>
              </a:rPr>
              <a:t>(Sub-Property </a:t>
            </a:r>
            <a:r>
              <a:rPr sz="1200" spc="-30" dirty="0">
                <a:solidFill>
                  <a:srgbClr val="46AA78"/>
                </a:solidFill>
                <a:latin typeface="Arial"/>
                <a:cs typeface="Arial"/>
              </a:rPr>
              <a:t>compatibility </a:t>
            </a:r>
            <a:r>
              <a:rPr sz="1200" spc="-85" dirty="0">
                <a:solidFill>
                  <a:srgbClr val="46AA78"/>
                </a:solidFill>
                <a:latin typeface="Arial"/>
                <a:cs typeface="Arial"/>
              </a:rPr>
              <a:t>Service </a:t>
            </a:r>
            <a:r>
              <a:rPr sz="1200" spc="7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46AA78"/>
                </a:solidFill>
                <a:latin typeface="Arial"/>
                <a:cs typeface="Arial"/>
              </a:rPr>
              <a:t>(</a:t>
            </a:r>
            <a:r>
              <a:rPr sz="1200" i="1" spc="-45" dirty="0">
                <a:solidFill>
                  <a:srgbClr val="46AA78"/>
                </a:solidFill>
                <a:latin typeface="Arial"/>
                <a:cs typeface="Arial"/>
              </a:rPr>
              <a:t>SubProS</a:t>
            </a:r>
            <a:r>
              <a:rPr sz="1200" spc="-45" dirty="0">
                <a:solidFill>
                  <a:srgbClr val="46AA78"/>
                </a:solidFill>
                <a:latin typeface="Arial"/>
                <a:cs typeface="Arial"/>
              </a:rPr>
              <a:t>))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09194" y="619315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9193" y="663563"/>
            <a:ext cx="3989704" cy="2777490"/>
          </a:xfrm>
          <a:custGeom>
            <a:avLst/>
            <a:gdLst/>
            <a:ahLst/>
            <a:cxnLst/>
            <a:rect l="l" t="t" r="r" b="b"/>
            <a:pathLst>
              <a:path w="3989704" h="2777490">
                <a:moveTo>
                  <a:pt x="3989652" y="0"/>
                </a:moveTo>
                <a:lnTo>
                  <a:pt x="0" y="0"/>
                </a:lnTo>
                <a:lnTo>
                  <a:pt x="0" y="2726613"/>
                </a:lnTo>
                <a:lnTo>
                  <a:pt x="4008" y="2746337"/>
                </a:lnTo>
                <a:lnTo>
                  <a:pt x="14922" y="2762490"/>
                </a:lnTo>
                <a:lnTo>
                  <a:pt x="31075" y="2773404"/>
                </a:lnTo>
                <a:lnTo>
                  <a:pt x="50800" y="2777413"/>
                </a:lnTo>
                <a:lnTo>
                  <a:pt x="3938852" y="2777413"/>
                </a:lnTo>
                <a:lnTo>
                  <a:pt x="3958576" y="2773404"/>
                </a:lnTo>
                <a:lnTo>
                  <a:pt x="3974729" y="2762490"/>
                </a:lnTo>
                <a:lnTo>
                  <a:pt x="3985644" y="2746337"/>
                </a:lnTo>
                <a:lnTo>
                  <a:pt x="3989652" y="2726613"/>
                </a:lnTo>
                <a:lnTo>
                  <a:pt x="3989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71450" y="656806"/>
            <a:ext cx="443865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5" dirty="0">
                <a:latin typeface="Arial"/>
                <a:cs typeface="Arial"/>
              </a:rPr>
              <a:t>For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each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pair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of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object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properties,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R,</a:t>
            </a:r>
            <a:r>
              <a:rPr sz="1000" i="1" spc="-120" dirty="0">
                <a:latin typeface="Arial"/>
                <a:cs typeface="Arial"/>
              </a:rPr>
              <a:t> </a:t>
            </a:r>
            <a:r>
              <a:rPr sz="1000" i="1" spc="-114" dirty="0">
                <a:latin typeface="Arial"/>
                <a:cs typeface="Arial"/>
              </a:rPr>
              <a:t>S </a:t>
            </a:r>
            <a:r>
              <a:rPr sz="1000" i="1" spc="-80" dirty="0">
                <a:latin typeface="Arial"/>
                <a:cs typeface="Arial"/>
              </a:rPr>
              <a:t> </a:t>
            </a:r>
            <a:r>
              <a:rPr sz="1000" i="1" spc="60" dirty="0" smtClean="0">
                <a:latin typeface="Menlo"/>
                <a:cs typeface="Menlo"/>
              </a:rPr>
              <a:t>∈</a:t>
            </a:r>
            <a:r>
              <a:rPr lang="en-US" sz="1000" i="1" spc="-330" dirty="0">
                <a:latin typeface="Menlo"/>
                <a:cs typeface="Menlo"/>
              </a:rPr>
              <a:t> </a:t>
            </a:r>
            <a:r>
              <a:rPr lang="en-US" sz="1000" spc="10" dirty="0" smtClean="0">
                <a:latin typeface="Lucida Handwriting"/>
                <a:cs typeface="Lucida Handwriting"/>
              </a:rPr>
              <a:t>O</a:t>
            </a:r>
            <a:r>
              <a:rPr sz="1000" i="1" spc="-250" dirty="0" smtClean="0">
                <a:latin typeface="Menlo"/>
                <a:cs typeface="Menlo"/>
              </a:rPr>
              <a:t> </a:t>
            </a:r>
            <a:r>
              <a:rPr sz="1000" spc="-65" dirty="0">
                <a:latin typeface="Arial"/>
                <a:cs typeface="Arial"/>
              </a:rPr>
              <a:t>such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that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30" dirty="0" smtClean="0">
                <a:latin typeface="Arial"/>
                <a:cs typeface="Arial"/>
              </a:rPr>
              <a:t> </a:t>
            </a:r>
            <a:r>
              <a:rPr sz="1000" i="1" spc="-114" dirty="0">
                <a:latin typeface="Arial"/>
                <a:cs typeface="Arial"/>
              </a:rPr>
              <a:t>S </a:t>
            </a:r>
            <a:r>
              <a:rPr sz="1000" i="1" spc="-80" dirty="0">
                <a:latin typeface="Arial"/>
                <a:cs typeface="Arial"/>
              </a:rPr>
              <a:t> </a:t>
            </a:r>
            <a:r>
              <a:rPr sz="1000" i="1" spc="-330" dirty="0" smtClean="0">
                <a:latin typeface="Menlo"/>
                <a:cs typeface="Menlo"/>
              </a:rPr>
              <a:t> </a:t>
            </a:r>
            <a:r>
              <a:rPr lang="en-US" sz="1000" i="1" spc="-330" dirty="0" smtClean="0">
                <a:latin typeface="Menlo"/>
                <a:cs typeface="Menlo"/>
              </a:rPr>
              <a:t> </a:t>
            </a:r>
            <a:r>
              <a:rPr sz="1000" i="1" spc="-80" dirty="0" smtClean="0">
                <a:latin typeface="Arial"/>
                <a:cs typeface="Arial"/>
              </a:rPr>
              <a:t>R</a:t>
            </a:r>
            <a:r>
              <a:rPr sz="1000" i="1" spc="-200" dirty="0" smtClean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and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71450" y="808633"/>
            <a:ext cx="4438650" cy="159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190" dirty="0" smtClean="0">
                <a:latin typeface="Menlo"/>
                <a:cs typeface="Menlo"/>
              </a:rPr>
              <a:t> </a:t>
            </a:r>
            <a:r>
              <a:rPr sz="1000" spc="-60" dirty="0">
                <a:latin typeface="Arial"/>
                <a:cs typeface="Arial"/>
              </a:rPr>
              <a:t>an  </a:t>
            </a:r>
            <a:r>
              <a:rPr sz="1000" spc="-35" dirty="0">
                <a:latin typeface="Arial"/>
                <a:cs typeface="Arial"/>
              </a:rPr>
              <a:t>OWL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spc="-45" dirty="0">
                <a:latin typeface="Arial"/>
                <a:cs typeface="Arial"/>
              </a:rPr>
              <a:t>adhering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0" dirty="0">
                <a:latin typeface="Arial"/>
                <a:cs typeface="Arial"/>
              </a:rPr>
              <a:t>syntax </a:t>
            </a:r>
            <a:r>
              <a:rPr sz="1000" spc="-55" dirty="0">
                <a:latin typeface="Arial"/>
                <a:cs typeface="Arial"/>
              </a:rPr>
              <a:t>and semantics </a:t>
            </a:r>
            <a:r>
              <a:rPr sz="1000" spc="-100" dirty="0">
                <a:latin typeface="Arial"/>
                <a:cs typeface="Arial"/>
              </a:rPr>
              <a:t>as  </a:t>
            </a:r>
            <a:r>
              <a:rPr sz="1000" spc="-50" dirty="0">
                <a:latin typeface="Arial"/>
                <a:cs typeface="Arial"/>
              </a:rPr>
              <a:t>specified 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in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71450" y="960463"/>
            <a:ext cx="4343400" cy="2209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OWL </a:t>
            </a:r>
            <a:r>
              <a:rPr sz="1000" spc="-60" dirty="0">
                <a:latin typeface="Arial"/>
                <a:cs typeface="Arial"/>
              </a:rPr>
              <a:t>2 </a:t>
            </a:r>
            <a:r>
              <a:rPr sz="1000" spc="-40" dirty="0">
                <a:latin typeface="Arial"/>
                <a:cs typeface="Arial"/>
              </a:rPr>
              <a:t>Standard, </a:t>
            </a:r>
            <a:r>
              <a:rPr sz="1000" spc="-60" dirty="0">
                <a:latin typeface="Arial"/>
                <a:cs typeface="Arial"/>
              </a:rPr>
              <a:t>check 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whether:</a:t>
            </a:r>
            <a:endParaRPr sz="1000" dirty="0">
              <a:latin typeface="Arial"/>
              <a:cs typeface="Arial"/>
            </a:endParaRPr>
          </a:p>
          <a:p>
            <a:pPr marL="365760" marR="972185">
              <a:lnSpc>
                <a:spcPct val="149400"/>
              </a:lnSpc>
            </a:pPr>
            <a:r>
              <a:rPr sz="1000" spc="-45" dirty="0">
                <a:solidFill>
                  <a:srgbClr val="46AA78"/>
                </a:solidFill>
                <a:latin typeface="Arial"/>
                <a:cs typeface="Arial"/>
              </a:rPr>
              <a:t>Test</a:t>
            </a:r>
            <a:r>
              <a:rPr sz="1000" spc="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1.</a:t>
            </a:r>
            <a:r>
              <a:rPr sz="10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lang="en-US" sz="1000" i="1" spc="-155" dirty="0" smtClean="0">
                <a:latin typeface="Menlo"/>
                <a:cs typeface="Menlo"/>
              </a:rPr>
              <a:t> </a:t>
            </a:r>
            <a:r>
              <a:rPr sz="1000" spc="-135" dirty="0" smtClean="0">
                <a:latin typeface="Arial"/>
                <a:cs typeface="Arial"/>
              </a:rPr>
              <a:t> </a:t>
            </a:r>
            <a:r>
              <a:rPr sz="1000" i="1" spc="-30" dirty="0">
                <a:latin typeface="Arial"/>
                <a:cs typeface="Arial"/>
              </a:rPr>
              <a:t>D</a:t>
            </a:r>
            <a:r>
              <a:rPr sz="1050" i="1" spc="-44" baseline="-11904" dirty="0">
                <a:latin typeface="Arial"/>
                <a:cs typeface="Arial"/>
              </a:rPr>
              <a:t>S</a:t>
            </a:r>
            <a:r>
              <a:rPr sz="1050" i="1" spc="30" baseline="-11904" dirty="0">
                <a:latin typeface="Arial"/>
                <a:cs typeface="Arial"/>
              </a:rPr>
              <a:t> </a:t>
            </a:r>
            <a:r>
              <a:rPr lang="en-US" sz="1000" i="1" spc="170" dirty="0">
                <a:latin typeface="Menlo"/>
                <a:cs typeface="Menlo"/>
              </a:rPr>
              <a:t> </a:t>
            </a:r>
            <a:r>
              <a:rPr sz="1000" i="1" spc="-330" dirty="0" smtClean="0">
                <a:latin typeface="Menlo"/>
                <a:cs typeface="Menlo"/>
              </a:rPr>
              <a:t> </a:t>
            </a:r>
            <a:r>
              <a:rPr sz="1000" i="1" spc="-15" dirty="0">
                <a:latin typeface="Arial"/>
                <a:cs typeface="Arial"/>
              </a:rPr>
              <a:t>D</a:t>
            </a:r>
            <a:r>
              <a:rPr sz="1050" i="1" spc="-22" baseline="-11904" dirty="0">
                <a:latin typeface="Arial"/>
                <a:cs typeface="Arial"/>
              </a:rPr>
              <a:t>R</a:t>
            </a:r>
            <a:r>
              <a:rPr sz="1050" i="1" spc="82" baseline="-11904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lang="en-US" sz="1000" i="1" spc="-155" dirty="0" smtClean="0">
                <a:latin typeface="Menlo"/>
                <a:cs typeface="Menlo"/>
              </a:rPr>
              <a:t> </a:t>
            </a:r>
            <a:r>
              <a:rPr sz="1000" spc="-135" dirty="0" smtClean="0">
                <a:latin typeface="Arial"/>
                <a:cs typeface="Arial"/>
              </a:rPr>
              <a:t> </a:t>
            </a:r>
            <a:r>
              <a:rPr sz="1000" i="1" spc="-70" dirty="0">
                <a:latin typeface="Arial"/>
                <a:cs typeface="Arial"/>
              </a:rPr>
              <a:t>R</a:t>
            </a:r>
            <a:r>
              <a:rPr sz="1050" i="1" spc="-104" baseline="-11904" dirty="0">
                <a:latin typeface="Arial"/>
                <a:cs typeface="Arial"/>
              </a:rPr>
              <a:t>S</a:t>
            </a:r>
            <a:r>
              <a:rPr sz="1050" i="1" spc="-97" baseline="-11904" dirty="0">
                <a:latin typeface="Arial"/>
                <a:cs typeface="Arial"/>
              </a:rPr>
              <a:t> </a:t>
            </a:r>
            <a:r>
              <a:rPr lang="en-US" sz="1000" i="1" spc="170" dirty="0">
                <a:latin typeface="Menlo"/>
                <a:cs typeface="Menlo"/>
              </a:rPr>
              <a:t> </a:t>
            </a:r>
            <a:r>
              <a:rPr sz="1000" i="1" spc="-330" dirty="0" smtClean="0">
                <a:latin typeface="Menlo"/>
                <a:cs typeface="Menlo"/>
              </a:rPr>
              <a:t> </a:t>
            </a:r>
            <a:r>
              <a:rPr sz="1000" i="1" spc="-55" dirty="0">
                <a:latin typeface="Arial"/>
                <a:cs typeface="Arial"/>
              </a:rPr>
              <a:t>R</a:t>
            </a:r>
            <a:r>
              <a:rPr sz="1050" i="1" spc="-82" baseline="-11904" dirty="0">
                <a:latin typeface="Arial"/>
                <a:cs typeface="Arial"/>
              </a:rPr>
              <a:t>R</a:t>
            </a:r>
            <a:r>
              <a:rPr sz="1050" i="1" spc="-142" baseline="-1190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;  </a:t>
            </a:r>
            <a:endParaRPr lang="en-US" sz="1000" spc="-5" dirty="0" smtClean="0">
              <a:latin typeface="Arial"/>
              <a:cs typeface="Arial"/>
            </a:endParaRPr>
          </a:p>
          <a:p>
            <a:pPr marL="365760" marR="972185">
              <a:lnSpc>
                <a:spcPct val="149400"/>
              </a:lnSpc>
            </a:pPr>
            <a:r>
              <a:rPr sz="1000" spc="-45" dirty="0" smtClean="0">
                <a:solidFill>
                  <a:srgbClr val="46AA78"/>
                </a:solidFill>
                <a:latin typeface="Arial"/>
                <a:cs typeface="Arial"/>
              </a:rPr>
              <a:t>Test</a:t>
            </a:r>
            <a:r>
              <a:rPr sz="1000" spc="35" dirty="0" smtClean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2.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1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40" dirty="0" smtClean="0">
                <a:latin typeface="Arial"/>
                <a:cs typeface="Arial"/>
              </a:rPr>
              <a:t> </a:t>
            </a:r>
            <a:r>
              <a:rPr sz="1000" i="1" spc="-15" dirty="0">
                <a:latin typeface="Arial"/>
                <a:cs typeface="Arial"/>
              </a:rPr>
              <a:t>D</a:t>
            </a:r>
            <a:r>
              <a:rPr sz="1050" i="1" spc="-22" baseline="-11904" dirty="0">
                <a:latin typeface="Arial"/>
                <a:cs typeface="Arial"/>
              </a:rPr>
              <a:t>R </a:t>
            </a:r>
            <a:r>
              <a:rPr sz="1050" i="1" spc="-15" baseline="-11904" dirty="0">
                <a:latin typeface="Arial"/>
                <a:cs typeface="Arial"/>
              </a:rPr>
              <a:t> </a:t>
            </a:r>
            <a:r>
              <a:rPr lang="en-US" sz="1000" i="1" spc="170" dirty="0">
                <a:latin typeface="Menlo"/>
                <a:cs typeface="Menlo"/>
              </a:rPr>
              <a:t> </a:t>
            </a:r>
            <a:r>
              <a:rPr sz="1000" i="1" spc="-335" dirty="0" smtClean="0">
                <a:latin typeface="Menlo"/>
                <a:cs typeface="Menlo"/>
              </a:rPr>
              <a:t> </a:t>
            </a:r>
            <a:r>
              <a:rPr sz="1000" i="1" spc="-30" dirty="0">
                <a:latin typeface="Arial"/>
                <a:cs typeface="Arial"/>
              </a:rPr>
              <a:t>D</a:t>
            </a:r>
            <a:r>
              <a:rPr sz="1050" i="1" spc="-44" baseline="-11904" dirty="0">
                <a:latin typeface="Arial"/>
                <a:cs typeface="Arial"/>
              </a:rPr>
              <a:t>S</a:t>
            </a:r>
            <a:r>
              <a:rPr sz="1050" i="1" spc="-135" baseline="-1190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;</a:t>
            </a:r>
            <a:endParaRPr sz="1000" dirty="0">
              <a:latin typeface="Arial"/>
              <a:cs typeface="Arial"/>
            </a:endParaRPr>
          </a:p>
          <a:p>
            <a:pPr marL="365760">
              <a:lnSpc>
                <a:spcPct val="100000"/>
              </a:lnSpc>
              <a:spcBef>
                <a:spcPts val="590"/>
              </a:spcBef>
            </a:pPr>
            <a:r>
              <a:rPr sz="1000" spc="-45" dirty="0">
                <a:solidFill>
                  <a:srgbClr val="46AA78"/>
                </a:solidFill>
                <a:latin typeface="Arial"/>
                <a:cs typeface="Arial"/>
              </a:rPr>
              <a:t>Test</a:t>
            </a:r>
            <a:r>
              <a:rPr sz="1000" spc="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3.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10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40" dirty="0" smtClean="0">
                <a:latin typeface="Arial"/>
                <a:cs typeface="Arial"/>
              </a:rPr>
              <a:t> </a:t>
            </a:r>
            <a:r>
              <a:rPr sz="1000" i="1" spc="-55" dirty="0">
                <a:latin typeface="Arial"/>
                <a:cs typeface="Arial"/>
              </a:rPr>
              <a:t>R</a:t>
            </a:r>
            <a:r>
              <a:rPr sz="1050" i="1" spc="-82" baseline="-11904" dirty="0">
                <a:latin typeface="Arial"/>
                <a:cs typeface="Arial"/>
              </a:rPr>
              <a:t>R </a:t>
            </a:r>
            <a:r>
              <a:rPr sz="1050" i="1" spc="44" baseline="-11904" dirty="0">
                <a:latin typeface="Arial"/>
                <a:cs typeface="Arial"/>
              </a:rPr>
              <a:t> </a:t>
            </a:r>
            <a:r>
              <a:rPr lang="en-US" sz="1000" i="1" spc="170" dirty="0">
                <a:latin typeface="Menlo"/>
                <a:cs typeface="Menlo"/>
              </a:rPr>
              <a:t> </a:t>
            </a:r>
            <a:r>
              <a:rPr sz="1000" i="1" spc="-335" dirty="0" smtClean="0">
                <a:latin typeface="Menlo"/>
                <a:cs typeface="Menlo"/>
              </a:rPr>
              <a:t> </a:t>
            </a:r>
            <a:r>
              <a:rPr sz="1000" i="1" spc="-70" dirty="0">
                <a:latin typeface="Arial"/>
                <a:cs typeface="Arial"/>
              </a:rPr>
              <a:t>R</a:t>
            </a:r>
            <a:r>
              <a:rPr sz="1050" i="1" spc="-104" baseline="-11904" dirty="0">
                <a:latin typeface="Arial"/>
                <a:cs typeface="Arial"/>
              </a:rPr>
              <a:t>S</a:t>
            </a:r>
            <a:r>
              <a:rPr sz="1050" i="1" spc="-135" baseline="-1190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;</a:t>
            </a:r>
            <a:endParaRPr sz="1000" dirty="0">
              <a:latin typeface="Arial"/>
              <a:cs typeface="Arial"/>
            </a:endParaRPr>
          </a:p>
          <a:p>
            <a:pPr marL="365760">
              <a:lnSpc>
                <a:spcPct val="100000"/>
              </a:lnSpc>
              <a:spcBef>
                <a:spcPts val="590"/>
              </a:spcBef>
            </a:pPr>
            <a:r>
              <a:rPr sz="1000" spc="-45" dirty="0">
                <a:solidFill>
                  <a:srgbClr val="46AA78"/>
                </a:solidFill>
                <a:latin typeface="Arial"/>
                <a:cs typeface="Arial"/>
              </a:rPr>
              <a:t>Test</a:t>
            </a:r>
            <a:r>
              <a:rPr sz="1000" spc="4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4. </a:t>
            </a:r>
            <a:r>
              <a:rPr sz="1000" spc="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If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10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30" dirty="0" smtClean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Asym(</a:t>
            </a:r>
            <a:r>
              <a:rPr sz="1000" i="1" spc="-40" dirty="0">
                <a:latin typeface="Arial"/>
                <a:cs typeface="Arial"/>
              </a:rPr>
              <a:t>R</a:t>
            </a:r>
            <a:r>
              <a:rPr sz="1000" i="1" spc="-20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then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10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30" dirty="0" smtClean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Asym(</a:t>
            </a:r>
            <a:r>
              <a:rPr sz="1000" i="1" spc="-45" dirty="0">
                <a:latin typeface="Arial"/>
                <a:cs typeface="Arial"/>
              </a:rPr>
              <a:t>S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);</a:t>
            </a:r>
            <a:endParaRPr sz="1000" dirty="0">
              <a:latin typeface="Arial"/>
              <a:cs typeface="Arial"/>
            </a:endParaRPr>
          </a:p>
          <a:p>
            <a:pPr marL="365760" marR="5080">
              <a:lnSpc>
                <a:spcPct val="149400"/>
              </a:lnSpc>
            </a:pPr>
            <a:r>
              <a:rPr sz="1000" spc="-45" dirty="0">
                <a:solidFill>
                  <a:srgbClr val="46AA78"/>
                </a:solidFill>
                <a:latin typeface="Arial"/>
                <a:cs typeface="Arial"/>
              </a:rPr>
              <a:t>Test</a:t>
            </a:r>
            <a:r>
              <a:rPr sz="1000" spc="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5.</a:t>
            </a:r>
            <a:r>
              <a:rPr sz="1000" spc="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If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lang="en-US" sz="1000" i="1" spc="-155" dirty="0" smtClean="0">
                <a:latin typeface="Menlo"/>
                <a:cs typeface="Menlo"/>
              </a:rPr>
              <a:t> </a:t>
            </a:r>
            <a:r>
              <a:rPr sz="1000" spc="-125" dirty="0" smtClean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Sym(</a:t>
            </a:r>
            <a:r>
              <a:rPr sz="1000" i="1" spc="-45" dirty="0">
                <a:latin typeface="Arial"/>
                <a:cs typeface="Arial"/>
              </a:rPr>
              <a:t>R</a:t>
            </a:r>
            <a:r>
              <a:rPr sz="1000" i="1" spc="-20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then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lang="en-US" sz="1000" i="1" spc="-155" dirty="0" smtClean="0">
                <a:latin typeface="Menlo"/>
                <a:cs typeface="Menlo"/>
              </a:rPr>
              <a:t> </a:t>
            </a:r>
            <a:r>
              <a:rPr sz="1000" spc="-55" dirty="0" smtClean="0">
                <a:latin typeface="Arial"/>
                <a:cs typeface="Arial"/>
              </a:rPr>
              <a:t>Sym</a:t>
            </a:r>
            <a:r>
              <a:rPr sz="1000" spc="-55" dirty="0">
                <a:latin typeface="Arial"/>
                <a:cs typeface="Arial"/>
              </a:rPr>
              <a:t>(</a:t>
            </a:r>
            <a:r>
              <a:rPr sz="1000" i="1" spc="-55" dirty="0">
                <a:latin typeface="Arial"/>
                <a:cs typeface="Arial"/>
              </a:rPr>
              <a:t>S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lang="en-US" sz="1000" spc="10" dirty="0" smtClean="0">
                <a:latin typeface="Lucida Handwriting"/>
                <a:cs typeface="Lucida Handwriting"/>
              </a:rPr>
              <a:t>O</a:t>
            </a:r>
            <a:r>
              <a:rPr lang="en-US" sz="1000" i="1" spc="-305" dirty="0">
                <a:latin typeface="Menlo"/>
                <a:cs typeface="Menlo"/>
              </a:rPr>
              <a:t> </a:t>
            </a:r>
            <a:r>
              <a:rPr lang="en-US" sz="1000" i="1" spc="-305" dirty="0" smtClean="0">
                <a:latin typeface="Menlo"/>
                <a:cs typeface="Menlo"/>
              </a:rPr>
              <a:t> </a:t>
            </a:r>
            <a:r>
              <a:rPr sz="1000" spc="-125" dirty="0" smtClean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Asym(</a:t>
            </a:r>
            <a:r>
              <a:rPr sz="1000" i="1" spc="-45" dirty="0">
                <a:latin typeface="Arial"/>
                <a:cs typeface="Arial"/>
              </a:rPr>
              <a:t>S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);  </a:t>
            </a:r>
            <a:endParaRPr lang="en-US" sz="1000" spc="25" dirty="0" smtClean="0">
              <a:latin typeface="Arial"/>
              <a:cs typeface="Arial"/>
            </a:endParaRPr>
          </a:p>
          <a:p>
            <a:pPr marL="365760" marR="5080">
              <a:lnSpc>
                <a:spcPct val="149400"/>
              </a:lnSpc>
            </a:pPr>
            <a:r>
              <a:rPr sz="1000" spc="-45" dirty="0" smtClean="0">
                <a:solidFill>
                  <a:srgbClr val="46AA78"/>
                </a:solidFill>
                <a:latin typeface="Arial"/>
                <a:cs typeface="Arial"/>
              </a:rPr>
              <a:t>Test</a:t>
            </a:r>
            <a:r>
              <a:rPr sz="1000" spc="40" dirty="0" smtClean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6. </a:t>
            </a:r>
            <a:r>
              <a:rPr sz="10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If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10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30" dirty="0" smtClean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Trans(</a:t>
            </a:r>
            <a:r>
              <a:rPr sz="1000" i="1" spc="-40" dirty="0">
                <a:latin typeface="Arial"/>
                <a:cs typeface="Arial"/>
              </a:rPr>
              <a:t>R</a:t>
            </a:r>
            <a:r>
              <a:rPr sz="1000" i="1" spc="-20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then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10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30" dirty="0" smtClean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Trans(</a:t>
            </a:r>
            <a:r>
              <a:rPr sz="1000" i="1" spc="-45" dirty="0">
                <a:latin typeface="Arial"/>
                <a:cs typeface="Arial"/>
              </a:rPr>
              <a:t>S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);</a:t>
            </a:r>
            <a:endParaRPr sz="1000" dirty="0">
              <a:latin typeface="Arial"/>
              <a:cs typeface="Arial"/>
            </a:endParaRPr>
          </a:p>
          <a:p>
            <a:pPr marL="365760" marR="216535">
              <a:lnSpc>
                <a:spcPct val="149400"/>
              </a:lnSpc>
            </a:pPr>
            <a:r>
              <a:rPr sz="1000" spc="-45" dirty="0">
                <a:solidFill>
                  <a:srgbClr val="46AA78"/>
                </a:solidFill>
                <a:latin typeface="Arial"/>
                <a:cs typeface="Arial"/>
              </a:rPr>
              <a:t>Test</a:t>
            </a:r>
            <a:r>
              <a:rPr sz="1000" spc="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7.</a:t>
            </a:r>
            <a:r>
              <a:rPr sz="1000" spc="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If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lang="en-US" sz="1000" i="1" spc="-155" dirty="0" smtClean="0">
                <a:latin typeface="Menlo"/>
                <a:cs typeface="Menlo"/>
              </a:rPr>
              <a:t> </a:t>
            </a:r>
            <a:r>
              <a:rPr sz="1000" spc="-125" dirty="0" smtClean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Ref(</a:t>
            </a:r>
            <a:r>
              <a:rPr sz="1000" i="1" spc="-30" dirty="0">
                <a:latin typeface="Arial"/>
                <a:cs typeface="Arial"/>
              </a:rPr>
              <a:t>R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then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 </a:t>
            </a:r>
            <a:r>
              <a:rPr sz="1000" spc="-35" dirty="0" smtClean="0">
                <a:latin typeface="Arial"/>
                <a:cs typeface="Arial"/>
              </a:rPr>
              <a:t>Ref</a:t>
            </a:r>
            <a:r>
              <a:rPr sz="1000" spc="-35" dirty="0">
                <a:latin typeface="Arial"/>
                <a:cs typeface="Arial"/>
              </a:rPr>
              <a:t>(</a:t>
            </a:r>
            <a:r>
              <a:rPr sz="1000" i="1" spc="-35" dirty="0">
                <a:latin typeface="Arial"/>
                <a:cs typeface="Arial"/>
              </a:rPr>
              <a:t>S</a:t>
            </a:r>
            <a:r>
              <a:rPr sz="1000" i="1" spc="-19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25" dirty="0" smtClean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Irr(</a:t>
            </a:r>
            <a:r>
              <a:rPr sz="1000" i="1" spc="-10" dirty="0">
                <a:latin typeface="Arial"/>
                <a:cs typeface="Arial"/>
              </a:rPr>
              <a:t>S</a:t>
            </a:r>
            <a:r>
              <a:rPr sz="1000" i="1" spc="-190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);  </a:t>
            </a:r>
            <a:endParaRPr lang="en-US" sz="1000" spc="25" dirty="0" smtClean="0">
              <a:latin typeface="Arial"/>
              <a:cs typeface="Arial"/>
            </a:endParaRPr>
          </a:p>
          <a:p>
            <a:pPr marL="365760" marR="216535">
              <a:lnSpc>
                <a:spcPct val="149400"/>
              </a:lnSpc>
            </a:pPr>
            <a:r>
              <a:rPr sz="1000" spc="-45" dirty="0" smtClean="0">
                <a:solidFill>
                  <a:srgbClr val="46AA78"/>
                </a:solidFill>
                <a:latin typeface="Arial"/>
                <a:cs typeface="Arial"/>
              </a:rPr>
              <a:t>Test</a:t>
            </a:r>
            <a:r>
              <a:rPr sz="1000" spc="45" dirty="0" smtClean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8.</a:t>
            </a:r>
            <a:r>
              <a:rPr sz="1000" spc="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If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25" dirty="0" smtClean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Irr(</a:t>
            </a:r>
            <a:r>
              <a:rPr sz="1000" i="1" spc="-5" dirty="0">
                <a:latin typeface="Arial"/>
                <a:cs typeface="Arial"/>
              </a:rPr>
              <a:t>R</a:t>
            </a:r>
            <a:r>
              <a:rPr sz="1000" i="1" spc="-20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then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25" dirty="0" smtClean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Irr(</a:t>
            </a:r>
            <a:r>
              <a:rPr sz="1000" i="1" spc="-10" dirty="0">
                <a:latin typeface="Arial"/>
                <a:cs typeface="Arial"/>
              </a:rPr>
              <a:t>S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or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lang="en-US" sz="1000" i="1" spc="-155" dirty="0" smtClean="0">
                <a:latin typeface="Menlo"/>
                <a:cs typeface="Menlo"/>
              </a:rPr>
              <a:t> </a:t>
            </a:r>
            <a:r>
              <a:rPr sz="1000" spc="-45" dirty="0" smtClean="0">
                <a:latin typeface="Arial"/>
                <a:cs typeface="Arial"/>
              </a:rPr>
              <a:t>Asym</a:t>
            </a:r>
            <a:r>
              <a:rPr sz="1000" spc="-45" dirty="0">
                <a:latin typeface="Arial"/>
                <a:cs typeface="Arial"/>
              </a:rPr>
              <a:t>(</a:t>
            </a:r>
            <a:r>
              <a:rPr sz="1000" i="1" spc="-45" dirty="0">
                <a:latin typeface="Arial"/>
                <a:cs typeface="Arial"/>
              </a:rPr>
              <a:t>S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);  </a:t>
            </a:r>
            <a:endParaRPr lang="en-US" sz="1000" spc="25" dirty="0" smtClean="0">
              <a:latin typeface="Arial"/>
              <a:cs typeface="Arial"/>
            </a:endParaRPr>
          </a:p>
          <a:p>
            <a:pPr marL="365760" marR="216535">
              <a:lnSpc>
                <a:spcPct val="149400"/>
              </a:lnSpc>
            </a:pPr>
            <a:r>
              <a:rPr sz="1000" spc="-45" dirty="0" smtClean="0">
                <a:solidFill>
                  <a:srgbClr val="46AA78"/>
                </a:solidFill>
                <a:latin typeface="Arial"/>
                <a:cs typeface="Arial"/>
              </a:rPr>
              <a:t>Test</a:t>
            </a:r>
            <a:r>
              <a:rPr sz="1000" spc="45" dirty="0" smtClean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9. </a:t>
            </a:r>
            <a:r>
              <a:rPr sz="10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If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30" dirty="0" smtClean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Asym(</a:t>
            </a:r>
            <a:r>
              <a:rPr sz="1000" i="1" spc="-40" dirty="0">
                <a:latin typeface="Arial"/>
                <a:cs typeface="Arial"/>
              </a:rPr>
              <a:t>R</a:t>
            </a:r>
            <a:r>
              <a:rPr sz="1000" i="1" spc="-20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then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30" dirty="0" smtClean="0">
                <a:latin typeface="Arial"/>
                <a:cs typeface="Arial"/>
              </a:rPr>
              <a:t> </a:t>
            </a:r>
            <a:r>
              <a:rPr lang="en-US" sz="1000" spc="-130" dirty="0" smtClean="0">
                <a:latin typeface="Arial"/>
                <a:cs typeface="Arial"/>
              </a:rPr>
              <a:t> </a:t>
            </a:r>
            <a:r>
              <a:rPr sz="1000" spc="-55" dirty="0" smtClean="0">
                <a:latin typeface="Arial"/>
                <a:cs typeface="Arial"/>
              </a:rPr>
              <a:t>Sym</a:t>
            </a:r>
            <a:r>
              <a:rPr sz="1000" spc="-55" dirty="0">
                <a:latin typeface="Arial"/>
                <a:cs typeface="Arial"/>
              </a:rPr>
              <a:t>(</a:t>
            </a:r>
            <a:r>
              <a:rPr sz="1000" i="1" spc="-55" dirty="0">
                <a:latin typeface="Arial"/>
                <a:cs typeface="Arial"/>
              </a:rPr>
              <a:t>S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);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15620" y="3237928"/>
            <a:ext cx="27800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46AA78"/>
                </a:solidFill>
                <a:latin typeface="Arial"/>
                <a:cs typeface="Arial"/>
              </a:rPr>
              <a:t>Test</a:t>
            </a:r>
            <a:r>
              <a:rPr sz="1000" spc="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46AA78"/>
                </a:solidFill>
                <a:latin typeface="Arial"/>
                <a:cs typeface="Arial"/>
              </a:rPr>
              <a:t>10. </a:t>
            </a:r>
            <a:r>
              <a:rPr sz="10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If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30" dirty="0" smtClean="0">
                <a:latin typeface="Arial"/>
                <a:cs typeface="Arial"/>
              </a:rPr>
              <a:t> </a:t>
            </a:r>
            <a:r>
              <a:rPr lang="en-US" sz="1000" spc="-130" dirty="0" smtClean="0">
                <a:latin typeface="Arial"/>
                <a:cs typeface="Arial"/>
              </a:rPr>
              <a:t> </a:t>
            </a:r>
            <a:r>
              <a:rPr sz="1000" spc="-5" dirty="0" smtClean="0">
                <a:latin typeface="Arial"/>
                <a:cs typeface="Arial"/>
              </a:rPr>
              <a:t>Irr</a:t>
            </a:r>
            <a:r>
              <a:rPr sz="1000" spc="-5" dirty="0">
                <a:latin typeface="Arial"/>
                <a:cs typeface="Arial"/>
              </a:rPr>
              <a:t>(</a:t>
            </a:r>
            <a:r>
              <a:rPr sz="1000" i="1" spc="-5" dirty="0">
                <a:latin typeface="Arial"/>
                <a:cs typeface="Arial"/>
              </a:rPr>
              <a:t>R</a:t>
            </a:r>
            <a:r>
              <a:rPr sz="1000" i="1" spc="-20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then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30" dirty="0" smtClean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Ref(</a:t>
            </a:r>
            <a:r>
              <a:rPr sz="1000" i="1" spc="-35" dirty="0">
                <a:latin typeface="Arial"/>
                <a:cs typeface="Arial"/>
              </a:rPr>
              <a:t>S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);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598455" y="3237928"/>
            <a:ext cx="95885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85"/>
              </a:lnSpc>
            </a:pPr>
            <a:r>
              <a:rPr sz="1000" i="1" spc="-30" dirty="0">
                <a:latin typeface="Arial"/>
                <a:cs typeface="Arial"/>
              </a:rPr>
              <a:t>continues.</a:t>
            </a:r>
            <a:r>
              <a:rPr sz="1000" i="1" strike="sngStrike" spc="-30" dirty="0">
                <a:latin typeface="Arial"/>
                <a:cs typeface="Arial"/>
              </a:rPr>
              <a:t>.</a:t>
            </a:r>
            <a:r>
              <a:rPr sz="1000" i="1" strike="noStrike" spc="-30" dirty="0">
                <a:latin typeface="Arial"/>
                <a:cs typeface="Arial"/>
              </a:rPr>
              <a:t>..</a:t>
            </a:r>
            <a:endParaRPr sz="1000" dirty="0">
              <a:latin typeface="Arial"/>
              <a:cs typeface="Arial"/>
            </a:endParaRPr>
          </a:p>
          <a:p>
            <a:pPr marR="5080" algn="r">
              <a:lnSpc>
                <a:spcPts val="605"/>
              </a:lnSpc>
            </a:pPr>
            <a:r>
              <a:rPr sz="600" b="1" spc="25" dirty="0">
                <a:latin typeface="Arial"/>
                <a:cs typeface="Arial"/>
              </a:rPr>
              <a:t>38/71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856" y="1196975"/>
            <a:ext cx="132522" cy="15240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9850" y="1187968"/>
            <a:ext cx="132522" cy="15240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2990" y="1407561"/>
            <a:ext cx="132522" cy="1524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1996" y="1654175"/>
            <a:ext cx="132522" cy="15240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1250" y="1398554"/>
            <a:ext cx="127000" cy="1524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1250" y="1654175"/>
            <a:ext cx="127000" cy="1524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5402" y="2998754"/>
            <a:ext cx="127000" cy="1524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5166" y="3247734"/>
            <a:ext cx="127000" cy="1524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2868" y="1196975"/>
            <a:ext cx="133350" cy="153353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6862" y="1169954"/>
            <a:ext cx="133350" cy="153353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8250" y="1881822"/>
            <a:ext cx="133350" cy="153353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9262" y="1863808"/>
            <a:ext cx="133350" cy="153353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8250" y="2074394"/>
            <a:ext cx="133350" cy="153353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5270" y="2083401"/>
            <a:ext cx="133350" cy="153353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8250" y="2316864"/>
            <a:ext cx="133350" cy="153353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0300" y="2312954"/>
            <a:ext cx="133350" cy="153353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8250" y="2536457"/>
            <a:ext cx="133350" cy="15335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8076" y="2527450"/>
            <a:ext cx="133350" cy="153353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0444" y="2532547"/>
            <a:ext cx="133350" cy="153353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05694" y="2074394"/>
            <a:ext cx="133350" cy="153353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2050" y="2760194"/>
            <a:ext cx="133350" cy="15335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4638" y="2765057"/>
            <a:ext cx="133350" cy="153353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6814" y="2765057"/>
            <a:ext cx="133350" cy="153353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244" y="2997801"/>
            <a:ext cx="133350" cy="15335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3324" y="3235408"/>
            <a:ext cx="133350" cy="153353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3844" y="672582"/>
            <a:ext cx="132522" cy="15240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7056" y="667719"/>
            <a:ext cx="133350" cy="1533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9194" y="1144219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347294" y="941209"/>
            <a:ext cx="364109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46AA78"/>
                </a:solidFill>
                <a:latin typeface="Arial"/>
                <a:cs typeface="Arial"/>
              </a:rPr>
              <a:t>Definition </a:t>
            </a:r>
            <a:r>
              <a:rPr sz="1200" spc="-45" dirty="0">
                <a:solidFill>
                  <a:srgbClr val="46AA78"/>
                </a:solidFill>
                <a:latin typeface="Arial"/>
                <a:cs typeface="Arial"/>
              </a:rPr>
              <a:t>(Sub-Property </a:t>
            </a:r>
            <a:r>
              <a:rPr sz="1200" spc="-30" dirty="0">
                <a:solidFill>
                  <a:srgbClr val="46AA78"/>
                </a:solidFill>
                <a:latin typeface="Arial"/>
                <a:cs typeface="Arial"/>
              </a:rPr>
              <a:t>compatibility </a:t>
            </a:r>
            <a:r>
              <a:rPr sz="1200" spc="-85" dirty="0">
                <a:solidFill>
                  <a:srgbClr val="46AA78"/>
                </a:solidFill>
                <a:latin typeface="Arial"/>
                <a:cs typeface="Arial"/>
              </a:rPr>
              <a:t>Service </a:t>
            </a:r>
            <a:r>
              <a:rPr sz="1200" spc="7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46AA78"/>
                </a:solidFill>
                <a:latin typeface="Arial"/>
                <a:cs typeface="Arial"/>
              </a:rPr>
              <a:t>(</a:t>
            </a:r>
            <a:r>
              <a:rPr sz="1200" i="1" spc="-45" dirty="0">
                <a:solidFill>
                  <a:srgbClr val="46AA78"/>
                </a:solidFill>
                <a:latin typeface="Arial"/>
                <a:cs typeface="Arial"/>
              </a:rPr>
              <a:t>SubProS</a:t>
            </a:r>
            <a:r>
              <a:rPr sz="1200" spc="-45" dirty="0">
                <a:solidFill>
                  <a:srgbClr val="46AA78"/>
                </a:solidFill>
                <a:latin typeface="Arial"/>
                <a:cs typeface="Arial"/>
              </a:rPr>
              <a:t>))</a:t>
            </a:r>
            <a:endParaRPr sz="1200">
              <a:latin typeface="Arial"/>
              <a:cs typeface="Arial"/>
            </a:endParaRPr>
          </a:p>
          <a:p>
            <a:pPr marL="801370">
              <a:lnSpc>
                <a:spcPct val="100000"/>
              </a:lnSpc>
              <a:spcBef>
                <a:spcPts val="695"/>
              </a:spcBef>
            </a:pPr>
            <a:r>
              <a:rPr sz="1000" spc="-5" dirty="0">
                <a:latin typeface="Arial"/>
                <a:cs typeface="Arial"/>
              </a:rPr>
              <a:t>...  </a:t>
            </a:r>
            <a:r>
              <a:rPr sz="1000" i="1" spc="-35" dirty="0">
                <a:latin typeface="Arial"/>
                <a:cs typeface="Arial"/>
              </a:rPr>
              <a:t>continued </a:t>
            </a:r>
            <a:r>
              <a:rPr sz="1000" i="1" spc="-20" dirty="0">
                <a:latin typeface="Arial"/>
                <a:cs typeface="Arial"/>
              </a:rPr>
              <a:t>from </a:t>
            </a:r>
            <a:r>
              <a:rPr sz="1000" i="1" spc="-55" dirty="0">
                <a:latin typeface="Arial"/>
                <a:cs typeface="Arial"/>
              </a:rPr>
              <a:t>previous</a:t>
            </a:r>
            <a:r>
              <a:rPr sz="1000" i="1" spc="65" dirty="0">
                <a:latin typeface="Arial"/>
                <a:cs typeface="Arial"/>
              </a:rPr>
              <a:t> </a:t>
            </a:r>
            <a:r>
              <a:rPr sz="1000" i="1" spc="-75" dirty="0">
                <a:latin typeface="Arial"/>
                <a:cs typeface="Arial"/>
              </a:rPr>
              <a:t>page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37462" y="1425575"/>
            <a:ext cx="387738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46AA78"/>
                </a:solidFill>
                <a:latin typeface="Arial"/>
                <a:cs typeface="Arial"/>
              </a:rPr>
              <a:t>Test</a:t>
            </a:r>
            <a:r>
              <a:rPr sz="1000" spc="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46AA78"/>
                </a:solidFill>
                <a:latin typeface="Arial"/>
                <a:cs typeface="Arial"/>
              </a:rPr>
              <a:t>11. </a:t>
            </a:r>
            <a:r>
              <a:rPr sz="1000" spc="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00" spc="10" dirty="0" smtClean="0">
                <a:latin typeface="Arial"/>
                <a:cs typeface="Arial"/>
              </a:rPr>
              <a:t>If</a:t>
            </a:r>
            <a:r>
              <a:rPr lang="en-US" sz="1000" spc="10" dirty="0" smtClean="0">
                <a:latin typeface="Arial"/>
                <a:cs typeface="Arial"/>
              </a:rPr>
              <a:t> </a:t>
            </a:r>
            <a:r>
              <a:rPr lang="en-US" sz="1000" spc="10" dirty="0" smtClean="0">
                <a:latin typeface="Lucida Handwriting"/>
                <a:cs typeface="Lucida Handwriting"/>
              </a:rPr>
              <a:t>O</a:t>
            </a:r>
            <a:r>
              <a:rPr sz="1000" spc="45" dirty="0" smtClean="0">
                <a:latin typeface="Arial"/>
                <a:cs typeface="Arial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25" dirty="0" smtClean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Trans(</a:t>
            </a:r>
            <a:r>
              <a:rPr sz="1000" i="1" spc="-40" dirty="0">
                <a:latin typeface="Arial"/>
                <a:cs typeface="Arial"/>
              </a:rPr>
              <a:t>R</a:t>
            </a:r>
            <a:r>
              <a:rPr sz="1000" i="1" spc="-200" dirty="0">
                <a:latin typeface="Arial"/>
                <a:cs typeface="Arial"/>
              </a:rPr>
              <a:t> </a:t>
            </a:r>
            <a:r>
              <a:rPr sz="1000" spc="50" dirty="0">
                <a:latin typeface="Arial"/>
                <a:cs typeface="Arial"/>
              </a:rPr>
              <a:t>)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then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25" dirty="0" smtClean="0">
                <a:latin typeface="Arial"/>
                <a:cs typeface="Arial"/>
              </a:rPr>
              <a:t> </a:t>
            </a:r>
            <a:r>
              <a:rPr lang="en-US" sz="1000" spc="-125" dirty="0" smtClean="0">
                <a:latin typeface="Arial"/>
                <a:cs typeface="Arial"/>
              </a:rPr>
              <a:t> </a:t>
            </a:r>
            <a:r>
              <a:rPr sz="1000" spc="-5" dirty="0" smtClean="0">
                <a:latin typeface="Arial"/>
                <a:cs typeface="Arial"/>
              </a:rPr>
              <a:t>Irr</a:t>
            </a:r>
            <a:r>
              <a:rPr sz="1000" spc="-5" dirty="0">
                <a:latin typeface="Arial"/>
                <a:cs typeface="Arial"/>
              </a:rPr>
              <a:t>(</a:t>
            </a:r>
            <a:r>
              <a:rPr sz="1000" i="1" spc="-5" dirty="0">
                <a:latin typeface="Arial"/>
                <a:cs typeface="Arial"/>
              </a:rPr>
              <a:t>R</a:t>
            </a:r>
            <a:r>
              <a:rPr sz="1000" i="1" spc="-200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),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0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25" dirty="0" smtClean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Asym(</a:t>
            </a:r>
            <a:r>
              <a:rPr sz="1000" i="1" spc="-40" dirty="0">
                <a:latin typeface="Arial"/>
                <a:cs typeface="Arial"/>
              </a:rPr>
              <a:t>R</a:t>
            </a:r>
            <a:r>
              <a:rPr sz="1000" i="1" spc="-200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),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136573" y="1592211"/>
            <a:ext cx="261627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1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35" dirty="0" smtClean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Irr(</a:t>
            </a:r>
            <a:r>
              <a:rPr sz="1000" i="1" spc="-10" dirty="0">
                <a:latin typeface="Arial"/>
                <a:cs typeface="Arial"/>
              </a:rPr>
              <a:t>S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),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i="1" spc="-315" dirty="0" smtClean="0">
                <a:latin typeface="Menlo"/>
                <a:cs typeface="Menlo"/>
              </a:rPr>
              <a:t> </a:t>
            </a:r>
            <a:r>
              <a:rPr lang="en-US" sz="1000" i="1" spc="-155" dirty="0">
                <a:latin typeface="Menlo"/>
                <a:cs typeface="Menlo"/>
              </a:rPr>
              <a:t> </a:t>
            </a:r>
            <a:r>
              <a:rPr sz="1000" spc="-155" dirty="0" smtClean="0">
                <a:latin typeface="Arial"/>
                <a:cs typeface="Arial"/>
              </a:rPr>
              <a:t> </a:t>
            </a:r>
            <a:r>
              <a:rPr sz="1000" spc="-135" dirty="0" smtClean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Asym(</a:t>
            </a:r>
            <a:r>
              <a:rPr sz="1000" i="1" spc="-45" dirty="0">
                <a:latin typeface="Arial"/>
                <a:cs typeface="Arial"/>
              </a:rPr>
              <a:t>S</a:t>
            </a:r>
            <a:r>
              <a:rPr sz="1000" i="1" spc="-19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);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47294" y="1805087"/>
            <a:ext cx="409135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An </a:t>
            </a:r>
            <a:r>
              <a:rPr sz="1000" spc="-35" dirty="0">
                <a:latin typeface="Arial"/>
                <a:cs typeface="Arial"/>
              </a:rPr>
              <a:t>OWL </a:t>
            </a:r>
            <a:r>
              <a:rPr sz="1000" spc="-25" dirty="0">
                <a:latin typeface="Arial"/>
                <a:cs typeface="Arial"/>
              </a:rPr>
              <a:t>object </a:t>
            </a:r>
            <a:r>
              <a:rPr sz="1000" spc="-30" dirty="0">
                <a:latin typeface="Arial"/>
                <a:cs typeface="Arial"/>
              </a:rPr>
              <a:t>property </a:t>
            </a:r>
            <a:r>
              <a:rPr sz="1000" spc="-45" dirty="0">
                <a:latin typeface="Arial"/>
                <a:cs typeface="Arial"/>
              </a:rPr>
              <a:t>hierarchy </a:t>
            </a:r>
            <a:r>
              <a:rPr sz="1000" spc="-55" dirty="0">
                <a:latin typeface="Arial"/>
                <a:cs typeface="Arial"/>
              </a:rPr>
              <a:t>is  </a:t>
            </a:r>
            <a:r>
              <a:rPr sz="1000" spc="-60" dirty="0">
                <a:latin typeface="Arial"/>
                <a:cs typeface="Arial"/>
              </a:rPr>
              <a:t>said 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70" dirty="0">
                <a:latin typeface="Arial"/>
                <a:cs typeface="Arial"/>
              </a:rPr>
              <a:t>be  </a:t>
            </a:r>
            <a:r>
              <a:rPr sz="1000" spc="-35" dirty="0">
                <a:latin typeface="Arial"/>
                <a:cs typeface="Arial"/>
              </a:rPr>
              <a:t>compatible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iff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02551" y="203490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476250" y="1975701"/>
            <a:ext cx="413385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00" i="1" spc="-80" dirty="0">
                <a:latin typeface="Courier New"/>
                <a:cs typeface="Courier New"/>
              </a:rPr>
              <a:t>Test 1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15" dirty="0">
                <a:latin typeface="Arial"/>
                <a:cs typeface="Arial"/>
              </a:rPr>
              <a:t>(</a:t>
            </a:r>
            <a:r>
              <a:rPr sz="1000" i="1" spc="-15" dirty="0">
                <a:latin typeface="Courier New"/>
                <a:cs typeface="Courier New"/>
              </a:rPr>
              <a:t>2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i="1" spc="-15" dirty="0">
                <a:latin typeface="Courier New"/>
                <a:cs typeface="Courier New"/>
              </a:rPr>
              <a:t>3</a:t>
            </a:r>
            <a:r>
              <a:rPr sz="1000" spc="-15" dirty="0">
                <a:latin typeface="Arial"/>
                <a:cs typeface="Arial"/>
              </a:rPr>
              <a:t>) </a:t>
            </a:r>
            <a:r>
              <a:rPr sz="1000" spc="-35" dirty="0">
                <a:latin typeface="Arial"/>
                <a:cs typeface="Arial"/>
              </a:rPr>
              <a:t>hold </a:t>
            </a:r>
            <a:r>
              <a:rPr sz="1000" spc="-20" dirty="0">
                <a:latin typeface="Arial"/>
                <a:cs typeface="Arial"/>
              </a:rPr>
              <a:t>for all </a:t>
            </a:r>
            <a:r>
              <a:rPr sz="1000" spc="-45" dirty="0">
                <a:latin typeface="Arial"/>
                <a:cs typeface="Arial"/>
              </a:rPr>
              <a:t>pairs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5" dirty="0">
                <a:latin typeface="Arial"/>
                <a:cs typeface="Arial"/>
              </a:rPr>
              <a:t>property-subproperty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spc="105" dirty="0" smtClean="0">
                <a:latin typeface="Arial"/>
                <a:cs typeface="Arial"/>
              </a:rPr>
              <a:t>,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02551" y="2414485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476250" y="2185137"/>
            <a:ext cx="3890455" cy="383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55" dirty="0" smtClean="0">
                <a:latin typeface="Arial"/>
                <a:cs typeface="Arial"/>
              </a:rPr>
              <a:t>      </a:t>
            </a:r>
            <a:r>
              <a:rPr sz="1000" spc="-55" dirty="0" smtClean="0">
                <a:latin typeface="Arial"/>
                <a:cs typeface="Arial"/>
              </a:rPr>
              <a:t>and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90"/>
              </a:spcBef>
              <a:buFont typeface="Arial"/>
              <a:buChar char="•"/>
            </a:pPr>
            <a:r>
              <a:rPr sz="1000" i="1" spc="-80" dirty="0">
                <a:latin typeface="Courier New"/>
                <a:cs typeface="Courier New"/>
              </a:rPr>
              <a:t>Tests 4-11 </a:t>
            </a:r>
            <a:r>
              <a:rPr sz="1000" spc="-35" dirty="0">
                <a:latin typeface="Arial"/>
                <a:cs typeface="Arial"/>
              </a:rPr>
              <a:t>hold </a:t>
            </a:r>
            <a:r>
              <a:rPr sz="1000" spc="-20" dirty="0">
                <a:latin typeface="Arial"/>
                <a:cs typeface="Arial"/>
              </a:rPr>
              <a:t>for all </a:t>
            </a:r>
            <a:r>
              <a:rPr sz="1000" spc="-45" dirty="0">
                <a:latin typeface="Arial"/>
                <a:cs typeface="Arial"/>
              </a:rPr>
              <a:t>pairs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5" dirty="0">
                <a:latin typeface="Arial"/>
                <a:cs typeface="Arial"/>
              </a:rPr>
              <a:t>property-subproperty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lang="en-US" sz="1000" spc="10" dirty="0">
                <a:latin typeface="Lucida Handwriting"/>
                <a:cs typeface="Lucida Handwriting"/>
              </a:rPr>
              <a:t>O</a:t>
            </a:r>
            <a:r>
              <a:rPr sz="1000" spc="105" dirty="0" smtClean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</a:t>
            </a:r>
            <a:r>
              <a:rPr spc="35" dirty="0"/>
              <a:t>9/71</a:t>
            </a:r>
          </a:p>
        </p:txBody>
      </p:sp>
      <p:sp>
        <p:nvSpPr>
          <p:cNvPr id="109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6808" y="1429719"/>
            <a:ext cx="127000" cy="15240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9626" y="1443589"/>
            <a:ext cx="127000" cy="1524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4450" y="1591126"/>
            <a:ext cx="127000" cy="1524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4874" y="1604996"/>
            <a:ext cx="127000" cy="1524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0650" y="1425575"/>
            <a:ext cx="133350" cy="1533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197444" y="430403"/>
            <a:ext cx="221297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What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to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do </a:t>
            </a:r>
            <a:r>
              <a:rPr sz="1400" spc="25" dirty="0">
                <a:solidFill>
                  <a:srgbClr val="46AA78"/>
                </a:solidFill>
                <a:latin typeface="Arial"/>
                <a:cs typeface="Arial"/>
              </a:rPr>
              <a:t>if </a:t>
            </a: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not </a:t>
            </a:r>
            <a:r>
              <a:rPr sz="140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compatible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24481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58645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189011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234560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24394" y="1190688"/>
            <a:ext cx="3890455" cy="1403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344805" indent="-171450">
              <a:lnSpc>
                <a:spcPts val="1200"/>
              </a:lnSpc>
              <a:buFont typeface="Arial"/>
              <a:buChar char="•"/>
            </a:pPr>
            <a:r>
              <a:rPr sz="1050" spc="-65" dirty="0">
                <a:latin typeface="Arial"/>
                <a:cs typeface="Arial"/>
              </a:rPr>
              <a:t>Guidelines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20" dirty="0">
                <a:latin typeface="Arial"/>
                <a:cs typeface="Arial"/>
              </a:rPr>
              <a:t>fixing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0" dirty="0">
                <a:latin typeface="Arial"/>
                <a:cs typeface="Arial"/>
              </a:rPr>
              <a:t>flaw,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80" dirty="0">
                <a:latin typeface="Arial"/>
                <a:cs typeface="Arial"/>
              </a:rPr>
              <a:t>one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70" dirty="0">
                <a:latin typeface="Arial"/>
                <a:cs typeface="Arial"/>
              </a:rPr>
              <a:t>more </a:t>
            </a:r>
            <a:r>
              <a:rPr sz="1050" spc="-40" dirty="0">
                <a:latin typeface="Arial"/>
                <a:cs typeface="Arial"/>
              </a:rPr>
              <a:t>options </a:t>
            </a:r>
            <a:r>
              <a:rPr sz="1050" spc="-25" dirty="0">
                <a:latin typeface="Arial"/>
                <a:cs typeface="Arial"/>
              </a:rPr>
              <a:t>for  </a:t>
            </a:r>
            <a:r>
              <a:rPr sz="1050" spc="-50" dirty="0">
                <a:latin typeface="Arial"/>
                <a:cs typeface="Arial"/>
              </a:rPr>
              <a:t>revision</a:t>
            </a:r>
            <a:endParaRPr sz="1050" dirty="0">
              <a:latin typeface="Arial"/>
              <a:cs typeface="Arial"/>
            </a:endParaRPr>
          </a:p>
          <a:p>
            <a:pPr marL="461010" marR="5080" indent="-171450" algn="just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“raising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20" dirty="0">
                <a:latin typeface="Arial"/>
                <a:cs typeface="Arial"/>
              </a:rPr>
              <a:t>warning” </a:t>
            </a:r>
            <a:r>
              <a:rPr sz="1000" spc="-60" dirty="0">
                <a:latin typeface="Arial"/>
                <a:cs typeface="Arial"/>
              </a:rPr>
              <a:t>denotes </a:t>
            </a:r>
            <a:r>
              <a:rPr sz="1000" spc="10" dirty="0">
                <a:latin typeface="Arial"/>
                <a:cs typeface="Arial"/>
              </a:rPr>
              <a:t>that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10" dirty="0">
                <a:latin typeface="Arial"/>
                <a:cs typeface="Arial"/>
              </a:rPr>
              <a:t>not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30" dirty="0">
                <a:latin typeface="Arial"/>
                <a:cs typeface="Arial"/>
              </a:rPr>
              <a:t>logical </a:t>
            </a:r>
            <a:r>
              <a:rPr sz="1000" spc="-40" dirty="0">
                <a:latin typeface="Arial"/>
                <a:cs typeface="Arial"/>
              </a:rPr>
              <a:t>error </a:t>
            </a:r>
            <a:r>
              <a:rPr sz="1000" spc="-5" dirty="0">
                <a:latin typeface="Arial"/>
                <a:cs typeface="Arial"/>
              </a:rPr>
              <a:t>but </a:t>
            </a:r>
            <a:r>
              <a:rPr sz="1000" spc="-60" dirty="0">
                <a:latin typeface="Arial"/>
                <a:cs typeface="Arial"/>
              </a:rPr>
              <a:t>an  </a:t>
            </a:r>
            <a:r>
              <a:rPr sz="1000" spc="-30" dirty="0">
                <a:latin typeface="Arial"/>
                <a:cs typeface="Arial"/>
              </a:rPr>
              <a:t>ontological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one</a:t>
            </a:r>
            <a:endParaRPr sz="1000" dirty="0">
              <a:latin typeface="Arial"/>
              <a:cs typeface="Arial"/>
            </a:endParaRPr>
          </a:p>
          <a:p>
            <a:pPr marL="461010" marR="50165" indent="-171450" algn="just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10" dirty="0">
                <a:latin typeface="Arial"/>
                <a:cs typeface="Arial"/>
              </a:rPr>
              <a:t>“forcing”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45" dirty="0">
                <a:latin typeface="Arial"/>
                <a:cs typeface="Arial"/>
              </a:rPr>
              <a:t>revision </a:t>
            </a:r>
            <a:r>
              <a:rPr sz="1000" spc="-40" dirty="0">
                <a:latin typeface="Arial"/>
                <a:cs typeface="Arial"/>
              </a:rPr>
              <a:t>indicates there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35" dirty="0">
                <a:latin typeface="Arial"/>
                <a:cs typeface="Arial"/>
              </a:rPr>
              <a:t>logical </a:t>
            </a:r>
            <a:r>
              <a:rPr sz="1000" spc="-40" dirty="0">
                <a:latin typeface="Arial"/>
                <a:cs typeface="Arial"/>
              </a:rPr>
              <a:t>error </a:t>
            </a:r>
            <a:r>
              <a:rPr sz="1000" spc="10" dirty="0">
                <a:latin typeface="Arial"/>
                <a:cs typeface="Arial"/>
              </a:rPr>
              <a:t>that </a:t>
            </a:r>
            <a:r>
              <a:rPr sz="1000" spc="-35" dirty="0">
                <a:latin typeface="Arial"/>
                <a:cs typeface="Arial"/>
              </a:rPr>
              <a:t>must  </a:t>
            </a:r>
            <a:r>
              <a:rPr sz="1000" spc="-70" dirty="0">
                <a:latin typeface="Arial"/>
                <a:cs typeface="Arial"/>
              </a:rPr>
              <a:t>be </a:t>
            </a:r>
            <a:r>
              <a:rPr sz="1000" spc="-35" dirty="0">
                <a:latin typeface="Arial"/>
                <a:cs typeface="Arial"/>
              </a:rPr>
              <a:t>fixed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50" dirty="0">
                <a:latin typeface="Arial"/>
                <a:cs typeface="Arial"/>
              </a:rPr>
              <a:t>order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70" dirty="0">
                <a:latin typeface="Arial"/>
                <a:cs typeface="Arial"/>
              </a:rPr>
              <a:t>have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40" dirty="0">
                <a:latin typeface="Arial"/>
                <a:cs typeface="Arial"/>
              </a:rPr>
              <a:t>consistent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40" dirty="0">
                <a:latin typeface="Arial"/>
                <a:cs typeface="Arial"/>
              </a:rPr>
              <a:t>satisfiable  </a:t>
            </a:r>
            <a:r>
              <a:rPr sz="1000" spc="-85" dirty="0">
                <a:latin typeface="Arial"/>
                <a:cs typeface="Arial"/>
              </a:rPr>
              <a:t>classes</a:t>
            </a:r>
            <a:endParaRPr sz="1000" dirty="0">
              <a:latin typeface="Arial"/>
              <a:cs typeface="Arial"/>
            </a:endParaRPr>
          </a:p>
          <a:p>
            <a:pPr marL="461010" indent="-171450" algn="just">
              <a:lnSpc>
                <a:spcPts val="1155"/>
              </a:lnSpc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“propose” </a:t>
            </a:r>
            <a:r>
              <a:rPr sz="1000" spc="-40" dirty="0">
                <a:latin typeface="Arial"/>
                <a:cs typeface="Arial"/>
              </a:rPr>
              <a:t>indicates </a:t>
            </a:r>
            <a:r>
              <a:rPr sz="1000" spc="-60" dirty="0">
                <a:latin typeface="Arial"/>
                <a:cs typeface="Arial"/>
              </a:rPr>
              <a:t>suggestions  how 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0" dirty="0">
                <a:latin typeface="Arial"/>
                <a:cs typeface="Arial"/>
              </a:rPr>
              <a:t>flaw </a:t>
            </a:r>
            <a:r>
              <a:rPr sz="1000" spc="-60" dirty="0">
                <a:latin typeface="Arial"/>
                <a:cs typeface="Arial"/>
              </a:rPr>
              <a:t>can  </a:t>
            </a:r>
            <a:r>
              <a:rPr sz="1000" spc="-70" dirty="0">
                <a:latin typeface="Arial"/>
                <a:cs typeface="Arial"/>
              </a:rPr>
              <a:t>be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45" dirty="0" smtClean="0">
                <a:latin typeface="Arial"/>
                <a:cs typeface="Arial"/>
              </a:rPr>
              <a:t>best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spc="-60" dirty="0" smtClean="0">
                <a:latin typeface="Arial"/>
                <a:cs typeface="Arial"/>
              </a:rPr>
              <a:t>revised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</a:t>
            </a:r>
            <a:r>
              <a:rPr spc="35" dirty="0"/>
              <a:t>9/71</a:t>
            </a: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2327" y="1418742"/>
            <a:ext cx="52590" cy="52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424268" y="430403"/>
            <a:ext cx="4090582" cy="108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0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Revisions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(selection)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212725" marR="5080" indent="-200660">
              <a:lnSpc>
                <a:spcPts val="1200"/>
              </a:lnSpc>
            </a:pPr>
            <a:r>
              <a:rPr sz="1050" spc="-5" dirty="0">
                <a:solidFill>
                  <a:srgbClr val="46AA78"/>
                </a:solidFill>
                <a:latin typeface="Arial"/>
                <a:cs typeface="Arial"/>
              </a:rPr>
              <a:t>A. </a:t>
            </a:r>
            <a:r>
              <a:rPr sz="1050" spc="10" dirty="0">
                <a:latin typeface="Arial"/>
                <a:cs typeface="Arial"/>
              </a:rPr>
              <a:t>If </a:t>
            </a:r>
            <a:r>
              <a:rPr sz="1050" spc="-85" dirty="0">
                <a:latin typeface="Courier New"/>
                <a:cs typeface="Courier New"/>
              </a:rPr>
              <a:t>Test 1 </a:t>
            </a:r>
            <a:r>
              <a:rPr sz="1050" spc="-30" dirty="0">
                <a:latin typeface="Arial"/>
                <a:cs typeface="Arial"/>
              </a:rPr>
              <a:t>fails, </a:t>
            </a:r>
            <a:r>
              <a:rPr sz="1050" spc="-65" dirty="0">
                <a:latin typeface="Arial"/>
                <a:cs typeface="Arial"/>
              </a:rPr>
              <a:t>raise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50" dirty="0">
                <a:latin typeface="Arial"/>
                <a:cs typeface="Arial"/>
              </a:rPr>
              <a:t>warning </a:t>
            </a:r>
            <a:r>
              <a:rPr sz="1050" spc="-15" dirty="0">
                <a:latin typeface="Arial"/>
                <a:cs typeface="Arial"/>
              </a:rPr>
              <a:t>“domain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65" dirty="0">
                <a:latin typeface="Arial"/>
                <a:cs typeface="Arial"/>
              </a:rPr>
              <a:t>range </a:t>
            </a:r>
            <a:r>
              <a:rPr sz="1050" spc="-30" dirty="0">
                <a:latin typeface="Arial"/>
                <a:cs typeface="Arial"/>
              </a:rPr>
              <a:t>restrictions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5" dirty="0">
                <a:latin typeface="Arial"/>
                <a:cs typeface="Arial"/>
              </a:rPr>
              <a:t>either </a:t>
            </a:r>
            <a:r>
              <a:rPr sz="1050" i="1" spc="-90" dirty="0">
                <a:latin typeface="Arial"/>
                <a:cs typeface="Arial"/>
              </a:rPr>
              <a:t>R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i="1" spc="-125" dirty="0">
                <a:latin typeface="Arial"/>
                <a:cs typeface="Arial"/>
              </a:rPr>
              <a:t>S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15" dirty="0">
                <a:latin typeface="Arial"/>
                <a:cs typeface="Arial"/>
              </a:rPr>
              <a:t>conflict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-25" dirty="0">
                <a:latin typeface="Arial"/>
                <a:cs typeface="Arial"/>
              </a:rPr>
              <a:t>hierarchy”,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70" dirty="0">
                <a:latin typeface="Arial"/>
                <a:cs typeface="Arial"/>
              </a:rPr>
              <a:t>propose</a:t>
            </a:r>
            <a:r>
              <a:rPr sz="1050" spc="130" dirty="0">
                <a:latin typeface="Arial"/>
                <a:cs typeface="Arial"/>
              </a:rPr>
              <a:t> </a:t>
            </a:r>
            <a:r>
              <a:rPr sz="1050" spc="10" dirty="0">
                <a:latin typeface="Arial"/>
                <a:cs typeface="Arial"/>
              </a:rPr>
              <a:t>to</a:t>
            </a:r>
            <a:endParaRPr sz="1050" dirty="0">
              <a:latin typeface="Arial"/>
              <a:cs typeface="Arial"/>
            </a:endParaRPr>
          </a:p>
          <a:p>
            <a:pPr marL="661034" indent="-171450">
              <a:lnSpc>
                <a:spcPct val="100000"/>
              </a:lnSpc>
              <a:spcBef>
                <a:spcPts val="150"/>
              </a:spcBef>
              <a:buFont typeface="Arial"/>
              <a:buChar char="•"/>
            </a:pPr>
            <a:r>
              <a:rPr sz="1000" spc="-70" dirty="0">
                <a:latin typeface="Arial"/>
                <a:cs typeface="Arial"/>
              </a:rPr>
              <a:t>Change  </a:t>
            </a:r>
            <a:r>
              <a:rPr sz="1000" spc="-25" dirty="0">
                <a:latin typeface="Arial"/>
                <a:cs typeface="Arial"/>
              </a:rPr>
              <a:t>the object </a:t>
            </a:r>
            <a:r>
              <a:rPr sz="1000" spc="-30" dirty="0">
                <a:latin typeface="Arial"/>
                <a:cs typeface="Arial"/>
              </a:rPr>
              <a:t>property </a:t>
            </a:r>
            <a:r>
              <a:rPr sz="1000" spc="-50" dirty="0">
                <a:latin typeface="Arial"/>
                <a:cs typeface="Arial"/>
              </a:rPr>
              <a:t>hierarchy, </a:t>
            </a:r>
            <a:r>
              <a:rPr sz="1000" spc="-25" dirty="0">
                <a:latin typeface="Arial"/>
                <a:cs typeface="Arial"/>
              </a:rPr>
              <a:t>i.e., </a:t>
            </a:r>
            <a:r>
              <a:rPr sz="1000" spc="-30" dirty="0">
                <a:latin typeface="Arial"/>
                <a:cs typeface="Arial"/>
              </a:rPr>
              <a:t>either 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remove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01484" y="1498701"/>
            <a:ext cx="3156166" cy="164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-114" dirty="0">
                <a:latin typeface="Arial"/>
                <a:cs typeface="Arial"/>
              </a:rPr>
              <a:t>S </a:t>
            </a:r>
            <a:r>
              <a:rPr sz="1000" i="1" spc="-80" dirty="0">
                <a:latin typeface="Arial"/>
                <a:cs typeface="Arial"/>
              </a:rPr>
              <a:t> </a:t>
            </a:r>
            <a:r>
              <a:rPr lang="en-US" sz="1000" i="1" spc="170" dirty="0">
                <a:latin typeface="Menlo"/>
                <a:cs typeface="Menlo"/>
              </a:rPr>
              <a:t> </a:t>
            </a:r>
            <a:r>
              <a:rPr sz="1000" i="1" spc="-330" dirty="0" smtClean="0">
                <a:latin typeface="Menlo"/>
                <a:cs typeface="Menlo"/>
              </a:rPr>
              <a:t>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sz="1000" i="1" spc="-7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add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i="1" spc="-80" dirty="0">
                <a:latin typeface="Arial"/>
                <a:cs typeface="Arial"/>
              </a:rPr>
              <a:t>R</a:t>
            </a:r>
            <a:r>
              <a:rPr sz="1000" i="1" spc="75" dirty="0">
                <a:latin typeface="Arial"/>
                <a:cs typeface="Arial"/>
              </a:rPr>
              <a:t> </a:t>
            </a:r>
            <a:r>
              <a:rPr lang="en-US" sz="1000" i="1" spc="170" dirty="0">
                <a:latin typeface="Menlo"/>
                <a:cs typeface="Menlo"/>
              </a:rPr>
              <a:t> </a:t>
            </a:r>
            <a:r>
              <a:rPr sz="1000" i="1" spc="-330" dirty="0" smtClean="0">
                <a:latin typeface="Menlo"/>
                <a:cs typeface="Menlo"/>
              </a:rPr>
              <a:t> </a:t>
            </a:r>
            <a:r>
              <a:rPr sz="1000" i="1" spc="-114" dirty="0">
                <a:latin typeface="Arial"/>
                <a:cs typeface="Arial"/>
              </a:rPr>
              <a:t>S 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or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add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i="1" spc="-114" dirty="0">
                <a:latin typeface="Arial"/>
                <a:cs typeface="Arial"/>
              </a:rPr>
              <a:t>S </a:t>
            </a:r>
            <a:r>
              <a:rPr sz="1000" i="1" spc="-80" dirty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</a:rPr>
              <a:t>≡</a:t>
            </a:r>
            <a:r>
              <a:rPr sz="1000" i="1" spc="-330" dirty="0">
                <a:latin typeface="Menlo"/>
                <a:cs typeface="Menlo"/>
              </a:rPr>
              <a:t>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sz="1000" i="1" spc="-70" dirty="0"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to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lang="en-US" sz="1600" i="1" spc="-15" baseline="10582" dirty="0">
                <a:latin typeface="Lucida Handwriting"/>
                <a:cs typeface="Lucida Handwriting"/>
              </a:rPr>
              <a:t>O</a:t>
            </a:r>
            <a:r>
              <a:rPr sz="1000" spc="105" dirty="0" smtClean="0">
                <a:latin typeface="Arial"/>
                <a:cs typeface="Arial"/>
              </a:rPr>
              <a:t>,</a:t>
            </a:r>
            <a:r>
              <a:rPr sz="1000" spc="45" dirty="0" smtClean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92327" y="1722399"/>
            <a:ext cx="52590" cy="52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1874240"/>
            <a:ext cx="52590" cy="52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901484" y="1650530"/>
            <a:ext cx="370861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43840" indent="-171450">
              <a:lnSpc>
                <a:spcPct val="100000"/>
              </a:lnSpc>
              <a:buFont typeface="Arial"/>
              <a:buChar char="•"/>
            </a:pPr>
            <a:r>
              <a:rPr sz="1000" spc="-70" dirty="0">
                <a:latin typeface="Arial"/>
                <a:cs typeface="Arial"/>
              </a:rPr>
              <a:t>Change </a:t>
            </a:r>
            <a:r>
              <a:rPr sz="1000" spc="-45" dirty="0">
                <a:latin typeface="Arial"/>
                <a:cs typeface="Arial"/>
              </a:rPr>
              <a:t>domain </a:t>
            </a:r>
            <a:r>
              <a:rPr sz="1000" spc="-60" dirty="0">
                <a:latin typeface="Arial"/>
                <a:cs typeface="Arial"/>
              </a:rPr>
              <a:t>and range </a:t>
            </a:r>
            <a:r>
              <a:rPr sz="1000" spc="-30" dirty="0">
                <a:latin typeface="Arial"/>
                <a:cs typeface="Arial"/>
              </a:rPr>
              <a:t>restrictions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sz="1000" spc="-5" dirty="0">
                <a:latin typeface="Arial"/>
                <a:cs typeface="Arial"/>
              </a:rPr>
              <a:t>and/or </a:t>
            </a:r>
            <a:r>
              <a:rPr sz="1000" i="1" spc="-114" dirty="0">
                <a:latin typeface="Arial"/>
                <a:cs typeface="Arial"/>
              </a:rPr>
              <a:t>S 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45" dirty="0">
                <a:latin typeface="Arial"/>
                <a:cs typeface="Arial"/>
              </a:rPr>
              <a:t>or  </a:t>
            </a:r>
            <a:endParaRPr lang="en-US" sz="1000" spc="-45" dirty="0" smtClean="0">
              <a:latin typeface="Arial"/>
              <a:cs typeface="Arial"/>
            </a:endParaRPr>
          </a:p>
          <a:p>
            <a:pPr marL="184150" marR="243840" indent="-171450">
              <a:lnSpc>
                <a:spcPct val="100000"/>
              </a:lnSpc>
              <a:buFont typeface="Arial"/>
              <a:buChar char="•"/>
            </a:pPr>
            <a:r>
              <a:rPr sz="1000" spc="10" dirty="0" smtClean="0">
                <a:latin typeface="Arial"/>
                <a:cs typeface="Arial"/>
              </a:rPr>
              <a:t>If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20" dirty="0">
                <a:latin typeface="Arial"/>
                <a:cs typeface="Arial"/>
              </a:rPr>
              <a:t>test </a:t>
            </a:r>
            <a:r>
              <a:rPr sz="1000" spc="-50" dirty="0">
                <a:latin typeface="Arial"/>
                <a:cs typeface="Arial"/>
              </a:rPr>
              <a:t>on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55" dirty="0">
                <a:latin typeface="Arial"/>
                <a:cs typeface="Arial"/>
              </a:rPr>
              <a:t>domains </a:t>
            </a:r>
            <a:r>
              <a:rPr sz="1000" spc="-25" dirty="0">
                <a:latin typeface="Arial"/>
                <a:cs typeface="Arial"/>
              </a:rPr>
              <a:t>fails, </a:t>
            </a:r>
            <a:r>
              <a:rPr sz="1000" spc="-30" dirty="0">
                <a:latin typeface="Arial"/>
                <a:cs typeface="Arial"/>
              </a:rPr>
              <a:t>then </a:t>
            </a:r>
            <a:r>
              <a:rPr sz="1000" spc="-65" dirty="0">
                <a:latin typeface="Arial"/>
                <a:cs typeface="Arial"/>
              </a:rPr>
              <a:t>propose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70" dirty="0">
                <a:latin typeface="Arial"/>
                <a:cs typeface="Arial"/>
              </a:rPr>
              <a:t>new  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45" dirty="0" smtClean="0">
                <a:latin typeface="Arial"/>
                <a:cs typeface="Arial"/>
              </a:rPr>
              <a:t>axiom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i="1" spc="-80" dirty="0" smtClean="0">
                <a:latin typeface="Arial"/>
                <a:cs typeface="Arial"/>
              </a:rPr>
              <a:t>R</a:t>
            </a:r>
            <a:r>
              <a:rPr sz="1000" i="1" spc="80" dirty="0" smtClean="0">
                <a:latin typeface="Arial"/>
                <a:cs typeface="Arial"/>
              </a:rPr>
              <a:t> </a:t>
            </a:r>
            <a:r>
              <a:rPr lang="en-US" sz="1000" i="1" spc="170" dirty="0">
                <a:latin typeface="Menlo"/>
                <a:cs typeface="Menlo"/>
              </a:rPr>
              <a:t> </a:t>
            </a:r>
            <a:r>
              <a:rPr sz="1000" i="1" spc="-325" dirty="0" smtClean="0">
                <a:latin typeface="Menlo"/>
                <a:cs typeface="Menlo"/>
              </a:rPr>
              <a:t> </a:t>
            </a:r>
            <a:r>
              <a:rPr sz="1000" i="1" spc="-135" dirty="0">
                <a:latin typeface="Arial"/>
                <a:cs typeface="Arial"/>
              </a:rPr>
              <a:t>D</a:t>
            </a:r>
            <a:r>
              <a:rPr sz="1050" i="1" spc="-202" baseline="-23809" dirty="0">
                <a:latin typeface="Arial"/>
                <a:cs typeface="Arial"/>
              </a:rPr>
              <a:t>R</a:t>
            </a:r>
            <a:r>
              <a:rPr sz="1050" i="1" spc="-202" baseline="27777" dirty="0">
                <a:latin typeface="Arial"/>
                <a:cs typeface="Arial"/>
              </a:rPr>
              <a:t>I  </a:t>
            </a:r>
            <a:r>
              <a:rPr sz="1050" i="1" spc="-202" baseline="27777" dirty="0" smtClean="0">
                <a:latin typeface="Arial"/>
                <a:cs typeface="Arial"/>
              </a:rPr>
              <a:t> </a:t>
            </a:r>
            <a:r>
              <a:rPr sz="1000" i="1" spc="170" dirty="0" smtClean="0">
                <a:latin typeface="Menlo"/>
                <a:cs typeface="Menlo"/>
              </a:rPr>
              <a:t>×</a:t>
            </a:r>
            <a:r>
              <a:rPr sz="1000" i="1" spc="-390" dirty="0" smtClean="0">
                <a:latin typeface="Menlo"/>
                <a:cs typeface="Menlo"/>
              </a:rPr>
              <a:t> </a:t>
            </a:r>
            <a:r>
              <a:rPr sz="1000" i="1" spc="-55" dirty="0">
                <a:latin typeface="Arial"/>
                <a:cs typeface="Arial"/>
              </a:rPr>
              <a:t>R</a:t>
            </a:r>
            <a:r>
              <a:rPr sz="1050" i="1" spc="-82" baseline="-11904" dirty="0">
                <a:latin typeface="Arial"/>
                <a:cs typeface="Arial"/>
              </a:rPr>
              <a:t>R</a:t>
            </a:r>
            <a:r>
              <a:rPr sz="1050" i="1" spc="-135" baseline="-11904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where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i="1" spc="-135" dirty="0">
                <a:latin typeface="Arial"/>
                <a:cs typeface="Arial"/>
              </a:rPr>
              <a:t>D</a:t>
            </a:r>
            <a:r>
              <a:rPr sz="1050" i="1" spc="-202" baseline="-23809" dirty="0">
                <a:latin typeface="Arial"/>
                <a:cs typeface="Arial"/>
              </a:rPr>
              <a:t>R</a:t>
            </a:r>
            <a:r>
              <a:rPr sz="1050" i="1" spc="-202" baseline="27777" dirty="0">
                <a:latin typeface="Arial"/>
                <a:cs typeface="Arial"/>
              </a:rPr>
              <a:t>I  </a:t>
            </a:r>
            <a:r>
              <a:rPr sz="1050" i="1" spc="-179" baseline="27777" dirty="0" smtClean="0">
                <a:latin typeface="Arial"/>
                <a:cs typeface="Arial"/>
              </a:rPr>
              <a:t> </a:t>
            </a:r>
            <a:r>
              <a:rPr sz="1000" i="1" spc="170" dirty="0">
                <a:latin typeface="Menlo"/>
                <a:cs typeface="Menlo"/>
              </a:rPr>
              <a:t>≡</a:t>
            </a:r>
            <a:r>
              <a:rPr sz="1000" i="1" spc="-325" dirty="0">
                <a:latin typeface="Menlo"/>
                <a:cs typeface="Menlo"/>
              </a:rPr>
              <a:t> </a:t>
            </a:r>
            <a:r>
              <a:rPr sz="1000" i="1" spc="-15" dirty="0">
                <a:latin typeface="Arial"/>
                <a:cs typeface="Arial"/>
              </a:rPr>
              <a:t>D</a:t>
            </a:r>
            <a:r>
              <a:rPr sz="1050" i="1" spc="-22" baseline="-11904" dirty="0">
                <a:latin typeface="Arial"/>
                <a:cs typeface="Arial"/>
              </a:rPr>
              <a:t>R</a:t>
            </a:r>
            <a:r>
              <a:rPr sz="1050" i="1" spc="179" baseline="-11904" dirty="0">
                <a:latin typeface="Arial"/>
                <a:cs typeface="Arial"/>
              </a:rPr>
              <a:t> </a:t>
            </a:r>
            <a:r>
              <a:rPr lang="en-US" sz="1000" i="1" spc="60" dirty="0">
                <a:latin typeface="Menlo"/>
                <a:cs typeface="Menlo"/>
              </a:rPr>
              <a:t> </a:t>
            </a:r>
            <a:r>
              <a:rPr lang="en-US" sz="1000" i="1" spc="60" dirty="0" smtClean="0">
                <a:latin typeface="Menlo"/>
                <a:cs typeface="Menlo"/>
              </a:rPr>
              <a:t> </a:t>
            </a:r>
            <a:r>
              <a:rPr sz="1000" i="1" spc="-30" dirty="0" smtClean="0">
                <a:latin typeface="Arial"/>
                <a:cs typeface="Arial"/>
              </a:rPr>
              <a:t>D</a:t>
            </a:r>
            <a:r>
              <a:rPr sz="1050" i="1" spc="-44" baseline="-11904" dirty="0" smtClean="0">
                <a:latin typeface="Arial"/>
                <a:cs typeface="Arial"/>
              </a:rPr>
              <a:t>S </a:t>
            </a:r>
            <a:r>
              <a:rPr sz="1050" i="1" spc="120" baseline="-11904" dirty="0" smtClean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(and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similarly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when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80" dirty="0">
                <a:latin typeface="Courier New"/>
                <a:cs typeface="Courier New"/>
              </a:rPr>
              <a:t>Test</a:t>
            </a:r>
            <a:endParaRPr sz="1000" dirty="0">
              <a:latin typeface="Courier New"/>
              <a:cs typeface="Courier New"/>
            </a:endParaRPr>
          </a:p>
        </p:txBody>
      </p:sp>
      <p:sp>
        <p:nvSpPr>
          <p:cNvPr id="107" name="object 10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41</a:t>
            </a:r>
            <a:r>
              <a:rPr spc="50" dirty="0"/>
              <a:t>/71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2246066" y="2111375"/>
            <a:ext cx="193696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80" dirty="0">
                <a:latin typeface="Courier New"/>
                <a:cs typeface="Courier New"/>
              </a:rPr>
              <a:t>1 </a:t>
            </a:r>
            <a:r>
              <a:rPr sz="1000" spc="-30" dirty="0">
                <a:latin typeface="Arial"/>
                <a:cs typeface="Arial"/>
              </a:rPr>
              <a:t>fails </a:t>
            </a:r>
            <a:r>
              <a:rPr sz="1000" spc="-50" dirty="0">
                <a:latin typeface="Arial"/>
                <a:cs typeface="Arial"/>
              </a:rPr>
              <a:t>on </a:t>
            </a:r>
            <a:r>
              <a:rPr sz="1000" spc="-25" dirty="0">
                <a:latin typeface="Arial"/>
                <a:cs typeface="Arial"/>
              </a:rPr>
              <a:t>the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range).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24268" y="2303348"/>
            <a:ext cx="4014382" cy="697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solidFill>
                  <a:srgbClr val="46AA78"/>
                </a:solidFill>
                <a:latin typeface="Arial"/>
                <a:cs typeface="Arial"/>
              </a:rPr>
              <a:t>B.</a:t>
            </a:r>
            <a:r>
              <a:rPr sz="1050" spc="15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...</a:t>
            </a:r>
            <a:endParaRPr sz="1050" dirty="0">
              <a:latin typeface="Arial"/>
              <a:cs typeface="Arial"/>
            </a:endParaRPr>
          </a:p>
          <a:p>
            <a:pPr marL="212725" marR="5080" indent="-196850">
              <a:lnSpc>
                <a:spcPct val="102600"/>
              </a:lnSpc>
              <a:spcBef>
                <a:spcPts val="300"/>
              </a:spcBef>
            </a:pPr>
            <a:r>
              <a:rPr sz="1050" spc="-55" dirty="0">
                <a:solidFill>
                  <a:srgbClr val="46AA78"/>
                </a:solidFill>
                <a:latin typeface="Arial"/>
                <a:cs typeface="Arial"/>
              </a:rPr>
              <a:t>C. </a:t>
            </a:r>
            <a:r>
              <a:rPr sz="1050" spc="-60" dirty="0">
                <a:latin typeface="Arial"/>
                <a:cs typeface="Arial"/>
              </a:rPr>
              <a:t>Run </a:t>
            </a:r>
            <a:r>
              <a:rPr sz="1050" i="1" spc="-65" dirty="0">
                <a:latin typeface="Arial"/>
                <a:cs typeface="Arial"/>
              </a:rPr>
              <a:t>SubProS </a:t>
            </a:r>
            <a:r>
              <a:rPr sz="1050" spc="-55" dirty="0">
                <a:latin typeface="Arial"/>
                <a:cs typeface="Arial"/>
              </a:rPr>
              <a:t>again </a:t>
            </a:r>
            <a:r>
              <a:rPr sz="1050" spc="20" dirty="0">
                <a:latin typeface="Arial"/>
                <a:cs typeface="Arial"/>
              </a:rPr>
              <a:t>if </a:t>
            </a:r>
            <a:r>
              <a:rPr sz="1050" spc="-60" dirty="0">
                <a:latin typeface="Arial"/>
                <a:cs typeface="Arial"/>
              </a:rPr>
              <a:t>any </a:t>
            </a:r>
            <a:r>
              <a:rPr sz="1050" spc="-80" dirty="0">
                <a:latin typeface="Arial"/>
                <a:cs typeface="Arial"/>
              </a:rPr>
              <a:t>changes </a:t>
            </a:r>
            <a:r>
              <a:rPr sz="1050" spc="-75" dirty="0">
                <a:latin typeface="Arial"/>
                <a:cs typeface="Arial"/>
              </a:rPr>
              <a:t>have </a:t>
            </a:r>
            <a:r>
              <a:rPr sz="1050" spc="-80" dirty="0">
                <a:latin typeface="Arial"/>
                <a:cs typeface="Arial"/>
              </a:rPr>
              <a:t>been </a:t>
            </a:r>
            <a:r>
              <a:rPr sz="1050" spc="-75" dirty="0">
                <a:latin typeface="Arial"/>
                <a:cs typeface="Arial"/>
              </a:rPr>
              <a:t>made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70" dirty="0">
                <a:latin typeface="Arial"/>
                <a:cs typeface="Arial"/>
              </a:rPr>
              <a:t>steps </a:t>
            </a:r>
            <a:r>
              <a:rPr sz="1050" spc="-10" dirty="0">
                <a:latin typeface="Arial"/>
                <a:cs typeface="Arial"/>
              </a:rPr>
              <a:t>A 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5" dirty="0">
                <a:latin typeface="Arial"/>
                <a:cs typeface="Arial"/>
              </a:rPr>
              <a:t>B,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55" dirty="0">
                <a:latin typeface="Arial"/>
                <a:cs typeface="Arial"/>
              </a:rPr>
              <a:t>record </a:t>
            </a:r>
            <a:r>
              <a:rPr sz="1050" spc="-80" dirty="0">
                <a:latin typeface="Arial"/>
                <a:cs typeface="Arial"/>
              </a:rPr>
              <a:t>changes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0" dirty="0">
                <a:latin typeface="Arial"/>
                <a:cs typeface="Arial"/>
              </a:rPr>
              <a:t>hierarchy </a:t>
            </a:r>
            <a:r>
              <a:rPr sz="1050" spc="25" dirty="0">
                <a:latin typeface="Arial"/>
                <a:cs typeface="Arial"/>
              </a:rPr>
              <a:t>(to </a:t>
            </a:r>
            <a:r>
              <a:rPr sz="1050" spc="-70" dirty="0">
                <a:latin typeface="Arial"/>
                <a:cs typeface="Arial"/>
              </a:rPr>
              <a:t>be  </a:t>
            </a:r>
            <a:r>
              <a:rPr sz="1050" spc="-90" dirty="0" smtClean="0">
                <a:latin typeface="Arial"/>
                <a:cs typeface="Arial"/>
              </a:rPr>
              <a:t>used </a:t>
            </a:r>
            <a:r>
              <a:rPr sz="1050" spc="-65" dirty="0" smtClean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in</a:t>
            </a:r>
            <a:endParaRPr sz="1050" dirty="0">
              <a:latin typeface="Arial"/>
              <a:cs typeface="Arial"/>
            </a:endParaRPr>
          </a:p>
          <a:p>
            <a:pPr marL="212725">
              <a:lnSpc>
                <a:spcPct val="100000"/>
              </a:lnSpc>
              <a:spcBef>
                <a:spcPts val="35"/>
              </a:spcBef>
            </a:pPr>
            <a:r>
              <a:rPr sz="1050" spc="-55" dirty="0">
                <a:latin typeface="Arial"/>
                <a:cs typeface="Arial"/>
              </a:rPr>
              <a:t>step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15" dirty="0">
                <a:latin typeface="Arial"/>
                <a:cs typeface="Arial"/>
              </a:rPr>
              <a:t>I).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8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832" y="1511501"/>
            <a:ext cx="132522" cy="1524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0250" y="1511501"/>
            <a:ext cx="132522" cy="15240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4220" y="1985996"/>
            <a:ext cx="132522" cy="1524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6428" y="1985425"/>
            <a:ext cx="125950" cy="1259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2327" y="1383385"/>
            <a:ext cx="52590" cy="52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1535214"/>
            <a:ext cx="52590" cy="52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687042"/>
            <a:ext cx="52590" cy="52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437743" y="430403"/>
            <a:ext cx="4172357" cy="2684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0615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Revisions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(selection)</a:t>
            </a:r>
            <a:endParaRPr sz="1400" dirty="0">
              <a:latin typeface="Arial"/>
              <a:cs typeface="Arial"/>
            </a:endParaRPr>
          </a:p>
          <a:p>
            <a:pPr marL="198755">
              <a:lnSpc>
                <a:spcPts val="1295"/>
              </a:lnSpc>
              <a:spcBef>
                <a:spcPts val="254"/>
              </a:spcBef>
            </a:pPr>
            <a:r>
              <a:rPr sz="1050" spc="-5" dirty="0">
                <a:latin typeface="Arial"/>
                <a:cs typeface="Arial"/>
              </a:rPr>
              <a:t>...</a:t>
            </a:r>
            <a:endParaRPr sz="1050" dirty="0">
              <a:latin typeface="Arial"/>
              <a:cs typeface="Arial"/>
            </a:endParaRPr>
          </a:p>
          <a:p>
            <a:pPr marL="198755" marR="40640" indent="-186690">
              <a:lnSpc>
                <a:spcPts val="1200"/>
              </a:lnSpc>
              <a:spcBef>
                <a:spcPts val="110"/>
              </a:spcBef>
            </a:pPr>
            <a:r>
              <a:rPr sz="1050" spc="-30" dirty="0">
                <a:solidFill>
                  <a:srgbClr val="46AA78"/>
                </a:solidFill>
                <a:latin typeface="Arial"/>
                <a:cs typeface="Arial"/>
              </a:rPr>
              <a:t>F. </a:t>
            </a:r>
            <a:r>
              <a:rPr sz="1050" spc="10" dirty="0">
                <a:latin typeface="Arial"/>
                <a:cs typeface="Arial"/>
              </a:rPr>
              <a:t>If </a:t>
            </a:r>
            <a:r>
              <a:rPr sz="1050" spc="-5" dirty="0">
                <a:latin typeface="Arial"/>
                <a:cs typeface="Arial"/>
              </a:rPr>
              <a:t>Irr(</a:t>
            </a:r>
            <a:r>
              <a:rPr sz="1050" i="1" spc="-5" dirty="0">
                <a:latin typeface="Arial"/>
                <a:cs typeface="Arial"/>
              </a:rPr>
              <a:t>R </a:t>
            </a:r>
            <a:r>
              <a:rPr sz="1050" spc="50" dirty="0">
                <a:latin typeface="Arial"/>
                <a:cs typeface="Arial"/>
              </a:rPr>
              <a:t>)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85" dirty="0">
                <a:latin typeface="Courier New"/>
                <a:cs typeface="Courier New"/>
              </a:rPr>
              <a:t>Test 8 </a:t>
            </a:r>
            <a:r>
              <a:rPr sz="1050" spc="-35" dirty="0">
                <a:latin typeface="Arial"/>
                <a:cs typeface="Arial"/>
              </a:rPr>
              <a:t>fails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35" dirty="0">
                <a:latin typeface="Arial"/>
                <a:cs typeface="Arial"/>
              </a:rPr>
              <a:t>detect either </a:t>
            </a:r>
            <a:r>
              <a:rPr sz="1050" spc="-10" dirty="0">
                <a:latin typeface="Arial"/>
                <a:cs typeface="Arial"/>
              </a:rPr>
              <a:t>Irr(</a:t>
            </a:r>
            <a:r>
              <a:rPr sz="1050" i="1" spc="-10" dirty="0">
                <a:latin typeface="Arial"/>
                <a:cs typeface="Arial"/>
              </a:rPr>
              <a:t>S </a:t>
            </a:r>
            <a:r>
              <a:rPr sz="1050" spc="50" dirty="0">
                <a:latin typeface="Arial"/>
                <a:cs typeface="Arial"/>
              </a:rPr>
              <a:t>) </a:t>
            </a:r>
            <a:r>
              <a:rPr sz="1050" spc="-45" dirty="0">
                <a:latin typeface="Arial"/>
                <a:cs typeface="Arial"/>
              </a:rPr>
              <a:t>or </a:t>
            </a:r>
            <a:r>
              <a:rPr sz="1050" spc="-50" dirty="0">
                <a:latin typeface="Arial"/>
                <a:cs typeface="Arial"/>
              </a:rPr>
              <a:t>Asym(</a:t>
            </a:r>
            <a:r>
              <a:rPr sz="1050" i="1" spc="-50" dirty="0">
                <a:latin typeface="Arial"/>
                <a:cs typeface="Arial"/>
              </a:rPr>
              <a:t>S </a:t>
            </a:r>
            <a:r>
              <a:rPr sz="1050" spc="25" dirty="0">
                <a:latin typeface="Arial"/>
                <a:cs typeface="Arial"/>
              </a:rPr>
              <a:t>),  </a:t>
            </a:r>
            <a:r>
              <a:rPr sz="1050" spc="-65" dirty="0">
                <a:latin typeface="Arial"/>
                <a:cs typeface="Arial"/>
              </a:rPr>
              <a:t>raise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50" dirty="0">
                <a:latin typeface="Arial"/>
                <a:cs typeface="Arial"/>
              </a:rPr>
              <a:t>warning </a:t>
            </a:r>
            <a:r>
              <a:rPr sz="1050" spc="40" dirty="0">
                <a:latin typeface="Arial"/>
                <a:cs typeface="Arial"/>
              </a:rPr>
              <a:t>“</a:t>
            </a:r>
            <a:r>
              <a:rPr sz="1050" i="1" spc="40" dirty="0">
                <a:latin typeface="Arial"/>
                <a:cs typeface="Arial"/>
              </a:rPr>
              <a:t>R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35" dirty="0">
                <a:latin typeface="Arial"/>
                <a:cs typeface="Arial"/>
              </a:rPr>
              <a:t>irreflexive, </a:t>
            </a:r>
            <a:r>
              <a:rPr sz="1050" spc="-80" dirty="0">
                <a:latin typeface="Arial"/>
                <a:cs typeface="Arial"/>
              </a:rPr>
              <a:t>hence </a:t>
            </a:r>
            <a:r>
              <a:rPr sz="1050" i="1" spc="-125" dirty="0">
                <a:latin typeface="Arial"/>
                <a:cs typeface="Arial"/>
              </a:rPr>
              <a:t>S </a:t>
            </a:r>
            <a:r>
              <a:rPr sz="1050" spc="-55" dirty="0">
                <a:latin typeface="Arial"/>
                <a:cs typeface="Arial"/>
              </a:rPr>
              <a:t>should </a:t>
            </a:r>
            <a:r>
              <a:rPr sz="1050" spc="-70" dirty="0">
                <a:latin typeface="Arial"/>
                <a:cs typeface="Arial"/>
              </a:rPr>
              <a:t>be </a:t>
            </a:r>
            <a:r>
              <a:rPr sz="1050" spc="-35" dirty="0">
                <a:latin typeface="Arial"/>
                <a:cs typeface="Arial"/>
              </a:rPr>
              <a:t>either  </a:t>
            </a:r>
            <a:r>
              <a:rPr sz="1050" spc="-10" dirty="0">
                <a:latin typeface="Arial"/>
                <a:cs typeface="Arial"/>
              </a:rPr>
              <a:t>Irr(</a:t>
            </a:r>
            <a:r>
              <a:rPr sz="1050" i="1" spc="-10" dirty="0">
                <a:latin typeface="Arial"/>
                <a:cs typeface="Arial"/>
              </a:rPr>
              <a:t>S </a:t>
            </a:r>
            <a:r>
              <a:rPr sz="1050" spc="50" dirty="0">
                <a:latin typeface="Arial"/>
                <a:cs typeface="Arial"/>
              </a:rPr>
              <a:t>) </a:t>
            </a:r>
            <a:r>
              <a:rPr sz="1050" spc="-45" dirty="0">
                <a:latin typeface="Arial"/>
                <a:cs typeface="Arial"/>
              </a:rPr>
              <a:t>or </a:t>
            </a:r>
            <a:r>
              <a:rPr sz="1050" spc="-50" dirty="0">
                <a:latin typeface="Arial"/>
                <a:cs typeface="Arial"/>
              </a:rPr>
              <a:t>Asym(</a:t>
            </a:r>
            <a:r>
              <a:rPr sz="1050" i="1" spc="-50" dirty="0">
                <a:latin typeface="Arial"/>
                <a:cs typeface="Arial"/>
              </a:rPr>
              <a:t>S </a:t>
            </a:r>
            <a:r>
              <a:rPr sz="1050" spc="25" dirty="0">
                <a:latin typeface="Arial"/>
                <a:cs typeface="Arial"/>
              </a:rPr>
              <a:t>), </a:t>
            </a:r>
            <a:r>
              <a:rPr sz="1050" spc="-60" dirty="0">
                <a:latin typeface="Arial"/>
                <a:cs typeface="Arial"/>
              </a:rPr>
              <a:t>and</a:t>
            </a:r>
            <a:r>
              <a:rPr sz="1050" spc="-15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propose:</a:t>
            </a:r>
            <a:endParaRPr sz="1050" dirty="0">
              <a:latin typeface="Arial"/>
              <a:cs typeface="Arial"/>
            </a:endParaRPr>
          </a:p>
          <a:p>
            <a:pPr marL="647700" marR="482600" indent="-171450">
              <a:lnSpc>
                <a:spcPct val="100000"/>
              </a:lnSpc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Add </a:t>
            </a:r>
            <a:r>
              <a:rPr sz="1000" spc="-45" dirty="0">
                <a:latin typeface="Arial"/>
                <a:cs typeface="Arial"/>
              </a:rPr>
              <a:t>Asym(</a:t>
            </a:r>
            <a:r>
              <a:rPr sz="1000" i="1" spc="-45" dirty="0">
                <a:latin typeface="Arial"/>
                <a:cs typeface="Arial"/>
              </a:rPr>
              <a:t>S </a:t>
            </a:r>
            <a:r>
              <a:rPr sz="1000" spc="50" dirty="0">
                <a:latin typeface="Arial"/>
                <a:cs typeface="Arial"/>
              </a:rPr>
              <a:t>)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10" dirty="0">
                <a:latin typeface="Arial"/>
                <a:cs typeface="Arial"/>
              </a:rPr>
              <a:t>Irr(</a:t>
            </a:r>
            <a:r>
              <a:rPr sz="1000" i="1" spc="-10" dirty="0">
                <a:latin typeface="Arial"/>
                <a:cs typeface="Arial"/>
              </a:rPr>
              <a:t>S </a:t>
            </a:r>
            <a:r>
              <a:rPr sz="1000" spc="50" dirty="0">
                <a:latin typeface="Arial"/>
                <a:cs typeface="Arial"/>
              </a:rPr>
              <a:t>)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obtain </a:t>
            </a:r>
            <a:r>
              <a:rPr sz="1000" spc="-55" dirty="0">
                <a:latin typeface="Arial"/>
                <a:cs typeface="Arial"/>
              </a:rPr>
              <a:t>expected inferences;  </a:t>
            </a:r>
            <a:endParaRPr lang="en-US" sz="1000" spc="-55" dirty="0" smtClean="0">
              <a:latin typeface="Arial"/>
              <a:cs typeface="Arial"/>
            </a:endParaRPr>
          </a:p>
          <a:p>
            <a:pPr marL="647700" marR="482600" indent="-171450">
              <a:lnSpc>
                <a:spcPct val="100000"/>
              </a:lnSpc>
              <a:buFont typeface="Arial"/>
              <a:buChar char="•"/>
            </a:pPr>
            <a:r>
              <a:rPr sz="1000" spc="-75" dirty="0" smtClean="0">
                <a:latin typeface="Arial"/>
                <a:cs typeface="Arial"/>
              </a:rPr>
              <a:t>Remove </a:t>
            </a:r>
            <a:r>
              <a:rPr sz="1000" spc="-5" dirty="0">
                <a:latin typeface="Arial"/>
                <a:cs typeface="Arial"/>
              </a:rPr>
              <a:t>Irr(</a:t>
            </a:r>
            <a:r>
              <a:rPr sz="1000" i="1" spc="-5" dirty="0">
                <a:latin typeface="Arial"/>
                <a:cs typeface="Arial"/>
              </a:rPr>
              <a:t>R</a:t>
            </a:r>
            <a:r>
              <a:rPr sz="1000" i="1" spc="-15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);</a:t>
            </a:r>
            <a:endParaRPr sz="1000" dirty="0">
              <a:latin typeface="Arial"/>
              <a:cs typeface="Arial"/>
            </a:endParaRPr>
          </a:p>
          <a:p>
            <a:pPr marL="647700" marR="226695" indent="-171450">
              <a:lnSpc>
                <a:spcPts val="1200"/>
              </a:lnSpc>
              <a:spcBef>
                <a:spcPts val="30"/>
              </a:spcBef>
              <a:buFont typeface="Arial"/>
              <a:buChar char="•"/>
            </a:pPr>
            <a:r>
              <a:rPr sz="1000" spc="-70" dirty="0">
                <a:latin typeface="Arial"/>
                <a:cs typeface="Arial"/>
              </a:rPr>
              <a:t>Change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positions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i="1" spc="-80" dirty="0">
                <a:latin typeface="Arial"/>
                <a:cs typeface="Arial"/>
              </a:rPr>
              <a:t>R </a:t>
            </a:r>
            <a:r>
              <a:rPr sz="1000" spc="-5" dirty="0">
                <a:latin typeface="Arial"/>
                <a:cs typeface="Arial"/>
              </a:rPr>
              <a:t>and/or </a:t>
            </a:r>
            <a:r>
              <a:rPr sz="1000" i="1" spc="-114" dirty="0">
                <a:latin typeface="Arial"/>
                <a:cs typeface="Arial"/>
              </a:rPr>
              <a:t>S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object </a:t>
            </a:r>
            <a:r>
              <a:rPr sz="1000" spc="-30" dirty="0">
                <a:latin typeface="Arial"/>
                <a:cs typeface="Arial"/>
              </a:rPr>
              <a:t>property  </a:t>
            </a:r>
            <a:r>
              <a:rPr sz="1000" spc="-40" dirty="0">
                <a:latin typeface="Arial"/>
                <a:cs typeface="Arial"/>
              </a:rPr>
              <a:t>hierarchy;</a:t>
            </a:r>
            <a:endParaRPr sz="1000" dirty="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  <a:spcBef>
                <a:spcPts val="80"/>
              </a:spcBef>
            </a:pPr>
            <a:r>
              <a:rPr sz="1050" spc="-5" dirty="0">
                <a:latin typeface="Arial"/>
                <a:cs typeface="Arial"/>
              </a:rPr>
              <a:t>...</a:t>
            </a:r>
            <a:endParaRPr sz="1050" dirty="0">
              <a:latin typeface="Arial"/>
              <a:cs typeface="Arial"/>
            </a:endParaRPr>
          </a:p>
          <a:p>
            <a:pPr marL="198755" marR="137160" indent="-146685">
              <a:lnSpc>
                <a:spcPct val="102600"/>
              </a:lnSpc>
              <a:spcBef>
                <a:spcPts val="70"/>
              </a:spcBef>
            </a:pPr>
            <a:r>
              <a:rPr sz="1050" spc="-5" dirty="0">
                <a:solidFill>
                  <a:srgbClr val="46AA78"/>
                </a:solidFill>
                <a:latin typeface="Arial"/>
                <a:cs typeface="Arial"/>
              </a:rPr>
              <a:t>I. </a:t>
            </a:r>
            <a:r>
              <a:rPr sz="1050" spc="-60" dirty="0">
                <a:latin typeface="Arial"/>
                <a:cs typeface="Arial"/>
              </a:rPr>
              <a:t>Run </a:t>
            </a:r>
            <a:r>
              <a:rPr sz="1050" i="1" spc="-65" dirty="0">
                <a:latin typeface="Arial"/>
                <a:cs typeface="Arial"/>
              </a:rPr>
              <a:t>SubProS </a:t>
            </a:r>
            <a:r>
              <a:rPr sz="1050" spc="-55" dirty="0">
                <a:latin typeface="Arial"/>
                <a:cs typeface="Arial"/>
              </a:rPr>
              <a:t>again </a:t>
            </a:r>
            <a:r>
              <a:rPr sz="1050" spc="20" dirty="0">
                <a:latin typeface="Arial"/>
                <a:cs typeface="Arial"/>
              </a:rPr>
              <a:t>if </a:t>
            </a:r>
            <a:r>
              <a:rPr sz="1050" spc="-60" dirty="0">
                <a:latin typeface="Arial"/>
                <a:cs typeface="Arial"/>
              </a:rPr>
              <a:t>any </a:t>
            </a:r>
            <a:r>
              <a:rPr sz="1050" spc="-80" dirty="0">
                <a:latin typeface="Arial"/>
                <a:cs typeface="Arial"/>
              </a:rPr>
              <a:t>changes </a:t>
            </a:r>
            <a:r>
              <a:rPr sz="1050" spc="-75" dirty="0">
                <a:latin typeface="Arial"/>
                <a:cs typeface="Arial"/>
              </a:rPr>
              <a:t>have </a:t>
            </a:r>
            <a:r>
              <a:rPr sz="1050" spc="-80" dirty="0">
                <a:latin typeface="Arial"/>
                <a:cs typeface="Arial"/>
              </a:rPr>
              <a:t>been </a:t>
            </a:r>
            <a:r>
              <a:rPr sz="1050" spc="-75" dirty="0">
                <a:latin typeface="Arial"/>
                <a:cs typeface="Arial"/>
              </a:rPr>
              <a:t>made </a:t>
            </a:r>
            <a:r>
              <a:rPr sz="1050" spc="-20" dirty="0">
                <a:latin typeface="Arial"/>
                <a:cs typeface="Arial"/>
              </a:rPr>
              <a:t>in  </a:t>
            </a:r>
            <a:r>
              <a:rPr sz="1050" spc="-70" dirty="0">
                <a:latin typeface="Arial"/>
                <a:cs typeface="Arial"/>
              </a:rPr>
              <a:t>steps </a:t>
            </a:r>
            <a:r>
              <a:rPr sz="1050" spc="-10" dirty="0">
                <a:latin typeface="Arial"/>
                <a:cs typeface="Arial"/>
              </a:rPr>
              <a:t>D-H,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65" dirty="0">
                <a:latin typeface="Arial"/>
                <a:cs typeface="Arial"/>
              </a:rPr>
              <a:t>check </a:t>
            </a:r>
            <a:r>
              <a:rPr sz="1050" spc="-60" dirty="0">
                <a:latin typeface="Arial"/>
                <a:cs typeface="Arial"/>
              </a:rPr>
              <a:t>any </a:t>
            </a:r>
            <a:r>
              <a:rPr sz="1050" spc="-80" dirty="0">
                <a:latin typeface="Arial"/>
                <a:cs typeface="Arial"/>
              </a:rPr>
              <a:t>changes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-50" dirty="0">
                <a:latin typeface="Arial"/>
                <a:cs typeface="Arial"/>
              </a:rPr>
              <a:t>hierarchy  </a:t>
            </a:r>
            <a:r>
              <a:rPr sz="1050" spc="-75" dirty="0">
                <a:latin typeface="Arial"/>
                <a:cs typeface="Arial"/>
              </a:rPr>
              <a:t>made </a:t>
            </a:r>
            <a:r>
              <a:rPr sz="1050" spc="-45" dirty="0">
                <a:latin typeface="Arial"/>
                <a:cs typeface="Arial"/>
              </a:rPr>
              <a:t>against </a:t>
            </a:r>
            <a:r>
              <a:rPr sz="1050" spc="-55" dirty="0">
                <a:latin typeface="Arial"/>
                <a:cs typeface="Arial"/>
              </a:rPr>
              <a:t>those </a:t>
            </a:r>
            <a:r>
              <a:rPr sz="1050" spc="-65" dirty="0">
                <a:latin typeface="Arial"/>
                <a:cs typeface="Arial"/>
              </a:rPr>
              <a:t>recorded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55" dirty="0">
                <a:latin typeface="Arial"/>
                <a:cs typeface="Arial"/>
              </a:rPr>
              <a:t>step C. </a:t>
            </a:r>
            <a:r>
              <a:rPr sz="1050" spc="5" dirty="0">
                <a:latin typeface="Arial"/>
                <a:cs typeface="Arial"/>
              </a:rPr>
              <a:t>If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75" dirty="0">
                <a:latin typeface="Arial"/>
                <a:cs typeface="Arial"/>
              </a:rPr>
              <a:t>change </a:t>
            </a:r>
            <a:r>
              <a:rPr sz="1050" spc="-20" dirty="0">
                <a:latin typeface="Arial"/>
                <a:cs typeface="Arial"/>
              </a:rPr>
              <a:t>from  </a:t>
            </a:r>
            <a:r>
              <a:rPr sz="1050" spc="-70" dirty="0">
                <a:latin typeface="Arial"/>
                <a:cs typeface="Arial"/>
              </a:rPr>
              <a:t>steps </a:t>
            </a:r>
            <a:r>
              <a:rPr sz="1050" spc="-80" dirty="0">
                <a:latin typeface="Arial"/>
                <a:cs typeface="Arial"/>
              </a:rPr>
              <a:t>E </a:t>
            </a:r>
            <a:r>
              <a:rPr sz="1050" spc="-50" dirty="0">
                <a:latin typeface="Arial"/>
                <a:cs typeface="Arial"/>
              </a:rPr>
              <a:t>or F reverts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65" dirty="0">
                <a:latin typeface="Arial"/>
                <a:cs typeface="Arial"/>
              </a:rPr>
              <a:t>recorded change, </a:t>
            </a:r>
            <a:r>
              <a:rPr sz="1050" spc="-35" dirty="0">
                <a:latin typeface="Arial"/>
                <a:cs typeface="Arial"/>
              </a:rPr>
              <a:t>then </a:t>
            </a:r>
            <a:r>
              <a:rPr sz="1050" spc="-25" dirty="0">
                <a:latin typeface="Arial"/>
                <a:cs typeface="Arial"/>
              </a:rPr>
              <a:t>report  </a:t>
            </a:r>
            <a:r>
              <a:rPr sz="1050" spc="-40" dirty="0">
                <a:latin typeface="Arial"/>
                <a:cs typeface="Arial"/>
              </a:rPr>
              <a:t>“unresolvable </a:t>
            </a:r>
            <a:r>
              <a:rPr sz="1050" spc="-15" dirty="0">
                <a:latin typeface="Arial"/>
                <a:cs typeface="Arial"/>
              </a:rPr>
              <a:t>conflict </a:t>
            </a:r>
            <a:r>
              <a:rPr sz="1050" spc="-55" dirty="0">
                <a:latin typeface="Arial"/>
                <a:cs typeface="Arial"/>
              </a:rPr>
              <a:t>on  </a:t>
            </a:r>
            <a:r>
              <a:rPr sz="1050" spc="-45" dirty="0">
                <a:latin typeface="Arial"/>
                <a:cs typeface="Arial"/>
              </a:rPr>
              <a:t>subproperty </a:t>
            </a:r>
            <a:r>
              <a:rPr sz="1050" spc="-40" dirty="0">
                <a:latin typeface="Arial"/>
                <a:cs typeface="Arial"/>
              </a:rPr>
              <a:t>axiom.  </a:t>
            </a:r>
            <a:r>
              <a:rPr sz="1050" spc="-75" dirty="0">
                <a:latin typeface="Arial"/>
                <a:cs typeface="Arial"/>
              </a:rPr>
              <a:t>You 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i="1" spc="-35" dirty="0" smtClean="0">
                <a:latin typeface="Arial"/>
                <a:cs typeface="Arial"/>
              </a:rPr>
              <a:t>must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spc="-75" dirty="0" smtClean="0">
                <a:latin typeface="Arial"/>
                <a:cs typeface="Arial"/>
              </a:rPr>
              <a:t>change </a:t>
            </a:r>
            <a:r>
              <a:rPr sz="1050" dirty="0">
                <a:latin typeface="Arial"/>
                <a:cs typeface="Arial"/>
              </a:rPr>
              <a:t>at </a:t>
            </a:r>
            <a:r>
              <a:rPr sz="1050" spc="-50" dirty="0">
                <a:latin typeface="Arial"/>
                <a:cs typeface="Arial"/>
              </a:rPr>
              <a:t>least </a:t>
            </a:r>
            <a:r>
              <a:rPr sz="1050" spc="-80" dirty="0">
                <a:latin typeface="Arial"/>
                <a:cs typeface="Arial"/>
              </a:rPr>
              <a:t>one </a:t>
            </a:r>
            <a:r>
              <a:rPr sz="1050" spc="-50" dirty="0">
                <a:latin typeface="Arial"/>
                <a:cs typeface="Arial"/>
              </a:rPr>
              <a:t>axiom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20" dirty="0">
                <a:latin typeface="Arial"/>
                <a:cs typeface="Arial"/>
              </a:rPr>
              <a:t>exit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50" dirty="0">
                <a:latin typeface="Arial"/>
                <a:cs typeface="Arial"/>
              </a:rPr>
              <a:t>otherwise </a:t>
            </a:r>
            <a:r>
              <a:rPr sz="1050" spc="-10" dirty="0">
                <a:latin typeface="Arial"/>
                <a:cs typeface="Arial"/>
              </a:rPr>
              <a:t>infinite </a:t>
            </a:r>
            <a:r>
              <a:rPr sz="1050" spc="-35" dirty="0">
                <a:latin typeface="Arial"/>
                <a:cs typeface="Arial"/>
              </a:rPr>
              <a:t>loop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65" dirty="0">
                <a:latin typeface="Arial"/>
                <a:cs typeface="Arial"/>
              </a:rPr>
              <a:t>swapping  </a:t>
            </a:r>
            <a:r>
              <a:rPr sz="1050" spc="-35" dirty="0">
                <a:latin typeface="Arial"/>
                <a:cs typeface="Arial"/>
              </a:rPr>
              <a:t>two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expressions”.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42</a:t>
            </a:r>
            <a:r>
              <a:rPr spc="50" dirty="0"/>
              <a:t>/71</a:t>
            </a:r>
          </a:p>
        </p:txBody>
      </p:sp>
      <p:sp>
        <p:nvSpPr>
          <p:cNvPr id="104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43</a:t>
            </a:r>
            <a:r>
              <a:rPr spc="50" dirty="0"/>
              <a:t>/71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832815" y="430403"/>
            <a:ext cx="29425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BioTop’s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inconsistent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‘has </a:t>
            </a:r>
            <a:r>
              <a:rPr sz="1400" spc="-100" dirty="0">
                <a:solidFill>
                  <a:srgbClr val="46AA78"/>
                </a:solidFill>
                <a:latin typeface="Arial"/>
                <a:cs typeface="Arial"/>
              </a:rPr>
              <a:t>process </a:t>
            </a:r>
            <a:r>
              <a:rPr sz="1400" spc="114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role’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47294" y="1035758"/>
            <a:ext cx="3662679" cy="36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050" spc="-55" dirty="0">
                <a:latin typeface="Arial"/>
                <a:cs typeface="Arial"/>
              </a:rPr>
              <a:t>‘has </a:t>
            </a:r>
            <a:r>
              <a:rPr sz="1050" spc="-80" dirty="0">
                <a:latin typeface="Arial"/>
                <a:cs typeface="Arial"/>
              </a:rPr>
              <a:t>process </a:t>
            </a:r>
            <a:r>
              <a:rPr sz="1050" spc="-25" dirty="0">
                <a:latin typeface="Arial"/>
                <a:cs typeface="Arial"/>
              </a:rPr>
              <a:t>role’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5" dirty="0">
                <a:latin typeface="Arial"/>
                <a:cs typeface="Arial"/>
              </a:rPr>
              <a:t>BioTop </a:t>
            </a:r>
            <a:r>
              <a:rPr sz="1050" dirty="0">
                <a:latin typeface="Arial"/>
                <a:cs typeface="Arial"/>
              </a:rPr>
              <a:t>(v. </a:t>
            </a:r>
            <a:r>
              <a:rPr sz="1050" spc="-65" dirty="0">
                <a:latin typeface="Arial"/>
                <a:cs typeface="Arial"/>
              </a:rPr>
              <a:t>June </a:t>
            </a:r>
            <a:r>
              <a:rPr sz="1050" spc="-45" dirty="0">
                <a:latin typeface="Arial"/>
                <a:cs typeface="Arial"/>
              </a:rPr>
              <a:t>17, </a:t>
            </a:r>
            <a:r>
              <a:rPr sz="1050" spc="-40" dirty="0">
                <a:latin typeface="Arial"/>
                <a:cs typeface="Arial"/>
              </a:rPr>
              <a:t>2010)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35" dirty="0">
                <a:latin typeface="Arial"/>
                <a:cs typeface="Arial"/>
              </a:rPr>
              <a:t>inconsistent.  </a:t>
            </a:r>
            <a:r>
              <a:rPr sz="1050" spc="-55" dirty="0">
                <a:latin typeface="Arial"/>
                <a:cs typeface="Arial"/>
              </a:rPr>
              <a:t>Relevant </a:t>
            </a:r>
            <a:r>
              <a:rPr sz="1050" spc="-60" dirty="0">
                <a:latin typeface="Arial"/>
                <a:cs typeface="Arial"/>
              </a:rPr>
              <a:t>axioms</a:t>
            </a:r>
            <a:r>
              <a:rPr sz="1050" spc="13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are: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937108" y="1384274"/>
            <a:ext cx="324485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(E.1)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50" spc="-10" dirty="0">
                <a:latin typeface="Arial"/>
                <a:cs typeface="Arial"/>
              </a:rPr>
              <a:t>(E.2)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47294" y="1379915"/>
            <a:ext cx="3100756" cy="994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050" spc="-55" dirty="0">
                <a:latin typeface="Arial"/>
                <a:cs typeface="Arial"/>
              </a:rPr>
              <a:t>‘has </a:t>
            </a:r>
            <a:r>
              <a:rPr sz="1050" spc="-80" dirty="0">
                <a:latin typeface="Arial"/>
                <a:cs typeface="Arial"/>
              </a:rPr>
              <a:t>process </a:t>
            </a:r>
            <a:r>
              <a:rPr sz="1050" spc="-15" dirty="0">
                <a:latin typeface="Arial"/>
                <a:cs typeface="Arial"/>
              </a:rPr>
              <a:t>role</a:t>
            </a:r>
            <a:r>
              <a:rPr sz="1050" spc="-15" dirty="0" smtClean="0">
                <a:latin typeface="Arial"/>
                <a:cs typeface="Arial"/>
              </a:rPr>
              <a:t>’</a:t>
            </a:r>
            <a:r>
              <a:rPr lang="en-US" sz="1050" i="1" spc="-15" dirty="0">
                <a:latin typeface="Menlo"/>
                <a:cs typeface="Menlo"/>
              </a:rPr>
              <a:t> </a:t>
            </a:r>
            <a:r>
              <a:rPr lang="en-US" sz="1050" i="1" spc="-15" dirty="0" smtClean="0">
                <a:latin typeface="Menlo"/>
                <a:cs typeface="Menlo"/>
              </a:rPr>
              <a:t>  </a:t>
            </a:r>
            <a:r>
              <a:rPr sz="1050" spc="-15" dirty="0" smtClean="0">
                <a:latin typeface="Arial"/>
                <a:cs typeface="Arial"/>
              </a:rPr>
              <a:t>‘</a:t>
            </a:r>
            <a:r>
              <a:rPr sz="1050" spc="-15" dirty="0">
                <a:latin typeface="Arial"/>
                <a:cs typeface="Arial"/>
              </a:rPr>
              <a:t>temporally </a:t>
            </a:r>
            <a:r>
              <a:rPr sz="1050" spc="-40" dirty="0">
                <a:latin typeface="Arial"/>
                <a:cs typeface="Arial"/>
              </a:rPr>
              <a:t>related </a:t>
            </a:r>
            <a:r>
              <a:rPr sz="1050" spc="25" dirty="0">
                <a:latin typeface="Arial"/>
                <a:cs typeface="Arial"/>
              </a:rPr>
              <a:t>to’  </a:t>
            </a:r>
            <a:endParaRPr lang="en-US" sz="1050" spc="25" dirty="0" smtClean="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1050" spc="-55" dirty="0" smtClean="0">
                <a:latin typeface="Arial"/>
                <a:cs typeface="Arial"/>
              </a:rPr>
              <a:t>‘</a:t>
            </a:r>
            <a:r>
              <a:rPr sz="1050" spc="-55" dirty="0">
                <a:latin typeface="Arial"/>
                <a:cs typeface="Arial"/>
              </a:rPr>
              <a:t>has </a:t>
            </a:r>
            <a:r>
              <a:rPr sz="1050" spc="-80" dirty="0">
                <a:latin typeface="Arial"/>
                <a:cs typeface="Arial"/>
              </a:rPr>
              <a:t>process </a:t>
            </a:r>
            <a:r>
              <a:rPr sz="1050" spc="-35" dirty="0">
                <a:latin typeface="Arial"/>
                <a:cs typeface="Arial"/>
              </a:rPr>
              <a:t>role</a:t>
            </a:r>
            <a:r>
              <a:rPr sz="1050" spc="-35" dirty="0" smtClean="0">
                <a:latin typeface="Arial"/>
                <a:cs typeface="Arial"/>
              </a:rPr>
              <a:t>’</a:t>
            </a:r>
            <a:r>
              <a:rPr lang="en-US" sz="1050" i="1" spc="-35" dirty="0">
                <a:latin typeface="Menlo"/>
                <a:cs typeface="Menlo"/>
              </a:rPr>
              <a:t> </a:t>
            </a:r>
            <a:r>
              <a:rPr lang="en-US" sz="1050" i="1" spc="-35" dirty="0" smtClean="0">
                <a:latin typeface="Menlo"/>
                <a:cs typeface="Menlo"/>
              </a:rPr>
              <a:t>  </a:t>
            </a:r>
            <a:r>
              <a:rPr sz="1050" spc="-35" dirty="0" smtClean="0">
                <a:latin typeface="Arial"/>
                <a:cs typeface="Arial"/>
              </a:rPr>
              <a:t>‘</a:t>
            </a:r>
            <a:r>
              <a:rPr sz="1050" spc="-35" dirty="0">
                <a:latin typeface="Arial"/>
                <a:cs typeface="Arial"/>
              </a:rPr>
              <a:t>processual </a:t>
            </a:r>
            <a:r>
              <a:rPr sz="1050" dirty="0">
                <a:latin typeface="Arial"/>
                <a:cs typeface="Arial"/>
              </a:rPr>
              <a:t>entity’</a:t>
            </a:r>
            <a:r>
              <a:rPr sz="1050" i="1" dirty="0">
                <a:latin typeface="Menlo"/>
                <a:cs typeface="Menlo"/>
              </a:rPr>
              <a:t>×</a:t>
            </a:r>
            <a:r>
              <a:rPr sz="1050" dirty="0">
                <a:latin typeface="Arial"/>
                <a:cs typeface="Arial"/>
              </a:rPr>
              <a:t>role  </a:t>
            </a:r>
            <a:endParaRPr lang="en-US" sz="1050" dirty="0" smtClean="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1050" spc="-25" dirty="0" smtClean="0">
                <a:latin typeface="Arial"/>
                <a:cs typeface="Arial"/>
              </a:rPr>
              <a:t>‘</a:t>
            </a:r>
            <a:r>
              <a:rPr sz="1050" spc="-25" dirty="0">
                <a:latin typeface="Arial"/>
                <a:cs typeface="Arial"/>
              </a:rPr>
              <a:t>temporally </a:t>
            </a:r>
            <a:r>
              <a:rPr sz="1050" spc="-40" dirty="0">
                <a:latin typeface="Arial"/>
                <a:cs typeface="Arial"/>
              </a:rPr>
              <a:t>related </a:t>
            </a:r>
            <a:r>
              <a:rPr sz="1050" spc="25" dirty="0">
                <a:latin typeface="Arial"/>
                <a:cs typeface="Arial"/>
              </a:rPr>
              <a:t>to’</a:t>
            </a:r>
            <a:r>
              <a:rPr sz="1050" spc="215" dirty="0">
                <a:latin typeface="Arial"/>
                <a:cs typeface="Arial"/>
              </a:rPr>
              <a:t> </a:t>
            </a:r>
            <a:endParaRPr sz="1050" dirty="0">
              <a:latin typeface="Menlo"/>
              <a:cs typeface="Menlo"/>
            </a:endParaRPr>
          </a:p>
          <a:p>
            <a:pPr marL="12700" marR="696595">
              <a:lnSpc>
                <a:spcPct val="102600"/>
              </a:lnSpc>
            </a:pPr>
            <a:r>
              <a:rPr sz="1050" spc="-55" dirty="0">
                <a:latin typeface="Arial"/>
                <a:cs typeface="Arial"/>
              </a:rPr>
              <a:t>‘processual </a:t>
            </a:r>
            <a:r>
              <a:rPr sz="1050" spc="-5" dirty="0">
                <a:latin typeface="Arial"/>
                <a:cs typeface="Arial"/>
              </a:rPr>
              <a:t>entity’ </a:t>
            </a:r>
            <a:r>
              <a:rPr sz="1050" i="1" spc="-290" dirty="0" smtClean="0">
                <a:latin typeface="Menlo"/>
                <a:cs typeface="Menlo"/>
              </a:rPr>
              <a:t> </a:t>
            </a:r>
            <a:r>
              <a:rPr lang="en-US" sz="1050" i="1" spc="-290" dirty="0" smtClean="0">
                <a:latin typeface="Menlo"/>
                <a:cs typeface="Menlo"/>
              </a:rPr>
              <a:t> </a:t>
            </a:r>
            <a:r>
              <a:rPr sz="1050" spc="-25" dirty="0" smtClean="0">
                <a:latin typeface="Arial"/>
                <a:cs typeface="Arial"/>
              </a:rPr>
              <a:t>quality </a:t>
            </a:r>
            <a:r>
              <a:rPr sz="1050" i="1" spc="175" dirty="0">
                <a:latin typeface="Menlo"/>
                <a:cs typeface="Menlo"/>
              </a:rPr>
              <a:t>×  </a:t>
            </a:r>
            <a:r>
              <a:rPr sz="1050" spc="-55" dirty="0">
                <a:latin typeface="Arial"/>
                <a:cs typeface="Arial"/>
              </a:rPr>
              <a:t>‘processual </a:t>
            </a:r>
            <a:r>
              <a:rPr sz="1050" spc="-5" dirty="0">
                <a:latin typeface="Arial"/>
                <a:cs typeface="Arial"/>
              </a:rPr>
              <a:t>entity’ </a:t>
            </a:r>
            <a:r>
              <a:rPr lang="en-US" sz="1050" i="1" spc="-290" dirty="0">
                <a:latin typeface="Menlo"/>
                <a:cs typeface="Menlo"/>
              </a:rPr>
              <a:t> </a:t>
            </a:r>
            <a:r>
              <a:rPr sz="1050" i="1" spc="-290" dirty="0" smtClean="0">
                <a:latin typeface="Menlo"/>
                <a:cs typeface="Menlo"/>
              </a:rPr>
              <a:t> </a:t>
            </a:r>
            <a:r>
              <a:rPr sz="1050" spc="-25" dirty="0">
                <a:latin typeface="Arial"/>
                <a:cs typeface="Arial"/>
              </a:rPr>
              <a:t>quality  </a:t>
            </a:r>
            <a:endParaRPr lang="en-US" sz="1050" spc="-25" dirty="0" smtClean="0">
              <a:latin typeface="Arial"/>
              <a:cs typeface="Arial"/>
            </a:endParaRPr>
          </a:p>
          <a:p>
            <a:pPr marL="12700" marR="696595">
              <a:lnSpc>
                <a:spcPct val="102600"/>
              </a:lnSpc>
            </a:pPr>
            <a:r>
              <a:rPr sz="1050" spc="-45" dirty="0" smtClean="0">
                <a:latin typeface="Arial"/>
                <a:cs typeface="Arial"/>
              </a:rPr>
              <a:t>role </a:t>
            </a:r>
            <a:r>
              <a:rPr lang="en-US" sz="1050" spc="-45" dirty="0" smtClean="0">
                <a:latin typeface="Arial"/>
                <a:cs typeface="Arial"/>
              </a:rPr>
              <a:t>   </a:t>
            </a:r>
            <a:r>
              <a:rPr sz="1050" i="1" spc="-204" dirty="0" smtClean="0">
                <a:latin typeface="Menlo"/>
                <a:cs typeface="Menlo"/>
              </a:rPr>
              <a:t> </a:t>
            </a:r>
            <a:r>
              <a:rPr sz="1050" i="1" spc="-15" dirty="0">
                <a:latin typeface="Menlo"/>
                <a:cs typeface="Menlo"/>
              </a:rPr>
              <a:t>¬</a:t>
            </a:r>
            <a:r>
              <a:rPr sz="1050" spc="-15" dirty="0">
                <a:latin typeface="Arial"/>
                <a:cs typeface="Arial"/>
              </a:rPr>
              <a:t>quality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47294" y="2416721"/>
            <a:ext cx="211015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45" dirty="0" smtClean="0">
                <a:latin typeface="Arial"/>
                <a:cs typeface="Arial"/>
              </a:rPr>
              <a:t>role </a:t>
            </a:r>
            <a:r>
              <a:rPr lang="en-US" sz="1050" spc="-45" dirty="0" smtClean="0">
                <a:latin typeface="Arial"/>
                <a:cs typeface="Arial"/>
              </a:rPr>
              <a:t>   </a:t>
            </a:r>
            <a:r>
              <a:rPr sz="1050" i="1" spc="-95" dirty="0" smtClean="0">
                <a:latin typeface="Menlo"/>
                <a:cs typeface="Menlo"/>
              </a:rPr>
              <a:t> </a:t>
            </a:r>
            <a:r>
              <a:rPr sz="1050" i="1" spc="-45" dirty="0">
                <a:latin typeface="Menlo"/>
                <a:cs typeface="Menlo"/>
              </a:rPr>
              <a:t>¬</a:t>
            </a:r>
            <a:r>
              <a:rPr sz="1050" spc="-45" dirty="0">
                <a:latin typeface="Arial"/>
                <a:cs typeface="Arial"/>
              </a:rPr>
              <a:t>‘processual </a:t>
            </a:r>
            <a:r>
              <a:rPr sz="1050" spc="-5" dirty="0">
                <a:latin typeface="Arial"/>
                <a:cs typeface="Arial"/>
              </a:rPr>
              <a:t>entity’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47294" y="2588793"/>
            <a:ext cx="167132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0" dirty="0">
                <a:latin typeface="Arial"/>
                <a:cs typeface="Arial"/>
              </a:rPr>
              <a:t>Sym(‘temporally </a:t>
            </a:r>
            <a:r>
              <a:rPr sz="1050" spc="-40" dirty="0">
                <a:latin typeface="Arial"/>
                <a:cs typeface="Arial"/>
              </a:rPr>
              <a:t>related</a:t>
            </a:r>
            <a:r>
              <a:rPr sz="1050" spc="140" dirty="0">
                <a:latin typeface="Arial"/>
                <a:cs typeface="Arial"/>
              </a:rPr>
              <a:t> </a:t>
            </a:r>
            <a:r>
              <a:rPr sz="1050" spc="30" dirty="0">
                <a:latin typeface="Arial"/>
                <a:cs typeface="Arial"/>
              </a:rPr>
              <a:t>to’)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936977" y="2072563"/>
            <a:ext cx="324485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(E.3)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50" spc="-10" dirty="0">
                <a:latin typeface="Arial"/>
                <a:cs typeface="Arial"/>
              </a:rPr>
              <a:t>(E.4)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50" spc="-10" dirty="0">
                <a:latin typeface="Arial"/>
                <a:cs typeface="Arial"/>
              </a:rPr>
              <a:t>(E.5)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50" spc="-10" dirty="0">
                <a:latin typeface="Arial"/>
                <a:cs typeface="Arial"/>
              </a:rPr>
              <a:t>(E.6)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7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844" y="1412424"/>
            <a:ext cx="132522" cy="15240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844" y="1577975"/>
            <a:ext cx="132522" cy="1524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578" y="1730375"/>
            <a:ext cx="132522" cy="15240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28" y="2223603"/>
            <a:ext cx="132522" cy="1524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820" y="2438333"/>
            <a:ext cx="132522" cy="1524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844" y="1909796"/>
            <a:ext cx="131296" cy="11747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844" y="2066340"/>
            <a:ext cx="131296" cy="117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832815" y="430403"/>
            <a:ext cx="29425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BioTop’s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inconsistent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‘has </a:t>
            </a:r>
            <a:r>
              <a:rPr sz="1400" spc="-100" dirty="0">
                <a:solidFill>
                  <a:srgbClr val="46AA78"/>
                </a:solidFill>
                <a:latin typeface="Arial"/>
                <a:cs typeface="Arial"/>
              </a:rPr>
              <a:t>process </a:t>
            </a:r>
            <a:r>
              <a:rPr sz="1400" spc="114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role’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47294" y="1020927"/>
            <a:ext cx="294835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0" dirty="0">
                <a:latin typeface="Arial"/>
                <a:cs typeface="Arial"/>
              </a:rPr>
              <a:t>Use  </a:t>
            </a:r>
            <a:r>
              <a:rPr sz="1050" i="1" spc="-65" dirty="0">
                <a:latin typeface="Arial"/>
                <a:cs typeface="Arial"/>
              </a:rPr>
              <a:t>SubProS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5" dirty="0">
                <a:latin typeface="Arial"/>
                <a:cs typeface="Arial"/>
              </a:rPr>
              <a:t>isolate </a:t>
            </a:r>
            <a:r>
              <a:rPr sz="1050" spc="-30" dirty="0">
                <a:latin typeface="Arial"/>
                <a:cs typeface="Arial"/>
              </a:rPr>
              <a:t>the</a:t>
            </a:r>
            <a:r>
              <a:rPr sz="1050" spc="12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flaw: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02551" y="130286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24395" y="1253528"/>
            <a:ext cx="38142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•"/>
            </a:pPr>
            <a:r>
              <a:rPr sz="1575" spc="-127" baseline="10582" dirty="0">
                <a:latin typeface="Courier New"/>
                <a:cs typeface="Courier New"/>
              </a:rPr>
              <a:t>Test </a:t>
            </a:r>
            <a:r>
              <a:rPr sz="1575" spc="-67" baseline="10582" dirty="0">
                <a:latin typeface="Courier New"/>
                <a:cs typeface="Courier New"/>
              </a:rPr>
              <a:t>1</a:t>
            </a:r>
            <a:r>
              <a:rPr sz="1575" spc="-67" baseline="10582" dirty="0">
                <a:latin typeface="Arial"/>
                <a:cs typeface="Arial"/>
              </a:rPr>
              <a:t>:  </a:t>
            </a:r>
            <a:r>
              <a:rPr sz="1575" spc="-15" baseline="10582" dirty="0">
                <a:latin typeface="Arial"/>
                <a:cs typeface="Arial"/>
              </a:rPr>
              <a:t>fail, </a:t>
            </a:r>
            <a:r>
              <a:rPr sz="1575" spc="-127" baseline="10582" dirty="0">
                <a:latin typeface="Arial"/>
                <a:cs typeface="Arial"/>
              </a:rPr>
              <a:t>because </a:t>
            </a:r>
            <a:r>
              <a:rPr sz="1575" i="1" spc="-52" baseline="10582" dirty="0">
                <a:latin typeface="Arial"/>
                <a:cs typeface="Arial"/>
              </a:rPr>
              <a:t>R</a:t>
            </a:r>
            <a:r>
              <a:rPr sz="800" spc="-35" dirty="0">
                <a:latin typeface="Arial"/>
                <a:cs typeface="Arial"/>
              </a:rPr>
              <a:t>hasprocessrole </a:t>
            </a:r>
            <a:r>
              <a:rPr sz="1575" i="1" spc="262" baseline="10582" dirty="0" smtClean="0">
                <a:latin typeface="Menlo"/>
                <a:cs typeface="Menlo"/>
              </a:rPr>
              <a:t> </a:t>
            </a:r>
            <a:r>
              <a:rPr sz="1575" i="1" spc="-7" baseline="10582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temporallyrelatedto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1575" spc="-89" baseline="10582" dirty="0">
                <a:latin typeface="Arial"/>
                <a:cs typeface="Arial"/>
              </a:rPr>
              <a:t>is</a:t>
            </a:r>
            <a:endParaRPr sz="1575" baseline="10582" dirty="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02551" y="185704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2551" y="206707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24395" y="1398506"/>
            <a:ext cx="3814255" cy="739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sz="1050" spc="-50" dirty="0">
                <a:latin typeface="Arial"/>
                <a:cs typeface="Arial"/>
              </a:rPr>
              <a:t>false,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5" dirty="0">
                <a:latin typeface="Arial"/>
                <a:cs typeface="Arial"/>
              </a:rPr>
              <a:t>ranges </a:t>
            </a:r>
            <a:r>
              <a:rPr sz="1050" spc="-80" dirty="0">
                <a:latin typeface="Arial"/>
                <a:cs typeface="Arial"/>
              </a:rPr>
              <a:t>(see </a:t>
            </a:r>
            <a:r>
              <a:rPr sz="1050" spc="-50" dirty="0">
                <a:latin typeface="Arial"/>
                <a:cs typeface="Arial"/>
              </a:rPr>
              <a:t>E.2 </a:t>
            </a:r>
            <a:r>
              <a:rPr sz="1050" spc="-15" dirty="0">
                <a:latin typeface="Arial"/>
                <a:cs typeface="Arial"/>
              </a:rPr>
              <a:t>cf. </a:t>
            </a:r>
            <a:r>
              <a:rPr sz="1050" spc="-25" dirty="0">
                <a:latin typeface="Arial"/>
                <a:cs typeface="Arial"/>
              </a:rPr>
              <a:t>E.3)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20" dirty="0">
                <a:latin typeface="Arial"/>
                <a:cs typeface="Arial"/>
              </a:rPr>
              <a:t>disjoint </a:t>
            </a:r>
            <a:r>
              <a:rPr sz="1050" spc="-80" dirty="0">
                <a:latin typeface="Arial"/>
                <a:cs typeface="Arial"/>
              </a:rPr>
              <a:t>(see </a:t>
            </a:r>
            <a:r>
              <a:rPr sz="1050" spc="-40" dirty="0">
                <a:latin typeface="Arial"/>
                <a:cs typeface="Arial"/>
              </a:rPr>
              <a:t>E.4, </a:t>
            </a:r>
            <a:r>
              <a:rPr sz="1050" spc="-25" dirty="0">
                <a:latin typeface="Arial"/>
                <a:cs typeface="Arial"/>
              </a:rPr>
              <a:t>E.5)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25" dirty="0">
                <a:latin typeface="Arial"/>
                <a:cs typeface="Arial"/>
              </a:rPr>
              <a:t>therewith </a:t>
            </a:r>
            <a:r>
              <a:rPr sz="1050" spc="-55" dirty="0">
                <a:latin typeface="Arial"/>
                <a:cs typeface="Arial"/>
              </a:rPr>
              <a:t>‘has  </a:t>
            </a:r>
            <a:r>
              <a:rPr sz="1050" spc="-80" dirty="0">
                <a:latin typeface="Arial"/>
                <a:cs typeface="Arial"/>
              </a:rPr>
              <a:t>process  </a:t>
            </a:r>
            <a:r>
              <a:rPr sz="1050" spc="-25" dirty="0">
                <a:latin typeface="Arial"/>
                <a:cs typeface="Arial"/>
              </a:rPr>
              <a:t>role’ </a:t>
            </a:r>
            <a:r>
              <a:rPr sz="1050" spc="-60" dirty="0">
                <a:latin typeface="Arial"/>
                <a:cs typeface="Arial"/>
              </a:rPr>
              <a:t>is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inconsistent;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85" dirty="0">
                <a:latin typeface="Courier New"/>
                <a:cs typeface="Courier New"/>
              </a:rPr>
              <a:t>Test 2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45" dirty="0">
                <a:latin typeface="Courier New"/>
                <a:cs typeface="Courier New"/>
              </a:rPr>
              <a:t>3</a:t>
            </a:r>
            <a:r>
              <a:rPr sz="1050" spc="-45" dirty="0">
                <a:latin typeface="Arial"/>
                <a:cs typeface="Arial"/>
              </a:rPr>
              <a:t>:</a:t>
            </a:r>
            <a:r>
              <a:rPr sz="1050" spc="85" dirty="0">
                <a:latin typeface="Arial"/>
                <a:cs typeface="Arial"/>
              </a:rPr>
              <a:t> </a:t>
            </a:r>
            <a:r>
              <a:rPr sz="1050" spc="-80" dirty="0">
                <a:latin typeface="Arial"/>
                <a:cs typeface="Arial"/>
              </a:rPr>
              <a:t>pass.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85" dirty="0">
                <a:latin typeface="Courier New"/>
                <a:cs typeface="Courier New"/>
              </a:rPr>
              <a:t>Test </a:t>
            </a:r>
            <a:r>
              <a:rPr sz="1050" spc="-45" dirty="0">
                <a:latin typeface="Courier New"/>
                <a:cs typeface="Courier New"/>
              </a:rPr>
              <a:t>4</a:t>
            </a:r>
            <a:r>
              <a:rPr sz="1050" spc="-45" dirty="0">
                <a:latin typeface="Arial"/>
                <a:cs typeface="Arial"/>
              </a:rPr>
              <a:t>:  </a:t>
            </a:r>
            <a:r>
              <a:rPr sz="1050" spc="-10" dirty="0">
                <a:latin typeface="Arial"/>
                <a:cs typeface="Arial"/>
              </a:rPr>
              <a:t>not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applicable.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02551" y="227711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24395" y="2205215"/>
            <a:ext cx="3985705" cy="1641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85" dirty="0">
                <a:latin typeface="Courier New"/>
                <a:cs typeface="Courier New"/>
              </a:rPr>
              <a:t>Test </a:t>
            </a:r>
            <a:r>
              <a:rPr sz="1050" spc="-45" dirty="0">
                <a:latin typeface="Courier New"/>
                <a:cs typeface="Courier New"/>
              </a:rPr>
              <a:t>5</a:t>
            </a:r>
            <a:r>
              <a:rPr sz="1050" spc="-45" dirty="0">
                <a:latin typeface="Arial"/>
                <a:cs typeface="Arial"/>
              </a:rPr>
              <a:t>:  </a:t>
            </a:r>
            <a:r>
              <a:rPr sz="1050" spc="-10" dirty="0">
                <a:latin typeface="Arial"/>
                <a:cs typeface="Arial"/>
              </a:rPr>
              <a:t>fail, </a:t>
            </a:r>
            <a:r>
              <a:rPr sz="1050" spc="-85" dirty="0" smtClean="0">
                <a:latin typeface="Arial"/>
                <a:cs typeface="Arial"/>
              </a:rPr>
              <a:t>because</a:t>
            </a:r>
            <a:r>
              <a:rPr lang="en-US" sz="1050" i="1" spc="195" dirty="0" smtClean="0">
                <a:latin typeface="Menlo"/>
                <a:cs typeface="Menlo"/>
              </a:rPr>
              <a:t> </a:t>
            </a:r>
            <a:r>
              <a:rPr lang="en-US" sz="1600" i="1" spc="-15" baseline="10582" dirty="0">
                <a:latin typeface="Lucida Handwriting"/>
                <a:cs typeface="Lucida Handwriting"/>
              </a:rPr>
              <a:t>O</a:t>
            </a:r>
            <a:r>
              <a:rPr sz="1050" i="1" spc="195" dirty="0" smtClean="0">
                <a:latin typeface="Menlo"/>
                <a:cs typeface="Menlo"/>
              </a:rPr>
              <a:t> </a:t>
            </a:r>
            <a:r>
              <a:rPr sz="1050" spc="-85" dirty="0">
                <a:latin typeface="Arial"/>
                <a:cs typeface="Arial"/>
              </a:rPr>
              <a:t>does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30" dirty="0">
                <a:latin typeface="Arial"/>
                <a:cs typeface="Arial"/>
              </a:rPr>
              <a:t>contain </a:t>
            </a:r>
            <a:r>
              <a:rPr sz="1050" spc="-50" dirty="0">
                <a:latin typeface="Arial"/>
                <a:cs typeface="Arial"/>
              </a:rPr>
              <a:t>Sym(‘</a:t>
            </a:r>
            <a:r>
              <a:rPr sz="1050" spc="-50" dirty="0" smtClean="0">
                <a:latin typeface="Arial"/>
                <a:cs typeface="Arial"/>
              </a:rPr>
              <a:t>has</a:t>
            </a:r>
            <a:r>
              <a:rPr sz="1050" spc="-5" dirty="0" smtClean="0">
                <a:latin typeface="Arial"/>
                <a:cs typeface="Arial"/>
              </a:rPr>
              <a:t> </a:t>
            </a:r>
            <a:r>
              <a:rPr sz="1050" spc="-80" dirty="0">
                <a:latin typeface="Arial"/>
                <a:cs typeface="Arial"/>
              </a:rPr>
              <a:t>process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02551" y="265921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624395" y="2377287"/>
            <a:ext cx="2366455" cy="36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latin typeface="Arial"/>
                <a:cs typeface="Arial"/>
              </a:rPr>
              <a:t>role’).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85" dirty="0">
                <a:latin typeface="Courier New"/>
                <a:cs typeface="Courier New"/>
              </a:rPr>
              <a:t>Test </a:t>
            </a:r>
            <a:r>
              <a:rPr sz="1050" spc="-70" dirty="0">
                <a:latin typeface="Courier New"/>
                <a:cs typeface="Courier New"/>
              </a:rPr>
              <a:t>6-11</a:t>
            </a:r>
            <a:r>
              <a:rPr sz="1050" spc="-70" dirty="0">
                <a:latin typeface="Arial"/>
                <a:cs typeface="Arial"/>
              </a:rPr>
              <a:t>:  </a:t>
            </a:r>
            <a:r>
              <a:rPr sz="1050" spc="-10" dirty="0">
                <a:latin typeface="Arial"/>
                <a:cs typeface="Arial"/>
              </a:rPr>
              <a:t>not</a:t>
            </a:r>
            <a:r>
              <a:rPr sz="1050" spc="10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applicable.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44</a:t>
            </a:r>
            <a:r>
              <a:rPr spc="50" dirty="0"/>
              <a:t>/71</a:t>
            </a:r>
          </a:p>
        </p:txBody>
      </p:sp>
      <p:sp>
        <p:nvSpPr>
          <p:cNvPr id="11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1310" y="1264168"/>
            <a:ext cx="132522" cy="152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63245" y="430403"/>
            <a:ext cx="428180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Similar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chains 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(</a:t>
            </a:r>
            <a:r>
              <a:rPr sz="1400" i="1" spc="-40" dirty="0">
                <a:solidFill>
                  <a:srgbClr val="46AA78"/>
                </a:solidFill>
                <a:latin typeface="Arial"/>
                <a:cs typeface="Arial"/>
              </a:rPr>
              <a:t>ProChainS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);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ex.: 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DMOP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chain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in </a:t>
            </a:r>
            <a:r>
              <a:rPr sz="1400" spc="114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v5.2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95250" y="892174"/>
            <a:ext cx="4343400" cy="990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347294" y="2168322"/>
            <a:ext cx="4015156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5" dirty="0">
                <a:latin typeface="Arial"/>
                <a:cs typeface="Arial"/>
              </a:rPr>
              <a:t>Of </a:t>
            </a:r>
            <a:r>
              <a:rPr sz="1050" spc="-35" dirty="0">
                <a:latin typeface="Arial"/>
                <a:cs typeface="Arial"/>
              </a:rPr>
              <a:t>type </a:t>
            </a:r>
            <a:r>
              <a:rPr sz="1050" i="1" spc="-110" dirty="0">
                <a:latin typeface="Arial"/>
                <a:cs typeface="Arial"/>
              </a:rPr>
              <a:t>Case  </a:t>
            </a:r>
            <a:r>
              <a:rPr sz="1050" i="1" spc="-65" dirty="0">
                <a:latin typeface="Arial"/>
                <a:cs typeface="Arial"/>
              </a:rPr>
              <a:t>S</a:t>
            </a:r>
            <a:r>
              <a:rPr sz="1050" spc="-65" dirty="0">
                <a:latin typeface="Arial"/>
                <a:cs typeface="Arial"/>
              </a:rPr>
              <a:t>.  </a:t>
            </a:r>
            <a:r>
              <a:rPr sz="1050" spc="-85" dirty="0">
                <a:latin typeface="Courier New"/>
                <a:cs typeface="Courier New"/>
              </a:rPr>
              <a:t>Test S-c </a:t>
            </a:r>
            <a:r>
              <a:rPr sz="1050" spc="-5" dirty="0">
                <a:latin typeface="Arial"/>
                <a:cs typeface="Arial"/>
              </a:rPr>
              <a:t>(for </a:t>
            </a:r>
            <a:r>
              <a:rPr sz="1050" spc="-35" dirty="0">
                <a:latin typeface="Arial"/>
                <a:cs typeface="Arial"/>
              </a:rPr>
              <a:t>corrections) failed</a:t>
            </a:r>
            <a:r>
              <a:rPr sz="1050" spc="155" dirty="0">
                <a:latin typeface="Arial"/>
                <a:cs typeface="Arial"/>
              </a:rPr>
              <a:t> </a:t>
            </a:r>
            <a:r>
              <a:rPr sz="1050" spc="-85" dirty="0">
                <a:latin typeface="Arial"/>
                <a:cs typeface="Arial"/>
              </a:rPr>
              <a:t>because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45</a:t>
            </a:r>
            <a:r>
              <a:rPr spc="50" dirty="0"/>
              <a:t>/71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347294" y="2281789"/>
            <a:ext cx="4262806" cy="242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575" i="1" spc="-15" baseline="10582" dirty="0" smtClean="0">
                <a:latin typeface="Lucida Handwriting"/>
                <a:cs typeface="Lucida Handwriting"/>
              </a:rPr>
              <a:t>O</a:t>
            </a:r>
            <a:r>
              <a:rPr lang="en-US" sz="1575" i="1" spc="-15" dirty="0" smtClean="0">
                <a:latin typeface="Arial"/>
                <a:cs typeface="Arial"/>
              </a:rPr>
              <a:t>    </a:t>
            </a:r>
            <a:r>
              <a:rPr sz="1575" i="1" spc="-15" baseline="10582" dirty="0" smtClean="0">
                <a:latin typeface="Arial"/>
                <a:cs typeface="Arial"/>
              </a:rPr>
              <a:t>R</a:t>
            </a:r>
            <a:r>
              <a:rPr sz="800" spc="-10" dirty="0" smtClean="0">
                <a:latin typeface="Arial"/>
                <a:cs typeface="Arial"/>
              </a:rPr>
              <a:t>DM</a:t>
            </a:r>
            <a:r>
              <a:rPr sz="1050" spc="-10" dirty="0">
                <a:latin typeface="Arial"/>
                <a:cs typeface="Arial"/>
              </a:rPr>
              <a:t>-</a:t>
            </a:r>
            <a:r>
              <a:rPr sz="800" spc="-10" dirty="0" smtClean="0">
                <a:latin typeface="Arial"/>
                <a:cs typeface="Arial"/>
              </a:rPr>
              <a:t>Task</a:t>
            </a:r>
            <a:r>
              <a:rPr lang="en-US" sz="800" i="1" spc="-10" dirty="0">
                <a:latin typeface="Arial"/>
                <a:cs typeface="Arial"/>
              </a:rPr>
              <a:t> </a:t>
            </a:r>
            <a:r>
              <a:rPr lang="en-US" sz="800" i="1" spc="-10" dirty="0" smtClean="0">
                <a:latin typeface="Arial"/>
                <a:cs typeface="Arial"/>
              </a:rPr>
              <a:t>  </a:t>
            </a:r>
            <a:r>
              <a:rPr sz="800" spc="-10" dirty="0" err="1" smtClean="0">
                <a:latin typeface="Arial"/>
                <a:cs typeface="Arial"/>
              </a:rPr>
              <a:t>OptimizationProblem</a:t>
            </a:r>
            <a:r>
              <a:rPr sz="800" spc="-10" dirty="0" smtClean="0">
                <a:latin typeface="Arial"/>
                <a:cs typeface="Arial"/>
              </a:rPr>
              <a:t> </a:t>
            </a:r>
            <a:r>
              <a:rPr lang="en-US" sz="1575" i="1" spc="262" baseline="10582" dirty="0">
                <a:latin typeface="Menlo"/>
                <a:cs typeface="Menlo"/>
              </a:rPr>
              <a:t> </a:t>
            </a:r>
            <a:r>
              <a:rPr sz="1575" i="1" spc="-434" baseline="10582" dirty="0" smtClean="0">
                <a:latin typeface="Menlo"/>
                <a:cs typeface="Menlo"/>
              </a:rPr>
              <a:t> </a:t>
            </a:r>
            <a:r>
              <a:rPr sz="1575" i="1" spc="-7" baseline="10582" dirty="0">
                <a:latin typeface="Arial"/>
                <a:cs typeface="Arial"/>
              </a:rPr>
              <a:t>R</a:t>
            </a:r>
            <a:r>
              <a:rPr sz="800" spc="-5" dirty="0">
                <a:latin typeface="Arial"/>
                <a:cs typeface="Arial"/>
              </a:rPr>
              <a:t>DM</a:t>
            </a:r>
            <a:r>
              <a:rPr sz="1050" spc="-5" dirty="0">
                <a:latin typeface="Arial"/>
                <a:cs typeface="Arial"/>
              </a:rPr>
              <a:t>-</a:t>
            </a:r>
            <a:r>
              <a:rPr sz="800" spc="-5" dirty="0">
                <a:latin typeface="Arial"/>
                <a:cs typeface="Arial"/>
              </a:rPr>
              <a:t>Task</a:t>
            </a:r>
            <a:r>
              <a:rPr sz="1575" spc="-7" baseline="10582" dirty="0">
                <a:latin typeface="Arial"/>
                <a:cs typeface="Arial"/>
              </a:rPr>
              <a:t>. </a:t>
            </a:r>
            <a:r>
              <a:rPr sz="1575" spc="-89" baseline="10582" dirty="0">
                <a:latin typeface="Arial"/>
                <a:cs typeface="Arial"/>
              </a:rPr>
              <a:t>Considering </a:t>
            </a:r>
            <a:r>
              <a:rPr sz="1575" spc="-44" baseline="10582" dirty="0">
                <a:latin typeface="Arial"/>
                <a:cs typeface="Arial"/>
              </a:rPr>
              <a:t>the</a:t>
            </a:r>
            <a:endParaRPr sz="1575" baseline="10582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47294" y="2508107"/>
            <a:ext cx="3938956" cy="496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z="1050" spc="-65" dirty="0">
                <a:latin typeface="Arial"/>
                <a:cs typeface="Arial"/>
              </a:rPr>
              <a:t>suggestions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45" dirty="0">
                <a:latin typeface="Arial"/>
                <a:cs typeface="Arial"/>
              </a:rPr>
              <a:t>revision, </a:t>
            </a:r>
            <a:r>
              <a:rPr sz="1050" spc="-55" dirty="0">
                <a:latin typeface="Arial"/>
                <a:cs typeface="Arial"/>
              </a:rPr>
              <a:t>step </a:t>
            </a:r>
            <a:r>
              <a:rPr sz="1050" spc="-30" dirty="0">
                <a:latin typeface="Arial"/>
                <a:cs typeface="Arial"/>
              </a:rPr>
              <a:t>B’s </a:t>
            </a:r>
            <a:r>
              <a:rPr sz="1050" spc="-5" dirty="0">
                <a:latin typeface="Arial"/>
                <a:cs typeface="Arial"/>
              </a:rPr>
              <a:t>first </a:t>
            </a:r>
            <a:r>
              <a:rPr sz="1050" spc="-25" dirty="0">
                <a:latin typeface="Arial"/>
                <a:cs typeface="Arial"/>
              </a:rPr>
              <a:t>option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revise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ontology  </a:t>
            </a:r>
            <a:r>
              <a:rPr sz="1050" spc="-100" dirty="0">
                <a:latin typeface="Arial"/>
                <a:cs typeface="Arial"/>
              </a:rPr>
              <a:t>was </a:t>
            </a:r>
            <a:r>
              <a:rPr sz="1050" spc="-70" dirty="0">
                <a:latin typeface="Arial"/>
                <a:cs typeface="Arial"/>
              </a:rPr>
              <a:t>chosen, </a:t>
            </a:r>
            <a:r>
              <a:rPr sz="1050" spc="-25" dirty="0">
                <a:latin typeface="Arial"/>
                <a:cs typeface="Arial"/>
              </a:rPr>
              <a:t>i.e., </a:t>
            </a:r>
            <a:r>
              <a:rPr sz="1050" spc="-50" dirty="0">
                <a:latin typeface="Arial"/>
                <a:cs typeface="Arial"/>
              </a:rPr>
              <a:t>removing </a:t>
            </a:r>
            <a:r>
              <a:rPr sz="1050" spc="-30" dirty="0">
                <a:latin typeface="Arial"/>
                <a:cs typeface="Arial"/>
              </a:rPr>
              <a:t>OptimizationProblem </a:t>
            </a:r>
            <a:r>
              <a:rPr sz="1050" spc="-20" dirty="0">
                <a:latin typeface="Arial"/>
                <a:cs typeface="Arial"/>
              </a:rPr>
              <a:t>from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5" dirty="0">
                <a:latin typeface="Arial"/>
                <a:cs typeface="Arial"/>
              </a:rPr>
              <a:t>range  </a:t>
            </a:r>
            <a:r>
              <a:rPr sz="1050" spc="-50" dirty="0">
                <a:latin typeface="Arial"/>
                <a:cs typeface="Arial"/>
              </a:rPr>
              <a:t>axiom </a:t>
            </a:r>
            <a:r>
              <a:rPr sz="1050" spc="-20" dirty="0">
                <a:latin typeface="Arial"/>
                <a:cs typeface="Arial"/>
              </a:rPr>
              <a:t>of</a:t>
            </a:r>
            <a:r>
              <a:rPr sz="1050" spc="114" dirty="0">
                <a:latin typeface="Arial"/>
                <a:cs typeface="Arial"/>
              </a:rPr>
              <a:t> </a:t>
            </a:r>
            <a:r>
              <a:rPr sz="1050" spc="-80" dirty="0">
                <a:latin typeface="Arial"/>
                <a:cs typeface="Arial"/>
              </a:rPr>
              <a:t>addresses.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668" y="2357989"/>
            <a:ext cx="127000" cy="15240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9068" y="2403929"/>
            <a:ext cx="95250" cy="8844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6862" y="2357989"/>
            <a:ext cx="132522" cy="152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0743" y="97383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1032" y="119764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1032" y="1369720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0743" y="167206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032" y="189586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1032" y="206794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0743" y="2370302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50252" y="430403"/>
            <a:ext cx="2869197" cy="211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17500" marR="373380" indent="-304800">
              <a:lnSpc>
                <a:spcPct val="102600"/>
              </a:lnSpc>
              <a:spcBef>
                <a:spcPts val="825"/>
              </a:spcBef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1050" spc="-60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50" spc="-2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tools </a:t>
            </a:r>
            <a:r>
              <a:rPr sz="1050" spc="-25" dirty="0">
                <a:solidFill>
                  <a:srgbClr val="D9EDE4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Macro-level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methodologies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Micro-level</a:t>
            </a:r>
            <a:r>
              <a:rPr sz="1050" spc="5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lain"/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8" action="ppaction://hlinksldjump"/>
              </a:rPr>
              <a:t>Methods</a:t>
            </a:r>
            <a:endParaRPr sz="1050" dirty="0">
              <a:latin typeface="Arial"/>
              <a:cs typeface="Arial"/>
            </a:endParaRPr>
          </a:p>
          <a:p>
            <a:pPr marL="317500" marR="597535">
              <a:lnSpc>
                <a:spcPct val="102600"/>
              </a:lnSpc>
            </a:pP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Logic-based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debugging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Logic </a:t>
            </a:r>
            <a:r>
              <a:rPr sz="1050" spc="85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&amp;</a:t>
            </a:r>
            <a:r>
              <a:rPr sz="1050" spc="13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 startAt="3"/>
              <a:tabLst>
                <a:tab pos="179705" algn="l"/>
              </a:tabLst>
            </a:pPr>
            <a:r>
              <a:rPr sz="1050" spc="-40" dirty="0">
                <a:solidFill>
                  <a:srgbClr val="46AA78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1050" spc="-5" dirty="0">
                <a:solidFill>
                  <a:srgbClr val="46AA78"/>
                </a:solidFill>
                <a:latin typeface="Arial"/>
                <a:cs typeface="Arial"/>
                <a:hlinkClick r:id="rId11" action="ppaction://hlinksldjump"/>
              </a:rPr>
              <a:t>-</a:t>
            </a:r>
            <a:r>
              <a:rPr sz="1050" spc="150" dirty="0">
                <a:solidFill>
                  <a:srgbClr val="46AA78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50" dirty="0">
                <a:solidFill>
                  <a:srgbClr val="46AA78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10743" y="2724378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50253" y="2737967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46</a:t>
            </a:r>
            <a:r>
              <a:rPr spc="50" dirty="0"/>
              <a:t>/71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516636" y="2707830"/>
            <a:ext cx="2321814" cy="16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Parameters and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1050" spc="-75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494487" y="430403"/>
            <a:ext cx="361886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OntoClean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overview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(extra,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those 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interested)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35564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56568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24395" y="1241328"/>
            <a:ext cx="3080385" cy="39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25299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Problem: </a:t>
            </a:r>
            <a:r>
              <a:rPr sz="1050" spc="-95" dirty="0">
                <a:latin typeface="Arial"/>
                <a:cs typeface="Arial"/>
              </a:rPr>
              <a:t>messy </a:t>
            </a:r>
            <a:r>
              <a:rPr sz="1050" spc="-50" dirty="0">
                <a:latin typeface="Arial"/>
                <a:cs typeface="Arial"/>
              </a:rPr>
              <a:t>taxonomies </a:t>
            </a:r>
            <a:r>
              <a:rPr sz="1050" spc="-55" dirty="0">
                <a:latin typeface="Arial"/>
                <a:cs typeface="Arial"/>
              </a:rPr>
              <a:t>on </a:t>
            </a:r>
            <a:r>
              <a:rPr sz="1050" spc="-25" dirty="0">
                <a:latin typeface="Arial"/>
                <a:cs typeface="Arial"/>
              </a:rPr>
              <a:t>what </a:t>
            </a:r>
            <a:r>
              <a:rPr sz="1050" spc="-90" dirty="0">
                <a:latin typeface="Arial"/>
                <a:cs typeface="Arial"/>
              </a:rPr>
              <a:t>subsumes </a:t>
            </a:r>
            <a:r>
              <a:rPr sz="1050" spc="-25" dirty="0">
                <a:latin typeface="Arial"/>
                <a:cs typeface="Arial"/>
              </a:rPr>
              <a:t>what  </a:t>
            </a:r>
            <a:r>
              <a:rPr sz="1050" spc="-60" dirty="0">
                <a:latin typeface="Arial"/>
                <a:cs typeface="Arial"/>
              </a:rPr>
              <a:t>How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" dirty="0">
                <a:latin typeface="Arial"/>
                <a:cs typeface="Arial"/>
              </a:rPr>
              <a:t>put </a:t>
            </a:r>
            <a:r>
              <a:rPr sz="1050" spc="-35" dirty="0">
                <a:latin typeface="Arial"/>
                <a:cs typeface="Arial"/>
              </a:rPr>
              <a:t>them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" dirty="0">
                <a:latin typeface="Arial"/>
                <a:cs typeface="Arial"/>
              </a:rPr>
              <a:t>right </a:t>
            </a:r>
            <a:r>
              <a:rPr sz="1050" spc="8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order?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47/71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4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2551" y="91381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2327" y="110363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155912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88807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207788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222971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2551" y="242707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2551" y="280917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624395" y="430403"/>
            <a:ext cx="3597910" cy="2786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0585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Topics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this</a:t>
            </a:r>
            <a:r>
              <a:rPr sz="1400" spc="2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lecture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b="1" spc="-35" dirty="0">
                <a:latin typeface="Arial"/>
                <a:cs typeface="Arial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 marL="461010" marR="3683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Most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55" dirty="0">
                <a:latin typeface="Arial"/>
                <a:cs typeface="Arial"/>
              </a:rPr>
              <a:t>coarse-grained, </a:t>
            </a:r>
            <a:r>
              <a:rPr sz="1000" spc="-25" dirty="0">
                <a:latin typeface="Arial"/>
                <a:cs typeface="Arial"/>
              </a:rPr>
              <a:t>i.e.,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40" dirty="0">
                <a:solidFill>
                  <a:srgbClr val="B6321C"/>
                </a:solidFill>
                <a:latin typeface="Arial"/>
                <a:cs typeface="Arial"/>
              </a:rPr>
              <a:t>macro-level</a:t>
            </a:r>
            <a:r>
              <a:rPr sz="1000" spc="-40" dirty="0">
                <a:latin typeface="Arial"/>
                <a:cs typeface="Arial"/>
              </a:rPr>
              <a:t>, </a:t>
            </a:r>
            <a:r>
              <a:rPr sz="1000" spc="-65" dirty="0">
                <a:latin typeface="Arial"/>
                <a:cs typeface="Arial"/>
              </a:rPr>
              <a:t>processual  </a:t>
            </a:r>
            <a:r>
              <a:rPr sz="1000" spc="-20" dirty="0">
                <a:latin typeface="Arial"/>
                <a:cs typeface="Arial"/>
              </a:rPr>
              <a:t>information </a:t>
            </a:r>
            <a:r>
              <a:rPr sz="1000" spc="-70" dirty="0">
                <a:latin typeface="Arial"/>
                <a:cs typeface="Arial"/>
              </a:rPr>
              <a:t>systems </a:t>
            </a:r>
            <a:r>
              <a:rPr sz="1000" spc="-45" dirty="0">
                <a:latin typeface="Arial"/>
                <a:cs typeface="Arial"/>
              </a:rPr>
              <a:t>perspective; </a:t>
            </a:r>
            <a:r>
              <a:rPr sz="1000" spc="-30" dirty="0">
                <a:latin typeface="Arial"/>
                <a:cs typeface="Arial"/>
              </a:rPr>
              <a:t>they </a:t>
            </a:r>
            <a:r>
              <a:rPr sz="1000" spc="-50" dirty="0">
                <a:latin typeface="Arial"/>
                <a:cs typeface="Arial"/>
              </a:rPr>
              <a:t>do </a:t>
            </a:r>
            <a:r>
              <a:rPr sz="1000" spc="-10" dirty="0">
                <a:latin typeface="Arial"/>
                <a:cs typeface="Arial"/>
              </a:rPr>
              <a:t>not </a:t>
            </a:r>
            <a:r>
              <a:rPr sz="1000" dirty="0">
                <a:latin typeface="Arial"/>
                <a:cs typeface="Arial"/>
              </a:rPr>
              <a:t>(yet) </a:t>
            </a:r>
            <a:r>
              <a:rPr sz="1000" spc="-30" dirty="0">
                <a:latin typeface="Arial"/>
                <a:cs typeface="Arial"/>
              </a:rPr>
              <a:t>contain </a:t>
            </a:r>
            <a:r>
              <a:rPr sz="1000" spc="-20" dirty="0">
                <a:latin typeface="Arial"/>
                <a:cs typeface="Arial"/>
              </a:rPr>
              <a:t>all 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0" dirty="0">
                <a:latin typeface="Arial"/>
                <a:cs typeface="Arial"/>
              </a:rPr>
              <a:t>permutations </a:t>
            </a:r>
            <a:r>
              <a:rPr sz="1000" dirty="0">
                <a:latin typeface="Arial"/>
                <a:cs typeface="Arial"/>
              </a:rPr>
              <a:t>at </a:t>
            </a:r>
            <a:r>
              <a:rPr sz="1000" spc="-75" dirty="0">
                <a:latin typeface="Arial"/>
                <a:cs typeface="Arial"/>
              </a:rPr>
              <a:t>each 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step</a:t>
            </a:r>
            <a:endParaRPr sz="10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30"/>
              </a:spcBef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The actual modelling,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i="1" spc="-30" dirty="0">
                <a:latin typeface="Arial"/>
                <a:cs typeface="Arial"/>
              </a:rPr>
              <a:t>ontology </a:t>
            </a:r>
            <a:r>
              <a:rPr sz="1000" i="1" spc="-25" dirty="0">
                <a:latin typeface="Arial"/>
                <a:cs typeface="Arial"/>
              </a:rPr>
              <a:t>authoring</a:t>
            </a:r>
            <a:r>
              <a:rPr sz="1000" spc="-25" dirty="0">
                <a:latin typeface="Arial"/>
                <a:cs typeface="Arial"/>
              </a:rPr>
              <a:t>, </a:t>
            </a:r>
            <a:r>
              <a:rPr sz="1000" spc="-50" dirty="0">
                <a:latin typeface="Arial"/>
                <a:cs typeface="Arial"/>
              </a:rPr>
              <a:t>using </a:t>
            </a:r>
            <a:r>
              <a:rPr sz="1000" spc="-35" dirty="0">
                <a:solidFill>
                  <a:srgbClr val="B6321C"/>
                </a:solidFill>
                <a:latin typeface="Arial"/>
                <a:cs typeface="Arial"/>
              </a:rPr>
              <a:t>micro-level  </a:t>
            </a:r>
            <a:r>
              <a:rPr sz="1000" spc="-50" dirty="0">
                <a:latin typeface="Arial"/>
                <a:cs typeface="Arial"/>
              </a:rPr>
              <a:t>guidelines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tools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50"/>
              </a:spcBef>
              <a:buFont typeface="Arial"/>
              <a:buChar char="•"/>
            </a:pPr>
            <a:r>
              <a:rPr sz="1050" b="1" spc="-20" dirty="0">
                <a:latin typeface="Arial"/>
                <a:cs typeface="Arial"/>
              </a:rPr>
              <a:t>Methods</a:t>
            </a:r>
            <a:r>
              <a:rPr sz="1050" spc="-20" dirty="0">
                <a:latin typeface="Arial"/>
                <a:cs typeface="Arial"/>
              </a:rPr>
              <a:t>,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e.g.,: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Arial"/>
              <a:buChar char="•"/>
            </a:pPr>
            <a:r>
              <a:rPr sz="1000" spc="-85" dirty="0">
                <a:latin typeface="Arial"/>
                <a:cs typeface="Arial"/>
              </a:rPr>
              <a:t>Reverse  </a:t>
            </a:r>
            <a:r>
              <a:rPr sz="1000" spc="-50" dirty="0">
                <a:latin typeface="Arial"/>
                <a:cs typeface="Arial"/>
              </a:rPr>
              <a:t>engineering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text </a:t>
            </a:r>
            <a:r>
              <a:rPr sz="1000" spc="-30" dirty="0">
                <a:latin typeface="Arial"/>
                <a:cs typeface="Arial"/>
              </a:rPr>
              <a:t>mining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start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buFont typeface="Arial"/>
              <a:buChar char="•"/>
            </a:pPr>
            <a:r>
              <a:rPr sz="1000" spc="-45" dirty="0">
                <a:latin typeface="Arial"/>
                <a:cs typeface="Arial"/>
              </a:rPr>
              <a:t>OntoClean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30" dirty="0">
                <a:latin typeface="Arial"/>
                <a:cs typeface="Arial"/>
              </a:rPr>
              <a:t>OntoParts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45" dirty="0">
                <a:latin typeface="Arial"/>
                <a:cs typeface="Arial"/>
              </a:rPr>
              <a:t>improve </a:t>
            </a:r>
            <a:r>
              <a:rPr sz="1000" spc="-60" dirty="0">
                <a:latin typeface="Arial"/>
                <a:cs typeface="Arial"/>
              </a:rPr>
              <a:t>an  </a:t>
            </a:r>
            <a:r>
              <a:rPr sz="1000" spc="-30" dirty="0">
                <a:latin typeface="Arial"/>
                <a:cs typeface="Arial"/>
              </a:rPr>
              <a:t>ontology’s 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B6321C"/>
                </a:solidFill>
                <a:latin typeface="Arial"/>
                <a:cs typeface="Arial"/>
              </a:rPr>
              <a:t>quality</a:t>
            </a:r>
            <a:endParaRPr sz="1000" dirty="0">
              <a:latin typeface="Arial"/>
              <a:cs typeface="Arial"/>
            </a:endParaRPr>
          </a:p>
          <a:p>
            <a:pPr marL="184150" marR="63500" indent="-171450">
              <a:lnSpc>
                <a:spcPct val="102600"/>
              </a:lnSpc>
              <a:spcBef>
                <a:spcPts val="315"/>
              </a:spcBef>
              <a:buFont typeface="Arial"/>
              <a:buChar char="•"/>
            </a:pPr>
            <a:r>
              <a:rPr sz="1050" b="1" spc="-40" dirty="0">
                <a:latin typeface="Arial"/>
                <a:cs typeface="Arial"/>
              </a:rPr>
              <a:t>Parameters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30" dirty="0">
                <a:latin typeface="Arial"/>
                <a:cs typeface="Arial"/>
              </a:rPr>
              <a:t>affect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development </a:t>
            </a:r>
            <a:r>
              <a:rPr sz="1050" spc="-45" dirty="0">
                <a:latin typeface="Arial"/>
                <a:cs typeface="Arial"/>
              </a:rPr>
              <a:t>(e.g.,purpose,  </a:t>
            </a:r>
            <a:r>
              <a:rPr sz="1050" spc="-20" dirty="0">
                <a:latin typeface="Arial"/>
                <a:cs typeface="Arial"/>
              </a:rPr>
              <a:t>starting/legacy </a:t>
            </a:r>
            <a:r>
              <a:rPr sz="1050" spc="-25" dirty="0">
                <a:latin typeface="Arial"/>
                <a:cs typeface="Arial"/>
              </a:rPr>
              <a:t>material,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language)</a:t>
            </a:r>
            <a:endParaRPr sz="1050" dirty="0">
              <a:latin typeface="Arial"/>
              <a:cs typeface="Arial"/>
            </a:endParaRPr>
          </a:p>
          <a:p>
            <a:pPr marL="184150" marR="7874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b="1" spc="-55" dirty="0">
                <a:latin typeface="Arial"/>
                <a:cs typeface="Arial"/>
              </a:rPr>
              <a:t>Tools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0" dirty="0">
                <a:latin typeface="Arial"/>
                <a:cs typeface="Arial"/>
              </a:rPr>
              <a:t>model,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5" dirty="0">
                <a:latin typeface="Arial"/>
                <a:cs typeface="Arial"/>
              </a:rPr>
              <a:t>reason,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5" dirty="0">
                <a:latin typeface="Arial"/>
                <a:cs typeface="Arial"/>
              </a:rPr>
              <a:t>debug,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30" dirty="0">
                <a:latin typeface="Arial"/>
                <a:cs typeface="Arial"/>
              </a:rPr>
              <a:t>integrate,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10" dirty="0">
                <a:latin typeface="Arial"/>
                <a:cs typeface="Arial"/>
              </a:rPr>
              <a:t>link </a:t>
            </a:r>
            <a:r>
              <a:rPr sz="1050" spc="10" dirty="0">
                <a:latin typeface="Arial"/>
                <a:cs typeface="Arial"/>
              </a:rPr>
              <a:t>to  </a:t>
            </a:r>
            <a:r>
              <a:rPr sz="1050" spc="-35" dirty="0">
                <a:latin typeface="Arial"/>
                <a:cs typeface="Arial"/>
              </a:rPr>
              <a:t>data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4/71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494487" y="430403"/>
            <a:ext cx="361886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OntoClean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overview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(extra,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those 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interested)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35564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56568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177571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215781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24395" y="1241328"/>
            <a:ext cx="3608070" cy="12474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32130" indent="-171450">
              <a:lnSpc>
                <a:spcPct val="125299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Problem: </a:t>
            </a:r>
            <a:r>
              <a:rPr sz="1050" spc="-95" dirty="0">
                <a:latin typeface="Arial"/>
                <a:cs typeface="Arial"/>
              </a:rPr>
              <a:t>messy </a:t>
            </a:r>
            <a:r>
              <a:rPr sz="1050" spc="-50" dirty="0">
                <a:latin typeface="Arial"/>
                <a:cs typeface="Arial"/>
              </a:rPr>
              <a:t>taxonomies </a:t>
            </a:r>
            <a:r>
              <a:rPr sz="1050" spc="-55" dirty="0">
                <a:latin typeface="Arial"/>
                <a:cs typeface="Arial"/>
              </a:rPr>
              <a:t>on </a:t>
            </a:r>
            <a:r>
              <a:rPr sz="1050" spc="-25" dirty="0">
                <a:latin typeface="Arial"/>
                <a:cs typeface="Arial"/>
              </a:rPr>
              <a:t>what </a:t>
            </a:r>
            <a:r>
              <a:rPr sz="1050" spc="-90" dirty="0">
                <a:latin typeface="Arial"/>
                <a:cs typeface="Arial"/>
              </a:rPr>
              <a:t>subsumes </a:t>
            </a:r>
            <a:r>
              <a:rPr sz="1050" spc="-25" dirty="0">
                <a:latin typeface="Arial"/>
                <a:cs typeface="Arial"/>
              </a:rPr>
              <a:t>what  </a:t>
            </a:r>
            <a:r>
              <a:rPr sz="1050" spc="-60" dirty="0">
                <a:latin typeface="Arial"/>
                <a:cs typeface="Arial"/>
              </a:rPr>
              <a:t>How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" dirty="0">
                <a:latin typeface="Arial"/>
                <a:cs typeface="Arial"/>
              </a:rPr>
              <a:t>put </a:t>
            </a:r>
            <a:r>
              <a:rPr sz="1050" spc="-35" dirty="0">
                <a:latin typeface="Arial"/>
                <a:cs typeface="Arial"/>
              </a:rPr>
              <a:t>them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" dirty="0">
                <a:latin typeface="Arial"/>
                <a:cs typeface="Arial"/>
              </a:rPr>
              <a:t>right </a:t>
            </a:r>
            <a:r>
              <a:rPr sz="1050" spc="80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order?</a:t>
            </a:r>
            <a:endParaRPr sz="1050" dirty="0">
              <a:latin typeface="Arial"/>
              <a:cs typeface="Arial"/>
            </a:endParaRPr>
          </a:p>
          <a:p>
            <a:pPr marL="184150" marR="97790" indent="-171450">
              <a:lnSpc>
                <a:spcPts val="1350"/>
              </a:lnSpc>
              <a:spcBef>
                <a:spcPts val="350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OntoClean </a:t>
            </a:r>
            <a:r>
              <a:rPr sz="1050" spc="-60" dirty="0">
                <a:latin typeface="Arial"/>
                <a:cs typeface="Arial"/>
              </a:rPr>
              <a:t>provides </a:t>
            </a:r>
            <a:r>
              <a:rPr sz="1050" spc="-55" dirty="0">
                <a:latin typeface="Arial"/>
                <a:cs typeface="Arial"/>
              </a:rPr>
              <a:t>guidelines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20" dirty="0">
                <a:latin typeface="Arial"/>
                <a:cs typeface="Arial"/>
              </a:rPr>
              <a:t>this </a:t>
            </a:r>
            <a:r>
              <a:rPr sz="600" spc="-30" dirty="0">
                <a:latin typeface="Arial"/>
                <a:cs typeface="Arial"/>
              </a:rPr>
              <a:t>(see </a:t>
            </a:r>
            <a:r>
              <a:rPr sz="600" spc="20" dirty="0">
                <a:latin typeface="Arial"/>
                <a:cs typeface="Arial"/>
              </a:rPr>
              <a:t>to </a:t>
            </a:r>
            <a:r>
              <a:rPr sz="600" spc="-15" dirty="0">
                <a:latin typeface="Arial"/>
                <a:cs typeface="Arial"/>
              </a:rPr>
              <a:t>Guarino </a:t>
            </a:r>
            <a:r>
              <a:rPr sz="600" spc="80" dirty="0">
                <a:latin typeface="Arial"/>
                <a:cs typeface="Arial"/>
              </a:rPr>
              <a:t>&amp; </a:t>
            </a:r>
            <a:r>
              <a:rPr sz="600" spc="-10" dirty="0">
                <a:latin typeface="Arial"/>
                <a:cs typeface="Arial"/>
              </a:rPr>
              <a:t>Welty, </a:t>
            </a:r>
            <a:r>
              <a:rPr sz="600" spc="-20" dirty="0">
                <a:latin typeface="Arial"/>
                <a:cs typeface="Arial"/>
              </a:rPr>
              <a:t>2004 </a:t>
            </a:r>
            <a:r>
              <a:rPr sz="600" dirty="0">
                <a:latin typeface="Arial"/>
                <a:cs typeface="Arial"/>
              </a:rPr>
              <a:t>for </a:t>
            </a:r>
            <a:r>
              <a:rPr sz="600" spc="-20" dirty="0">
                <a:latin typeface="Arial"/>
                <a:cs typeface="Arial"/>
              </a:rPr>
              <a:t>an  </a:t>
            </a:r>
            <a:r>
              <a:rPr sz="600" spc="-15" dirty="0">
                <a:latin typeface="Arial"/>
                <a:cs typeface="Arial"/>
              </a:rPr>
              <a:t>extended</a:t>
            </a:r>
            <a:r>
              <a:rPr sz="600" spc="-5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example)</a:t>
            </a:r>
            <a:endParaRPr sz="6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280"/>
              </a:spcBef>
              <a:buFont typeface="Arial"/>
              <a:buChar char="•"/>
            </a:pPr>
            <a:r>
              <a:rPr sz="1050" spc="-80" dirty="0">
                <a:latin typeface="Arial"/>
                <a:cs typeface="Arial"/>
              </a:rPr>
              <a:t>Based  </a:t>
            </a:r>
            <a:r>
              <a:rPr sz="1050" spc="-55" dirty="0">
                <a:latin typeface="Arial"/>
                <a:cs typeface="Arial"/>
              </a:rPr>
              <a:t>on  </a:t>
            </a:r>
            <a:r>
              <a:rPr sz="1050" spc="-45" dirty="0">
                <a:latin typeface="Arial"/>
                <a:cs typeface="Arial"/>
              </a:rPr>
              <a:t>philosophical </a:t>
            </a:r>
            <a:r>
              <a:rPr sz="1050" spc="-40" dirty="0">
                <a:latin typeface="Arial"/>
                <a:cs typeface="Arial"/>
              </a:rPr>
              <a:t>principles, </a:t>
            </a:r>
            <a:r>
              <a:rPr sz="1050" spc="-75" dirty="0">
                <a:latin typeface="Arial"/>
                <a:cs typeface="Arial"/>
              </a:rPr>
              <a:t>such  </a:t>
            </a:r>
            <a:r>
              <a:rPr sz="1050" spc="-110" dirty="0">
                <a:latin typeface="Arial"/>
                <a:cs typeface="Arial"/>
              </a:rPr>
              <a:t>as  </a:t>
            </a:r>
            <a:r>
              <a:rPr sz="1050" spc="-15" dirty="0">
                <a:latin typeface="Arial"/>
                <a:cs typeface="Arial"/>
              </a:rPr>
              <a:t>identity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10" dirty="0" smtClean="0">
                <a:latin typeface="Arial"/>
                <a:cs typeface="Arial"/>
              </a:rPr>
              <a:t>rigidity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600" spc="-30" dirty="0" smtClean="0">
                <a:latin typeface="Arial"/>
                <a:cs typeface="Arial"/>
              </a:rPr>
              <a:t>(</a:t>
            </a:r>
            <a:r>
              <a:rPr sz="600" spc="-30" dirty="0">
                <a:latin typeface="Arial"/>
                <a:cs typeface="Arial"/>
              </a:rPr>
              <a:t>see  </a:t>
            </a:r>
            <a:r>
              <a:rPr sz="600" spc="-15" dirty="0">
                <a:latin typeface="Arial"/>
                <a:cs typeface="Arial"/>
              </a:rPr>
              <a:t>Guarino </a:t>
            </a:r>
            <a:r>
              <a:rPr sz="600" spc="80" dirty="0">
                <a:latin typeface="Arial"/>
                <a:cs typeface="Arial"/>
              </a:rPr>
              <a:t>&amp; </a:t>
            </a:r>
            <a:r>
              <a:rPr sz="600" dirty="0">
                <a:latin typeface="Arial"/>
                <a:cs typeface="Arial"/>
              </a:rPr>
              <a:t>Welty’s EKAW’00 </a:t>
            </a:r>
            <a:r>
              <a:rPr sz="600" spc="-15" dirty="0">
                <a:latin typeface="Arial"/>
                <a:cs typeface="Arial"/>
              </a:rPr>
              <a:t>and </a:t>
            </a:r>
            <a:r>
              <a:rPr sz="600" spc="-5" dirty="0">
                <a:latin typeface="Arial"/>
                <a:cs typeface="Arial"/>
              </a:rPr>
              <a:t>ECAI’00 </a:t>
            </a:r>
            <a:r>
              <a:rPr sz="600" spc="-20" dirty="0">
                <a:latin typeface="Arial"/>
                <a:cs typeface="Arial"/>
              </a:rPr>
              <a:t>papers </a:t>
            </a:r>
            <a:r>
              <a:rPr sz="600" dirty="0">
                <a:latin typeface="Arial"/>
                <a:cs typeface="Arial"/>
              </a:rPr>
              <a:t>for </a:t>
            </a:r>
            <a:r>
              <a:rPr sz="600" spc="-20" dirty="0">
                <a:latin typeface="Arial"/>
                <a:cs typeface="Arial"/>
              </a:rPr>
              <a:t>more </a:t>
            </a:r>
            <a:r>
              <a:rPr sz="600" dirty="0">
                <a:latin typeface="Arial"/>
                <a:cs typeface="Arial"/>
              </a:rPr>
              <a:t>information </a:t>
            </a:r>
            <a:r>
              <a:rPr sz="600" spc="-15" dirty="0">
                <a:latin typeface="Arial"/>
                <a:cs typeface="Arial"/>
              </a:rPr>
              <a:t>on </a:t>
            </a:r>
            <a:r>
              <a:rPr sz="600" dirty="0">
                <a:latin typeface="Arial"/>
                <a:cs typeface="Arial"/>
              </a:rPr>
              <a:t>the   </a:t>
            </a:r>
            <a:r>
              <a:rPr sz="600" spc="30" dirty="0">
                <a:latin typeface="Arial"/>
                <a:cs typeface="Arial"/>
              </a:rPr>
              <a:t> </a:t>
            </a:r>
            <a:r>
              <a:rPr sz="600" spc="-15" dirty="0">
                <a:latin typeface="Arial"/>
                <a:cs typeface="Arial"/>
              </a:rPr>
              <a:t>basics)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47/71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92365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47783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09194" y="1914385"/>
            <a:ext cx="3989651" cy="50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09194" y="2660421"/>
            <a:ext cx="3989651" cy="50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323850" y="430403"/>
            <a:ext cx="3914140" cy="2565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Basics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461010" marR="34290" indent="-171450" algn="just">
              <a:lnSpc>
                <a:spcPct val="102600"/>
              </a:lnSpc>
              <a:buFont typeface="Arial"/>
              <a:buChar char="•"/>
            </a:pPr>
            <a:r>
              <a:rPr sz="1050" spc="-10" dirty="0">
                <a:latin typeface="Arial"/>
                <a:cs typeface="Arial"/>
              </a:rPr>
              <a:t>A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10" dirty="0">
                <a:latin typeface="Arial"/>
                <a:cs typeface="Arial"/>
              </a:rPr>
              <a:t>entity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i="1" spc="-60" dirty="0">
                <a:latin typeface="Arial"/>
                <a:cs typeface="Arial"/>
              </a:rPr>
              <a:t>essential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10" dirty="0">
                <a:latin typeface="Arial"/>
                <a:cs typeface="Arial"/>
              </a:rPr>
              <a:t>entity </a:t>
            </a:r>
            <a:r>
              <a:rPr sz="1050" spc="20" dirty="0">
                <a:latin typeface="Arial"/>
                <a:cs typeface="Arial"/>
              </a:rPr>
              <a:t>if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35" dirty="0">
                <a:latin typeface="Arial"/>
                <a:cs typeface="Arial"/>
              </a:rPr>
              <a:t>must </a:t>
            </a:r>
            <a:r>
              <a:rPr sz="1050" spc="-70" dirty="0">
                <a:latin typeface="Arial"/>
                <a:cs typeface="Arial"/>
              </a:rPr>
              <a:t>be  </a:t>
            </a:r>
            <a:r>
              <a:rPr sz="1050" spc="-20" dirty="0">
                <a:latin typeface="Arial"/>
                <a:cs typeface="Arial"/>
              </a:rPr>
              <a:t>true of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70" dirty="0">
                <a:latin typeface="Arial"/>
                <a:cs typeface="Arial"/>
              </a:rPr>
              <a:t>every </a:t>
            </a:r>
            <a:r>
              <a:rPr sz="1050" spc="-60" dirty="0">
                <a:latin typeface="Arial"/>
                <a:cs typeface="Arial"/>
              </a:rPr>
              <a:t>possible </a:t>
            </a:r>
            <a:r>
              <a:rPr sz="1050" spc="-35" dirty="0">
                <a:latin typeface="Arial"/>
                <a:cs typeface="Arial"/>
              </a:rPr>
              <a:t>world, </a:t>
            </a:r>
            <a:r>
              <a:rPr sz="1050" spc="-30" dirty="0">
                <a:latin typeface="Arial"/>
                <a:cs typeface="Arial"/>
              </a:rPr>
              <a:t>i.e. </a:t>
            </a:r>
            <a:r>
              <a:rPr sz="1050" spc="20" dirty="0">
                <a:latin typeface="Arial"/>
                <a:cs typeface="Arial"/>
              </a:rPr>
              <a:t>if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70" dirty="0">
                <a:latin typeface="Arial"/>
                <a:cs typeface="Arial"/>
              </a:rPr>
              <a:t>necessarily </a:t>
            </a:r>
            <a:r>
              <a:rPr sz="1050" spc="-55" dirty="0">
                <a:latin typeface="Arial"/>
                <a:cs typeface="Arial"/>
              </a:rPr>
              <a:t>holds </a:t>
            </a:r>
            <a:r>
              <a:rPr sz="1050" spc="-25" dirty="0">
                <a:latin typeface="Arial"/>
                <a:cs typeface="Arial"/>
              </a:rPr>
              <a:t>for  </a:t>
            </a:r>
            <a:r>
              <a:rPr sz="1050" spc="5" dirty="0">
                <a:latin typeface="Arial"/>
                <a:cs typeface="Arial"/>
              </a:rPr>
              <a:t>that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entity.</a:t>
            </a:r>
            <a:endParaRPr sz="1050" dirty="0">
              <a:latin typeface="Arial"/>
              <a:cs typeface="Arial"/>
            </a:endParaRPr>
          </a:p>
          <a:p>
            <a:pPr marL="461010" indent="-171450" algn="just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Special  </a:t>
            </a:r>
            <a:r>
              <a:rPr sz="1050" spc="-30" dirty="0">
                <a:latin typeface="Arial"/>
                <a:cs typeface="Arial"/>
              </a:rPr>
              <a:t>form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5" dirty="0">
                <a:latin typeface="Arial"/>
                <a:cs typeface="Arial"/>
              </a:rPr>
              <a:t>essentiality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i="1" spc="-10" dirty="0">
                <a:latin typeface="Arial"/>
                <a:cs typeface="Arial"/>
              </a:rPr>
              <a:t>rigidity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46AA78"/>
                </a:solidFill>
                <a:latin typeface="Arial"/>
                <a:cs typeface="Arial"/>
              </a:rPr>
              <a:t>Definition</a:t>
            </a:r>
            <a:r>
              <a:rPr sz="120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46AA78"/>
                </a:solidFill>
                <a:latin typeface="Arial"/>
                <a:cs typeface="Arial"/>
              </a:rPr>
              <a:t>(+R)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  <a:spcBef>
                <a:spcPts val="325"/>
              </a:spcBef>
            </a:pPr>
            <a:r>
              <a:rPr sz="1050" spc="-10" dirty="0">
                <a:latin typeface="Arial"/>
                <a:cs typeface="Arial"/>
              </a:rPr>
              <a:t>A </a:t>
            </a:r>
            <a:r>
              <a:rPr sz="1050" i="1" spc="-15" dirty="0">
                <a:latin typeface="Arial"/>
                <a:cs typeface="Arial"/>
              </a:rPr>
              <a:t>rigid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i="1" spc="-70" dirty="0">
                <a:latin typeface="Arial"/>
                <a:cs typeface="Arial"/>
              </a:rPr>
              <a:t>φ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60" dirty="0">
                <a:latin typeface="Arial"/>
                <a:cs typeface="Arial"/>
              </a:rPr>
              <a:t>is essential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i="1" spc="-20" dirty="0">
                <a:latin typeface="Arial"/>
                <a:cs typeface="Arial"/>
              </a:rPr>
              <a:t>all </a:t>
            </a:r>
            <a:r>
              <a:rPr sz="1050" spc="-10" dirty="0">
                <a:latin typeface="Arial"/>
                <a:cs typeface="Arial"/>
              </a:rPr>
              <a:t>its </a:t>
            </a:r>
            <a:r>
              <a:rPr sz="1050" spc="-55" dirty="0">
                <a:latin typeface="Arial"/>
                <a:cs typeface="Arial"/>
              </a:rPr>
              <a:t>instances,  </a:t>
            </a:r>
            <a:r>
              <a:rPr sz="1050" spc="-25" dirty="0">
                <a:latin typeface="Arial"/>
                <a:cs typeface="Arial"/>
              </a:rPr>
              <a:t>i.e.,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i="1" spc="-15" dirty="0">
                <a:latin typeface="Menlo"/>
                <a:cs typeface="Menlo"/>
              </a:rPr>
              <a:t>∀</a:t>
            </a:r>
            <a:r>
              <a:rPr sz="1050" i="1" spc="-15" dirty="0">
                <a:latin typeface="Arial"/>
                <a:cs typeface="Arial"/>
              </a:rPr>
              <a:t>xφ</a:t>
            </a:r>
            <a:r>
              <a:rPr sz="1050" spc="-15" dirty="0">
                <a:latin typeface="Arial"/>
                <a:cs typeface="Arial"/>
              </a:rPr>
              <a:t>(</a:t>
            </a:r>
            <a:r>
              <a:rPr sz="1050" i="1" spc="-15" dirty="0">
                <a:latin typeface="Arial"/>
                <a:cs typeface="Arial"/>
              </a:rPr>
              <a:t>x</a:t>
            </a:r>
            <a:r>
              <a:rPr sz="1050" i="1" spc="-200" dirty="0">
                <a:latin typeface="Arial"/>
                <a:cs typeface="Arial"/>
              </a:rPr>
              <a:t> </a:t>
            </a:r>
            <a:r>
              <a:rPr sz="1050" spc="50" dirty="0">
                <a:latin typeface="Arial"/>
                <a:cs typeface="Arial"/>
              </a:rPr>
              <a:t>)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i="1" spc="405" dirty="0">
                <a:latin typeface="Menlo"/>
                <a:cs typeface="Menlo"/>
              </a:rPr>
              <a:t>→</a:t>
            </a:r>
            <a:r>
              <a:rPr sz="1050" i="1" spc="-345" dirty="0">
                <a:latin typeface="Menlo"/>
                <a:cs typeface="Menlo"/>
              </a:rPr>
              <a:t> </a:t>
            </a:r>
            <a:r>
              <a:rPr lang="en-US" sz="1050" spc="-5" dirty="0">
                <a:latin typeface="Arial"/>
                <a:cs typeface="Arial"/>
              </a:rPr>
              <a:t> </a:t>
            </a:r>
            <a:r>
              <a:rPr lang="en-US" sz="1050" spc="-5" dirty="0" smtClean="0">
                <a:latin typeface="Arial"/>
                <a:cs typeface="Arial"/>
              </a:rPr>
              <a:t>  </a:t>
            </a:r>
            <a:r>
              <a:rPr sz="1050" i="1" spc="-5" dirty="0" smtClean="0">
                <a:latin typeface="Arial"/>
                <a:cs typeface="Arial"/>
              </a:rPr>
              <a:t>φ</a:t>
            </a:r>
            <a:r>
              <a:rPr sz="1050" spc="-5" dirty="0">
                <a:latin typeface="Arial"/>
                <a:cs typeface="Arial"/>
              </a:rPr>
              <a:t>(</a:t>
            </a:r>
            <a:r>
              <a:rPr sz="1050" i="1" spc="-5" dirty="0">
                <a:latin typeface="Arial"/>
                <a:cs typeface="Arial"/>
              </a:rPr>
              <a:t>x</a:t>
            </a:r>
            <a:r>
              <a:rPr sz="1050" i="1" spc="-200" dirty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).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200" spc="-30" dirty="0">
                <a:solidFill>
                  <a:srgbClr val="46AA78"/>
                </a:solidFill>
                <a:latin typeface="Arial"/>
                <a:cs typeface="Arial"/>
              </a:rPr>
              <a:t>Definition</a:t>
            </a:r>
            <a:r>
              <a:rPr sz="120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46AA78"/>
                </a:solidFill>
                <a:latin typeface="Arial"/>
                <a:cs typeface="Arial"/>
              </a:rPr>
              <a:t>(-R)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spc="-10" dirty="0">
                <a:latin typeface="Arial"/>
                <a:cs typeface="Arial"/>
              </a:rPr>
              <a:t>A </a:t>
            </a:r>
            <a:r>
              <a:rPr sz="1050" i="1" spc="-30" dirty="0">
                <a:latin typeface="Arial"/>
                <a:cs typeface="Arial"/>
              </a:rPr>
              <a:t>non-rigid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i="1" spc="-70" dirty="0">
                <a:latin typeface="Arial"/>
                <a:cs typeface="Arial"/>
              </a:rPr>
              <a:t>φ 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60" dirty="0">
                <a:latin typeface="Arial"/>
                <a:cs typeface="Arial"/>
              </a:rPr>
              <a:t>essential  </a:t>
            </a:r>
            <a:r>
              <a:rPr sz="1050" spc="10" dirty="0">
                <a:latin typeface="Arial"/>
                <a:cs typeface="Arial"/>
              </a:rPr>
              <a:t>to</a:t>
            </a:r>
            <a:r>
              <a:rPr sz="1050" spc="210" dirty="0">
                <a:latin typeface="Arial"/>
                <a:cs typeface="Arial"/>
              </a:rPr>
              <a:t> </a:t>
            </a:r>
            <a:r>
              <a:rPr sz="1050" i="1" spc="-90" dirty="0" smtClean="0">
                <a:latin typeface="Arial"/>
                <a:cs typeface="Arial"/>
              </a:rPr>
              <a:t>some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spc="-20" dirty="0" smtClean="0">
                <a:latin typeface="Arial"/>
                <a:cs typeface="Arial"/>
              </a:rPr>
              <a:t>of </a:t>
            </a:r>
            <a:r>
              <a:rPr sz="1050" spc="-10" dirty="0">
                <a:latin typeface="Arial"/>
                <a:cs typeface="Arial"/>
              </a:rPr>
              <a:t>its </a:t>
            </a:r>
            <a:r>
              <a:rPr sz="1050" spc="-55" dirty="0">
                <a:latin typeface="Arial"/>
                <a:cs typeface="Arial"/>
              </a:rPr>
              <a:t>instances, </a:t>
            </a:r>
            <a:r>
              <a:rPr sz="1050" spc="-25" dirty="0">
                <a:latin typeface="Arial"/>
                <a:cs typeface="Arial"/>
              </a:rPr>
              <a:t>i.e., </a:t>
            </a:r>
            <a:r>
              <a:rPr sz="1050" i="1" spc="-15" dirty="0">
                <a:latin typeface="Menlo"/>
                <a:cs typeface="Menlo"/>
              </a:rPr>
              <a:t>∃</a:t>
            </a:r>
            <a:r>
              <a:rPr sz="1050" i="1" spc="-15" dirty="0">
                <a:latin typeface="Arial"/>
                <a:cs typeface="Arial"/>
              </a:rPr>
              <a:t>xφ</a:t>
            </a:r>
            <a:r>
              <a:rPr sz="1050" spc="-15" dirty="0">
                <a:latin typeface="Arial"/>
                <a:cs typeface="Arial"/>
              </a:rPr>
              <a:t>(</a:t>
            </a:r>
            <a:r>
              <a:rPr sz="1050" i="1" spc="-15" dirty="0">
                <a:latin typeface="Arial"/>
                <a:cs typeface="Arial"/>
              </a:rPr>
              <a:t>x </a:t>
            </a:r>
            <a:r>
              <a:rPr sz="1050" spc="50" dirty="0">
                <a:latin typeface="Arial"/>
                <a:cs typeface="Arial"/>
              </a:rPr>
              <a:t>) </a:t>
            </a:r>
            <a:r>
              <a:rPr sz="1050" i="1" spc="60" dirty="0">
                <a:latin typeface="Menlo"/>
                <a:cs typeface="Menlo"/>
              </a:rPr>
              <a:t>∧</a:t>
            </a:r>
            <a:r>
              <a:rPr sz="1050" i="1" spc="-515" dirty="0">
                <a:latin typeface="Menlo"/>
                <a:cs typeface="Menlo"/>
              </a:rPr>
              <a:t> </a:t>
            </a:r>
            <a:r>
              <a:rPr sz="1050" i="1" spc="10" dirty="0" smtClean="0">
                <a:latin typeface="Menlo"/>
                <a:cs typeface="Menlo"/>
              </a:rPr>
              <a:t>¬</a:t>
            </a:r>
            <a:r>
              <a:rPr lang="en-US" sz="1050" spc="10" dirty="0">
                <a:latin typeface="Arial"/>
                <a:cs typeface="Arial"/>
              </a:rPr>
              <a:t> </a:t>
            </a:r>
            <a:r>
              <a:rPr lang="en-US" sz="1050" spc="10" dirty="0" smtClean="0">
                <a:latin typeface="Arial"/>
                <a:cs typeface="Arial"/>
              </a:rPr>
              <a:t>   </a:t>
            </a:r>
            <a:r>
              <a:rPr sz="1050" i="1" spc="10" dirty="0" smtClean="0">
                <a:latin typeface="Arial"/>
                <a:cs typeface="Arial"/>
              </a:rPr>
              <a:t>φ</a:t>
            </a:r>
            <a:r>
              <a:rPr sz="1050" spc="10" dirty="0">
                <a:latin typeface="Arial"/>
                <a:cs typeface="Arial"/>
              </a:rPr>
              <a:t>(</a:t>
            </a:r>
            <a:r>
              <a:rPr sz="1050" i="1" spc="10" dirty="0">
                <a:latin typeface="Arial"/>
                <a:cs typeface="Arial"/>
              </a:rPr>
              <a:t>x </a:t>
            </a:r>
            <a:r>
              <a:rPr sz="1050" spc="25" dirty="0">
                <a:latin typeface="Arial"/>
                <a:cs typeface="Arial"/>
              </a:rPr>
              <a:t>).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48</a:t>
            </a:r>
            <a:r>
              <a:rPr spc="50" dirty="0"/>
              <a:t>/71</a:t>
            </a:r>
          </a:p>
        </p:txBody>
      </p:sp>
      <p:sp>
        <p:nvSpPr>
          <p:cNvPr id="10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8069" y="2120900"/>
            <a:ext cx="136381" cy="14287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5869" y="2828340"/>
            <a:ext cx="136381" cy="1428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9193" y="1354300"/>
            <a:ext cx="3989704" cy="372745"/>
          </a:xfrm>
          <a:custGeom>
            <a:avLst/>
            <a:gdLst/>
            <a:ahLst/>
            <a:cxnLst/>
            <a:rect l="l" t="t" r="r" b="b"/>
            <a:pathLst>
              <a:path w="3989704" h="372744">
                <a:moveTo>
                  <a:pt x="3989652" y="0"/>
                </a:moveTo>
                <a:lnTo>
                  <a:pt x="0" y="0"/>
                </a:lnTo>
                <a:lnTo>
                  <a:pt x="0" y="321858"/>
                </a:lnTo>
                <a:lnTo>
                  <a:pt x="4008" y="341583"/>
                </a:lnTo>
                <a:lnTo>
                  <a:pt x="14922" y="357736"/>
                </a:lnTo>
                <a:lnTo>
                  <a:pt x="31075" y="368650"/>
                </a:lnTo>
                <a:lnTo>
                  <a:pt x="50800" y="372659"/>
                </a:lnTo>
                <a:lnTo>
                  <a:pt x="3938852" y="372659"/>
                </a:lnTo>
                <a:lnTo>
                  <a:pt x="3958576" y="368650"/>
                </a:lnTo>
                <a:lnTo>
                  <a:pt x="3974729" y="357736"/>
                </a:lnTo>
                <a:lnTo>
                  <a:pt x="3985644" y="341583"/>
                </a:lnTo>
                <a:lnTo>
                  <a:pt x="3989652" y="321858"/>
                </a:lnTo>
                <a:lnTo>
                  <a:pt x="3989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9193" y="2100349"/>
            <a:ext cx="3989704" cy="365125"/>
          </a:xfrm>
          <a:custGeom>
            <a:avLst/>
            <a:gdLst/>
            <a:ahLst/>
            <a:cxnLst/>
            <a:rect l="l" t="t" r="r" b="b"/>
            <a:pathLst>
              <a:path w="3989704" h="365125">
                <a:moveTo>
                  <a:pt x="3989652" y="0"/>
                </a:moveTo>
                <a:lnTo>
                  <a:pt x="0" y="0"/>
                </a:lnTo>
                <a:lnTo>
                  <a:pt x="0" y="314161"/>
                </a:lnTo>
                <a:lnTo>
                  <a:pt x="4008" y="333886"/>
                </a:lnTo>
                <a:lnTo>
                  <a:pt x="14922" y="350039"/>
                </a:lnTo>
                <a:lnTo>
                  <a:pt x="31075" y="360953"/>
                </a:lnTo>
                <a:lnTo>
                  <a:pt x="50800" y="364962"/>
                </a:lnTo>
                <a:lnTo>
                  <a:pt x="3938852" y="364962"/>
                </a:lnTo>
                <a:lnTo>
                  <a:pt x="3958576" y="360953"/>
                </a:lnTo>
                <a:lnTo>
                  <a:pt x="3974729" y="350039"/>
                </a:lnTo>
                <a:lnTo>
                  <a:pt x="3985644" y="333886"/>
                </a:lnTo>
                <a:lnTo>
                  <a:pt x="3989652" y="314161"/>
                </a:lnTo>
                <a:lnTo>
                  <a:pt x="3989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263279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296494" y="430403"/>
            <a:ext cx="4015104" cy="231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Basics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001770" algn="l"/>
              </a:tabLst>
            </a:pPr>
            <a:r>
              <a:rPr sz="1200" u="heavy" spc="9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1200" u="heavy" spc="-30" dirty="0">
                <a:solidFill>
                  <a:srgbClr val="46AA78"/>
                </a:solidFill>
                <a:latin typeface="Arial"/>
                <a:cs typeface="Arial"/>
              </a:rPr>
              <a:t>Definition</a:t>
            </a:r>
            <a:r>
              <a:rPr sz="1200" u="heavy" spc="-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200" u="heavy" spc="50" dirty="0">
                <a:solidFill>
                  <a:srgbClr val="46AA78"/>
                </a:solidFill>
                <a:latin typeface="Arial"/>
                <a:cs typeface="Arial"/>
              </a:rPr>
              <a:t>(</a:t>
            </a:r>
            <a:r>
              <a:rPr sz="1200" i="1" u="heavy" spc="50" dirty="0">
                <a:solidFill>
                  <a:srgbClr val="46AA78"/>
                </a:solidFill>
                <a:latin typeface="Menlo"/>
                <a:cs typeface="Menlo"/>
              </a:rPr>
              <a:t>∼</a:t>
            </a:r>
            <a:r>
              <a:rPr sz="1200" u="heavy" spc="50" dirty="0">
                <a:solidFill>
                  <a:srgbClr val="46AA78"/>
                </a:solidFill>
                <a:latin typeface="Arial"/>
                <a:cs typeface="Arial"/>
              </a:rPr>
              <a:t>R)	</a:t>
            </a:r>
            <a:endParaRPr sz="1200" dirty="0">
              <a:latin typeface="Arial"/>
              <a:cs typeface="Arial"/>
            </a:endParaRPr>
          </a:p>
          <a:p>
            <a:pPr marL="62865" marR="76835">
              <a:lnSpc>
                <a:spcPct val="102699"/>
              </a:lnSpc>
              <a:spcBef>
                <a:spcPts val="325"/>
              </a:spcBef>
            </a:pPr>
            <a:r>
              <a:rPr sz="1050" spc="-30" dirty="0">
                <a:latin typeface="Arial"/>
                <a:cs typeface="Arial"/>
              </a:rPr>
              <a:t>An </a:t>
            </a:r>
            <a:r>
              <a:rPr sz="1050" i="1" spc="-15" dirty="0">
                <a:latin typeface="Arial"/>
                <a:cs typeface="Arial"/>
              </a:rPr>
              <a:t>anti-rigid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i="1" spc="-70" dirty="0">
                <a:latin typeface="Arial"/>
                <a:cs typeface="Arial"/>
              </a:rPr>
              <a:t>φ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60" dirty="0">
                <a:latin typeface="Arial"/>
                <a:cs typeface="Arial"/>
              </a:rPr>
              <a:t>essential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i="1" spc="-20" dirty="0">
                <a:latin typeface="Arial"/>
                <a:cs typeface="Arial"/>
              </a:rPr>
              <a:t>all </a:t>
            </a:r>
            <a:r>
              <a:rPr sz="1050" spc="-10" dirty="0">
                <a:latin typeface="Arial"/>
                <a:cs typeface="Arial"/>
              </a:rPr>
              <a:t>its  </a:t>
            </a:r>
            <a:r>
              <a:rPr sz="1050" spc="-55" dirty="0">
                <a:latin typeface="Arial"/>
                <a:cs typeface="Arial"/>
              </a:rPr>
              <a:t>instances,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i.e.,</a:t>
            </a:r>
            <a:r>
              <a:rPr sz="1050" spc="60" dirty="0">
                <a:latin typeface="Arial"/>
                <a:cs typeface="Arial"/>
              </a:rPr>
              <a:t> </a:t>
            </a:r>
            <a:r>
              <a:rPr sz="1050" i="1" spc="-15" dirty="0">
                <a:latin typeface="Menlo"/>
                <a:cs typeface="Menlo"/>
              </a:rPr>
              <a:t>∀</a:t>
            </a:r>
            <a:r>
              <a:rPr sz="1050" i="1" spc="-15" dirty="0">
                <a:latin typeface="Arial"/>
                <a:cs typeface="Arial"/>
              </a:rPr>
              <a:t>xφ</a:t>
            </a:r>
            <a:r>
              <a:rPr sz="1050" spc="-15" dirty="0">
                <a:latin typeface="Arial"/>
                <a:cs typeface="Arial"/>
              </a:rPr>
              <a:t>(</a:t>
            </a:r>
            <a:r>
              <a:rPr sz="1050" i="1" spc="-15" dirty="0">
                <a:latin typeface="Arial"/>
                <a:cs typeface="Arial"/>
              </a:rPr>
              <a:t>x</a:t>
            </a:r>
            <a:r>
              <a:rPr sz="1050" i="1" spc="-200" dirty="0">
                <a:latin typeface="Arial"/>
                <a:cs typeface="Arial"/>
              </a:rPr>
              <a:t> </a:t>
            </a:r>
            <a:r>
              <a:rPr sz="1050" spc="50" dirty="0">
                <a:latin typeface="Arial"/>
                <a:cs typeface="Arial"/>
              </a:rPr>
              <a:t>)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i="1" spc="405" dirty="0">
                <a:latin typeface="Menlo"/>
                <a:cs typeface="Menlo"/>
              </a:rPr>
              <a:t>→</a:t>
            </a:r>
            <a:r>
              <a:rPr sz="1050" i="1" spc="-335" dirty="0">
                <a:latin typeface="Menlo"/>
                <a:cs typeface="Menlo"/>
              </a:rPr>
              <a:t> </a:t>
            </a:r>
            <a:r>
              <a:rPr sz="1050" i="1" spc="10" dirty="0" smtClean="0">
                <a:latin typeface="Menlo"/>
                <a:cs typeface="Menlo"/>
              </a:rPr>
              <a:t>¬</a:t>
            </a:r>
            <a:r>
              <a:rPr lang="en-US" sz="1050" spc="10" dirty="0">
                <a:latin typeface="Arial"/>
                <a:cs typeface="Arial"/>
              </a:rPr>
              <a:t> </a:t>
            </a:r>
            <a:r>
              <a:rPr lang="en-US" sz="1050" spc="10" dirty="0" smtClean="0">
                <a:latin typeface="Arial"/>
                <a:cs typeface="Arial"/>
              </a:rPr>
              <a:t>   </a:t>
            </a:r>
            <a:r>
              <a:rPr sz="1050" i="1" spc="10" dirty="0" smtClean="0">
                <a:latin typeface="Arial"/>
                <a:cs typeface="Arial"/>
              </a:rPr>
              <a:t>φ</a:t>
            </a:r>
            <a:r>
              <a:rPr sz="1050" spc="10" dirty="0" smtClean="0">
                <a:latin typeface="Arial"/>
                <a:cs typeface="Arial"/>
              </a:rPr>
              <a:t>(</a:t>
            </a:r>
            <a:r>
              <a:rPr sz="1050" i="1" spc="10" dirty="0" smtClean="0">
                <a:latin typeface="Arial"/>
                <a:cs typeface="Arial"/>
              </a:rPr>
              <a:t>x</a:t>
            </a:r>
            <a:r>
              <a:rPr sz="1050" i="1" spc="-200" dirty="0" smtClean="0">
                <a:latin typeface="Arial"/>
                <a:cs typeface="Arial"/>
              </a:rPr>
              <a:t> </a:t>
            </a:r>
            <a:r>
              <a:rPr sz="1050" spc="25" dirty="0">
                <a:latin typeface="Arial"/>
                <a:cs typeface="Arial"/>
              </a:rPr>
              <a:t>).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  <a:tabLst>
                <a:tab pos="4001770" algn="l"/>
              </a:tabLst>
            </a:pPr>
            <a:r>
              <a:rPr sz="1200" u="heavy" spc="9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1200" u="heavy" spc="-30" dirty="0">
                <a:solidFill>
                  <a:srgbClr val="46AA78"/>
                </a:solidFill>
                <a:latin typeface="Arial"/>
                <a:cs typeface="Arial"/>
              </a:rPr>
              <a:t>Definition</a:t>
            </a:r>
            <a:r>
              <a:rPr sz="1200" u="heavy" spc="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200" u="heavy" spc="15" dirty="0">
                <a:solidFill>
                  <a:srgbClr val="46AA78"/>
                </a:solidFill>
                <a:latin typeface="Arial"/>
                <a:cs typeface="Arial"/>
              </a:rPr>
              <a:t>(</a:t>
            </a:r>
            <a:r>
              <a:rPr sz="1200" i="1" u="heavy" spc="15" dirty="0">
                <a:solidFill>
                  <a:srgbClr val="46AA78"/>
                </a:solidFill>
                <a:latin typeface="Menlo"/>
                <a:cs typeface="Menlo"/>
              </a:rPr>
              <a:t>¬</a:t>
            </a:r>
            <a:r>
              <a:rPr sz="1200" u="heavy" spc="15" dirty="0">
                <a:solidFill>
                  <a:srgbClr val="46AA78"/>
                </a:solidFill>
                <a:latin typeface="Arial"/>
                <a:cs typeface="Arial"/>
              </a:rPr>
              <a:t>R)	</a:t>
            </a:r>
            <a:endParaRPr sz="1200" dirty="0">
              <a:latin typeface="Arial"/>
              <a:cs typeface="Arial"/>
            </a:endParaRPr>
          </a:p>
          <a:p>
            <a:pPr marL="62865" marR="370205">
              <a:lnSpc>
                <a:spcPct val="102600"/>
              </a:lnSpc>
              <a:spcBef>
                <a:spcPts val="325"/>
              </a:spcBef>
            </a:pPr>
            <a:r>
              <a:rPr sz="1050" spc="-10" dirty="0">
                <a:latin typeface="Arial"/>
                <a:cs typeface="Arial"/>
              </a:rPr>
              <a:t>A </a:t>
            </a:r>
            <a:r>
              <a:rPr sz="1050" i="1" spc="-40" dirty="0">
                <a:latin typeface="Arial"/>
                <a:cs typeface="Arial"/>
              </a:rPr>
              <a:t>semi-rigid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i="1" spc="-70" dirty="0">
                <a:latin typeface="Arial"/>
                <a:cs typeface="Arial"/>
              </a:rPr>
              <a:t>φ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30" dirty="0">
                <a:latin typeface="Arial"/>
                <a:cs typeface="Arial"/>
              </a:rPr>
              <a:t>non-rigid </a:t>
            </a:r>
            <a:r>
              <a:rPr sz="1050" spc="-5" dirty="0">
                <a:latin typeface="Arial"/>
                <a:cs typeface="Arial"/>
              </a:rPr>
              <a:t>but </a:t>
            </a:r>
            <a:r>
              <a:rPr sz="1050" spc="-10" dirty="0">
                <a:latin typeface="Arial"/>
                <a:cs typeface="Arial"/>
              </a:rPr>
              <a:t>not  </a:t>
            </a:r>
            <a:r>
              <a:rPr sz="1050" spc="-15" dirty="0">
                <a:latin typeface="Arial"/>
                <a:cs typeface="Arial"/>
              </a:rPr>
              <a:t>anti-rigid.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 dirty="0">
              <a:latin typeface="Times New Roman"/>
              <a:cs typeface="Times New Roman"/>
            </a:endParaRPr>
          </a:p>
          <a:p>
            <a:pPr marL="511810" indent="-171450">
              <a:lnSpc>
                <a:spcPct val="100000"/>
              </a:lnSpc>
              <a:buFont typeface="Arial"/>
              <a:buChar char="•"/>
            </a:pPr>
            <a:r>
              <a:rPr sz="1050" spc="-5" dirty="0">
                <a:latin typeface="Arial"/>
                <a:cs typeface="Arial"/>
              </a:rPr>
              <a:t>Anti-rigid </a:t>
            </a:r>
            <a:r>
              <a:rPr sz="1050" spc="-45" dirty="0">
                <a:latin typeface="Arial"/>
                <a:cs typeface="Arial"/>
              </a:rPr>
              <a:t>properties </a:t>
            </a:r>
            <a:r>
              <a:rPr sz="1050" spc="-40" dirty="0">
                <a:latin typeface="Arial"/>
                <a:cs typeface="Arial"/>
              </a:rPr>
              <a:t>cannot </a:t>
            </a:r>
            <a:r>
              <a:rPr sz="1050" spc="-85" dirty="0">
                <a:latin typeface="Arial"/>
                <a:cs typeface="Arial"/>
              </a:rPr>
              <a:t>subsume  </a:t>
            </a:r>
            <a:r>
              <a:rPr sz="1050" spc="-15" dirty="0">
                <a:latin typeface="Arial"/>
                <a:cs typeface="Arial"/>
              </a:rPr>
              <a:t>rigid 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properties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49</a:t>
            </a:r>
            <a:r>
              <a:rPr spc="50" dirty="0"/>
              <a:t>/71</a:t>
            </a:r>
          </a:p>
        </p:txBody>
      </p:sp>
      <p:sp>
        <p:nvSpPr>
          <p:cNvPr id="104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6214" y="1532940"/>
            <a:ext cx="136381" cy="1428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100524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38734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24394" y="430403"/>
            <a:ext cx="3814256" cy="1547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2400" algn="ctr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Basics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 dirty="0">
              <a:latin typeface="Times New Roman"/>
              <a:cs typeface="Times New Roman"/>
            </a:endParaRPr>
          </a:p>
          <a:p>
            <a:pPr marL="184150" marR="189865" indent="-171450">
              <a:lnSpc>
                <a:spcPct val="102600"/>
              </a:lnSpc>
              <a:buFont typeface="Arial"/>
              <a:buChar char="•"/>
            </a:pPr>
            <a:r>
              <a:rPr sz="1050" i="1" spc="-15" dirty="0">
                <a:latin typeface="Arial"/>
                <a:cs typeface="Arial"/>
              </a:rPr>
              <a:t>Identity</a:t>
            </a:r>
            <a:r>
              <a:rPr sz="1050" spc="-15" dirty="0">
                <a:latin typeface="Arial"/>
                <a:cs typeface="Arial"/>
              </a:rPr>
              <a:t>: </a:t>
            </a:r>
            <a:r>
              <a:rPr sz="1050" spc="-50" dirty="0">
                <a:latin typeface="Arial"/>
                <a:cs typeface="Arial"/>
              </a:rPr>
              <a:t>being </a:t>
            </a:r>
            <a:r>
              <a:rPr sz="1050" spc="-65" dirty="0">
                <a:latin typeface="Arial"/>
                <a:cs typeface="Arial"/>
              </a:rPr>
              <a:t>able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0" dirty="0">
                <a:latin typeface="Arial"/>
                <a:cs typeface="Arial"/>
              </a:rPr>
              <a:t>recognize </a:t>
            </a:r>
            <a:r>
              <a:rPr sz="1050" spc="-30" dirty="0">
                <a:latin typeface="Arial"/>
                <a:cs typeface="Arial"/>
              </a:rPr>
              <a:t>individual entities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-45" dirty="0">
                <a:latin typeface="Arial"/>
                <a:cs typeface="Arial"/>
              </a:rPr>
              <a:t>world </a:t>
            </a:r>
            <a:r>
              <a:rPr sz="1050" spc="-110" dirty="0">
                <a:latin typeface="Arial"/>
                <a:cs typeface="Arial"/>
              </a:rPr>
              <a:t>as  </a:t>
            </a:r>
            <a:r>
              <a:rPr sz="1050" spc="-50" dirty="0">
                <a:latin typeface="Arial"/>
                <a:cs typeface="Arial"/>
              </a:rPr>
              <a:t>being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95" dirty="0">
                <a:latin typeface="Arial"/>
                <a:cs typeface="Arial"/>
              </a:rPr>
              <a:t>same  </a:t>
            </a:r>
            <a:r>
              <a:rPr sz="1050" spc="-15" dirty="0">
                <a:latin typeface="Arial"/>
                <a:cs typeface="Arial"/>
              </a:rPr>
              <a:t>(or </a:t>
            </a:r>
            <a:r>
              <a:rPr sz="1050" spc="9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different)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i="1" spc="-15" dirty="0">
                <a:latin typeface="Arial"/>
                <a:cs typeface="Arial"/>
              </a:rPr>
              <a:t>Unity</a:t>
            </a:r>
            <a:r>
              <a:rPr sz="1050" spc="-15" dirty="0">
                <a:latin typeface="Arial"/>
                <a:cs typeface="Arial"/>
              </a:rPr>
              <a:t>: </a:t>
            </a:r>
            <a:r>
              <a:rPr sz="1050" spc="-50" dirty="0">
                <a:latin typeface="Arial"/>
                <a:cs typeface="Arial"/>
              </a:rPr>
              <a:t>being </a:t>
            </a:r>
            <a:r>
              <a:rPr sz="1050" spc="-60" dirty="0">
                <a:latin typeface="Arial"/>
                <a:cs typeface="Arial"/>
              </a:rPr>
              <a:t>able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0" dirty="0">
                <a:latin typeface="Arial"/>
                <a:cs typeface="Arial"/>
              </a:rPr>
              <a:t>recognize </a:t>
            </a:r>
            <a:r>
              <a:rPr sz="1050" spc="-20" dirty="0">
                <a:latin typeface="Arial"/>
                <a:cs typeface="Arial"/>
              </a:rPr>
              <a:t>all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parts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30" dirty="0">
                <a:latin typeface="Arial"/>
                <a:cs typeface="Arial"/>
              </a:rPr>
              <a:t>form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30" dirty="0">
                <a:latin typeface="Arial"/>
                <a:cs typeface="Arial"/>
              </a:rPr>
              <a:t>individual </a:t>
            </a:r>
            <a:r>
              <a:rPr sz="1050" spc="-10" dirty="0">
                <a:latin typeface="Arial"/>
                <a:cs typeface="Arial"/>
              </a:rPr>
              <a:t>entity; </a:t>
            </a:r>
            <a:r>
              <a:rPr sz="1050" spc="-40" dirty="0">
                <a:latin typeface="Arial"/>
                <a:cs typeface="Arial"/>
              </a:rPr>
              <a:t>e.g., </a:t>
            </a:r>
            <a:r>
              <a:rPr sz="1050" spc="-70" dirty="0">
                <a:latin typeface="Arial"/>
                <a:cs typeface="Arial"/>
              </a:rPr>
              <a:t>ocean </a:t>
            </a:r>
            <a:r>
              <a:rPr sz="1050" spc="-60" dirty="0">
                <a:latin typeface="Arial"/>
                <a:cs typeface="Arial"/>
              </a:rPr>
              <a:t>carries </a:t>
            </a:r>
            <a:r>
              <a:rPr sz="1050" spc="-15" dirty="0">
                <a:latin typeface="Arial"/>
                <a:cs typeface="Arial"/>
              </a:rPr>
              <a:t>unity </a:t>
            </a:r>
            <a:r>
              <a:rPr sz="1050" spc="50" dirty="0">
                <a:latin typeface="Arial"/>
                <a:cs typeface="Arial"/>
              </a:rPr>
              <a:t>(+U), </a:t>
            </a:r>
            <a:r>
              <a:rPr sz="1050" spc="-50" dirty="0">
                <a:latin typeface="Arial"/>
                <a:cs typeface="Arial"/>
              </a:rPr>
              <a:t>legal agent  </a:t>
            </a:r>
            <a:r>
              <a:rPr sz="1050" spc="-60" dirty="0">
                <a:latin typeface="Arial"/>
                <a:cs typeface="Arial"/>
              </a:rPr>
              <a:t>carries no </a:t>
            </a:r>
            <a:r>
              <a:rPr sz="1050" spc="-15" dirty="0">
                <a:latin typeface="Arial"/>
                <a:cs typeface="Arial"/>
              </a:rPr>
              <a:t>unity </a:t>
            </a:r>
            <a:r>
              <a:rPr sz="1050" spc="10" dirty="0">
                <a:latin typeface="Arial"/>
                <a:cs typeface="Arial"/>
              </a:rPr>
              <a:t>(-U),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5" dirty="0">
                <a:latin typeface="Arial"/>
                <a:cs typeface="Arial"/>
              </a:rPr>
              <a:t>amount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0" dirty="0">
                <a:latin typeface="Arial"/>
                <a:cs typeface="Arial"/>
              </a:rPr>
              <a:t>water </a:t>
            </a:r>
            <a:r>
              <a:rPr sz="1050" spc="-60" dirty="0">
                <a:latin typeface="Arial"/>
                <a:cs typeface="Arial"/>
              </a:rPr>
              <a:t>carries </a:t>
            </a:r>
            <a:r>
              <a:rPr sz="1050" spc="-15" dirty="0">
                <a:latin typeface="Arial"/>
                <a:cs typeface="Arial"/>
              </a:rPr>
              <a:t>anti-unity  </a:t>
            </a:r>
            <a:r>
              <a:rPr sz="1050" spc="40" dirty="0">
                <a:latin typeface="Arial"/>
                <a:cs typeface="Arial"/>
              </a:rPr>
              <a:t>(“not </a:t>
            </a:r>
            <a:r>
              <a:rPr sz="1050" spc="-70" dirty="0">
                <a:latin typeface="Arial"/>
                <a:cs typeface="Arial"/>
              </a:rPr>
              <a:t>necessarily  </a:t>
            </a:r>
            <a:r>
              <a:rPr sz="1050" spc="-30" dirty="0">
                <a:latin typeface="Arial"/>
                <a:cs typeface="Arial"/>
              </a:rPr>
              <a:t>wholes”, </a:t>
            </a:r>
            <a:r>
              <a:rPr sz="1050" i="1" spc="60" dirty="0">
                <a:latin typeface="Menlo"/>
                <a:cs typeface="Menlo"/>
              </a:rPr>
              <a:t>∼</a:t>
            </a:r>
            <a:r>
              <a:rPr sz="1050" spc="60" dirty="0">
                <a:latin typeface="Arial"/>
                <a:cs typeface="Arial"/>
              </a:rPr>
              <a:t>U)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50/71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3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100524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38734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211359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249570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4" y="430403"/>
            <a:ext cx="3814255" cy="2524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2400" algn="ctr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Basics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 dirty="0">
              <a:latin typeface="Times New Roman"/>
              <a:cs typeface="Times New Roman"/>
            </a:endParaRPr>
          </a:p>
          <a:p>
            <a:pPr marL="184150" marR="189865" indent="-171450">
              <a:lnSpc>
                <a:spcPct val="102600"/>
              </a:lnSpc>
              <a:buFont typeface="Arial"/>
              <a:buChar char="•"/>
            </a:pPr>
            <a:r>
              <a:rPr sz="1050" i="1" spc="-15" dirty="0">
                <a:latin typeface="Arial"/>
                <a:cs typeface="Arial"/>
              </a:rPr>
              <a:t>Identity</a:t>
            </a:r>
            <a:r>
              <a:rPr sz="1050" spc="-15" dirty="0">
                <a:latin typeface="Arial"/>
                <a:cs typeface="Arial"/>
              </a:rPr>
              <a:t>: </a:t>
            </a:r>
            <a:r>
              <a:rPr sz="1050" spc="-50" dirty="0">
                <a:latin typeface="Arial"/>
                <a:cs typeface="Arial"/>
              </a:rPr>
              <a:t>being </a:t>
            </a:r>
            <a:r>
              <a:rPr sz="1050" spc="-65" dirty="0">
                <a:latin typeface="Arial"/>
                <a:cs typeface="Arial"/>
              </a:rPr>
              <a:t>able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0" dirty="0">
                <a:latin typeface="Arial"/>
                <a:cs typeface="Arial"/>
              </a:rPr>
              <a:t>recognize </a:t>
            </a:r>
            <a:r>
              <a:rPr sz="1050" spc="-30" dirty="0">
                <a:latin typeface="Arial"/>
                <a:cs typeface="Arial"/>
              </a:rPr>
              <a:t>individual entities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-45" dirty="0">
                <a:latin typeface="Arial"/>
                <a:cs typeface="Arial"/>
              </a:rPr>
              <a:t>world </a:t>
            </a:r>
            <a:r>
              <a:rPr sz="1050" spc="-110" dirty="0">
                <a:latin typeface="Arial"/>
                <a:cs typeface="Arial"/>
              </a:rPr>
              <a:t>as  </a:t>
            </a:r>
            <a:r>
              <a:rPr sz="1050" spc="-50" dirty="0">
                <a:latin typeface="Arial"/>
                <a:cs typeface="Arial"/>
              </a:rPr>
              <a:t>being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95" dirty="0">
                <a:latin typeface="Arial"/>
                <a:cs typeface="Arial"/>
              </a:rPr>
              <a:t>same  </a:t>
            </a:r>
            <a:r>
              <a:rPr sz="1050" spc="-15" dirty="0">
                <a:latin typeface="Arial"/>
                <a:cs typeface="Arial"/>
              </a:rPr>
              <a:t>(or </a:t>
            </a:r>
            <a:r>
              <a:rPr sz="1050" spc="9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different)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i="1" spc="-15" dirty="0">
                <a:latin typeface="Arial"/>
                <a:cs typeface="Arial"/>
              </a:rPr>
              <a:t>Unity</a:t>
            </a:r>
            <a:r>
              <a:rPr sz="1050" spc="-15" dirty="0">
                <a:latin typeface="Arial"/>
                <a:cs typeface="Arial"/>
              </a:rPr>
              <a:t>: </a:t>
            </a:r>
            <a:r>
              <a:rPr sz="1050" spc="-50" dirty="0">
                <a:latin typeface="Arial"/>
                <a:cs typeface="Arial"/>
              </a:rPr>
              <a:t>being </a:t>
            </a:r>
            <a:r>
              <a:rPr sz="1050" spc="-60" dirty="0">
                <a:latin typeface="Arial"/>
                <a:cs typeface="Arial"/>
              </a:rPr>
              <a:t>able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0" dirty="0">
                <a:latin typeface="Arial"/>
                <a:cs typeface="Arial"/>
              </a:rPr>
              <a:t>recognize </a:t>
            </a:r>
            <a:r>
              <a:rPr sz="1050" spc="-20" dirty="0">
                <a:latin typeface="Arial"/>
                <a:cs typeface="Arial"/>
              </a:rPr>
              <a:t>all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parts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30" dirty="0">
                <a:latin typeface="Arial"/>
                <a:cs typeface="Arial"/>
              </a:rPr>
              <a:t>form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30" dirty="0">
                <a:latin typeface="Arial"/>
                <a:cs typeface="Arial"/>
              </a:rPr>
              <a:t>individual </a:t>
            </a:r>
            <a:r>
              <a:rPr sz="1050" spc="-10" dirty="0">
                <a:latin typeface="Arial"/>
                <a:cs typeface="Arial"/>
              </a:rPr>
              <a:t>entity; </a:t>
            </a:r>
            <a:r>
              <a:rPr sz="1050" spc="-40" dirty="0">
                <a:latin typeface="Arial"/>
                <a:cs typeface="Arial"/>
              </a:rPr>
              <a:t>e.g., </a:t>
            </a:r>
            <a:r>
              <a:rPr sz="1050" spc="-70" dirty="0">
                <a:latin typeface="Arial"/>
                <a:cs typeface="Arial"/>
              </a:rPr>
              <a:t>ocean </a:t>
            </a:r>
            <a:r>
              <a:rPr sz="1050" spc="-60" dirty="0">
                <a:latin typeface="Arial"/>
                <a:cs typeface="Arial"/>
              </a:rPr>
              <a:t>carries </a:t>
            </a:r>
            <a:r>
              <a:rPr sz="1050" spc="-15" dirty="0">
                <a:latin typeface="Arial"/>
                <a:cs typeface="Arial"/>
              </a:rPr>
              <a:t>unity </a:t>
            </a:r>
            <a:r>
              <a:rPr sz="1050" spc="50" dirty="0">
                <a:latin typeface="Arial"/>
                <a:cs typeface="Arial"/>
              </a:rPr>
              <a:t>(+U), </a:t>
            </a:r>
            <a:r>
              <a:rPr sz="1050" spc="-50" dirty="0">
                <a:latin typeface="Arial"/>
                <a:cs typeface="Arial"/>
              </a:rPr>
              <a:t>legal agent  </a:t>
            </a:r>
            <a:r>
              <a:rPr sz="1050" spc="-60" dirty="0">
                <a:latin typeface="Arial"/>
                <a:cs typeface="Arial"/>
              </a:rPr>
              <a:t>carries no </a:t>
            </a:r>
            <a:r>
              <a:rPr sz="1050" spc="-15" dirty="0">
                <a:latin typeface="Arial"/>
                <a:cs typeface="Arial"/>
              </a:rPr>
              <a:t>unity </a:t>
            </a:r>
            <a:r>
              <a:rPr sz="1050" spc="10" dirty="0">
                <a:latin typeface="Arial"/>
                <a:cs typeface="Arial"/>
              </a:rPr>
              <a:t>(-U),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5" dirty="0">
                <a:latin typeface="Arial"/>
                <a:cs typeface="Arial"/>
              </a:rPr>
              <a:t>amount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0" dirty="0">
                <a:latin typeface="Arial"/>
                <a:cs typeface="Arial"/>
              </a:rPr>
              <a:t>water </a:t>
            </a:r>
            <a:r>
              <a:rPr sz="1050" spc="-60" dirty="0">
                <a:latin typeface="Arial"/>
                <a:cs typeface="Arial"/>
              </a:rPr>
              <a:t>carries </a:t>
            </a:r>
            <a:r>
              <a:rPr sz="1050" spc="-15" dirty="0">
                <a:latin typeface="Arial"/>
                <a:cs typeface="Arial"/>
              </a:rPr>
              <a:t>anti-unity  </a:t>
            </a:r>
            <a:r>
              <a:rPr sz="1050" spc="40" dirty="0">
                <a:latin typeface="Arial"/>
                <a:cs typeface="Arial"/>
              </a:rPr>
              <a:t>(“not </a:t>
            </a:r>
            <a:r>
              <a:rPr sz="1050" spc="-70" dirty="0">
                <a:latin typeface="Arial"/>
                <a:cs typeface="Arial"/>
              </a:rPr>
              <a:t>necessarily  </a:t>
            </a:r>
            <a:r>
              <a:rPr sz="1050" spc="-30" dirty="0">
                <a:latin typeface="Arial"/>
                <a:cs typeface="Arial"/>
              </a:rPr>
              <a:t>wholes”, </a:t>
            </a:r>
            <a:r>
              <a:rPr sz="1050" i="1" spc="60" dirty="0">
                <a:latin typeface="Menlo"/>
                <a:cs typeface="Menlo"/>
              </a:rPr>
              <a:t>∼</a:t>
            </a:r>
            <a:r>
              <a:rPr sz="1050" spc="60" dirty="0">
                <a:latin typeface="Arial"/>
                <a:cs typeface="Arial"/>
              </a:rPr>
              <a:t>U)</a:t>
            </a:r>
            <a:endParaRPr sz="1050" dirty="0">
              <a:latin typeface="Arial"/>
              <a:cs typeface="Arial"/>
            </a:endParaRPr>
          </a:p>
          <a:p>
            <a:pPr marL="184150" marR="107314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i="1" spc="-15" dirty="0">
                <a:latin typeface="Arial"/>
                <a:cs typeface="Arial"/>
              </a:rPr>
              <a:t>Identity </a:t>
            </a:r>
            <a:r>
              <a:rPr sz="1050" i="1" spc="-20" dirty="0">
                <a:latin typeface="Arial"/>
                <a:cs typeface="Arial"/>
              </a:rPr>
              <a:t>criteria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20" dirty="0">
                <a:latin typeface="Arial"/>
                <a:cs typeface="Arial"/>
              </a:rPr>
              <a:t>criteria </a:t>
            </a:r>
            <a:r>
              <a:rPr sz="1050" spc="-105" dirty="0">
                <a:latin typeface="Arial"/>
                <a:cs typeface="Arial"/>
              </a:rPr>
              <a:t>we </a:t>
            </a:r>
            <a:r>
              <a:rPr sz="1050" spc="-100" dirty="0">
                <a:latin typeface="Arial"/>
                <a:cs typeface="Arial"/>
              </a:rPr>
              <a:t>use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80" dirty="0">
                <a:latin typeface="Arial"/>
                <a:cs typeface="Arial"/>
              </a:rPr>
              <a:t>answer </a:t>
            </a:r>
            <a:r>
              <a:rPr sz="1050" spc="-55" dirty="0">
                <a:latin typeface="Arial"/>
                <a:cs typeface="Arial"/>
              </a:rPr>
              <a:t>questions  </a:t>
            </a:r>
            <a:r>
              <a:rPr sz="1050" spc="-30" dirty="0">
                <a:latin typeface="Arial"/>
                <a:cs typeface="Arial"/>
              </a:rPr>
              <a:t>like, </a:t>
            </a:r>
            <a:r>
              <a:rPr sz="1050" spc="15" dirty="0">
                <a:latin typeface="Arial"/>
                <a:cs typeface="Arial"/>
              </a:rPr>
              <a:t>“is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50" dirty="0">
                <a:latin typeface="Arial"/>
                <a:cs typeface="Arial"/>
              </a:rPr>
              <a:t>my 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dog?”</a:t>
            </a:r>
            <a:endParaRPr sz="1050" dirty="0">
              <a:latin typeface="Arial"/>
              <a:cs typeface="Arial"/>
            </a:endParaRPr>
          </a:p>
          <a:p>
            <a:pPr marL="184150" marR="189865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15" dirty="0">
                <a:latin typeface="Arial"/>
                <a:cs typeface="Arial"/>
              </a:rPr>
              <a:t>Identity </a:t>
            </a:r>
            <a:r>
              <a:rPr sz="1050" spc="-20" dirty="0">
                <a:latin typeface="Arial"/>
                <a:cs typeface="Arial"/>
              </a:rPr>
              <a:t>criteria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35" dirty="0">
                <a:latin typeface="Arial"/>
                <a:cs typeface="Arial"/>
              </a:rPr>
              <a:t>conditions </a:t>
            </a:r>
            <a:r>
              <a:rPr sz="1050" spc="-90" dirty="0">
                <a:latin typeface="Arial"/>
                <a:cs typeface="Arial"/>
              </a:rPr>
              <a:t>used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5" dirty="0">
                <a:latin typeface="Arial"/>
                <a:cs typeface="Arial"/>
              </a:rPr>
              <a:t>determine </a:t>
            </a:r>
            <a:r>
              <a:rPr sz="1050" spc="-35" dirty="0">
                <a:latin typeface="Arial"/>
                <a:cs typeface="Arial"/>
              </a:rPr>
              <a:t>equality  </a:t>
            </a:r>
            <a:r>
              <a:rPr sz="1050" spc="-20" dirty="0">
                <a:latin typeface="Arial"/>
                <a:cs typeface="Arial"/>
              </a:rPr>
              <a:t>(sufficient </a:t>
            </a:r>
            <a:r>
              <a:rPr sz="1050" spc="-30" dirty="0">
                <a:latin typeface="Arial"/>
                <a:cs typeface="Arial"/>
              </a:rPr>
              <a:t>conditions)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40" dirty="0">
                <a:latin typeface="Arial"/>
                <a:cs typeface="Arial"/>
              </a:rPr>
              <a:t>entailed </a:t>
            </a:r>
            <a:r>
              <a:rPr sz="1050" spc="-65" dirty="0">
                <a:latin typeface="Arial"/>
                <a:cs typeface="Arial"/>
              </a:rPr>
              <a:t>by </a:t>
            </a:r>
            <a:r>
              <a:rPr sz="1050" spc="-35" dirty="0">
                <a:latin typeface="Arial"/>
                <a:cs typeface="Arial"/>
              </a:rPr>
              <a:t>equality  </a:t>
            </a:r>
            <a:r>
              <a:rPr sz="1050" spc="-75" dirty="0">
                <a:latin typeface="Arial"/>
                <a:cs typeface="Arial"/>
              </a:rPr>
              <a:t>(necessary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conditions)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50/71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9194" y="930021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9194" y="1640954"/>
            <a:ext cx="3989651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2569540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2779572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3161677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347294" y="430403"/>
            <a:ext cx="4091356" cy="284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5295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Basics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spc="-30" dirty="0">
                <a:solidFill>
                  <a:srgbClr val="46AA78"/>
                </a:solidFill>
                <a:latin typeface="Arial"/>
                <a:cs typeface="Arial"/>
              </a:rPr>
              <a:t>Definition</a:t>
            </a:r>
            <a:endParaRPr sz="1200" dirty="0">
              <a:latin typeface="Arial"/>
              <a:cs typeface="Arial"/>
            </a:endParaRPr>
          </a:p>
          <a:p>
            <a:pPr marL="12700" marR="128270">
              <a:lnSpc>
                <a:spcPct val="102600"/>
              </a:lnSpc>
              <a:spcBef>
                <a:spcPts val="180"/>
              </a:spcBef>
            </a:pPr>
            <a:r>
              <a:rPr sz="1050" spc="-10" dirty="0">
                <a:latin typeface="Arial"/>
                <a:cs typeface="Arial"/>
              </a:rPr>
              <a:t>A </a:t>
            </a:r>
            <a:r>
              <a:rPr sz="1050" spc="-30" dirty="0">
                <a:latin typeface="Arial"/>
                <a:cs typeface="Arial"/>
              </a:rPr>
              <a:t>non-rigid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-60" dirty="0">
                <a:latin typeface="Arial"/>
                <a:cs typeface="Arial"/>
              </a:rPr>
              <a:t>carries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50" dirty="0">
                <a:latin typeface="Arial"/>
                <a:cs typeface="Arial"/>
              </a:rPr>
              <a:t>IC </a:t>
            </a:r>
            <a:r>
              <a:rPr sz="1050" spc="-15" dirty="0">
                <a:latin typeface="Arial"/>
                <a:cs typeface="Arial"/>
              </a:rPr>
              <a:t>Γ </a:t>
            </a:r>
            <a:r>
              <a:rPr sz="1050" spc="10" dirty="0">
                <a:latin typeface="Arial"/>
                <a:cs typeface="Arial"/>
              </a:rPr>
              <a:t>iff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80" dirty="0">
                <a:latin typeface="Arial"/>
                <a:cs typeface="Arial"/>
              </a:rPr>
              <a:t>subsumed </a:t>
            </a:r>
            <a:r>
              <a:rPr sz="1050" spc="-65" dirty="0">
                <a:latin typeface="Arial"/>
                <a:cs typeface="Arial"/>
              </a:rPr>
              <a:t>by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15" dirty="0">
                <a:latin typeface="Arial"/>
                <a:cs typeface="Arial"/>
              </a:rPr>
              <a:t>rigid 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spc="-40" dirty="0">
                <a:latin typeface="Arial"/>
                <a:cs typeface="Arial"/>
              </a:rPr>
              <a:t>carrying</a:t>
            </a:r>
            <a:r>
              <a:rPr sz="1050" spc="10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Γ.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46AA78"/>
                </a:solidFill>
                <a:latin typeface="Arial"/>
                <a:cs typeface="Arial"/>
              </a:rPr>
              <a:t>Definition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050" spc="-10" dirty="0">
                <a:latin typeface="Arial"/>
                <a:cs typeface="Arial"/>
              </a:rPr>
              <a:t>A </a:t>
            </a:r>
            <a:r>
              <a:rPr sz="1050" spc="-35" dirty="0">
                <a:latin typeface="Arial"/>
                <a:cs typeface="Arial"/>
              </a:rPr>
              <a:t>property </a:t>
            </a:r>
            <a:r>
              <a:rPr sz="1050" i="1" spc="-70" dirty="0">
                <a:latin typeface="Arial"/>
                <a:cs typeface="Arial"/>
              </a:rPr>
              <a:t>φ  </a:t>
            </a:r>
            <a:r>
              <a:rPr sz="1050" spc="-65" dirty="0">
                <a:latin typeface="Arial"/>
                <a:cs typeface="Arial"/>
              </a:rPr>
              <a:t>supplies 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50" dirty="0">
                <a:latin typeface="Arial"/>
                <a:cs typeface="Arial"/>
              </a:rPr>
              <a:t>IC  </a:t>
            </a:r>
            <a:r>
              <a:rPr sz="1050" spc="-15" dirty="0">
                <a:latin typeface="Arial"/>
                <a:cs typeface="Arial"/>
              </a:rPr>
              <a:t>Γ </a:t>
            </a:r>
            <a:r>
              <a:rPr sz="1050" spc="10" dirty="0">
                <a:latin typeface="Arial"/>
                <a:cs typeface="Arial"/>
              </a:rPr>
              <a:t>iff </a:t>
            </a:r>
            <a:r>
              <a:rPr sz="1050" spc="30" dirty="0">
                <a:latin typeface="Arial"/>
                <a:cs typeface="Arial"/>
              </a:rPr>
              <a:t>i)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15" dirty="0">
                <a:latin typeface="Arial"/>
                <a:cs typeface="Arial"/>
              </a:rPr>
              <a:t>rigid; </a:t>
            </a:r>
            <a:r>
              <a:rPr sz="1050" spc="25" dirty="0">
                <a:latin typeface="Arial"/>
                <a:cs typeface="Arial"/>
              </a:rPr>
              <a:t>ii)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60" dirty="0">
                <a:latin typeface="Arial"/>
                <a:cs typeface="Arial"/>
              </a:rPr>
              <a:t>carries  </a:t>
            </a:r>
            <a:r>
              <a:rPr sz="1050" spc="-10" dirty="0">
                <a:latin typeface="Arial"/>
                <a:cs typeface="Arial"/>
              </a:rPr>
              <a:t>Γ;</a:t>
            </a:r>
            <a:r>
              <a:rPr sz="1050" spc="8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and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1050" spc="20" dirty="0">
                <a:latin typeface="Arial"/>
                <a:cs typeface="Arial"/>
              </a:rPr>
              <a:t>iii) </a:t>
            </a:r>
            <a:r>
              <a:rPr sz="1050" spc="-15" dirty="0">
                <a:latin typeface="Arial"/>
                <a:cs typeface="Arial"/>
              </a:rPr>
              <a:t>Γ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50" dirty="0">
                <a:latin typeface="Arial"/>
                <a:cs typeface="Arial"/>
              </a:rPr>
              <a:t>carried </a:t>
            </a:r>
            <a:r>
              <a:rPr sz="1050" spc="-65" dirty="0">
                <a:latin typeface="Arial"/>
                <a:cs typeface="Arial"/>
              </a:rPr>
              <a:t>by </a:t>
            </a:r>
            <a:r>
              <a:rPr sz="1050" spc="-20" dirty="0">
                <a:latin typeface="Arial"/>
                <a:cs typeface="Arial"/>
              </a:rPr>
              <a:t>all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properties </a:t>
            </a:r>
            <a:r>
              <a:rPr sz="1050" spc="-60" dirty="0">
                <a:latin typeface="Arial"/>
                <a:cs typeface="Arial"/>
              </a:rPr>
              <a:t>subsuming </a:t>
            </a:r>
            <a:r>
              <a:rPr sz="1050" i="1" spc="-35" dirty="0">
                <a:latin typeface="Arial"/>
                <a:cs typeface="Arial"/>
              </a:rPr>
              <a:t>φ</a:t>
            </a:r>
            <a:r>
              <a:rPr sz="1050" spc="-35" dirty="0">
                <a:latin typeface="Arial"/>
                <a:cs typeface="Arial"/>
              </a:rPr>
              <a:t>. </a:t>
            </a:r>
            <a:r>
              <a:rPr sz="1050" spc="-25" dirty="0">
                <a:latin typeface="Arial"/>
                <a:cs typeface="Arial"/>
              </a:rPr>
              <a:t>This </a:t>
            </a:r>
            <a:r>
              <a:rPr sz="1050" spc="-90" dirty="0">
                <a:latin typeface="Arial"/>
                <a:cs typeface="Arial"/>
              </a:rPr>
              <a:t>means  </a:t>
            </a:r>
            <a:r>
              <a:rPr sz="1050" spc="5" dirty="0">
                <a:latin typeface="Arial"/>
                <a:cs typeface="Arial"/>
              </a:rPr>
              <a:t>that, </a:t>
            </a:r>
            <a:r>
              <a:rPr sz="1050" spc="20" dirty="0">
                <a:latin typeface="Arial"/>
                <a:cs typeface="Arial"/>
              </a:rPr>
              <a:t>if </a:t>
            </a:r>
            <a:r>
              <a:rPr sz="1050" i="1" spc="-70" dirty="0">
                <a:latin typeface="Arial"/>
                <a:cs typeface="Arial"/>
              </a:rPr>
              <a:t>φ </a:t>
            </a:r>
            <a:r>
              <a:rPr sz="1050" spc="-30" dirty="0">
                <a:latin typeface="Arial"/>
                <a:cs typeface="Arial"/>
              </a:rPr>
              <a:t>inherits </a:t>
            </a:r>
            <a:r>
              <a:rPr sz="1050" spc="-25" dirty="0">
                <a:latin typeface="Arial"/>
                <a:cs typeface="Arial"/>
              </a:rPr>
              <a:t>different </a:t>
            </a:r>
            <a:r>
              <a:rPr sz="1050" spc="10" dirty="0">
                <a:latin typeface="Arial"/>
                <a:cs typeface="Arial"/>
              </a:rPr>
              <a:t>(but </a:t>
            </a:r>
            <a:r>
              <a:rPr sz="1050" spc="-30" dirty="0">
                <a:latin typeface="Arial"/>
                <a:cs typeface="Arial"/>
              </a:rPr>
              <a:t>compatible) </a:t>
            </a:r>
            <a:r>
              <a:rPr sz="1050" spc="-75" dirty="0">
                <a:latin typeface="Arial"/>
                <a:cs typeface="Arial"/>
              </a:rPr>
              <a:t>ICs </a:t>
            </a:r>
            <a:r>
              <a:rPr sz="1050" spc="-20" dirty="0">
                <a:latin typeface="Arial"/>
                <a:cs typeface="Arial"/>
              </a:rPr>
              <a:t>from multiple  </a:t>
            </a:r>
            <a:r>
              <a:rPr sz="1050" spc="-40" dirty="0">
                <a:latin typeface="Arial"/>
                <a:cs typeface="Arial"/>
              </a:rPr>
              <a:t>properties,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dirty="0">
                <a:latin typeface="Arial"/>
                <a:cs typeface="Arial"/>
              </a:rPr>
              <a:t>still </a:t>
            </a:r>
            <a:r>
              <a:rPr sz="1050" spc="-45" dirty="0">
                <a:latin typeface="Arial"/>
                <a:cs typeface="Arial"/>
              </a:rPr>
              <a:t>counts </a:t>
            </a:r>
            <a:r>
              <a:rPr sz="1050" spc="-110" dirty="0">
                <a:latin typeface="Arial"/>
                <a:cs typeface="Arial"/>
              </a:rPr>
              <a:t>as  </a:t>
            </a:r>
            <a:r>
              <a:rPr sz="1050" spc="-45" dirty="0">
                <a:latin typeface="Arial"/>
                <a:cs typeface="Arial"/>
              </a:rPr>
              <a:t>supplying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IC.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 dirty="0">
              <a:latin typeface="Times New Roman"/>
              <a:cs typeface="Times New Roman"/>
            </a:endParaRPr>
          </a:p>
          <a:p>
            <a:pPr marL="461010" indent="-171450">
              <a:lnSpc>
                <a:spcPct val="100000"/>
              </a:lnSpc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Any property </a:t>
            </a:r>
            <a:r>
              <a:rPr sz="1050" spc="-40" dirty="0">
                <a:latin typeface="Arial"/>
                <a:cs typeface="Arial"/>
              </a:rPr>
              <a:t>carrying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35" dirty="0">
                <a:latin typeface="Arial"/>
                <a:cs typeface="Arial"/>
              </a:rPr>
              <a:t>IC: </a:t>
            </a:r>
            <a:r>
              <a:rPr sz="1050" spc="95" dirty="0">
                <a:latin typeface="Arial"/>
                <a:cs typeface="Arial"/>
              </a:rPr>
              <a:t>+I </a:t>
            </a:r>
            <a:r>
              <a:rPr sz="1050" spc="15" dirty="0">
                <a:latin typeface="Arial"/>
                <a:cs typeface="Arial"/>
              </a:rPr>
              <a:t>(-I 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otherwise).</a:t>
            </a:r>
            <a:endParaRPr sz="1050" dirty="0">
              <a:latin typeface="Arial"/>
              <a:cs typeface="Arial"/>
            </a:endParaRPr>
          </a:p>
          <a:p>
            <a:pPr marL="461010" marR="9271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Any property </a:t>
            </a:r>
            <a:r>
              <a:rPr sz="1050" spc="-45" dirty="0">
                <a:latin typeface="Arial"/>
                <a:cs typeface="Arial"/>
              </a:rPr>
              <a:t>supplying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IC: </a:t>
            </a:r>
            <a:r>
              <a:rPr sz="1050" spc="70" dirty="0">
                <a:latin typeface="Arial"/>
                <a:cs typeface="Arial"/>
              </a:rPr>
              <a:t>+O </a:t>
            </a:r>
            <a:r>
              <a:rPr sz="1050" dirty="0">
                <a:latin typeface="Arial"/>
                <a:cs typeface="Arial"/>
              </a:rPr>
              <a:t>(-O </a:t>
            </a:r>
            <a:r>
              <a:rPr sz="1050" spc="-35" dirty="0">
                <a:latin typeface="Arial"/>
                <a:cs typeface="Arial"/>
              </a:rPr>
              <a:t>otherwise); </a:t>
            </a:r>
            <a:r>
              <a:rPr sz="1050" spc="95" dirty="0">
                <a:latin typeface="Arial"/>
                <a:cs typeface="Arial"/>
              </a:rPr>
              <a:t>“O”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55" dirty="0">
                <a:latin typeface="Arial"/>
                <a:cs typeface="Arial"/>
              </a:rPr>
              <a:t>mnemonic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10" dirty="0">
                <a:latin typeface="Arial"/>
                <a:cs typeface="Arial"/>
              </a:rPr>
              <a:t>“own</a:t>
            </a:r>
            <a:r>
              <a:rPr sz="1050" spc="265" dirty="0">
                <a:latin typeface="Arial"/>
                <a:cs typeface="Arial"/>
              </a:rPr>
              <a:t> </a:t>
            </a:r>
            <a:r>
              <a:rPr sz="1050" spc="5" dirty="0">
                <a:latin typeface="Arial"/>
                <a:cs typeface="Arial"/>
              </a:rPr>
              <a:t>identity”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70" dirty="0">
                <a:latin typeface="Arial"/>
                <a:cs typeface="Arial"/>
              </a:rPr>
              <a:t>+O </a:t>
            </a:r>
            <a:r>
              <a:rPr sz="1050" spc="-45" dirty="0">
                <a:latin typeface="Arial"/>
                <a:cs typeface="Arial"/>
              </a:rPr>
              <a:t>implies </a:t>
            </a:r>
            <a:r>
              <a:rPr sz="1050" spc="95" dirty="0">
                <a:latin typeface="Arial"/>
                <a:cs typeface="Arial"/>
              </a:rPr>
              <a:t>+I </a:t>
            </a:r>
            <a:r>
              <a:rPr sz="1050" spc="-60" dirty="0">
                <a:latin typeface="Arial"/>
                <a:cs typeface="Arial"/>
              </a:rPr>
              <a:t>and</a:t>
            </a:r>
            <a:r>
              <a:rPr sz="1050" spc="95" dirty="0">
                <a:latin typeface="Arial"/>
                <a:cs typeface="Arial"/>
              </a:rPr>
              <a:t> </a:t>
            </a:r>
            <a:r>
              <a:rPr sz="1050" spc="50" dirty="0">
                <a:latin typeface="Arial"/>
                <a:cs typeface="Arial"/>
              </a:rPr>
              <a:t>+R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51</a:t>
            </a:r>
            <a:r>
              <a:rPr spc="50" dirty="0"/>
              <a:t>/71</a:t>
            </a: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52</a:t>
            </a:r>
            <a:r>
              <a:rPr spc="50" dirty="0"/>
              <a:t>/71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738225" y="430403"/>
            <a:ext cx="313182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Formal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ontological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property 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classifications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00" name="object 100"/>
          <p:cNvGraphicFramePr>
            <a:graphicFrameLocks noGrp="1"/>
          </p:cNvGraphicFramePr>
          <p:nvPr/>
        </p:nvGraphicFramePr>
        <p:xfrm>
          <a:off x="636318" y="750022"/>
          <a:ext cx="3282849" cy="24670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725"/>
                <a:gridCol w="285669"/>
                <a:gridCol w="369964"/>
                <a:gridCol w="351700"/>
                <a:gridCol w="1056506"/>
                <a:gridCol w="860285"/>
              </a:tblGrid>
              <a:tr h="176085">
                <a:tc row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50" spc="10" dirty="0">
                          <a:latin typeface="Arial"/>
                          <a:cs typeface="Arial"/>
                        </a:rPr>
                        <a:t>+O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50" spc="5" dirty="0">
                          <a:latin typeface="Arial"/>
                          <a:cs typeface="Arial"/>
                        </a:rPr>
                        <a:t>+I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50" spc="5" dirty="0">
                          <a:latin typeface="Arial"/>
                          <a:cs typeface="Arial"/>
                        </a:rPr>
                        <a:t>+R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5" dirty="0">
                          <a:latin typeface="Arial"/>
                          <a:cs typeface="Arial"/>
                        </a:rPr>
                        <a:t>+D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Type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Sortal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0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52">
                <a:tc row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3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spc="5" dirty="0">
                          <a:latin typeface="Arial"/>
                          <a:cs typeface="Arial"/>
                        </a:rPr>
                        <a:t>+I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3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+R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5" dirty="0">
                          <a:latin typeface="Arial"/>
                          <a:cs typeface="Arial"/>
                        </a:rPr>
                        <a:t>+D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Quasi-Type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3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0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3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3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7493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3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085"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3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305"/>
                        </a:lnSpc>
                      </a:pPr>
                      <a:r>
                        <a:rPr sz="1150" spc="5" dirty="0">
                          <a:latin typeface="Arial"/>
                          <a:cs typeface="Arial"/>
                        </a:rPr>
                        <a:t>+I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3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05"/>
                        </a:lnSpc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~R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3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+D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7493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30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Material</a:t>
                      </a:r>
                      <a:r>
                        <a:rPr sz="11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role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7493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52"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305"/>
                        </a:lnSpc>
                      </a:pPr>
                      <a:r>
                        <a:rPr sz="1150" spc="5" dirty="0">
                          <a:latin typeface="Arial"/>
                          <a:cs typeface="Arial"/>
                        </a:rPr>
                        <a:t>+I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05"/>
                        </a:lnSpc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~R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05"/>
                        </a:lnSpc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Phased</a:t>
                      </a:r>
                      <a:r>
                        <a:rPr sz="11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sortal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084">
                <a:tc row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50" spc="5" dirty="0">
                          <a:latin typeface="Arial"/>
                          <a:cs typeface="Arial"/>
                        </a:rPr>
                        <a:t>+I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50" spc="75" dirty="0">
                          <a:latin typeface="Arial"/>
                          <a:cs typeface="Arial"/>
                        </a:rPr>
                        <a:t>¬R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5" dirty="0">
                          <a:latin typeface="Arial"/>
                          <a:cs typeface="Arial"/>
                        </a:rPr>
                        <a:t>+D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Mixin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0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930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52">
                <a:tc row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-I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+R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5" dirty="0">
                          <a:latin typeface="Arial"/>
                          <a:cs typeface="Arial"/>
                        </a:rPr>
                        <a:t>+D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3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Category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Non-Sortal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0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7493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5565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084"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30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-I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05"/>
                        </a:lnSpc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~R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+D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1305"/>
                        </a:lnSpc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Formal</a:t>
                      </a:r>
                      <a:r>
                        <a:rPr sz="11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role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7492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5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-I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5"/>
                        </a:lnSpc>
                      </a:pPr>
                      <a:r>
                        <a:rPr sz="1150" dirty="0">
                          <a:latin typeface="Arial"/>
                          <a:cs typeface="Arial"/>
                        </a:rPr>
                        <a:t>~R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Attribution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0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50" spc="75" dirty="0">
                          <a:latin typeface="Arial"/>
                          <a:cs typeface="Arial"/>
                        </a:rPr>
                        <a:t>¬R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5" dirty="0">
                          <a:latin typeface="Arial"/>
                          <a:cs typeface="Arial"/>
                        </a:rPr>
                        <a:t>+D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0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645" marB="0">
                    <a:lnL w="6556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-D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56">
                      <a:solidFill>
                        <a:srgbClr val="000000"/>
                      </a:solidFill>
                      <a:prstDash val="solid"/>
                    </a:lnL>
                    <a:lnR w="7493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7493">
                      <a:solidFill>
                        <a:srgbClr val="000000"/>
                      </a:solidFill>
                      <a:prstDash val="solid"/>
                    </a:lnL>
                    <a:lnR w="7492">
                      <a:solidFill>
                        <a:srgbClr val="000000"/>
                      </a:solidFill>
                      <a:prstDash val="solid"/>
                    </a:lnR>
                    <a:lnT w="7492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492">
                      <a:solidFill>
                        <a:srgbClr val="000000"/>
                      </a:solidFill>
                      <a:prstDash val="solid"/>
                    </a:lnL>
                    <a:lnR w="6556">
                      <a:solidFill>
                        <a:srgbClr val="000000"/>
                      </a:solidFill>
                      <a:prstDash val="solid"/>
                    </a:lnR>
                    <a:lnT w="6556">
                      <a:solidFill>
                        <a:srgbClr val="000000"/>
                      </a:solidFill>
                      <a:prstDash val="solid"/>
                    </a:lnT>
                    <a:lnB w="655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2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3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738225" y="430403"/>
            <a:ext cx="313182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Formal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ontological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property 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classifications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05741" y="1917481"/>
            <a:ext cx="161290" cy="347345"/>
          </a:xfrm>
          <a:custGeom>
            <a:avLst/>
            <a:gdLst/>
            <a:ahLst/>
            <a:cxnLst/>
            <a:rect l="l" t="t" r="r" b="b"/>
            <a:pathLst>
              <a:path w="161290" h="347344">
                <a:moveTo>
                  <a:pt x="0" y="0"/>
                </a:moveTo>
                <a:lnTo>
                  <a:pt x="161018" y="346809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65639" y="1957863"/>
            <a:ext cx="136525" cy="203835"/>
          </a:xfrm>
          <a:custGeom>
            <a:avLst/>
            <a:gdLst/>
            <a:ahLst/>
            <a:cxnLst/>
            <a:rect l="l" t="t" r="r" b="b"/>
            <a:pathLst>
              <a:path w="136525" h="203835">
                <a:moveTo>
                  <a:pt x="0" y="203239"/>
                </a:moveTo>
                <a:lnTo>
                  <a:pt x="136047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852427" y="2264880"/>
            <a:ext cx="26797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10" dirty="0">
                <a:latin typeface="Helvetica"/>
                <a:cs typeface="Helvetica"/>
              </a:rPr>
              <a:t>Sortal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246744" y="2111809"/>
            <a:ext cx="40576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5" dirty="0">
                <a:latin typeface="Helvetica"/>
                <a:cs typeface="Helvetica"/>
              </a:rPr>
              <a:t>Non-rigid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138298" y="2215737"/>
            <a:ext cx="205104" cy="98425"/>
          </a:xfrm>
          <a:custGeom>
            <a:avLst/>
            <a:gdLst/>
            <a:ahLst/>
            <a:cxnLst/>
            <a:rect l="l" t="t" r="r" b="b"/>
            <a:pathLst>
              <a:path w="205105" h="98425">
                <a:moveTo>
                  <a:pt x="0" y="98436"/>
                </a:moveTo>
                <a:lnTo>
                  <a:pt x="204818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246744" y="2473916"/>
            <a:ext cx="23939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5" dirty="0">
                <a:latin typeface="Helvetica"/>
                <a:cs typeface="Helvetica"/>
              </a:rPr>
              <a:t>Rigid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138298" y="2314174"/>
            <a:ext cx="173990" cy="159385"/>
          </a:xfrm>
          <a:custGeom>
            <a:avLst/>
            <a:gdLst/>
            <a:ahLst/>
            <a:cxnLst/>
            <a:rect l="l" t="t" r="r" b="b"/>
            <a:pathLst>
              <a:path w="173990" h="159385">
                <a:moveTo>
                  <a:pt x="0" y="0"/>
                </a:moveTo>
                <a:lnTo>
                  <a:pt x="173458" y="159152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99361" y="2523210"/>
            <a:ext cx="765175" cy="59690"/>
          </a:xfrm>
          <a:custGeom>
            <a:avLst/>
            <a:gdLst/>
            <a:ahLst/>
            <a:cxnLst/>
            <a:rect l="l" t="t" r="r" b="b"/>
            <a:pathLst>
              <a:path w="765175" h="59689">
                <a:moveTo>
                  <a:pt x="0" y="0"/>
                </a:moveTo>
                <a:lnTo>
                  <a:pt x="764881" y="59251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99361" y="2385819"/>
            <a:ext cx="765175" cy="137795"/>
          </a:xfrm>
          <a:custGeom>
            <a:avLst/>
            <a:gdLst/>
            <a:ahLst/>
            <a:cxnLst/>
            <a:rect l="l" t="t" r="r" b="b"/>
            <a:pathLst>
              <a:path w="765175" h="137794">
                <a:moveTo>
                  <a:pt x="0" y="137391"/>
                </a:moveTo>
                <a:lnTo>
                  <a:pt x="764881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65639" y="2161103"/>
            <a:ext cx="598805" cy="53340"/>
          </a:xfrm>
          <a:custGeom>
            <a:avLst/>
            <a:gdLst/>
            <a:ahLst/>
            <a:cxnLst/>
            <a:rect l="l" t="t" r="r" b="b"/>
            <a:pathLst>
              <a:path w="598805" h="53339">
                <a:moveTo>
                  <a:pt x="0" y="0"/>
                </a:moveTo>
                <a:lnTo>
                  <a:pt x="598602" y="53157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50455" y="1912730"/>
            <a:ext cx="209550" cy="90805"/>
          </a:xfrm>
          <a:custGeom>
            <a:avLst/>
            <a:gdLst/>
            <a:ahLst/>
            <a:cxnLst/>
            <a:rect l="l" t="t" r="r" b="b"/>
            <a:pathLst>
              <a:path w="209550" h="90805">
                <a:moveTo>
                  <a:pt x="0" y="0"/>
                </a:moveTo>
                <a:lnTo>
                  <a:pt x="209035" y="90265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391597" y="1846808"/>
            <a:ext cx="37719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10" dirty="0">
                <a:latin typeface="Helvetica"/>
                <a:cs typeface="Helvetica"/>
              </a:rPr>
              <a:t>Property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151728" y="1652025"/>
            <a:ext cx="21082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5" dirty="0">
                <a:latin typeface="Helvetica"/>
                <a:cs typeface="Helvetica"/>
              </a:rPr>
              <a:t>Role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631560" y="1853934"/>
            <a:ext cx="405765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5" dirty="0">
                <a:latin typeface="Helvetica"/>
                <a:cs typeface="Helvetica"/>
              </a:rPr>
              <a:t>Anti-rigid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050455" y="1774957"/>
            <a:ext cx="204470" cy="137795"/>
          </a:xfrm>
          <a:custGeom>
            <a:avLst/>
            <a:gdLst/>
            <a:ahLst/>
            <a:cxnLst/>
            <a:rect l="l" t="t" r="r" b="b"/>
            <a:pathLst>
              <a:path w="204469" h="137794">
                <a:moveTo>
                  <a:pt x="0" y="137773"/>
                </a:moveTo>
                <a:lnTo>
                  <a:pt x="204285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75839" y="1708445"/>
            <a:ext cx="879475" cy="66675"/>
          </a:xfrm>
          <a:custGeom>
            <a:avLst/>
            <a:gdLst/>
            <a:ahLst/>
            <a:cxnLst/>
            <a:rect l="l" t="t" r="r" b="b"/>
            <a:pathLst>
              <a:path w="879475" h="66675">
                <a:moveTo>
                  <a:pt x="0" y="0"/>
                </a:moveTo>
                <a:lnTo>
                  <a:pt x="878900" y="66511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75839" y="1576013"/>
            <a:ext cx="889000" cy="132715"/>
          </a:xfrm>
          <a:custGeom>
            <a:avLst/>
            <a:gdLst/>
            <a:ahLst/>
            <a:cxnLst/>
            <a:rect l="l" t="t" r="r" b="b"/>
            <a:pathLst>
              <a:path w="889000" h="132714">
                <a:moveTo>
                  <a:pt x="0" y="132432"/>
                </a:moveTo>
                <a:lnTo>
                  <a:pt x="888402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05741" y="1755953"/>
            <a:ext cx="342265" cy="156845"/>
          </a:xfrm>
          <a:custGeom>
            <a:avLst/>
            <a:gdLst/>
            <a:ahLst/>
            <a:cxnLst/>
            <a:rect l="l" t="t" r="r" b="b"/>
            <a:pathLst>
              <a:path w="342265" h="156844">
                <a:moveTo>
                  <a:pt x="0" y="156776"/>
                </a:moveTo>
                <a:lnTo>
                  <a:pt x="342058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047210" y="1295714"/>
            <a:ext cx="453390" cy="11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5" dirty="0">
                <a:latin typeface="Helvetica"/>
                <a:cs typeface="Helvetica"/>
              </a:rPr>
              <a:t>Non-sortal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265794" y="1067674"/>
            <a:ext cx="1900555" cy="170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765"/>
              </a:lnSpc>
            </a:pPr>
            <a:r>
              <a:rPr sz="650" b="1" spc="5" dirty="0">
                <a:latin typeface="Helvetica"/>
                <a:cs typeface="Helvetica"/>
              </a:rPr>
              <a:t>Category</a:t>
            </a:r>
            <a:endParaRPr sz="650">
              <a:latin typeface="Helvetica"/>
              <a:cs typeface="Helvetica"/>
            </a:endParaRPr>
          </a:p>
          <a:p>
            <a:pPr marL="12700">
              <a:lnSpc>
                <a:spcPts val="765"/>
              </a:lnSpc>
            </a:pPr>
            <a:r>
              <a:rPr sz="650" i="1" spc="10" dirty="0">
                <a:latin typeface="Helvetica"/>
                <a:cs typeface="Helvetica"/>
              </a:rPr>
              <a:t>Endurant, Abstract</a:t>
            </a:r>
            <a:r>
              <a:rPr sz="650" i="1" spc="-60" dirty="0">
                <a:latin typeface="Helvetica"/>
                <a:cs typeface="Helvetica"/>
              </a:rPr>
              <a:t> </a:t>
            </a:r>
            <a:r>
              <a:rPr sz="650" i="1" dirty="0">
                <a:latin typeface="Helvetica"/>
                <a:cs typeface="Helvetica"/>
              </a:rPr>
              <a:t>entity</a:t>
            </a:r>
            <a:endParaRPr sz="650">
              <a:latin typeface="Helvetica"/>
              <a:cs typeface="Helvetica"/>
            </a:endParaRPr>
          </a:p>
          <a:p>
            <a:pPr marL="19685">
              <a:lnSpc>
                <a:spcPts val="725"/>
              </a:lnSpc>
              <a:spcBef>
                <a:spcPts val="155"/>
              </a:spcBef>
            </a:pPr>
            <a:r>
              <a:rPr sz="650" b="1" spc="5" dirty="0">
                <a:latin typeface="Helvetica"/>
                <a:cs typeface="Helvetica"/>
              </a:rPr>
              <a:t>Attribution</a:t>
            </a:r>
            <a:endParaRPr sz="650">
              <a:latin typeface="Helvetica"/>
              <a:cs typeface="Helvetica"/>
            </a:endParaRPr>
          </a:p>
          <a:p>
            <a:pPr marL="12700">
              <a:lnSpc>
                <a:spcPts val="725"/>
              </a:lnSpc>
            </a:pPr>
            <a:r>
              <a:rPr sz="650" i="1" spc="10" dirty="0">
                <a:latin typeface="Helvetica"/>
                <a:cs typeface="Helvetica"/>
              </a:rPr>
              <a:t>Blue,</a:t>
            </a:r>
            <a:r>
              <a:rPr sz="650" i="1" spc="-85" dirty="0">
                <a:latin typeface="Helvetica"/>
                <a:cs typeface="Helvetica"/>
              </a:rPr>
              <a:t> </a:t>
            </a:r>
            <a:r>
              <a:rPr sz="650" i="1" spc="10" dirty="0">
                <a:latin typeface="Helvetica"/>
                <a:cs typeface="Helvetica"/>
              </a:rPr>
              <a:t>Spherical</a:t>
            </a:r>
            <a:endParaRPr sz="650">
              <a:latin typeface="Helvetica"/>
              <a:cs typeface="Helvetica"/>
            </a:endParaRPr>
          </a:p>
          <a:p>
            <a:pPr marL="12700" marR="1311910" indent="6985">
              <a:lnSpc>
                <a:spcPct val="110300"/>
              </a:lnSpc>
              <a:spcBef>
                <a:spcPts val="75"/>
              </a:spcBef>
            </a:pPr>
            <a:r>
              <a:rPr sz="650" b="1" spc="10" dirty="0">
                <a:latin typeface="Helvetica"/>
                <a:cs typeface="Helvetica"/>
              </a:rPr>
              <a:t>Formal </a:t>
            </a:r>
            <a:r>
              <a:rPr sz="650" b="1" spc="5" dirty="0">
                <a:latin typeface="Helvetica"/>
                <a:cs typeface="Helvetica"/>
              </a:rPr>
              <a:t>role  </a:t>
            </a:r>
            <a:r>
              <a:rPr sz="650" i="1" spc="5" dirty="0">
                <a:latin typeface="Helvetica"/>
                <a:cs typeface="Helvetica"/>
              </a:rPr>
              <a:t>Recipient  </a:t>
            </a:r>
            <a:r>
              <a:rPr sz="650" b="1" spc="10" dirty="0">
                <a:latin typeface="Helvetica"/>
                <a:cs typeface="Helvetica"/>
              </a:rPr>
              <a:t>Material </a:t>
            </a:r>
            <a:r>
              <a:rPr sz="650" b="1" spc="5" dirty="0">
                <a:latin typeface="Helvetica"/>
                <a:cs typeface="Helvetica"/>
              </a:rPr>
              <a:t>role  </a:t>
            </a:r>
            <a:r>
              <a:rPr sz="650" i="1" spc="10" dirty="0">
                <a:latin typeface="Helvetica"/>
                <a:cs typeface="Helvetica"/>
              </a:rPr>
              <a:t>Student,</a:t>
            </a:r>
            <a:r>
              <a:rPr sz="650" i="1" spc="-75" dirty="0">
                <a:latin typeface="Helvetica"/>
                <a:cs typeface="Helvetica"/>
              </a:rPr>
              <a:t> </a:t>
            </a:r>
            <a:r>
              <a:rPr sz="650" i="1" spc="10" dirty="0">
                <a:latin typeface="Helvetica"/>
                <a:cs typeface="Helvetica"/>
              </a:rPr>
              <a:t>Food</a:t>
            </a:r>
            <a:endParaRPr sz="650">
              <a:latin typeface="Helvetica"/>
              <a:cs typeface="Helvetica"/>
            </a:endParaRPr>
          </a:p>
          <a:p>
            <a:pPr marL="19685">
              <a:lnSpc>
                <a:spcPct val="100000"/>
              </a:lnSpc>
              <a:spcBef>
                <a:spcPts val="305"/>
              </a:spcBef>
            </a:pPr>
            <a:r>
              <a:rPr sz="650" b="1" spc="10" dirty="0">
                <a:latin typeface="Helvetica"/>
                <a:cs typeface="Helvetica"/>
              </a:rPr>
              <a:t>Phased</a:t>
            </a:r>
            <a:r>
              <a:rPr sz="650" b="1" spc="-70" dirty="0">
                <a:latin typeface="Helvetica"/>
                <a:cs typeface="Helvetica"/>
              </a:rPr>
              <a:t> </a:t>
            </a:r>
            <a:r>
              <a:rPr sz="650" b="1" spc="5" dirty="0">
                <a:latin typeface="Helvetica"/>
                <a:cs typeface="Helvetica"/>
              </a:rPr>
              <a:t>sortal</a:t>
            </a:r>
            <a:endParaRPr sz="650">
              <a:latin typeface="Helvetica"/>
              <a:cs typeface="Helvetica"/>
            </a:endParaRPr>
          </a:p>
          <a:p>
            <a:pPr marL="19685">
              <a:lnSpc>
                <a:spcPct val="100000"/>
              </a:lnSpc>
              <a:spcBef>
                <a:spcPts val="40"/>
              </a:spcBef>
            </a:pPr>
            <a:r>
              <a:rPr sz="650" i="1" dirty="0">
                <a:latin typeface="Helvetica"/>
                <a:cs typeface="Helvetica"/>
              </a:rPr>
              <a:t>Caterpillar, </a:t>
            </a:r>
            <a:r>
              <a:rPr sz="650" i="1" spc="5" dirty="0">
                <a:latin typeface="Helvetica"/>
                <a:cs typeface="Helvetica"/>
              </a:rPr>
              <a:t>Chrysalis, Butterfly (for</a:t>
            </a:r>
            <a:r>
              <a:rPr sz="650" i="1" spc="35" dirty="0">
                <a:latin typeface="Helvetica"/>
                <a:cs typeface="Helvetica"/>
              </a:rPr>
              <a:t> </a:t>
            </a:r>
            <a:r>
              <a:rPr sz="650" spc="10" dirty="0">
                <a:latin typeface="Helvetica"/>
                <a:cs typeface="Helvetica"/>
              </a:rPr>
              <a:t>Papilionoidae</a:t>
            </a:r>
            <a:r>
              <a:rPr sz="650" i="1" spc="10" dirty="0">
                <a:latin typeface="Helvetica"/>
                <a:cs typeface="Helvetica"/>
              </a:rPr>
              <a:t>)</a:t>
            </a:r>
            <a:endParaRPr sz="650">
              <a:latin typeface="Helvetica"/>
              <a:cs typeface="Helvetica"/>
            </a:endParaRPr>
          </a:p>
          <a:p>
            <a:pPr marL="19685">
              <a:lnSpc>
                <a:spcPct val="100000"/>
              </a:lnSpc>
              <a:spcBef>
                <a:spcPts val="150"/>
              </a:spcBef>
            </a:pPr>
            <a:r>
              <a:rPr sz="650" b="1" spc="10" dirty="0">
                <a:latin typeface="Helvetica"/>
                <a:cs typeface="Helvetica"/>
              </a:rPr>
              <a:t>Mixin</a:t>
            </a:r>
            <a:endParaRPr sz="650">
              <a:latin typeface="Helvetica"/>
              <a:cs typeface="Helvetica"/>
            </a:endParaRPr>
          </a:p>
          <a:p>
            <a:pPr marL="19685">
              <a:lnSpc>
                <a:spcPct val="100000"/>
              </a:lnSpc>
              <a:spcBef>
                <a:spcPts val="300"/>
              </a:spcBef>
            </a:pPr>
            <a:r>
              <a:rPr sz="650" b="1" spc="-5" dirty="0">
                <a:latin typeface="Helvetica"/>
                <a:cs typeface="Helvetica"/>
              </a:rPr>
              <a:t>Type</a:t>
            </a:r>
            <a:endParaRPr sz="650">
              <a:latin typeface="Helvetica"/>
              <a:cs typeface="Helvetica"/>
            </a:endParaRPr>
          </a:p>
          <a:p>
            <a:pPr marL="19685">
              <a:lnSpc>
                <a:spcPct val="100000"/>
              </a:lnSpc>
              <a:spcBef>
                <a:spcPts val="40"/>
              </a:spcBef>
            </a:pPr>
            <a:r>
              <a:rPr sz="650" i="1" spc="5" dirty="0">
                <a:latin typeface="Helvetica"/>
                <a:cs typeface="Helvetica"/>
              </a:rPr>
              <a:t>Cat,</a:t>
            </a:r>
            <a:r>
              <a:rPr sz="650" i="1" spc="-85" dirty="0">
                <a:latin typeface="Helvetica"/>
                <a:cs typeface="Helvetica"/>
              </a:rPr>
              <a:t> </a:t>
            </a:r>
            <a:r>
              <a:rPr sz="650" i="1" spc="5" dirty="0">
                <a:latin typeface="Helvetica"/>
                <a:cs typeface="Helvetica"/>
              </a:rPr>
              <a:t>Chair</a:t>
            </a:r>
            <a:endParaRPr sz="650">
              <a:latin typeface="Helvetica"/>
              <a:cs typeface="Helvetica"/>
            </a:endParaRPr>
          </a:p>
          <a:p>
            <a:pPr marL="19685">
              <a:lnSpc>
                <a:spcPct val="100000"/>
              </a:lnSpc>
              <a:spcBef>
                <a:spcPts val="265"/>
              </a:spcBef>
            </a:pPr>
            <a:r>
              <a:rPr sz="650" b="1" spc="10" dirty="0">
                <a:latin typeface="Helvetica"/>
                <a:cs typeface="Helvetica"/>
              </a:rPr>
              <a:t>Quasi-type</a:t>
            </a:r>
            <a:endParaRPr sz="650">
              <a:latin typeface="Helvetica"/>
              <a:cs typeface="Helvetica"/>
            </a:endParaRPr>
          </a:p>
          <a:p>
            <a:pPr marL="19685">
              <a:lnSpc>
                <a:spcPct val="100000"/>
              </a:lnSpc>
              <a:spcBef>
                <a:spcPts val="40"/>
              </a:spcBef>
            </a:pPr>
            <a:r>
              <a:rPr sz="650" i="1" spc="5" dirty="0">
                <a:latin typeface="Helvetica"/>
                <a:cs typeface="Helvetica"/>
              </a:rPr>
              <a:t>Herbivore</a:t>
            </a:r>
            <a:endParaRPr sz="650">
              <a:latin typeface="Helvetica"/>
              <a:cs typeface="Helvetica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542118" y="1364011"/>
            <a:ext cx="722630" cy="209550"/>
          </a:xfrm>
          <a:custGeom>
            <a:avLst/>
            <a:gdLst/>
            <a:ahLst/>
            <a:cxnLst/>
            <a:rect l="l" t="t" r="r" b="b"/>
            <a:pathLst>
              <a:path w="722630" h="209550">
                <a:moveTo>
                  <a:pt x="0" y="0"/>
                </a:moveTo>
                <a:lnTo>
                  <a:pt x="722124" y="209035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32616" y="1340813"/>
            <a:ext cx="732155" cy="23495"/>
          </a:xfrm>
          <a:custGeom>
            <a:avLst/>
            <a:gdLst/>
            <a:ahLst/>
            <a:cxnLst/>
            <a:rect l="l" t="t" r="r" b="b"/>
            <a:pathLst>
              <a:path w="732155" h="23494">
                <a:moveTo>
                  <a:pt x="0" y="23197"/>
                </a:moveTo>
                <a:lnTo>
                  <a:pt x="731625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47762" y="1128846"/>
            <a:ext cx="721360" cy="234950"/>
          </a:xfrm>
          <a:custGeom>
            <a:avLst/>
            <a:gdLst/>
            <a:ahLst/>
            <a:cxnLst/>
            <a:rect l="l" t="t" r="r" b="b"/>
            <a:pathLst>
              <a:path w="721360" h="234950">
                <a:moveTo>
                  <a:pt x="0" y="234685"/>
                </a:moveTo>
                <a:lnTo>
                  <a:pt x="721230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0492" y="1399642"/>
            <a:ext cx="422909" cy="513080"/>
          </a:xfrm>
          <a:custGeom>
            <a:avLst/>
            <a:gdLst/>
            <a:ahLst/>
            <a:cxnLst/>
            <a:rect l="l" t="t" r="r" b="b"/>
            <a:pathLst>
              <a:path w="422909" h="513080">
                <a:moveTo>
                  <a:pt x="0" y="513088"/>
                </a:moveTo>
                <a:lnTo>
                  <a:pt x="422543" y="0"/>
                </a:lnTo>
              </a:path>
            </a:pathLst>
          </a:custGeom>
          <a:ln w="4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53</a:t>
            </a:r>
            <a:r>
              <a:rPr spc="50" dirty="0"/>
              <a:t>/71</a:t>
            </a:r>
          </a:p>
        </p:txBody>
      </p:sp>
      <p:sp>
        <p:nvSpPr>
          <p:cNvPr id="12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2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87462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223098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447357" y="430403"/>
            <a:ext cx="3507104" cy="191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375" algn="ctr">
              <a:lnSpc>
                <a:spcPct val="100000"/>
              </a:lnSpc>
            </a:pP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Basic</a:t>
            </a:r>
            <a:r>
              <a:rPr sz="140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rules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89230" marR="128905">
              <a:lnSpc>
                <a:spcPts val="1200"/>
              </a:lnSpc>
            </a:pPr>
            <a:r>
              <a:rPr sz="1050" spc="-70" dirty="0">
                <a:latin typeface="Arial"/>
                <a:cs typeface="Arial"/>
              </a:rPr>
              <a:t>Given </a:t>
            </a:r>
            <a:r>
              <a:rPr sz="1050" spc="-35" dirty="0">
                <a:latin typeface="Arial"/>
                <a:cs typeface="Arial"/>
              </a:rPr>
              <a:t>two </a:t>
            </a:r>
            <a:r>
              <a:rPr sz="1050" spc="-40" dirty="0">
                <a:latin typeface="Arial"/>
                <a:cs typeface="Arial"/>
              </a:rPr>
              <a:t>properties, </a:t>
            </a:r>
            <a:r>
              <a:rPr sz="1050" i="1" spc="-50" dirty="0">
                <a:latin typeface="Arial"/>
                <a:cs typeface="Arial"/>
              </a:rPr>
              <a:t>p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i="1" spc="-5" dirty="0">
                <a:latin typeface="Arial"/>
                <a:cs typeface="Arial"/>
              </a:rPr>
              <a:t>q</a:t>
            </a:r>
            <a:r>
              <a:rPr sz="1050" spc="-5" dirty="0">
                <a:latin typeface="Arial"/>
                <a:cs typeface="Arial"/>
              </a:rPr>
              <a:t>, </a:t>
            </a:r>
            <a:r>
              <a:rPr sz="1050" spc="-70" dirty="0">
                <a:latin typeface="Arial"/>
                <a:cs typeface="Arial"/>
              </a:rPr>
              <a:t>when </a:t>
            </a:r>
            <a:r>
              <a:rPr sz="1050" i="1" spc="-50" dirty="0">
                <a:latin typeface="Arial"/>
                <a:cs typeface="Arial"/>
              </a:rPr>
              <a:t>q </a:t>
            </a:r>
            <a:r>
              <a:rPr sz="1050" spc="-90" dirty="0">
                <a:latin typeface="Arial"/>
                <a:cs typeface="Arial"/>
              </a:rPr>
              <a:t>subsumes </a:t>
            </a:r>
            <a:r>
              <a:rPr sz="1050" i="1" spc="-50" dirty="0">
                <a:latin typeface="Arial"/>
                <a:cs typeface="Arial"/>
              </a:rPr>
              <a:t>p </a:t>
            </a:r>
            <a:r>
              <a:rPr sz="1050" spc="-30" dirty="0">
                <a:latin typeface="Arial"/>
                <a:cs typeface="Arial"/>
              </a:rPr>
              <a:t>the  following </a:t>
            </a:r>
            <a:r>
              <a:rPr sz="1050" spc="-35" dirty="0">
                <a:latin typeface="Arial"/>
                <a:cs typeface="Arial"/>
              </a:rPr>
              <a:t>constraints</a:t>
            </a:r>
            <a:r>
              <a:rPr sz="1050" spc="10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hold:</a:t>
            </a:r>
            <a:endParaRPr sz="1050" dirty="0">
              <a:latin typeface="Arial"/>
              <a:cs typeface="Arial"/>
            </a:endParaRPr>
          </a:p>
          <a:p>
            <a:pPr marL="189230" indent="109855">
              <a:lnSpc>
                <a:spcPts val="1200"/>
              </a:lnSpc>
              <a:spcBef>
                <a:spcPts val="150"/>
              </a:spcBef>
              <a:buClr>
                <a:srgbClr val="46AA78"/>
              </a:buClr>
              <a:buAutoNum type="arabicPeriod"/>
              <a:tabLst>
                <a:tab pos="467359" algn="l"/>
              </a:tabLst>
            </a:pPr>
            <a:r>
              <a:rPr sz="1000" spc="10" dirty="0">
                <a:latin typeface="Arial"/>
                <a:cs typeface="Arial"/>
              </a:rPr>
              <a:t>If </a:t>
            </a:r>
            <a:r>
              <a:rPr sz="1000" i="1" spc="-45" dirty="0">
                <a:latin typeface="Arial"/>
                <a:cs typeface="Arial"/>
              </a:rPr>
              <a:t>q 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10" dirty="0">
                <a:latin typeface="Arial"/>
                <a:cs typeface="Arial"/>
              </a:rPr>
              <a:t>anti-rigid, </a:t>
            </a:r>
            <a:r>
              <a:rPr sz="1000" spc="-30" dirty="0">
                <a:latin typeface="Arial"/>
                <a:cs typeface="Arial"/>
              </a:rPr>
              <a:t>then </a:t>
            </a:r>
            <a:r>
              <a:rPr sz="1000" i="1" spc="-45" dirty="0">
                <a:latin typeface="Arial"/>
                <a:cs typeface="Arial"/>
              </a:rPr>
              <a:t>p  </a:t>
            </a:r>
            <a:r>
              <a:rPr sz="1000" spc="-35" dirty="0">
                <a:latin typeface="Arial"/>
                <a:cs typeface="Arial"/>
              </a:rPr>
              <a:t>must </a:t>
            </a:r>
            <a:r>
              <a:rPr sz="1000" spc="-70" dirty="0">
                <a:latin typeface="Arial"/>
                <a:cs typeface="Arial"/>
              </a:rPr>
              <a:t>be 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anti-rigid</a:t>
            </a:r>
            <a:endParaRPr sz="1000" dirty="0">
              <a:latin typeface="Arial"/>
              <a:cs typeface="Arial"/>
            </a:endParaRPr>
          </a:p>
          <a:p>
            <a:pPr marL="466725" indent="-167640">
              <a:lnSpc>
                <a:spcPts val="1195"/>
              </a:lnSpc>
              <a:buClr>
                <a:srgbClr val="46AA78"/>
              </a:buClr>
              <a:buAutoNum type="arabicPeriod"/>
              <a:tabLst>
                <a:tab pos="467359" algn="l"/>
              </a:tabLst>
            </a:pPr>
            <a:r>
              <a:rPr sz="1000" spc="10" dirty="0">
                <a:latin typeface="Arial"/>
                <a:cs typeface="Arial"/>
              </a:rPr>
              <a:t>If </a:t>
            </a:r>
            <a:r>
              <a:rPr sz="1000" i="1" spc="-45" dirty="0">
                <a:latin typeface="Arial"/>
                <a:cs typeface="Arial"/>
              </a:rPr>
              <a:t>q  </a:t>
            </a:r>
            <a:r>
              <a:rPr sz="1000" spc="-55" dirty="0">
                <a:latin typeface="Arial"/>
                <a:cs typeface="Arial"/>
              </a:rPr>
              <a:t>carries </a:t>
            </a:r>
            <a:r>
              <a:rPr sz="1000" spc="-60" dirty="0">
                <a:latin typeface="Arial"/>
                <a:cs typeface="Arial"/>
              </a:rPr>
              <a:t>an </a:t>
            </a:r>
            <a:r>
              <a:rPr sz="1000" spc="-30" dirty="0">
                <a:latin typeface="Arial"/>
                <a:cs typeface="Arial"/>
              </a:rPr>
              <a:t>IC, then </a:t>
            </a:r>
            <a:r>
              <a:rPr sz="1000" i="1" spc="-45" dirty="0">
                <a:latin typeface="Arial"/>
                <a:cs typeface="Arial"/>
              </a:rPr>
              <a:t>p  </a:t>
            </a:r>
            <a:r>
              <a:rPr sz="1000" spc="-35" dirty="0">
                <a:latin typeface="Arial"/>
                <a:cs typeface="Arial"/>
              </a:rPr>
              <a:t>must </a:t>
            </a:r>
            <a:r>
              <a:rPr sz="1000" spc="-40" dirty="0">
                <a:latin typeface="Arial"/>
                <a:cs typeface="Arial"/>
              </a:rPr>
              <a:t>carry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90" dirty="0">
                <a:latin typeface="Arial"/>
                <a:cs typeface="Arial"/>
              </a:rPr>
              <a:t>same   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IC</a:t>
            </a:r>
            <a:endParaRPr sz="1000" dirty="0">
              <a:latin typeface="Arial"/>
              <a:cs typeface="Arial"/>
            </a:endParaRPr>
          </a:p>
          <a:p>
            <a:pPr marL="466725" indent="-167640">
              <a:lnSpc>
                <a:spcPts val="1195"/>
              </a:lnSpc>
              <a:buClr>
                <a:srgbClr val="46AA78"/>
              </a:buClr>
              <a:buAutoNum type="arabicPeriod"/>
              <a:tabLst>
                <a:tab pos="467359" algn="l"/>
              </a:tabLst>
            </a:pPr>
            <a:r>
              <a:rPr sz="1000" spc="10" dirty="0">
                <a:latin typeface="Arial"/>
                <a:cs typeface="Arial"/>
              </a:rPr>
              <a:t>If </a:t>
            </a:r>
            <a:r>
              <a:rPr sz="1000" i="1" spc="-45" dirty="0">
                <a:latin typeface="Arial"/>
                <a:cs typeface="Arial"/>
              </a:rPr>
              <a:t>q  </a:t>
            </a:r>
            <a:r>
              <a:rPr sz="1000" spc="-55" dirty="0">
                <a:latin typeface="Arial"/>
                <a:cs typeface="Arial"/>
              </a:rPr>
              <a:t>carries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45" dirty="0">
                <a:latin typeface="Arial"/>
                <a:cs typeface="Arial"/>
              </a:rPr>
              <a:t>UC, </a:t>
            </a:r>
            <a:r>
              <a:rPr sz="1000" spc="-30" dirty="0">
                <a:latin typeface="Arial"/>
                <a:cs typeface="Arial"/>
              </a:rPr>
              <a:t>then </a:t>
            </a:r>
            <a:r>
              <a:rPr sz="1000" i="1" spc="-45" dirty="0">
                <a:latin typeface="Arial"/>
                <a:cs typeface="Arial"/>
              </a:rPr>
              <a:t>p  </a:t>
            </a:r>
            <a:r>
              <a:rPr sz="1000" spc="-35" dirty="0">
                <a:latin typeface="Arial"/>
                <a:cs typeface="Arial"/>
              </a:rPr>
              <a:t>must </a:t>
            </a:r>
            <a:r>
              <a:rPr sz="1000" spc="-40" dirty="0">
                <a:latin typeface="Arial"/>
                <a:cs typeface="Arial"/>
              </a:rPr>
              <a:t>carry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90" dirty="0">
                <a:latin typeface="Arial"/>
                <a:cs typeface="Arial"/>
              </a:rPr>
              <a:t>same 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UC</a:t>
            </a:r>
            <a:endParaRPr sz="1000" dirty="0">
              <a:latin typeface="Arial"/>
              <a:cs typeface="Arial"/>
            </a:endParaRPr>
          </a:p>
          <a:p>
            <a:pPr marL="466725" indent="-167640">
              <a:lnSpc>
                <a:spcPts val="1200"/>
              </a:lnSpc>
              <a:buClr>
                <a:srgbClr val="46AA78"/>
              </a:buClr>
              <a:buAutoNum type="arabicPeriod"/>
              <a:tabLst>
                <a:tab pos="467359" algn="l"/>
              </a:tabLst>
            </a:pPr>
            <a:r>
              <a:rPr sz="1000" spc="10" dirty="0">
                <a:latin typeface="Arial"/>
                <a:cs typeface="Arial"/>
              </a:rPr>
              <a:t>If </a:t>
            </a:r>
            <a:r>
              <a:rPr sz="1000" i="1" spc="-45" dirty="0">
                <a:latin typeface="Arial"/>
                <a:cs typeface="Arial"/>
              </a:rPr>
              <a:t>q  </a:t>
            </a:r>
            <a:r>
              <a:rPr sz="1000" spc="-80" dirty="0">
                <a:latin typeface="Arial"/>
                <a:cs typeface="Arial"/>
              </a:rPr>
              <a:t>has  </a:t>
            </a:r>
            <a:r>
              <a:rPr sz="1000" spc="-20" dirty="0">
                <a:latin typeface="Arial"/>
                <a:cs typeface="Arial"/>
              </a:rPr>
              <a:t>anti-unity, </a:t>
            </a:r>
            <a:r>
              <a:rPr sz="1000" spc="-30" dirty="0">
                <a:latin typeface="Arial"/>
                <a:cs typeface="Arial"/>
              </a:rPr>
              <a:t>then </a:t>
            </a:r>
            <a:r>
              <a:rPr sz="1000" i="1" spc="-45" dirty="0">
                <a:latin typeface="Arial"/>
                <a:cs typeface="Arial"/>
              </a:rPr>
              <a:t>p  </a:t>
            </a:r>
            <a:r>
              <a:rPr sz="1000" spc="-35" dirty="0">
                <a:latin typeface="Arial"/>
                <a:cs typeface="Arial"/>
              </a:rPr>
              <a:t>must </a:t>
            </a:r>
            <a:r>
              <a:rPr sz="1000" spc="-60" dirty="0">
                <a:latin typeface="Arial"/>
                <a:cs typeface="Arial"/>
              </a:rPr>
              <a:t>also  </a:t>
            </a:r>
            <a:r>
              <a:rPr sz="1000" spc="-70" dirty="0">
                <a:latin typeface="Arial"/>
                <a:cs typeface="Arial"/>
              </a:rPr>
              <a:t>have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anti-unity</a:t>
            </a:r>
            <a:endParaRPr sz="1000" dirty="0">
              <a:latin typeface="Arial"/>
              <a:cs typeface="Arial"/>
            </a:endParaRPr>
          </a:p>
          <a:p>
            <a:pPr marL="189230" marR="5080" indent="-176530">
              <a:lnSpc>
                <a:spcPct val="102600"/>
              </a:lnSpc>
              <a:spcBef>
                <a:spcPts val="320"/>
              </a:spcBef>
              <a:buClr>
                <a:srgbClr val="46AA78"/>
              </a:buClr>
              <a:buSzPct val="104761"/>
              <a:buAutoNum type="arabicPeriod"/>
              <a:tabLst>
                <a:tab pos="189865" algn="l"/>
              </a:tabLst>
            </a:pPr>
            <a:r>
              <a:rPr sz="1050" spc="-35" dirty="0">
                <a:latin typeface="Arial"/>
                <a:cs typeface="Arial"/>
              </a:rPr>
              <a:t>Incompatible </a:t>
            </a:r>
            <a:r>
              <a:rPr sz="1050" spc="-45" dirty="0">
                <a:latin typeface="Arial"/>
                <a:cs typeface="Arial"/>
              </a:rPr>
              <a:t>IC’s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15" dirty="0">
                <a:latin typeface="Arial"/>
                <a:cs typeface="Arial"/>
              </a:rPr>
              <a:t>disjoint,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5" dirty="0">
                <a:latin typeface="Arial"/>
                <a:cs typeface="Arial"/>
              </a:rPr>
              <a:t>Incompatible </a:t>
            </a:r>
            <a:r>
              <a:rPr sz="1050" spc="-55" dirty="0">
                <a:latin typeface="Arial"/>
                <a:cs typeface="Arial"/>
              </a:rPr>
              <a:t>UC’s </a:t>
            </a:r>
            <a:r>
              <a:rPr sz="1050" spc="-80" dirty="0">
                <a:latin typeface="Arial"/>
                <a:cs typeface="Arial"/>
              </a:rPr>
              <a:t>are  </a:t>
            </a:r>
            <a:r>
              <a:rPr sz="1050" spc="-20" dirty="0">
                <a:latin typeface="Arial"/>
                <a:cs typeface="Arial"/>
              </a:rPr>
              <a:t>disjoint</a:t>
            </a:r>
            <a:endParaRPr sz="1050" dirty="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  <a:spcBef>
                <a:spcPts val="170"/>
              </a:spcBef>
            </a:pPr>
            <a:r>
              <a:rPr sz="1050" spc="-30" dirty="0">
                <a:latin typeface="Arial"/>
                <a:cs typeface="Arial"/>
              </a:rPr>
              <a:t>And,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13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shorthand: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54</a:t>
            </a:r>
            <a:r>
              <a:rPr spc="50" dirty="0"/>
              <a:t>/71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733804" y="2348915"/>
            <a:ext cx="9616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6.  </a:t>
            </a:r>
            <a:r>
              <a:rPr sz="1000" spc="55" dirty="0">
                <a:latin typeface="Arial"/>
                <a:cs typeface="Arial"/>
              </a:rPr>
              <a:t>+</a:t>
            </a:r>
            <a:r>
              <a:rPr sz="1000" i="1" spc="55" dirty="0">
                <a:latin typeface="Arial"/>
                <a:cs typeface="Arial"/>
              </a:rPr>
              <a:t>R </a:t>
            </a:r>
            <a:r>
              <a:rPr lang="en-US" sz="1000" i="1" spc="-90" dirty="0">
                <a:latin typeface="Menlo"/>
                <a:cs typeface="Menlo"/>
              </a:rPr>
              <a:t> </a:t>
            </a:r>
            <a:r>
              <a:rPr lang="en-US" sz="1000" i="1" spc="-90" dirty="0" smtClean="0">
                <a:latin typeface="Menlo"/>
                <a:cs typeface="Menlo"/>
              </a:rPr>
              <a:t> </a:t>
            </a:r>
            <a:r>
              <a:rPr sz="1000" i="1" spc="-90" dirty="0" smtClean="0">
                <a:latin typeface="Menlo"/>
                <a:cs typeface="Menlo"/>
              </a:rPr>
              <a:t>∼</a:t>
            </a:r>
            <a:r>
              <a:rPr sz="1000" i="1" spc="-80" dirty="0" smtClean="0">
                <a:latin typeface="Arial"/>
                <a:cs typeface="Arial"/>
              </a:rPr>
              <a:t>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33805" y="2500744"/>
            <a:ext cx="9616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7.  </a:t>
            </a:r>
            <a:r>
              <a:rPr sz="1000" i="1" spc="85" dirty="0">
                <a:latin typeface="Menlo"/>
                <a:cs typeface="Menlo"/>
              </a:rPr>
              <a:t>−</a:t>
            </a:r>
            <a:r>
              <a:rPr sz="1000" i="1" spc="85" dirty="0">
                <a:latin typeface="Arial"/>
                <a:cs typeface="Arial"/>
              </a:rPr>
              <a:t>I </a:t>
            </a:r>
            <a:r>
              <a:rPr lang="en-US" sz="1000" i="1" spc="85" dirty="0" smtClean="0">
                <a:latin typeface="Arial"/>
                <a:cs typeface="Arial"/>
              </a:rPr>
              <a:t>  </a:t>
            </a:r>
            <a:r>
              <a:rPr sz="1000" i="1" spc="-325" dirty="0" smtClean="0">
                <a:latin typeface="Menlo"/>
                <a:cs typeface="Menlo"/>
              </a:rPr>
              <a:t> </a:t>
            </a:r>
            <a:r>
              <a:rPr sz="1000" spc="90" dirty="0">
                <a:latin typeface="Arial"/>
                <a:cs typeface="Arial"/>
              </a:rPr>
              <a:t>+</a:t>
            </a:r>
            <a:r>
              <a:rPr sz="1000" i="1" spc="90" dirty="0">
                <a:latin typeface="Arial"/>
                <a:cs typeface="Arial"/>
              </a:rPr>
              <a:t>I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33804" y="2652572"/>
            <a:ext cx="11902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8.  </a:t>
            </a:r>
            <a:r>
              <a:rPr sz="1000" i="1" spc="65" dirty="0">
                <a:latin typeface="Menlo"/>
                <a:cs typeface="Menlo"/>
              </a:rPr>
              <a:t>−</a:t>
            </a:r>
            <a:r>
              <a:rPr sz="1000" i="1" spc="65" dirty="0">
                <a:latin typeface="Arial"/>
                <a:cs typeface="Arial"/>
              </a:rPr>
              <a:t>U </a:t>
            </a:r>
            <a:r>
              <a:rPr lang="en-US" sz="1000" i="1" spc="-215" dirty="0">
                <a:latin typeface="Menlo"/>
                <a:cs typeface="Menlo"/>
              </a:rPr>
              <a:t> </a:t>
            </a:r>
            <a:r>
              <a:rPr lang="en-US" sz="1000" i="1" spc="-215" dirty="0" smtClean="0">
                <a:latin typeface="Menlo"/>
                <a:cs typeface="Menlo"/>
              </a:rPr>
              <a:t> </a:t>
            </a:r>
            <a:r>
              <a:rPr sz="1000" spc="75" dirty="0" smtClean="0">
                <a:latin typeface="Arial"/>
                <a:cs typeface="Arial"/>
              </a:rPr>
              <a:t>+</a:t>
            </a:r>
            <a:r>
              <a:rPr sz="1000" i="1" spc="75" dirty="0">
                <a:latin typeface="Arial"/>
                <a:cs typeface="Arial"/>
              </a:rPr>
              <a:t>U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33804" y="2804401"/>
            <a:ext cx="12664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46AA78"/>
                </a:solidFill>
                <a:latin typeface="Arial"/>
                <a:cs typeface="Arial"/>
              </a:rPr>
              <a:t>9.  </a:t>
            </a:r>
            <a:r>
              <a:rPr sz="1000" spc="75" dirty="0">
                <a:latin typeface="Arial"/>
                <a:cs typeface="Arial"/>
              </a:rPr>
              <a:t>+</a:t>
            </a:r>
            <a:r>
              <a:rPr sz="1000" i="1" spc="75" dirty="0">
                <a:latin typeface="Arial"/>
                <a:cs typeface="Arial"/>
              </a:rPr>
              <a:t>U </a:t>
            </a:r>
            <a:r>
              <a:rPr lang="en-US" sz="1000" i="1" spc="-90" dirty="0">
                <a:latin typeface="Menlo"/>
                <a:cs typeface="Menlo"/>
              </a:rPr>
              <a:t> </a:t>
            </a:r>
            <a:r>
              <a:rPr lang="en-US" sz="1000" i="1" spc="-90" dirty="0" smtClean="0">
                <a:latin typeface="Menlo"/>
                <a:cs typeface="Menlo"/>
              </a:rPr>
              <a:t> </a:t>
            </a:r>
            <a:r>
              <a:rPr sz="1000" i="1" spc="-90" dirty="0" smtClean="0">
                <a:latin typeface="Menlo"/>
                <a:cs typeface="Menlo"/>
              </a:rPr>
              <a:t>∼</a:t>
            </a:r>
            <a:r>
              <a:rPr sz="1000" i="1" spc="-40" dirty="0" smtClean="0">
                <a:latin typeface="Arial"/>
                <a:cs typeface="Arial"/>
              </a:rPr>
              <a:t>U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70534" y="2956229"/>
            <a:ext cx="125351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46AA78"/>
                </a:solidFill>
                <a:latin typeface="Arial"/>
                <a:cs typeface="Arial"/>
              </a:rPr>
              <a:t>10.  </a:t>
            </a:r>
            <a:r>
              <a:rPr sz="1000" i="1" spc="80" dirty="0">
                <a:latin typeface="Menlo"/>
                <a:cs typeface="Menlo"/>
              </a:rPr>
              <a:t>−</a:t>
            </a:r>
            <a:r>
              <a:rPr sz="1000" i="1" spc="80" dirty="0">
                <a:latin typeface="Arial"/>
                <a:cs typeface="Arial"/>
              </a:rPr>
              <a:t>D </a:t>
            </a:r>
            <a:r>
              <a:rPr lang="en-US" sz="1000" i="1" spc="-215" dirty="0">
                <a:latin typeface="Menlo"/>
                <a:cs typeface="Menlo"/>
              </a:rPr>
              <a:t> </a:t>
            </a:r>
            <a:r>
              <a:rPr sz="1000" i="1" spc="-350" dirty="0" smtClean="0">
                <a:latin typeface="Menlo"/>
                <a:cs typeface="Menlo"/>
              </a:rPr>
              <a:t> </a:t>
            </a:r>
            <a:r>
              <a:rPr sz="1000" spc="90" dirty="0">
                <a:latin typeface="Arial"/>
                <a:cs typeface="Arial"/>
              </a:rPr>
              <a:t>+</a:t>
            </a:r>
            <a:r>
              <a:rPr sz="1000" i="1" spc="90" dirty="0">
                <a:latin typeface="Arial"/>
                <a:cs typeface="Arial"/>
              </a:rPr>
              <a:t>D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8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880" y="2357989"/>
            <a:ext cx="121754" cy="1555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314" y="2510389"/>
            <a:ext cx="121754" cy="1555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032" y="2644775"/>
            <a:ext cx="121754" cy="15557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020" y="2812014"/>
            <a:ext cx="121754" cy="15557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880" y="2973421"/>
            <a:ext cx="121754" cy="1555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686090" y="430403"/>
            <a:ext cx="123634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Example:</a:t>
            </a:r>
            <a:r>
              <a:rPr sz="1400" spc="1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before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75793" y="733711"/>
            <a:ext cx="3810236" cy="2504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55</a:t>
            </a:r>
            <a:r>
              <a:rPr spc="50" dirty="0"/>
              <a:t>/71</a:t>
            </a:r>
          </a:p>
        </p:txBody>
      </p:sp>
      <p:sp>
        <p:nvSpPr>
          <p:cNvPr id="10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0743" y="97383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1032" y="119764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1032" y="1369720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0743" y="167206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032" y="189586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1032" y="206794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0743" y="2370302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50253" y="430403"/>
            <a:ext cx="3097798" cy="211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17500" marR="373380" indent="-304800">
              <a:lnSpc>
                <a:spcPct val="102600"/>
              </a:lnSpc>
              <a:spcBef>
                <a:spcPts val="825"/>
              </a:spcBef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1050" spc="-60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50" spc="-2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tools </a:t>
            </a:r>
            <a:r>
              <a:rPr sz="1050" spc="-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  <a:hlinkClick r:id="rId6" action="ppaction://hlinksldjump"/>
              </a:rPr>
              <a:t>Macro-level </a:t>
            </a:r>
            <a:r>
              <a:rPr sz="1050" spc="-50" dirty="0">
                <a:latin typeface="Arial"/>
                <a:cs typeface="Arial"/>
                <a:hlinkClick r:id="rId6" action="ppaction://hlinksldjump"/>
              </a:rPr>
              <a:t>methodologies 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  <a:hlinkClick r:id="rId7" action="ppaction://hlinksldjump"/>
              </a:rPr>
              <a:t>Micro-level</a:t>
            </a:r>
            <a:r>
              <a:rPr sz="1050" spc="5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50" dirty="0">
                <a:latin typeface="Arial"/>
                <a:cs typeface="Arial"/>
                <a:hlinkClick r:id="rId7" action="ppaction://hlinksldjump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lain"/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8" action="ppaction://hlinksldjump"/>
              </a:rPr>
              <a:t>Methods</a:t>
            </a:r>
            <a:endParaRPr sz="1050" dirty="0">
              <a:latin typeface="Arial"/>
              <a:cs typeface="Arial"/>
            </a:endParaRPr>
          </a:p>
          <a:p>
            <a:pPr marL="317500" marR="597535">
              <a:lnSpc>
                <a:spcPct val="102600"/>
              </a:lnSpc>
            </a:pP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Logic-based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debugging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Logic </a:t>
            </a:r>
            <a:r>
              <a:rPr sz="1050" spc="85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&amp;</a:t>
            </a:r>
            <a:r>
              <a:rPr sz="1050" spc="13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 startAt="3"/>
              <a:tabLst>
                <a:tab pos="179705" algn="l"/>
              </a:tabLst>
            </a:pP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1050" spc="-5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-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10743" y="2724378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50253" y="2737967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z="600" b="1" spc="-5" dirty="0">
                <a:latin typeface="Arial"/>
                <a:cs typeface="Arial"/>
              </a:rPr>
              <a:t>5</a:t>
            </a:r>
            <a:r>
              <a:rPr sz="600" b="1" spc="50" dirty="0">
                <a:latin typeface="Arial"/>
                <a:cs typeface="Arial"/>
              </a:rPr>
              <a:t>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16636" y="2707830"/>
            <a:ext cx="262661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Parameters and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1050" spc="-75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741182" y="430403"/>
            <a:ext cx="112585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Example:</a:t>
            </a:r>
            <a:r>
              <a:rPr sz="1400" spc="1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after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50748" y="697524"/>
            <a:ext cx="3460160" cy="2577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56</a:t>
            </a:r>
            <a:r>
              <a:rPr spc="50" dirty="0"/>
              <a:t>/71</a:t>
            </a:r>
          </a:p>
        </p:txBody>
      </p:sp>
      <p:sp>
        <p:nvSpPr>
          <p:cNvPr id="10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0743" y="97383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1032" y="119764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1032" y="1369720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0743" y="167206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032" y="189586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1032" y="206794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0743" y="2370302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50252" y="430403"/>
            <a:ext cx="2716797" cy="211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17500" marR="373380" indent="-304800">
              <a:lnSpc>
                <a:spcPct val="102600"/>
              </a:lnSpc>
              <a:spcBef>
                <a:spcPts val="825"/>
              </a:spcBef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1050" spc="-60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50" spc="-2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tools </a:t>
            </a:r>
            <a:r>
              <a:rPr sz="1050" spc="-25" dirty="0">
                <a:solidFill>
                  <a:srgbClr val="D9EDE4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Macro-level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6" action="ppaction://hlinksldjump"/>
              </a:rPr>
              <a:t>methodologies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Micro-level</a:t>
            </a:r>
            <a:r>
              <a:rPr sz="1050" spc="5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BFDFC"/>
              </a:buClr>
              <a:buFont typeface="Arial"/>
              <a:buAutoNum type="arabicPlain"/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8" action="ppaction://hlinksldjump"/>
              </a:rPr>
              <a:t>Methods</a:t>
            </a:r>
            <a:endParaRPr sz="1050" dirty="0">
              <a:latin typeface="Arial"/>
              <a:cs typeface="Arial"/>
            </a:endParaRPr>
          </a:p>
          <a:p>
            <a:pPr marL="317500" marR="597535">
              <a:lnSpc>
                <a:spcPct val="102600"/>
              </a:lnSpc>
            </a:pP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Logic-based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debugging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Logic </a:t>
            </a:r>
            <a:r>
              <a:rPr sz="1050" spc="85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&amp;</a:t>
            </a:r>
            <a:r>
              <a:rPr sz="1050" spc="13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 startAt="3"/>
              <a:tabLst>
                <a:tab pos="179705" algn="l"/>
              </a:tabLst>
            </a:pP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1050" spc="-5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-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10743" y="2724378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50253" y="2737967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57</a:t>
            </a:r>
            <a:r>
              <a:rPr spc="50" dirty="0"/>
              <a:t>/71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516636" y="2707830"/>
            <a:ext cx="2550414" cy="16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46AA78"/>
                </a:solidFill>
                <a:latin typeface="Arial"/>
                <a:cs typeface="Arial"/>
                <a:hlinkClick r:id="rId12" action="ppaction://hlinksldjump"/>
              </a:rPr>
              <a:t>Parameters and</a:t>
            </a:r>
            <a:r>
              <a:rPr sz="1050" spc="150" dirty="0">
                <a:solidFill>
                  <a:srgbClr val="46AA78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1050" spc="-75" dirty="0">
                <a:solidFill>
                  <a:srgbClr val="46AA78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396161" y="430403"/>
            <a:ext cx="18161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changing</a:t>
            </a:r>
            <a:r>
              <a:rPr sz="1400" spc="1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landscape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08118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42283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172650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203015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2327" y="233381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2551" y="253117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624395" y="1027074"/>
            <a:ext cx="3627120" cy="1935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29870" indent="-171450">
              <a:lnSpc>
                <a:spcPts val="1200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Solving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early-adopter </a:t>
            </a:r>
            <a:r>
              <a:rPr sz="1050" spc="-90" dirty="0">
                <a:latin typeface="Arial"/>
                <a:cs typeface="Arial"/>
              </a:rPr>
              <a:t>issues has </a:t>
            </a:r>
            <a:r>
              <a:rPr sz="1050" spc="-65" dirty="0">
                <a:latin typeface="Arial"/>
                <a:cs typeface="Arial"/>
              </a:rPr>
              <a:t>moved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goal-posts,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65" dirty="0">
                <a:latin typeface="Arial"/>
                <a:cs typeface="Arial"/>
              </a:rPr>
              <a:t>uncovered </a:t>
            </a:r>
            <a:r>
              <a:rPr sz="1050" spc="-75" dirty="0">
                <a:latin typeface="Arial"/>
                <a:cs typeface="Arial"/>
              </a:rPr>
              <a:t>new  </a:t>
            </a:r>
            <a:r>
              <a:rPr sz="1050" spc="-80" dirty="0">
                <a:latin typeface="Arial"/>
                <a:cs typeface="Arial"/>
              </a:rPr>
              <a:t>issues; 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e.g.: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Which </a:t>
            </a:r>
            <a:r>
              <a:rPr sz="1000" spc="-40" dirty="0">
                <a:latin typeface="Arial"/>
                <a:cs typeface="Arial"/>
              </a:rPr>
              <a:t>ontologies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65" dirty="0">
                <a:latin typeface="Arial"/>
                <a:cs typeface="Arial"/>
              </a:rPr>
              <a:t>reusable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60" dirty="0">
                <a:latin typeface="Arial"/>
                <a:cs typeface="Arial"/>
              </a:rPr>
              <a:t>one’s own </a:t>
            </a:r>
            <a:r>
              <a:rPr sz="1000" spc="-35" dirty="0">
                <a:latin typeface="Arial"/>
                <a:cs typeface="Arial"/>
              </a:rPr>
              <a:t>ontology,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50" dirty="0">
                <a:latin typeface="Arial"/>
                <a:cs typeface="Arial"/>
              </a:rPr>
              <a:t>whole 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15" dirty="0">
                <a:latin typeface="Arial"/>
                <a:cs typeface="Arial"/>
              </a:rPr>
              <a:t>in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part?</a:t>
            </a:r>
            <a:endParaRPr sz="1000" dirty="0">
              <a:latin typeface="Arial"/>
              <a:cs typeface="Arial"/>
            </a:endParaRPr>
          </a:p>
          <a:p>
            <a:pPr marL="461010" marR="44450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What </a:t>
            </a:r>
            <a:r>
              <a:rPr sz="1000" spc="-75" dirty="0">
                <a:latin typeface="Arial"/>
                <a:cs typeface="Arial"/>
              </a:rPr>
              <a:t>are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80" dirty="0">
                <a:latin typeface="Arial"/>
                <a:cs typeface="Arial"/>
              </a:rPr>
              <a:t>consequences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50" dirty="0">
                <a:latin typeface="Arial"/>
                <a:cs typeface="Arial"/>
              </a:rPr>
              <a:t>choosing </a:t>
            </a:r>
            <a:r>
              <a:rPr sz="1000" spc="-75" dirty="0">
                <a:latin typeface="Arial"/>
                <a:cs typeface="Arial"/>
              </a:rPr>
              <a:t>one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spc="-55" dirty="0">
                <a:latin typeface="Arial"/>
                <a:cs typeface="Arial"/>
              </a:rPr>
              <a:t>over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spc="-40" dirty="0">
                <a:latin typeface="Arial"/>
                <a:cs typeface="Arial"/>
              </a:rPr>
              <a:t>other?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OWL </a:t>
            </a:r>
            <a:r>
              <a:rPr sz="1000" spc="-60" dirty="0">
                <a:latin typeface="Arial"/>
                <a:cs typeface="Arial"/>
              </a:rPr>
              <a:t>2  </a:t>
            </a:r>
            <a:r>
              <a:rPr sz="1000" spc="-80" dirty="0">
                <a:latin typeface="Arial"/>
                <a:cs typeface="Arial"/>
              </a:rPr>
              <a:t>has  </a:t>
            </a:r>
            <a:r>
              <a:rPr sz="1000" spc="-60" dirty="0">
                <a:latin typeface="Arial"/>
                <a:cs typeface="Arial"/>
              </a:rPr>
              <a:t>5 languages:  </a:t>
            </a:r>
            <a:r>
              <a:rPr sz="1000" spc="-35" dirty="0">
                <a:latin typeface="Arial"/>
                <a:cs typeface="Arial"/>
              </a:rPr>
              <a:t>which </a:t>
            </a:r>
            <a:r>
              <a:rPr sz="1000" spc="-75" dirty="0">
                <a:latin typeface="Arial"/>
                <a:cs typeface="Arial"/>
              </a:rPr>
              <a:t>one  </a:t>
            </a:r>
            <a:r>
              <a:rPr sz="1000" spc="-50" dirty="0">
                <a:latin typeface="Arial"/>
                <a:cs typeface="Arial"/>
              </a:rPr>
              <a:t>should </a:t>
            </a:r>
            <a:r>
              <a:rPr sz="1000" spc="-70" dirty="0">
                <a:latin typeface="Arial"/>
                <a:cs typeface="Arial"/>
              </a:rPr>
              <a:t>be  </a:t>
            </a:r>
            <a:r>
              <a:rPr sz="1000" spc="-80" dirty="0">
                <a:latin typeface="Arial"/>
                <a:cs typeface="Arial"/>
              </a:rPr>
              <a:t>used  </a:t>
            </a:r>
            <a:r>
              <a:rPr sz="1000" spc="-20" dirty="0">
                <a:latin typeface="Arial"/>
                <a:cs typeface="Arial"/>
              </a:rPr>
              <a:t>for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20" dirty="0" smtClean="0">
                <a:latin typeface="Arial"/>
                <a:cs typeface="Arial"/>
              </a:rPr>
              <a:t>what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spc="-55" dirty="0" smtClean="0">
                <a:latin typeface="Arial"/>
                <a:cs typeface="Arial"/>
              </a:rPr>
              <a:t>and</a:t>
            </a:r>
            <a:r>
              <a:rPr sz="1000" spc="-25" dirty="0" smtClean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when?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buFont typeface="Arial"/>
              <a:buChar char="•"/>
            </a:pPr>
            <a:r>
              <a:rPr sz="1000" spc="-20" dirty="0">
                <a:latin typeface="Arial"/>
                <a:cs typeface="Arial"/>
              </a:rPr>
              <a:t>Internationalisation/localisation of</a:t>
            </a:r>
            <a:r>
              <a:rPr sz="1000" spc="15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ontologies?</a:t>
            </a:r>
            <a:endParaRPr sz="1000" dirty="0">
              <a:latin typeface="Arial"/>
              <a:cs typeface="Arial"/>
            </a:endParaRPr>
          </a:p>
          <a:p>
            <a:pPr marL="12700" marR="52705">
              <a:lnSpc>
                <a:spcPct val="102600"/>
              </a:lnSpc>
              <a:spcBef>
                <a:spcPts val="320"/>
              </a:spcBef>
            </a:pPr>
            <a:r>
              <a:rPr sz="1050" spc="-25" dirty="0">
                <a:latin typeface="Arial"/>
                <a:cs typeface="Arial"/>
              </a:rPr>
              <a:t>Note: </a:t>
            </a:r>
            <a:r>
              <a:rPr sz="1050" spc="-30" dirty="0">
                <a:latin typeface="Arial"/>
                <a:cs typeface="Arial"/>
              </a:rPr>
              <a:t>Next </a:t>
            </a:r>
            <a:r>
              <a:rPr sz="1050" spc="-70" dirty="0">
                <a:latin typeface="Arial"/>
                <a:cs typeface="Arial"/>
              </a:rPr>
              <a:t>slides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20" dirty="0">
                <a:latin typeface="Arial"/>
                <a:cs typeface="Arial"/>
              </a:rPr>
              <a:t>partial </a:t>
            </a:r>
            <a:r>
              <a:rPr sz="1050" spc="-65" dirty="0">
                <a:latin typeface="Arial"/>
                <a:cs typeface="Arial"/>
              </a:rPr>
              <a:t>recap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5" dirty="0">
                <a:latin typeface="Arial"/>
                <a:cs typeface="Arial"/>
              </a:rPr>
              <a:t>topics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75" dirty="0">
                <a:latin typeface="Arial"/>
                <a:cs typeface="Arial"/>
              </a:rPr>
              <a:t>have </a:t>
            </a:r>
            <a:r>
              <a:rPr sz="1050" spc="-80" dirty="0">
                <a:latin typeface="Arial"/>
                <a:cs typeface="Arial"/>
              </a:rPr>
              <a:t>been  </a:t>
            </a:r>
            <a:r>
              <a:rPr sz="1050" spc="-45" dirty="0">
                <a:latin typeface="Arial"/>
                <a:cs typeface="Arial"/>
              </a:rPr>
              <a:t>mentioned </a:t>
            </a:r>
            <a:r>
              <a:rPr sz="1050" spc="-50" dirty="0">
                <a:latin typeface="Arial"/>
                <a:cs typeface="Arial"/>
              </a:rPr>
              <a:t>before, </a:t>
            </a:r>
            <a:r>
              <a:rPr sz="1050" spc="-5" dirty="0">
                <a:latin typeface="Arial"/>
                <a:cs typeface="Arial"/>
              </a:rPr>
              <a:t>but </a:t>
            </a:r>
            <a:r>
              <a:rPr sz="1050" spc="-65" dirty="0">
                <a:latin typeface="Arial"/>
                <a:cs typeface="Arial"/>
              </a:rPr>
              <a:t>now  presented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25" dirty="0">
                <a:latin typeface="Arial"/>
                <a:cs typeface="Arial"/>
              </a:rPr>
              <a:t>different</a:t>
            </a:r>
            <a:r>
              <a:rPr sz="1050" spc="225" dirty="0">
                <a:latin typeface="Arial"/>
                <a:cs typeface="Arial"/>
              </a:rPr>
              <a:t> </a:t>
            </a:r>
            <a:r>
              <a:rPr sz="1050" spc="-85" dirty="0">
                <a:latin typeface="Arial"/>
                <a:cs typeface="Arial"/>
              </a:rPr>
              <a:t>way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58</a:t>
            </a:r>
            <a:r>
              <a:rPr spc="50" dirty="0"/>
              <a:t>/71</a:t>
            </a:r>
          </a:p>
        </p:txBody>
      </p:sp>
      <p:sp>
        <p:nvSpPr>
          <p:cNvPr id="108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877275" y="430403"/>
            <a:ext cx="85344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P</a:t>
            </a:r>
            <a:r>
              <a:rPr sz="1400" spc="-150" dirty="0">
                <a:solidFill>
                  <a:srgbClr val="46AA78"/>
                </a:solidFill>
                <a:latin typeface="Arial"/>
                <a:cs typeface="Arial"/>
              </a:rPr>
              <a:t>a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ramete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r</a:t>
            </a:r>
            <a:r>
              <a:rPr sz="1400" spc="-165" dirty="0">
                <a:solidFill>
                  <a:srgbClr val="46AA78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21574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24395" y="1139479"/>
            <a:ext cx="3280855" cy="49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Which </a:t>
            </a:r>
            <a:r>
              <a:rPr sz="1050" spc="-60" dirty="0">
                <a:latin typeface="Arial"/>
                <a:cs typeface="Arial"/>
              </a:rPr>
              <a:t>parameters </a:t>
            </a:r>
            <a:r>
              <a:rPr sz="1050" spc="-30" dirty="0">
                <a:latin typeface="Arial"/>
                <a:cs typeface="Arial"/>
              </a:rPr>
              <a:t>affect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development?  </a:t>
            </a:r>
            <a:r>
              <a:rPr sz="1050" spc="-65" dirty="0">
                <a:latin typeface="Arial"/>
                <a:cs typeface="Arial"/>
              </a:rPr>
              <a:t>Where?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1050" spc="-65" dirty="0" smtClean="0">
                <a:latin typeface="Arial"/>
                <a:cs typeface="Arial"/>
              </a:rPr>
              <a:t>     </a:t>
            </a:r>
            <a:r>
              <a:rPr sz="1050" spc="-65" dirty="0" smtClean="0">
                <a:latin typeface="Arial"/>
                <a:cs typeface="Arial"/>
              </a:rPr>
              <a:t>How</a:t>
            </a:r>
            <a:r>
              <a:rPr sz="1050" spc="-6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59/71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3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877275" y="430403"/>
            <a:ext cx="85344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P</a:t>
            </a:r>
            <a:r>
              <a:rPr sz="1400" spc="-150" dirty="0">
                <a:solidFill>
                  <a:srgbClr val="46AA78"/>
                </a:solidFill>
                <a:latin typeface="Arial"/>
                <a:cs typeface="Arial"/>
              </a:rPr>
              <a:t>a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ramete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r</a:t>
            </a:r>
            <a:r>
              <a:rPr sz="1400" spc="-165" dirty="0">
                <a:solidFill>
                  <a:srgbClr val="46AA78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21574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74967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193949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209132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2327" y="224315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2327" y="239497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2327" y="254680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24395" y="1139479"/>
            <a:ext cx="3280855" cy="1473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Which </a:t>
            </a:r>
            <a:r>
              <a:rPr sz="1050" spc="-60" dirty="0">
                <a:latin typeface="Arial"/>
                <a:cs typeface="Arial"/>
              </a:rPr>
              <a:t>parameters </a:t>
            </a:r>
            <a:r>
              <a:rPr sz="1050" spc="-30" dirty="0">
                <a:latin typeface="Arial"/>
                <a:cs typeface="Arial"/>
              </a:rPr>
              <a:t>affect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55" dirty="0">
                <a:latin typeface="Arial"/>
                <a:cs typeface="Arial"/>
              </a:rPr>
              <a:t>development?  </a:t>
            </a:r>
            <a:r>
              <a:rPr sz="1050" spc="-65" dirty="0">
                <a:latin typeface="Arial"/>
                <a:cs typeface="Arial"/>
              </a:rPr>
              <a:t>Where?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1050" spc="-65" dirty="0" smtClean="0">
                <a:latin typeface="Arial"/>
                <a:cs typeface="Arial"/>
              </a:rPr>
              <a:t>     </a:t>
            </a:r>
            <a:r>
              <a:rPr sz="1050" spc="-65" dirty="0" smtClean="0">
                <a:latin typeface="Arial"/>
                <a:cs typeface="Arial"/>
              </a:rPr>
              <a:t>How</a:t>
            </a:r>
            <a:r>
              <a:rPr sz="1050" spc="-65" dirty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50" spc="-85" dirty="0">
                <a:latin typeface="Arial"/>
                <a:cs typeface="Arial"/>
              </a:rPr>
              <a:t>We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consider: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Arial"/>
              <a:buChar char="•"/>
            </a:pPr>
            <a:r>
              <a:rPr sz="1000" spc="-65" dirty="0">
                <a:latin typeface="Arial"/>
                <a:cs typeface="Arial"/>
              </a:rPr>
              <a:t>Purposes</a:t>
            </a:r>
            <a:endParaRPr sz="1000" dirty="0">
              <a:latin typeface="Arial"/>
              <a:cs typeface="Arial"/>
            </a:endParaRPr>
          </a:p>
          <a:p>
            <a:pPr marL="461010" marR="124015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65" dirty="0">
                <a:latin typeface="Arial"/>
                <a:cs typeface="Arial"/>
              </a:rPr>
              <a:t>Reusing </a:t>
            </a:r>
            <a:r>
              <a:rPr sz="1000" spc="-40" dirty="0">
                <a:latin typeface="Arial"/>
                <a:cs typeface="Arial"/>
              </a:rPr>
              <a:t>ontologies  </a:t>
            </a:r>
            <a:endParaRPr lang="en-US" sz="1000" spc="-40" dirty="0" smtClean="0">
              <a:latin typeface="Arial"/>
              <a:cs typeface="Arial"/>
            </a:endParaRPr>
          </a:p>
          <a:p>
            <a:pPr marL="461010" marR="124015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10" dirty="0" smtClean="0">
                <a:latin typeface="Arial"/>
                <a:cs typeface="Arial"/>
              </a:rPr>
              <a:t>Bottom</a:t>
            </a:r>
            <a:r>
              <a:rPr sz="1000" spc="-10" dirty="0">
                <a:latin typeface="Arial"/>
                <a:cs typeface="Arial"/>
              </a:rPr>
              <a:t>-up </a:t>
            </a:r>
            <a:r>
              <a:rPr sz="1000" spc="-50" dirty="0">
                <a:latin typeface="Arial"/>
                <a:cs typeface="Arial"/>
              </a:rPr>
              <a:t>development  </a:t>
            </a:r>
            <a:endParaRPr lang="en-US" sz="1000" spc="-50" dirty="0" smtClean="0">
              <a:latin typeface="Arial"/>
              <a:cs typeface="Arial"/>
            </a:endParaRPr>
          </a:p>
          <a:p>
            <a:pPr marL="461010" marR="124015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70" dirty="0" smtClean="0">
                <a:latin typeface="Arial"/>
                <a:cs typeface="Arial"/>
              </a:rPr>
              <a:t>Languages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65" dirty="0">
                <a:latin typeface="Arial"/>
                <a:cs typeface="Arial"/>
              </a:rPr>
              <a:t>Reasoning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services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59/71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9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534172" y="430403"/>
            <a:ext cx="154051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Purposes—examples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11560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49771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170774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208986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2551" y="247196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24395" y="1039172"/>
            <a:ext cx="3636645" cy="2013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90195" indent="-171450">
              <a:lnSpc>
                <a:spcPct val="102699"/>
              </a:lnSpc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Querying </a:t>
            </a:r>
            <a:r>
              <a:rPr sz="1050" spc="-35" dirty="0">
                <a:latin typeface="Arial"/>
                <a:cs typeface="Arial"/>
              </a:rPr>
              <a:t>data </a:t>
            </a:r>
            <a:r>
              <a:rPr sz="1050" spc="-65" dirty="0">
                <a:latin typeface="Arial"/>
                <a:cs typeface="Arial"/>
              </a:rPr>
              <a:t>by </a:t>
            </a:r>
            <a:r>
              <a:rPr sz="1050" spc="-90" dirty="0">
                <a:latin typeface="Arial"/>
                <a:cs typeface="Arial"/>
              </a:rPr>
              <a:t>means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dirty="0">
                <a:latin typeface="Arial"/>
                <a:cs typeface="Arial"/>
              </a:rPr>
              <a:t>(OBDA) </a:t>
            </a:r>
            <a:r>
              <a:rPr sz="1050" spc="-30" dirty="0">
                <a:latin typeface="Arial"/>
                <a:cs typeface="Arial"/>
              </a:rPr>
              <a:t>through  </a:t>
            </a:r>
            <a:r>
              <a:rPr sz="1050" spc="-20" dirty="0">
                <a:latin typeface="Arial"/>
                <a:cs typeface="Arial"/>
              </a:rPr>
              <a:t>linking </a:t>
            </a:r>
            <a:r>
              <a:rPr sz="1050" spc="-75" dirty="0">
                <a:latin typeface="Arial"/>
                <a:cs typeface="Arial"/>
              </a:rPr>
              <a:t>databases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0" dirty="0">
                <a:latin typeface="Arial"/>
                <a:cs typeface="Arial"/>
              </a:rPr>
              <a:t>an</a:t>
            </a:r>
            <a:r>
              <a:rPr sz="1050" spc="14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ontology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Database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integration</a:t>
            </a:r>
            <a:endParaRPr sz="1050" dirty="0">
              <a:latin typeface="Arial"/>
              <a:cs typeface="Arial"/>
            </a:endParaRPr>
          </a:p>
          <a:p>
            <a:pPr marL="184150" marR="5715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Structured controlled </a:t>
            </a:r>
            <a:r>
              <a:rPr sz="1050" spc="-50" dirty="0">
                <a:latin typeface="Arial"/>
                <a:cs typeface="Arial"/>
              </a:rPr>
              <a:t>vocabulary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10" dirty="0">
                <a:latin typeface="Arial"/>
                <a:cs typeface="Arial"/>
              </a:rPr>
              <a:t>link </a:t>
            </a:r>
            <a:r>
              <a:rPr sz="1050" spc="-40" dirty="0">
                <a:latin typeface="Arial"/>
                <a:cs typeface="Arial"/>
              </a:rPr>
              <a:t>data(base) </a:t>
            </a:r>
            <a:r>
              <a:rPr sz="1050" spc="-65" dirty="0">
                <a:latin typeface="Arial"/>
                <a:cs typeface="Arial"/>
              </a:rPr>
              <a:t>records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45" dirty="0">
                <a:latin typeface="Arial"/>
                <a:cs typeface="Arial"/>
              </a:rPr>
              <a:t>navigate  </a:t>
            </a:r>
            <a:r>
              <a:rPr sz="1050" spc="-80" dirty="0">
                <a:latin typeface="Arial"/>
                <a:cs typeface="Arial"/>
              </a:rPr>
              <a:t>across  </a:t>
            </a:r>
            <a:r>
              <a:rPr sz="1050" spc="-75" dirty="0">
                <a:latin typeface="Arial"/>
                <a:cs typeface="Arial"/>
              </a:rPr>
              <a:t>databases  </a:t>
            </a:r>
            <a:r>
              <a:rPr sz="1050" spc="-55" dirty="0">
                <a:latin typeface="Arial"/>
                <a:cs typeface="Arial"/>
              </a:rPr>
              <a:t>on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25" dirty="0">
                <a:latin typeface="Arial"/>
                <a:cs typeface="Arial"/>
              </a:rPr>
              <a:t>Internet </a:t>
            </a:r>
            <a:r>
              <a:rPr sz="1050" spc="-20" dirty="0">
                <a:latin typeface="Arial"/>
                <a:cs typeface="Arial"/>
              </a:rPr>
              <a:t>(‘linked</a:t>
            </a:r>
            <a:r>
              <a:rPr sz="1050" spc="-13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data’)</a:t>
            </a:r>
            <a:endParaRPr sz="1050" dirty="0">
              <a:latin typeface="Arial"/>
              <a:cs typeface="Arial"/>
            </a:endParaRPr>
          </a:p>
          <a:p>
            <a:pPr marL="184150" marR="5715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Using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20" dirty="0">
                <a:latin typeface="Arial"/>
                <a:cs typeface="Arial"/>
              </a:rPr>
              <a:t>part of </a:t>
            </a:r>
            <a:r>
              <a:rPr sz="1050" spc="-30" dirty="0">
                <a:latin typeface="Arial"/>
                <a:cs typeface="Arial"/>
              </a:rPr>
              <a:t>scientific </a:t>
            </a:r>
            <a:r>
              <a:rPr sz="1050" spc="-65" dirty="0">
                <a:latin typeface="Arial"/>
                <a:cs typeface="Arial"/>
              </a:rPr>
              <a:t>discourse and </a:t>
            </a:r>
            <a:r>
              <a:rPr sz="1050" spc="-55" dirty="0">
                <a:latin typeface="Arial"/>
                <a:cs typeface="Arial"/>
              </a:rPr>
              <a:t>advancing </a:t>
            </a:r>
            <a:r>
              <a:rPr sz="1050" spc="-75" dirty="0">
                <a:latin typeface="Arial"/>
                <a:cs typeface="Arial"/>
              </a:rPr>
              <a:t>research  </a:t>
            </a:r>
            <a:r>
              <a:rPr sz="1050" dirty="0">
                <a:latin typeface="Arial"/>
                <a:cs typeface="Arial"/>
              </a:rPr>
              <a:t>at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40" dirty="0">
                <a:latin typeface="Arial"/>
                <a:cs typeface="Arial"/>
              </a:rPr>
              <a:t>faster </a:t>
            </a:r>
            <a:r>
              <a:rPr sz="1050" spc="-65" dirty="0">
                <a:latin typeface="Arial"/>
                <a:cs typeface="Arial"/>
              </a:rPr>
              <a:t>pace,  </a:t>
            </a:r>
            <a:r>
              <a:rPr sz="1050" spc="-25" dirty="0">
                <a:latin typeface="Arial"/>
                <a:cs typeface="Arial"/>
              </a:rPr>
              <a:t>(including </a:t>
            </a:r>
            <a:r>
              <a:rPr sz="1050" spc="-45" dirty="0">
                <a:latin typeface="Arial"/>
                <a:cs typeface="Arial"/>
              </a:rPr>
              <a:t>experimental 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ontologies)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Coordination </a:t>
            </a:r>
            <a:r>
              <a:rPr sz="1050" spc="-65" dirty="0">
                <a:latin typeface="Arial"/>
                <a:cs typeface="Arial"/>
              </a:rPr>
              <a:t>among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25" dirty="0">
                <a:latin typeface="Arial"/>
                <a:cs typeface="Arial"/>
              </a:rPr>
              <a:t>integration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75" dirty="0">
                <a:latin typeface="Arial"/>
                <a:cs typeface="Arial"/>
              </a:rPr>
              <a:t>Web 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75" dirty="0">
                <a:latin typeface="Arial"/>
                <a:cs typeface="Arial"/>
              </a:rPr>
              <a:t>Services</a:t>
            </a:r>
            <a:endParaRPr sz="10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30"/>
              </a:spcBef>
            </a:pPr>
            <a:r>
              <a:rPr sz="1050" i="1" spc="-15" dirty="0">
                <a:latin typeface="Arial"/>
                <a:cs typeface="Arial"/>
              </a:rPr>
              <a:t>TBC </a:t>
            </a:r>
            <a:r>
              <a:rPr sz="1050" i="1" spc="-55" dirty="0">
                <a:latin typeface="Arial"/>
                <a:cs typeface="Arial"/>
              </a:rPr>
              <a:t>on </a:t>
            </a:r>
            <a:r>
              <a:rPr sz="1050" i="1" spc="-35" dirty="0">
                <a:latin typeface="Arial"/>
                <a:cs typeface="Arial"/>
              </a:rPr>
              <a:t>next 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spc="-50" dirty="0">
                <a:latin typeface="Arial"/>
                <a:cs typeface="Arial"/>
              </a:rPr>
              <a:t>page...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60/71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7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100831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73456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228875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284293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5" y="430403"/>
            <a:ext cx="3814255" cy="252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3460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Purposes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(cont’d)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4150" marR="125730" indent="-171450">
              <a:lnSpc>
                <a:spcPct val="102600"/>
              </a:lnSpc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Ontology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ontology-driven </a:t>
            </a:r>
            <a:r>
              <a:rPr sz="1050" spc="-25" dirty="0">
                <a:latin typeface="Arial"/>
                <a:cs typeface="Arial"/>
              </a:rPr>
              <a:t>information </a:t>
            </a:r>
            <a:r>
              <a:rPr sz="1050" spc="-65" dirty="0">
                <a:latin typeface="Arial"/>
                <a:cs typeface="Arial"/>
              </a:rPr>
              <a:t>system </a:t>
            </a:r>
            <a:r>
              <a:rPr sz="1050" spc="-55" dirty="0">
                <a:latin typeface="Arial"/>
                <a:cs typeface="Arial"/>
              </a:rPr>
              <a:t>destined  </a:t>
            </a:r>
            <a:r>
              <a:rPr sz="1050" spc="-25" dirty="0">
                <a:latin typeface="Arial"/>
                <a:cs typeface="Arial"/>
              </a:rPr>
              <a:t>for run-time </a:t>
            </a:r>
            <a:r>
              <a:rPr sz="1050" spc="-75" dirty="0">
                <a:latin typeface="Arial"/>
                <a:cs typeface="Arial"/>
              </a:rPr>
              <a:t>usage, </a:t>
            </a:r>
            <a:r>
              <a:rPr sz="1050" spc="-40" dirty="0">
                <a:latin typeface="Arial"/>
                <a:cs typeface="Arial"/>
              </a:rPr>
              <a:t>e.g.,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</a:rPr>
              <a:t>scientific </a:t>
            </a:r>
            <a:r>
              <a:rPr sz="1050" spc="-45" dirty="0">
                <a:latin typeface="Arial"/>
                <a:cs typeface="Arial"/>
              </a:rPr>
              <a:t>workflows, MASs,  </a:t>
            </a:r>
            <a:r>
              <a:rPr sz="1050" spc="-40" dirty="0">
                <a:latin typeface="Arial"/>
                <a:cs typeface="Arial"/>
              </a:rPr>
              <a:t>ontology-mediated  </a:t>
            </a:r>
            <a:r>
              <a:rPr sz="1050" spc="-35" dirty="0">
                <a:latin typeface="Arial"/>
                <a:cs typeface="Arial"/>
              </a:rPr>
              <a:t>data clustering,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75" dirty="0">
                <a:latin typeface="Arial"/>
                <a:cs typeface="Arial"/>
              </a:rPr>
              <a:t>user  </a:t>
            </a:r>
            <a:r>
              <a:rPr sz="1050" spc="-25" dirty="0">
                <a:latin typeface="Arial"/>
                <a:cs typeface="Arial"/>
              </a:rPr>
              <a:t>interaction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in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e-learning</a:t>
            </a:r>
            <a:endParaRPr sz="1050" dirty="0">
              <a:latin typeface="Arial"/>
              <a:cs typeface="Arial"/>
            </a:endParaRPr>
          </a:p>
          <a:p>
            <a:pPr marL="184150" marR="10795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45" dirty="0">
                <a:latin typeface="Arial"/>
                <a:cs typeface="Arial"/>
              </a:rPr>
              <a:t>NLP, </a:t>
            </a:r>
            <a:r>
              <a:rPr sz="1050" spc="-50" dirty="0">
                <a:latin typeface="Arial"/>
                <a:cs typeface="Arial"/>
              </a:rPr>
              <a:t>e.g. </a:t>
            </a:r>
            <a:r>
              <a:rPr sz="1050" spc="-30" dirty="0">
                <a:latin typeface="Arial"/>
                <a:cs typeface="Arial"/>
              </a:rPr>
              <a:t>annotating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45" dirty="0">
                <a:latin typeface="Arial"/>
                <a:cs typeface="Arial"/>
              </a:rPr>
              <a:t>querying </a:t>
            </a:r>
            <a:r>
              <a:rPr sz="1050" spc="-5" dirty="0">
                <a:latin typeface="Arial"/>
                <a:cs typeface="Arial"/>
              </a:rPr>
              <a:t>Digital  </a:t>
            </a:r>
            <a:r>
              <a:rPr sz="1050" spc="-50" dirty="0">
                <a:latin typeface="Arial"/>
                <a:cs typeface="Arial"/>
              </a:rPr>
              <a:t>Libraries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scientific </a:t>
            </a:r>
            <a:r>
              <a:rPr sz="1050" spc="-20" dirty="0">
                <a:latin typeface="Arial"/>
                <a:cs typeface="Arial"/>
              </a:rPr>
              <a:t>literature, </a:t>
            </a:r>
            <a:r>
              <a:rPr sz="1050" spc="-30" dirty="0">
                <a:latin typeface="Arial"/>
                <a:cs typeface="Arial"/>
              </a:rPr>
              <a:t>QA </a:t>
            </a:r>
            <a:r>
              <a:rPr sz="1050" spc="-65" dirty="0">
                <a:latin typeface="Arial"/>
                <a:cs typeface="Arial"/>
              </a:rPr>
              <a:t>systems,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40" dirty="0">
                <a:latin typeface="Arial"/>
                <a:cs typeface="Arial"/>
              </a:rPr>
              <a:t>materials  </a:t>
            </a:r>
            <a:r>
              <a:rPr sz="1050" spc="-25" dirty="0">
                <a:latin typeface="Arial"/>
                <a:cs typeface="Arial"/>
              </a:rPr>
              <a:t>for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e-learning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70" dirty="0">
                <a:latin typeface="Arial"/>
                <a:cs typeface="Arial"/>
              </a:rPr>
              <a:t>As </a:t>
            </a:r>
            <a:r>
              <a:rPr sz="1050" spc="-35" dirty="0">
                <a:latin typeface="Arial"/>
                <a:cs typeface="Arial"/>
              </a:rPr>
              <a:t>full-fledged </a:t>
            </a:r>
            <a:r>
              <a:rPr sz="1050" spc="-40" dirty="0">
                <a:latin typeface="Arial"/>
                <a:cs typeface="Arial"/>
              </a:rPr>
              <a:t>discipline </a:t>
            </a:r>
            <a:r>
              <a:rPr sz="1050" spc="-10" dirty="0">
                <a:latin typeface="Arial"/>
                <a:cs typeface="Arial"/>
              </a:rPr>
              <a:t>“Ontology </a:t>
            </a:r>
            <a:r>
              <a:rPr sz="1050" spc="-25" dirty="0">
                <a:latin typeface="Arial"/>
                <a:cs typeface="Arial"/>
              </a:rPr>
              <a:t>(Science)”, </a:t>
            </a:r>
            <a:r>
              <a:rPr sz="1050" spc="-70" dirty="0">
                <a:latin typeface="Arial"/>
                <a:cs typeface="Arial"/>
              </a:rPr>
              <a:t>where an 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0" dirty="0">
                <a:latin typeface="Arial"/>
                <a:cs typeface="Arial"/>
              </a:rPr>
              <a:t>formal, </a:t>
            </a:r>
            <a:r>
              <a:rPr sz="1050" spc="-50" dirty="0">
                <a:latin typeface="Arial"/>
                <a:cs typeface="Arial"/>
              </a:rPr>
              <a:t>logic-based, </a:t>
            </a:r>
            <a:r>
              <a:rPr sz="1050" spc="-45" dirty="0">
                <a:latin typeface="Arial"/>
                <a:cs typeface="Arial"/>
              </a:rPr>
              <a:t>representation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0" dirty="0">
                <a:latin typeface="Arial"/>
                <a:cs typeface="Arial"/>
              </a:rPr>
              <a:t>scientific  </a:t>
            </a:r>
            <a:r>
              <a:rPr sz="1050" spc="-40" dirty="0">
                <a:latin typeface="Arial"/>
                <a:cs typeface="Arial"/>
              </a:rPr>
              <a:t>theory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20" dirty="0">
                <a:latin typeface="Arial"/>
                <a:cs typeface="Arial"/>
              </a:rPr>
              <a:t>Tutorial </a:t>
            </a:r>
            <a:r>
              <a:rPr sz="1050" spc="-40" dirty="0">
                <a:latin typeface="Arial"/>
                <a:cs typeface="Arial"/>
              </a:rPr>
              <a:t>ontologies, e.g.,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wine 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55" dirty="0">
                <a:latin typeface="Arial"/>
                <a:cs typeface="Arial"/>
              </a:rPr>
              <a:t>pizza 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ontologies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61</a:t>
            </a:r>
            <a:r>
              <a:rPr spc="50" dirty="0"/>
              <a:t>/71</a:t>
            </a:r>
          </a:p>
        </p:txBody>
      </p:sp>
      <p:sp>
        <p:nvSpPr>
          <p:cNvPr id="105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99508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20511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41514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24394" y="434975"/>
            <a:ext cx="3890456" cy="123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933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Reusing</a:t>
            </a:r>
            <a:r>
              <a:rPr sz="1400" spc="3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ontologies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84150" marR="1743710" indent="-171450">
              <a:lnSpc>
                <a:spcPct val="125299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Foundational </a:t>
            </a:r>
            <a:r>
              <a:rPr sz="1050" spc="-45" dirty="0">
                <a:latin typeface="Arial"/>
                <a:cs typeface="Arial"/>
              </a:rPr>
              <a:t>ontologies  </a:t>
            </a:r>
            <a:endParaRPr lang="en-US" sz="1050" spc="-45" dirty="0" smtClean="0">
              <a:latin typeface="Arial"/>
              <a:cs typeface="Arial"/>
            </a:endParaRPr>
          </a:p>
          <a:p>
            <a:pPr marL="184150" marR="1743710" indent="-171450">
              <a:lnSpc>
                <a:spcPct val="125299"/>
              </a:lnSpc>
              <a:buFont typeface="Arial"/>
              <a:buChar char="•"/>
            </a:pPr>
            <a:r>
              <a:rPr sz="1050" spc="-75" dirty="0" smtClean="0">
                <a:latin typeface="Arial"/>
                <a:cs typeface="Arial"/>
              </a:rPr>
              <a:t>Reference</a:t>
            </a:r>
            <a:r>
              <a:rPr sz="1050" dirty="0" smtClean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ontologies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Domain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75" dirty="0">
                <a:latin typeface="Arial"/>
                <a:cs typeface="Arial"/>
              </a:rPr>
              <a:t>have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50" dirty="0">
                <a:latin typeface="Arial"/>
                <a:cs typeface="Arial"/>
              </a:rPr>
              <a:t>overlap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5" dirty="0">
                <a:latin typeface="Arial"/>
                <a:cs typeface="Arial"/>
              </a:rPr>
              <a:t>new  </a:t>
            </a:r>
            <a:r>
              <a:rPr sz="1050" spc="-30" dirty="0">
                <a:latin typeface="Arial"/>
                <a:cs typeface="Arial"/>
              </a:rPr>
              <a:t>ontology;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62/71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4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99508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20511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41514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177700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196682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2327" y="211865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92327" y="227048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2327" y="257413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92327" y="272596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624394" y="434975"/>
            <a:ext cx="3890456" cy="2683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1135" algn="ctr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Reusing</a:t>
            </a:r>
            <a:r>
              <a:rPr sz="1400" spc="3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ontologies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84150" marR="2163445" indent="-171450">
              <a:lnSpc>
                <a:spcPct val="125299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Foundational </a:t>
            </a:r>
            <a:r>
              <a:rPr sz="1050" spc="-45" dirty="0">
                <a:latin typeface="Arial"/>
                <a:cs typeface="Arial"/>
              </a:rPr>
              <a:t>ontologies  </a:t>
            </a:r>
            <a:endParaRPr lang="en-US" sz="1050" spc="-45" dirty="0" smtClean="0">
              <a:latin typeface="Arial"/>
              <a:cs typeface="Arial"/>
            </a:endParaRPr>
          </a:p>
          <a:p>
            <a:pPr marL="184150" marR="2163445" indent="-171450">
              <a:lnSpc>
                <a:spcPct val="125299"/>
              </a:lnSpc>
              <a:buFont typeface="Arial"/>
              <a:buChar char="•"/>
            </a:pPr>
            <a:r>
              <a:rPr sz="1050" spc="-75" dirty="0" smtClean="0">
                <a:latin typeface="Arial"/>
                <a:cs typeface="Arial"/>
              </a:rPr>
              <a:t>Reference</a:t>
            </a:r>
            <a:r>
              <a:rPr sz="1050" dirty="0" smtClean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ontologies</a:t>
            </a:r>
            <a:endParaRPr sz="1050" dirty="0">
              <a:latin typeface="Arial"/>
              <a:cs typeface="Arial"/>
            </a:endParaRPr>
          </a:p>
          <a:p>
            <a:pPr marL="184150" marR="424180" indent="-171450">
              <a:lnSpc>
                <a:spcPct val="102600"/>
              </a:lnSpc>
              <a:spcBef>
                <a:spcPts val="295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Domain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75" dirty="0">
                <a:latin typeface="Arial"/>
                <a:cs typeface="Arial"/>
              </a:rPr>
              <a:t>have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50" dirty="0">
                <a:latin typeface="Arial"/>
                <a:cs typeface="Arial"/>
              </a:rPr>
              <a:t>overlap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5" dirty="0">
                <a:latin typeface="Arial"/>
                <a:cs typeface="Arial"/>
              </a:rPr>
              <a:t>new  </a:t>
            </a:r>
            <a:r>
              <a:rPr sz="1050" spc="-30" dirty="0">
                <a:latin typeface="Arial"/>
                <a:cs typeface="Arial"/>
              </a:rPr>
              <a:t>ontology;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50" spc="-60" dirty="0" smtClean="0">
                <a:latin typeface="Arial"/>
                <a:cs typeface="Arial"/>
              </a:rPr>
              <a:t>For  </a:t>
            </a:r>
            <a:r>
              <a:rPr sz="1050" spc="-80" dirty="0">
                <a:latin typeface="Arial"/>
                <a:cs typeface="Arial"/>
              </a:rPr>
              <a:t>each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them, </a:t>
            </a:r>
            <a:r>
              <a:rPr sz="1050" spc="-70" dirty="0">
                <a:latin typeface="Arial"/>
                <a:cs typeface="Arial"/>
              </a:rPr>
              <a:t>resource  </a:t>
            </a:r>
            <a:r>
              <a:rPr sz="1050" spc="-90" dirty="0">
                <a:latin typeface="Arial"/>
                <a:cs typeface="Arial"/>
              </a:rPr>
              <a:t>usage  </a:t>
            </a:r>
            <a:r>
              <a:rPr sz="1050" spc="-50" dirty="0">
                <a:latin typeface="Arial"/>
                <a:cs typeface="Arial"/>
              </a:rPr>
              <a:t>considerations,  </a:t>
            </a:r>
            <a:r>
              <a:rPr sz="1050" spc="-75" dirty="0">
                <a:latin typeface="Arial"/>
                <a:cs typeface="Arial"/>
              </a:rPr>
              <a:t>such</a:t>
            </a:r>
            <a:r>
              <a:rPr sz="1050" spc="-90" dirty="0">
                <a:latin typeface="Arial"/>
                <a:cs typeface="Arial"/>
              </a:rPr>
              <a:t> </a:t>
            </a:r>
            <a:r>
              <a:rPr sz="1050" spc="-110" dirty="0">
                <a:latin typeface="Arial"/>
                <a:cs typeface="Arial"/>
              </a:rPr>
              <a:t>as</a:t>
            </a:r>
            <a:endParaRPr sz="1050" dirty="0">
              <a:latin typeface="Arial"/>
              <a:cs typeface="Arial"/>
            </a:endParaRPr>
          </a:p>
          <a:p>
            <a:pPr marL="461010" indent="-171450" algn="just">
              <a:lnSpc>
                <a:spcPts val="1200"/>
              </a:lnSpc>
              <a:spcBef>
                <a:spcPts val="170"/>
              </a:spcBef>
              <a:buFont typeface="Arial"/>
              <a:buChar char="•"/>
            </a:pPr>
            <a:r>
              <a:rPr sz="1000" spc="-15" dirty="0">
                <a:latin typeface="Arial"/>
                <a:cs typeface="Arial"/>
              </a:rPr>
              <a:t>Availability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65" dirty="0">
                <a:latin typeface="Arial"/>
                <a:cs typeface="Arial"/>
              </a:rPr>
              <a:t>resource  </a:t>
            </a:r>
            <a:r>
              <a:rPr sz="1000" spc="-30" dirty="0">
                <a:latin typeface="Arial"/>
                <a:cs typeface="Arial"/>
              </a:rPr>
              <a:t>(open,</a:t>
            </a:r>
            <a:r>
              <a:rPr sz="1000" spc="16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copyright)</a:t>
            </a:r>
            <a:endParaRPr sz="1000" dirty="0">
              <a:latin typeface="Arial"/>
              <a:cs typeface="Arial"/>
            </a:endParaRPr>
          </a:p>
          <a:p>
            <a:pPr marL="461010" marR="15240" indent="-171450" algn="just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10" dirty="0">
                <a:latin typeface="Arial"/>
                <a:cs typeface="Arial"/>
              </a:rPr>
              <a:t>If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65" dirty="0">
                <a:latin typeface="Arial"/>
                <a:cs typeface="Arial"/>
              </a:rPr>
              <a:t>source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45" dirty="0">
                <a:latin typeface="Arial"/>
                <a:cs typeface="Arial"/>
              </a:rPr>
              <a:t>being </a:t>
            </a:r>
            <a:r>
              <a:rPr sz="1000" spc="-35" dirty="0">
                <a:latin typeface="Arial"/>
                <a:cs typeface="Arial"/>
              </a:rPr>
              <a:t>maintained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60" dirty="0">
                <a:latin typeface="Arial"/>
                <a:cs typeface="Arial"/>
              </a:rPr>
              <a:t>abandoned </a:t>
            </a:r>
            <a:r>
              <a:rPr sz="1000" spc="-40" dirty="0">
                <a:latin typeface="Arial"/>
                <a:cs typeface="Arial"/>
              </a:rPr>
              <a:t>one-off </a:t>
            </a:r>
            <a:r>
              <a:rPr sz="1000" spc="-15" dirty="0">
                <a:latin typeface="Arial"/>
                <a:cs typeface="Arial"/>
              </a:rPr>
              <a:t>effort;  </a:t>
            </a:r>
            <a:endParaRPr lang="en-US" sz="1000" spc="-15" dirty="0" smtClean="0">
              <a:latin typeface="Arial"/>
              <a:cs typeface="Arial"/>
            </a:endParaRPr>
          </a:p>
          <a:p>
            <a:pPr marL="461010" marR="15240" indent="-171450" algn="just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35" dirty="0" smtClean="0">
                <a:latin typeface="Arial"/>
                <a:cs typeface="Arial"/>
              </a:rPr>
              <a:t>Community </a:t>
            </a:r>
            <a:r>
              <a:rPr sz="1000" spc="-15" dirty="0">
                <a:latin typeface="Arial"/>
                <a:cs typeface="Arial"/>
              </a:rPr>
              <a:t>effort, </a:t>
            </a:r>
            <a:r>
              <a:rPr sz="1000" spc="-70" dirty="0">
                <a:latin typeface="Arial"/>
                <a:cs typeface="Arial"/>
              </a:rPr>
              <a:t>research </a:t>
            </a:r>
            <a:r>
              <a:rPr sz="1000" spc="-35" dirty="0">
                <a:latin typeface="Arial"/>
                <a:cs typeface="Arial"/>
              </a:rPr>
              <a:t>group,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20" dirty="0">
                <a:latin typeface="Arial"/>
                <a:cs typeface="Arial"/>
              </a:rPr>
              <a:t>if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80" dirty="0">
                <a:latin typeface="Arial"/>
                <a:cs typeface="Arial"/>
              </a:rPr>
              <a:t>has </a:t>
            </a:r>
            <a:r>
              <a:rPr sz="1000" spc="-50" dirty="0">
                <a:latin typeface="Arial"/>
                <a:cs typeface="Arial"/>
              </a:rPr>
              <a:t>already </a:t>
            </a:r>
            <a:r>
              <a:rPr sz="1000" spc="-85" dirty="0">
                <a:latin typeface="Arial"/>
                <a:cs typeface="Arial"/>
              </a:rPr>
              <a:t>some  </a:t>
            </a:r>
            <a:r>
              <a:rPr sz="1000" spc="-30" dirty="0">
                <a:latin typeface="Arial"/>
                <a:cs typeface="Arial"/>
              </a:rPr>
              <a:t>adoption </a:t>
            </a:r>
            <a:r>
              <a:rPr sz="1000" spc="-45" dirty="0">
                <a:latin typeface="Arial"/>
                <a:cs typeface="Arial"/>
              </a:rPr>
              <a:t>or</a:t>
            </a:r>
            <a:r>
              <a:rPr sz="1000" spc="6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usage;</a:t>
            </a:r>
            <a:endParaRPr sz="1000" dirty="0">
              <a:latin typeface="Arial"/>
              <a:cs typeface="Arial"/>
            </a:endParaRPr>
          </a:p>
          <a:p>
            <a:pPr marL="461010" indent="-171450" algn="just">
              <a:lnSpc>
                <a:spcPts val="1155"/>
              </a:lnSpc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Subject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40" dirty="0">
                <a:latin typeface="Arial"/>
                <a:cs typeface="Arial"/>
              </a:rPr>
              <a:t>standardisation policies </a:t>
            </a:r>
            <a:r>
              <a:rPr sz="1000" spc="-45" dirty="0">
                <a:latin typeface="Arial"/>
                <a:cs typeface="Arial"/>
              </a:rPr>
              <a:t>or stable  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releases;</a:t>
            </a:r>
            <a:endParaRPr sz="1000" dirty="0">
              <a:latin typeface="Arial"/>
              <a:cs typeface="Arial"/>
            </a:endParaRPr>
          </a:p>
          <a:p>
            <a:pPr marL="461010" marR="5080" indent="-171450" algn="just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10" dirty="0">
                <a:latin typeface="Arial"/>
                <a:cs typeface="Arial"/>
              </a:rPr>
              <a:t>If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45" dirty="0">
                <a:latin typeface="Arial"/>
                <a:cs typeface="Arial"/>
              </a:rPr>
              <a:t>available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60" dirty="0">
                <a:latin typeface="Arial"/>
                <a:cs typeface="Arial"/>
              </a:rPr>
              <a:t>desired </a:t>
            </a:r>
            <a:r>
              <a:rPr sz="1000" spc="-45" dirty="0">
                <a:latin typeface="Arial"/>
                <a:cs typeface="Arial"/>
              </a:rPr>
              <a:t>or required </a:t>
            </a:r>
            <a:r>
              <a:rPr sz="1000" spc="-30" dirty="0">
                <a:latin typeface="Arial"/>
                <a:cs typeface="Arial"/>
              </a:rPr>
              <a:t>ontology  </a:t>
            </a:r>
            <a:r>
              <a:rPr sz="1000" spc="-55" dirty="0">
                <a:latin typeface="Arial"/>
                <a:cs typeface="Arial"/>
              </a:rPr>
              <a:t>language.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62/71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10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977732" y="430403"/>
            <a:ext cx="6527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822909" y="828696"/>
            <a:ext cx="2916107" cy="1989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63</a:t>
            </a:r>
            <a:r>
              <a:rPr spc="50" dirty="0"/>
              <a:t>/71</a:t>
            </a:r>
          </a:p>
        </p:txBody>
      </p:sp>
      <p:sp>
        <p:nvSpPr>
          <p:cNvPr id="103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6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0743" y="97383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1032" y="119764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1032" y="1369720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0743" y="167206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032" y="189586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1032" y="206794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0743" y="2370302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50253" y="430403"/>
            <a:ext cx="3097798" cy="211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17500" marR="373380" indent="-304800">
              <a:lnSpc>
                <a:spcPct val="102600"/>
              </a:lnSpc>
              <a:spcBef>
                <a:spcPts val="825"/>
              </a:spcBef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1050" spc="-60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50" spc="-2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tools </a:t>
            </a:r>
            <a:r>
              <a:rPr sz="1050" spc="-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  <a:hlinkClick r:id="rId6" action="ppaction://hlinksldjump"/>
              </a:rPr>
              <a:t>Macro-level </a:t>
            </a:r>
            <a:r>
              <a:rPr sz="1050" spc="-50" dirty="0">
                <a:latin typeface="Arial"/>
                <a:cs typeface="Arial"/>
                <a:hlinkClick r:id="rId6" action="ppaction://hlinksldjump"/>
              </a:rPr>
              <a:t>methodologies 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Micro-level</a:t>
            </a:r>
            <a:r>
              <a:rPr sz="1050" spc="55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7" action="ppaction://hlinksldjump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lain"/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8" action="ppaction://hlinksldjump"/>
              </a:rPr>
              <a:t>Methods</a:t>
            </a:r>
            <a:endParaRPr sz="1050" dirty="0">
              <a:latin typeface="Arial"/>
              <a:cs typeface="Arial"/>
            </a:endParaRPr>
          </a:p>
          <a:p>
            <a:pPr marL="317500" marR="597535">
              <a:lnSpc>
                <a:spcPct val="102600"/>
              </a:lnSpc>
            </a:pPr>
            <a:r>
              <a:rPr sz="1050" spc="-60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Logic-based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  <a:hlinkClick r:id="rId9" action="ppaction://hlinksldjump"/>
              </a:rPr>
              <a:t>debugging </a:t>
            </a:r>
            <a:r>
              <a:rPr sz="1050" spc="-55" dirty="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Logic </a:t>
            </a:r>
            <a:r>
              <a:rPr sz="1050" spc="85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&amp;</a:t>
            </a:r>
            <a:r>
              <a:rPr sz="1050" spc="13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50" dirty="0">
                <a:solidFill>
                  <a:srgbClr val="CCCCCC"/>
                </a:solidFill>
                <a:latin typeface="Arial"/>
                <a:cs typeface="Arial"/>
                <a:hlinkClick r:id="rId10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 startAt="3"/>
              <a:tabLst>
                <a:tab pos="179705" algn="l"/>
              </a:tabLst>
            </a:pP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1050" spc="-5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-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50" dirty="0">
                <a:solidFill>
                  <a:srgbClr val="D9EDE4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10743" y="2724378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50253" y="2737967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FBFDFC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z="600" b="1" spc="-5" dirty="0">
                <a:latin typeface="Arial"/>
                <a:cs typeface="Arial"/>
              </a:rPr>
              <a:t>6</a:t>
            </a:r>
            <a:r>
              <a:rPr sz="600" b="1" spc="50" dirty="0">
                <a:latin typeface="Arial"/>
                <a:cs typeface="Arial"/>
              </a:rPr>
              <a:t>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16636" y="2707830"/>
            <a:ext cx="239801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Parameters and</a:t>
            </a:r>
            <a:r>
              <a:rPr sz="1050" spc="150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1050" spc="-75" dirty="0">
                <a:solidFill>
                  <a:srgbClr val="D9EDE4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74739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93338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12500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150138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187775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2551" y="208206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2551" y="245842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2551" y="283480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02551" y="303911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624395" y="430403"/>
            <a:ext cx="3814255" cy="283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9780">
              <a:lnSpc>
                <a:spcPct val="100000"/>
              </a:lnSpc>
            </a:pP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Bottom-up</a:t>
            </a:r>
            <a:r>
              <a:rPr sz="1400" spc="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development</a:t>
            </a:r>
            <a:endParaRPr sz="14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250"/>
              </a:spcBef>
              <a:buFont typeface="Arial"/>
              <a:buChar char="•"/>
            </a:pPr>
            <a:r>
              <a:rPr sz="1050" spc="-105" dirty="0">
                <a:latin typeface="Arial"/>
                <a:cs typeface="Arial"/>
              </a:rPr>
              <a:t>Reuse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other </a:t>
            </a:r>
            <a:r>
              <a:rPr sz="1050" spc="-65" dirty="0">
                <a:latin typeface="Arial"/>
                <a:cs typeface="Arial"/>
              </a:rPr>
              <a:t>knowledge-based </a:t>
            </a:r>
            <a:r>
              <a:rPr sz="1050" spc="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representations: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ct val="100000"/>
              </a:lnSpc>
              <a:spcBef>
                <a:spcPts val="145"/>
              </a:spcBef>
              <a:buFont typeface="Arial"/>
              <a:buChar char="•"/>
            </a:pPr>
            <a:r>
              <a:rPr sz="1000" spc="-40" dirty="0">
                <a:latin typeface="Arial"/>
                <a:cs typeface="Arial"/>
              </a:rPr>
              <a:t>conceptual </a:t>
            </a:r>
            <a:r>
              <a:rPr sz="1000" spc="-30" dirty="0">
                <a:latin typeface="Arial"/>
                <a:cs typeface="Arial"/>
              </a:rPr>
              <a:t>data </a:t>
            </a:r>
            <a:r>
              <a:rPr sz="1000" spc="-60" dirty="0">
                <a:latin typeface="Arial"/>
                <a:cs typeface="Arial"/>
              </a:rPr>
              <a:t>models  </a:t>
            </a:r>
            <a:r>
              <a:rPr sz="1000" spc="5" dirty="0">
                <a:latin typeface="Arial"/>
                <a:cs typeface="Arial"/>
              </a:rPr>
              <a:t>(UML </a:t>
            </a:r>
            <a:r>
              <a:rPr sz="1000" spc="-45" dirty="0">
                <a:latin typeface="Arial"/>
                <a:cs typeface="Arial"/>
              </a:rPr>
              <a:t>diagrams, </a:t>
            </a:r>
            <a:r>
              <a:rPr sz="1000" spc="-55" dirty="0">
                <a:latin typeface="Arial"/>
                <a:cs typeface="Arial"/>
              </a:rPr>
              <a:t>ER, and </a:t>
            </a:r>
            <a:r>
              <a:rPr sz="1000" spc="1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ORM)</a:t>
            </a:r>
            <a:endParaRPr sz="1000" dirty="0">
              <a:latin typeface="Arial"/>
              <a:cs typeface="Arial"/>
            </a:endParaRPr>
          </a:p>
          <a:p>
            <a:pPr marL="184150" marR="5080" indent="-171450">
              <a:lnSpc>
                <a:spcPct val="112300"/>
              </a:lnSpc>
              <a:spcBef>
                <a:spcPts val="145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Database </a:t>
            </a:r>
            <a:r>
              <a:rPr sz="1050" spc="-35" dirty="0">
                <a:latin typeface="Arial"/>
                <a:cs typeface="Arial"/>
              </a:rPr>
              <a:t>(and </a:t>
            </a:r>
            <a:r>
              <a:rPr sz="1050" spc="-20" dirty="0">
                <a:latin typeface="Arial"/>
                <a:cs typeface="Arial"/>
              </a:rPr>
              <a:t>OO) </a:t>
            </a:r>
            <a:r>
              <a:rPr sz="1050" spc="-75" dirty="0">
                <a:latin typeface="Arial"/>
                <a:cs typeface="Arial"/>
              </a:rPr>
              <a:t>reverse </a:t>
            </a:r>
            <a:r>
              <a:rPr sz="1050" spc="-50" dirty="0">
                <a:latin typeface="Arial"/>
                <a:cs typeface="Arial"/>
              </a:rPr>
              <a:t>engineering, </a:t>
            </a:r>
            <a:r>
              <a:rPr sz="1050" spc="-65" dirty="0">
                <a:latin typeface="Arial"/>
                <a:cs typeface="Arial"/>
              </a:rPr>
              <a:t>and </a:t>
            </a:r>
            <a:r>
              <a:rPr sz="1050" spc="-50" dirty="0">
                <a:latin typeface="Arial"/>
                <a:cs typeface="Arial"/>
              </a:rPr>
              <a:t>least </a:t>
            </a:r>
            <a:r>
              <a:rPr sz="1050" spc="-60" dirty="0">
                <a:latin typeface="Arial"/>
                <a:cs typeface="Arial"/>
              </a:rPr>
              <a:t>common  </a:t>
            </a:r>
            <a:r>
              <a:rPr sz="1050" spc="-70" dirty="0">
                <a:latin typeface="Arial"/>
                <a:cs typeface="Arial"/>
              </a:rPr>
              <a:t>subsumer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5" dirty="0">
                <a:latin typeface="Arial"/>
                <a:cs typeface="Arial"/>
              </a:rPr>
              <a:t>clustering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25" dirty="0">
                <a:latin typeface="Arial"/>
                <a:cs typeface="Arial"/>
              </a:rPr>
              <a:t>infer </a:t>
            </a:r>
            <a:r>
              <a:rPr sz="1050" spc="-75" dirty="0">
                <a:latin typeface="Arial"/>
                <a:cs typeface="Arial"/>
              </a:rPr>
              <a:t>new </a:t>
            </a:r>
            <a:r>
              <a:rPr sz="1050" spc="-50" dirty="0">
                <a:latin typeface="Arial"/>
                <a:cs typeface="Arial"/>
              </a:rPr>
              <a:t>concepts;  </a:t>
            </a:r>
            <a:endParaRPr lang="en-US" sz="1050" spc="-50" dirty="0" smtClean="0">
              <a:latin typeface="Arial"/>
              <a:cs typeface="Arial"/>
            </a:endParaRPr>
          </a:p>
          <a:p>
            <a:pPr marL="184150" marR="5080" indent="-171450">
              <a:lnSpc>
                <a:spcPct val="112300"/>
              </a:lnSpc>
              <a:spcBef>
                <a:spcPts val="145"/>
              </a:spcBef>
              <a:buFont typeface="Arial"/>
              <a:buChar char="•"/>
            </a:pPr>
            <a:r>
              <a:rPr sz="1050" spc="-35" dirty="0" smtClean="0">
                <a:latin typeface="Arial"/>
                <a:cs typeface="Arial"/>
              </a:rPr>
              <a:t>Abstractions </a:t>
            </a:r>
            <a:r>
              <a:rPr sz="1050" spc="-20" dirty="0">
                <a:latin typeface="Arial"/>
                <a:cs typeface="Arial"/>
              </a:rPr>
              <a:t>from </a:t>
            </a:r>
            <a:r>
              <a:rPr sz="1050" spc="-50" dirty="0">
                <a:latin typeface="Arial"/>
                <a:cs typeface="Arial"/>
              </a:rPr>
              <a:t>or  </a:t>
            </a:r>
            <a:r>
              <a:rPr sz="1050" spc="-40" dirty="0">
                <a:latin typeface="Arial"/>
                <a:cs typeface="Arial"/>
              </a:rPr>
              <a:t>formalisations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65" dirty="0">
                <a:latin typeface="Arial"/>
                <a:cs typeface="Arial"/>
              </a:rPr>
              <a:t>models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-30" dirty="0" smtClean="0">
                <a:latin typeface="Arial"/>
                <a:cs typeface="Arial"/>
              </a:rPr>
              <a:t>textbooks</a:t>
            </a:r>
            <a:r>
              <a:rPr lang="en-US" sz="1050" dirty="0">
                <a:latin typeface="Arial"/>
                <a:cs typeface="Arial"/>
              </a:rPr>
              <a:t> </a:t>
            </a:r>
            <a:r>
              <a:rPr sz="1050" spc="-60" dirty="0" smtClean="0">
                <a:latin typeface="Arial"/>
                <a:cs typeface="Arial"/>
              </a:rPr>
              <a:t>and  </a:t>
            </a:r>
            <a:r>
              <a:rPr sz="1050" spc="-60" dirty="0">
                <a:latin typeface="Arial"/>
                <a:cs typeface="Arial"/>
              </a:rPr>
              <a:t>diagram-based </a:t>
            </a:r>
            <a:r>
              <a:rPr sz="1050" spc="-50" dirty="0">
                <a:latin typeface="Arial"/>
                <a:cs typeface="Arial"/>
              </a:rPr>
              <a:t>software;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285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Thesauri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30" dirty="0">
                <a:latin typeface="Arial"/>
                <a:cs typeface="Arial"/>
              </a:rPr>
              <a:t>other structured</a:t>
            </a:r>
            <a:r>
              <a:rPr sz="1050" spc="14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vocabularies;</a:t>
            </a:r>
            <a:endParaRPr sz="1050" dirty="0">
              <a:latin typeface="Arial"/>
              <a:cs typeface="Arial"/>
            </a:endParaRPr>
          </a:p>
          <a:p>
            <a:pPr marL="184150" marR="231775" indent="-171450">
              <a:lnSpc>
                <a:spcPct val="102600"/>
              </a:lnSpc>
              <a:spcBef>
                <a:spcPts val="254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Other (semi-)structured data, </a:t>
            </a:r>
            <a:r>
              <a:rPr sz="1050" spc="-75" dirty="0">
                <a:latin typeface="Arial"/>
                <a:cs typeface="Arial"/>
              </a:rPr>
              <a:t>such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80" dirty="0">
                <a:latin typeface="Arial"/>
                <a:cs typeface="Arial"/>
              </a:rPr>
              <a:t>spreadsheets </a:t>
            </a:r>
            <a:r>
              <a:rPr sz="1050" spc="-60" dirty="0">
                <a:latin typeface="Arial"/>
                <a:cs typeface="Arial"/>
              </a:rPr>
              <a:t>and  company  </a:t>
            </a:r>
            <a:r>
              <a:rPr sz="1050" spc="-30" dirty="0">
                <a:latin typeface="Arial"/>
                <a:cs typeface="Arial"/>
              </a:rPr>
              <a:t>product</a:t>
            </a:r>
            <a:r>
              <a:rPr sz="1050" spc="-6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catalogs;</a:t>
            </a:r>
            <a:endParaRPr sz="1050" dirty="0">
              <a:latin typeface="Arial"/>
              <a:cs typeface="Arial"/>
            </a:endParaRPr>
          </a:p>
          <a:p>
            <a:pPr marL="184150" marR="318770" indent="-171450">
              <a:lnSpc>
                <a:spcPct val="102600"/>
              </a:lnSpc>
              <a:spcBef>
                <a:spcPts val="254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Text mining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5" dirty="0">
                <a:latin typeface="Arial"/>
                <a:cs typeface="Arial"/>
              </a:rPr>
              <a:t>documents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15" dirty="0">
                <a:latin typeface="Arial"/>
                <a:cs typeface="Arial"/>
              </a:rPr>
              <a:t>find </a:t>
            </a:r>
            <a:r>
              <a:rPr sz="1050" spc="-45" dirty="0">
                <a:latin typeface="Arial"/>
                <a:cs typeface="Arial"/>
              </a:rPr>
              <a:t>candidate terms </a:t>
            </a:r>
            <a:r>
              <a:rPr sz="1050" spc="-25" dirty="0">
                <a:latin typeface="Arial"/>
                <a:cs typeface="Arial"/>
              </a:rPr>
              <a:t>for  </a:t>
            </a:r>
            <a:r>
              <a:rPr sz="1050" spc="-60" dirty="0">
                <a:latin typeface="Arial"/>
                <a:cs typeface="Arial"/>
              </a:rPr>
              <a:t>concepts and</a:t>
            </a:r>
            <a:r>
              <a:rPr sz="1050" spc="16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relations;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285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Terminologies, </a:t>
            </a:r>
            <a:r>
              <a:rPr sz="1050" spc="-50" dirty="0">
                <a:latin typeface="Arial"/>
                <a:cs typeface="Arial"/>
              </a:rPr>
              <a:t>lexicons,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glossaries;</a:t>
            </a:r>
            <a:endParaRPr sz="1050" dirty="0">
              <a:latin typeface="Arial"/>
              <a:cs typeface="Arial"/>
            </a:endParaRPr>
          </a:p>
          <a:p>
            <a:pPr marL="184150" marR="452755" indent="-171450">
              <a:lnSpc>
                <a:spcPct val="102600"/>
              </a:lnSpc>
              <a:spcBef>
                <a:spcPts val="250"/>
              </a:spcBef>
              <a:buFont typeface="Arial"/>
              <a:buChar char="•"/>
            </a:pPr>
            <a:r>
              <a:rPr sz="1050" spc="-50" dirty="0">
                <a:latin typeface="Arial"/>
                <a:cs typeface="Arial"/>
              </a:rPr>
              <a:t>Wisdom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5" dirty="0">
                <a:latin typeface="Arial"/>
                <a:cs typeface="Arial"/>
              </a:rPr>
              <a:t>crowds </a:t>
            </a:r>
            <a:r>
              <a:rPr sz="1050" spc="-30" dirty="0">
                <a:latin typeface="Arial"/>
                <a:cs typeface="Arial"/>
              </a:rPr>
              <a:t>tagging, </a:t>
            </a:r>
            <a:r>
              <a:rPr sz="1050" spc="-35" dirty="0">
                <a:latin typeface="Arial"/>
                <a:cs typeface="Arial"/>
              </a:rPr>
              <a:t>tagging </a:t>
            </a:r>
            <a:r>
              <a:rPr sz="1050" spc="-75" dirty="0">
                <a:latin typeface="Arial"/>
                <a:cs typeface="Arial"/>
              </a:rPr>
              <a:t>games, </a:t>
            </a:r>
            <a:r>
              <a:rPr sz="1050" spc="-65" dirty="0">
                <a:latin typeface="Arial"/>
                <a:cs typeface="Arial"/>
              </a:rPr>
              <a:t>and  </a:t>
            </a:r>
            <a:r>
              <a:rPr sz="1050" spc="-50" dirty="0">
                <a:latin typeface="Arial"/>
                <a:cs typeface="Arial"/>
              </a:rPr>
              <a:t>folksonomies;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9" name="object 10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64</a:t>
            </a:r>
            <a:r>
              <a:rPr spc="50" dirty="0"/>
              <a:t>/71</a:t>
            </a:r>
          </a:p>
        </p:txBody>
      </p:sp>
      <p:sp>
        <p:nvSpPr>
          <p:cNvPr id="110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80688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256053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624395" y="430403"/>
            <a:ext cx="3814255" cy="240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410">
              <a:lnSpc>
                <a:spcPct val="100000"/>
              </a:lnSpc>
            </a:pPr>
            <a:r>
              <a:rPr sz="1400" spc="-95" dirty="0">
                <a:solidFill>
                  <a:srgbClr val="46AA78"/>
                </a:solidFill>
                <a:latin typeface="Arial"/>
                <a:cs typeface="Arial"/>
              </a:rPr>
              <a:t>Languages 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– 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preliminary</a:t>
            </a:r>
            <a:r>
              <a:rPr sz="1400" spc="-204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considerations</a:t>
            </a:r>
            <a:endParaRPr sz="1400" dirty="0">
              <a:latin typeface="Arial"/>
              <a:cs typeface="Arial"/>
            </a:endParaRPr>
          </a:p>
          <a:p>
            <a:pPr marL="184150" marR="160655" indent="-171450">
              <a:lnSpc>
                <a:spcPts val="1200"/>
              </a:lnSpc>
              <a:spcBef>
                <a:spcPts val="855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Depending on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purpose(s) </a:t>
            </a:r>
            <a:r>
              <a:rPr sz="1050" spc="-35" dirty="0">
                <a:latin typeface="Arial"/>
                <a:cs typeface="Arial"/>
              </a:rPr>
              <a:t>(and </a:t>
            </a:r>
            <a:r>
              <a:rPr sz="1050" spc="-50" dirty="0">
                <a:latin typeface="Arial"/>
                <a:cs typeface="Arial"/>
              </a:rPr>
              <a:t>available </a:t>
            </a:r>
            <a:r>
              <a:rPr sz="1050" spc="-60" dirty="0">
                <a:latin typeface="Arial"/>
                <a:cs typeface="Arial"/>
              </a:rPr>
              <a:t>resources), </a:t>
            </a:r>
            <a:r>
              <a:rPr sz="1050" spc="-80" dirty="0">
                <a:latin typeface="Arial"/>
                <a:cs typeface="Arial"/>
              </a:rPr>
              <a:t>one  </a:t>
            </a:r>
            <a:r>
              <a:rPr sz="1050" spc="-90" dirty="0">
                <a:latin typeface="Arial"/>
                <a:cs typeface="Arial"/>
              </a:rPr>
              <a:t>ends  </a:t>
            </a:r>
            <a:r>
              <a:rPr sz="1050" spc="-50" dirty="0">
                <a:latin typeface="Arial"/>
                <a:cs typeface="Arial"/>
              </a:rPr>
              <a:t>up </a:t>
            </a:r>
            <a:r>
              <a:rPr sz="1050" dirty="0">
                <a:latin typeface="Arial"/>
                <a:cs typeface="Arial"/>
              </a:rPr>
              <a:t>with</a:t>
            </a:r>
            <a:r>
              <a:rPr sz="1050" spc="10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either</a:t>
            </a:r>
            <a:endParaRPr sz="1050" dirty="0">
              <a:latin typeface="Arial"/>
              <a:cs typeface="Arial"/>
            </a:endParaRPr>
          </a:p>
          <a:p>
            <a:pPr marL="289560" marR="75565" indent="-228600">
              <a:lnSpc>
                <a:spcPct val="100000"/>
              </a:lnSpc>
              <a:spcBef>
                <a:spcPts val="150"/>
              </a:spcBef>
              <a:buClr>
                <a:srgbClr val="46AA78"/>
              </a:buClr>
              <a:buAutoNum type="alphaLcParenBoth"/>
              <a:tabLst>
                <a:tab pos="290195" algn="l"/>
              </a:tabLst>
            </a:pP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55" dirty="0">
                <a:latin typeface="Arial"/>
                <a:cs typeface="Arial"/>
              </a:rPr>
              <a:t>large </a:t>
            </a:r>
            <a:r>
              <a:rPr sz="1000" spc="-5" dirty="0">
                <a:latin typeface="Arial"/>
                <a:cs typeface="Arial"/>
              </a:rPr>
              <a:t>but </a:t>
            </a:r>
            <a:r>
              <a:rPr sz="1000" spc="-50" dirty="0">
                <a:latin typeface="Arial"/>
                <a:cs typeface="Arial"/>
              </a:rPr>
              <a:t>simple </a:t>
            </a:r>
            <a:r>
              <a:rPr sz="1000" spc="-35" dirty="0">
                <a:latin typeface="Arial"/>
                <a:cs typeface="Arial"/>
              </a:rPr>
              <a:t>ontology, </a:t>
            </a:r>
            <a:r>
              <a:rPr sz="1000" spc="-25" dirty="0">
                <a:latin typeface="Arial"/>
                <a:cs typeface="Arial"/>
              </a:rPr>
              <a:t>i.e., </a:t>
            </a:r>
            <a:r>
              <a:rPr sz="1000" spc="-30" dirty="0">
                <a:latin typeface="Arial"/>
                <a:cs typeface="Arial"/>
              </a:rPr>
              <a:t>mostly </a:t>
            </a:r>
            <a:r>
              <a:rPr sz="1000" spc="-10" dirty="0">
                <a:latin typeface="Arial"/>
                <a:cs typeface="Arial"/>
              </a:rPr>
              <a:t>just </a:t>
            </a: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35" dirty="0">
                <a:latin typeface="Arial"/>
                <a:cs typeface="Arial"/>
              </a:rPr>
              <a:t>taxonomy  </a:t>
            </a:r>
            <a:r>
              <a:rPr sz="1000" spc="-5" dirty="0">
                <a:latin typeface="Arial"/>
                <a:cs typeface="Arial"/>
              </a:rPr>
              <a:t>without,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50" dirty="0">
                <a:latin typeface="Arial"/>
                <a:cs typeface="Arial"/>
              </a:rPr>
              <a:t>very </a:t>
            </a:r>
            <a:r>
              <a:rPr sz="1000" spc="-35" dirty="0">
                <a:latin typeface="Arial"/>
                <a:cs typeface="Arial"/>
              </a:rPr>
              <a:t>few, </a:t>
            </a:r>
            <a:r>
              <a:rPr sz="1000" spc="-40" dirty="0">
                <a:latin typeface="Arial"/>
                <a:cs typeface="Arial"/>
              </a:rPr>
              <a:t>properties </a:t>
            </a:r>
            <a:r>
              <a:rPr sz="1000" spc="-20" dirty="0">
                <a:latin typeface="Arial"/>
                <a:cs typeface="Arial"/>
              </a:rPr>
              <a:t>(relations) </a:t>
            </a:r>
            <a:r>
              <a:rPr sz="1000" spc="-40" dirty="0">
                <a:latin typeface="Arial"/>
                <a:cs typeface="Arial"/>
              </a:rPr>
              <a:t>linked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spc="-50" dirty="0">
                <a:latin typeface="Arial"/>
                <a:cs typeface="Arial"/>
              </a:rPr>
              <a:t>concepts, </a:t>
            </a:r>
            <a:r>
              <a:rPr sz="1000" spc="-65" dirty="0">
                <a:latin typeface="Arial"/>
                <a:cs typeface="Arial"/>
              </a:rPr>
              <a:t>where </a:t>
            </a:r>
            <a:r>
              <a:rPr sz="1000" spc="-25" dirty="0">
                <a:latin typeface="Arial"/>
                <a:cs typeface="Arial"/>
              </a:rPr>
              <a:t>‘large’ </a:t>
            </a:r>
            <a:r>
              <a:rPr sz="1000" spc="-40" dirty="0">
                <a:latin typeface="Arial"/>
                <a:cs typeface="Arial"/>
              </a:rPr>
              <a:t>is, roughly, </a:t>
            </a:r>
            <a:r>
              <a:rPr sz="1000" i="1" spc="190" dirty="0">
                <a:latin typeface="Arial"/>
                <a:cs typeface="Arial"/>
              </a:rPr>
              <a:t>&gt; </a:t>
            </a:r>
            <a:r>
              <a:rPr sz="1000" spc="-60" dirty="0">
                <a:latin typeface="Arial"/>
                <a:cs typeface="Arial"/>
              </a:rPr>
              <a:t>10000 </a:t>
            </a:r>
            <a:r>
              <a:rPr sz="1000" spc="-50" dirty="0">
                <a:latin typeface="Arial"/>
                <a:cs typeface="Arial"/>
              </a:rPr>
              <a:t>concepts, </a:t>
            </a:r>
            <a:r>
              <a:rPr sz="1000" spc="-90" dirty="0">
                <a:latin typeface="Arial"/>
                <a:cs typeface="Arial"/>
              </a:rPr>
              <a:t>so </a:t>
            </a:r>
            <a:r>
              <a:rPr sz="1000" spc="10" dirty="0">
                <a:latin typeface="Arial"/>
                <a:cs typeface="Arial"/>
              </a:rPr>
              <a:t>that 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50" dirty="0">
                <a:latin typeface="Arial"/>
                <a:cs typeface="Arial"/>
              </a:rPr>
              <a:t>simple </a:t>
            </a:r>
            <a:r>
              <a:rPr sz="1000" spc="-40" dirty="0">
                <a:latin typeface="Arial"/>
                <a:cs typeface="Arial"/>
              </a:rPr>
              <a:t>representation </a:t>
            </a:r>
            <a:r>
              <a:rPr sz="1000" spc="-60" dirty="0">
                <a:latin typeface="Arial"/>
                <a:cs typeface="Arial"/>
              </a:rPr>
              <a:t>language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suffices;</a:t>
            </a:r>
            <a:endParaRPr sz="1000" dirty="0">
              <a:latin typeface="Arial"/>
              <a:cs typeface="Arial"/>
            </a:endParaRPr>
          </a:p>
          <a:p>
            <a:pPr marL="289560" marR="46990" indent="-233045">
              <a:lnSpc>
                <a:spcPts val="1200"/>
              </a:lnSpc>
              <a:spcBef>
                <a:spcPts val="30"/>
              </a:spcBef>
              <a:buClr>
                <a:srgbClr val="46AA78"/>
              </a:buClr>
              <a:buAutoNum type="alphaLcParenBoth"/>
              <a:tabLst>
                <a:tab pos="290195" algn="l"/>
              </a:tabLst>
            </a:pPr>
            <a:r>
              <a:rPr sz="1000" spc="-80" dirty="0">
                <a:latin typeface="Arial"/>
                <a:cs typeface="Arial"/>
              </a:rPr>
              <a:t>a </a:t>
            </a:r>
            <a:r>
              <a:rPr sz="1000" spc="-55" dirty="0">
                <a:latin typeface="Arial"/>
                <a:cs typeface="Arial"/>
              </a:rPr>
              <a:t>large and </a:t>
            </a:r>
            <a:r>
              <a:rPr sz="1000" spc="-45" dirty="0">
                <a:latin typeface="Arial"/>
                <a:cs typeface="Arial"/>
              </a:rPr>
              <a:t>elaborate </a:t>
            </a:r>
            <a:r>
              <a:rPr sz="1000" spc="-35" dirty="0">
                <a:latin typeface="Arial"/>
                <a:cs typeface="Arial"/>
              </a:rPr>
              <a:t>ontology, which </a:t>
            </a:r>
            <a:r>
              <a:rPr sz="1000" spc="-50" dirty="0">
                <a:latin typeface="Arial"/>
                <a:cs typeface="Arial"/>
              </a:rPr>
              <a:t>includes </a:t>
            </a:r>
            <a:r>
              <a:rPr sz="1000" spc="-20" dirty="0">
                <a:latin typeface="Arial"/>
                <a:cs typeface="Arial"/>
              </a:rPr>
              <a:t>rich </a:t>
            </a:r>
            <a:r>
              <a:rPr sz="1000" spc="-85" dirty="0">
                <a:latin typeface="Arial"/>
                <a:cs typeface="Arial"/>
              </a:rPr>
              <a:t>usage </a:t>
            </a:r>
            <a:r>
              <a:rPr sz="1000" spc="-20" dirty="0">
                <a:latin typeface="Arial"/>
                <a:cs typeface="Arial"/>
              </a:rPr>
              <a:t>of  </a:t>
            </a:r>
            <a:r>
              <a:rPr sz="1000" spc="-35" dirty="0">
                <a:latin typeface="Arial"/>
                <a:cs typeface="Arial"/>
              </a:rPr>
              <a:t>properties, </a:t>
            </a:r>
            <a:r>
              <a:rPr sz="1000" spc="-50" dirty="0">
                <a:latin typeface="Arial"/>
                <a:cs typeface="Arial"/>
              </a:rPr>
              <a:t>defined concepts, </a:t>
            </a:r>
            <a:r>
              <a:rPr sz="1000" spc="-45" dirty="0">
                <a:latin typeface="Arial"/>
                <a:cs typeface="Arial"/>
              </a:rPr>
              <a:t>and, </a:t>
            </a:r>
            <a:r>
              <a:rPr sz="1000" spc="-40" dirty="0">
                <a:latin typeface="Arial"/>
                <a:cs typeface="Arial"/>
              </a:rPr>
              <a:t>roughly, </a:t>
            </a:r>
            <a:r>
              <a:rPr sz="1000" spc="-30" dirty="0">
                <a:latin typeface="Arial"/>
                <a:cs typeface="Arial"/>
              </a:rPr>
              <a:t>requiring </a:t>
            </a:r>
            <a:r>
              <a:rPr sz="1000" spc="-20" dirty="0">
                <a:latin typeface="Arial"/>
                <a:cs typeface="Arial"/>
              </a:rPr>
              <a:t>OWL-DL;  </a:t>
            </a:r>
            <a:r>
              <a:rPr sz="1000" spc="-45" dirty="0">
                <a:latin typeface="Arial"/>
                <a:cs typeface="Arial"/>
              </a:rPr>
              <a:t>or</a:t>
            </a:r>
            <a:endParaRPr sz="1000" dirty="0">
              <a:latin typeface="Arial"/>
              <a:cs typeface="Arial"/>
            </a:endParaRPr>
          </a:p>
          <a:p>
            <a:pPr marL="289560" indent="-224154">
              <a:lnSpc>
                <a:spcPts val="1155"/>
              </a:lnSpc>
              <a:buClr>
                <a:srgbClr val="46AA78"/>
              </a:buClr>
              <a:buAutoNum type="alphaLcParenBoth"/>
              <a:tabLst>
                <a:tab pos="290195" algn="l"/>
              </a:tabLst>
            </a:pP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45" dirty="0">
                <a:latin typeface="Arial"/>
                <a:cs typeface="Arial"/>
              </a:rPr>
              <a:t>small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50" dirty="0">
                <a:latin typeface="Arial"/>
                <a:cs typeface="Arial"/>
              </a:rPr>
              <a:t>very complex </a:t>
            </a:r>
            <a:r>
              <a:rPr sz="1000" spc="-35" dirty="0">
                <a:latin typeface="Arial"/>
                <a:cs typeface="Arial"/>
              </a:rPr>
              <a:t>ontology, </a:t>
            </a:r>
            <a:r>
              <a:rPr sz="1000" spc="-65" dirty="0">
                <a:latin typeface="Arial"/>
                <a:cs typeface="Arial"/>
              </a:rPr>
              <a:t>where  </a:t>
            </a:r>
            <a:r>
              <a:rPr sz="1000" spc="-15" dirty="0">
                <a:latin typeface="Arial"/>
                <a:cs typeface="Arial"/>
              </a:rPr>
              <a:t>‘small’ </a:t>
            </a:r>
            <a:r>
              <a:rPr sz="1000" spc="-40" dirty="0">
                <a:latin typeface="Arial"/>
                <a:cs typeface="Arial"/>
              </a:rPr>
              <a:t>is, roughly, 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i="1" spc="190" dirty="0" smtClean="0">
                <a:latin typeface="Arial"/>
                <a:cs typeface="Arial"/>
              </a:rPr>
              <a:t>&lt;</a:t>
            </a:r>
            <a:r>
              <a:rPr sz="1000" spc="-60" dirty="0" smtClean="0">
                <a:latin typeface="Arial"/>
                <a:cs typeface="Arial"/>
              </a:rPr>
              <a:t>250  </a:t>
            </a:r>
            <a:r>
              <a:rPr sz="1000" spc="-50" dirty="0">
                <a:latin typeface="Arial"/>
                <a:cs typeface="Arial"/>
              </a:rPr>
              <a:t>concepts,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30" dirty="0">
                <a:latin typeface="Arial"/>
                <a:cs typeface="Arial"/>
              </a:rPr>
              <a:t>requiring </a:t>
            </a:r>
            <a:r>
              <a:rPr sz="1000" dirty="0">
                <a:latin typeface="Arial"/>
                <a:cs typeface="Arial"/>
              </a:rPr>
              <a:t>at </a:t>
            </a:r>
            <a:r>
              <a:rPr sz="1000" spc="-45" dirty="0">
                <a:latin typeface="Arial"/>
                <a:cs typeface="Arial"/>
              </a:rPr>
              <a:t>least </a:t>
            </a:r>
            <a:r>
              <a:rPr sz="1000" spc="-35" dirty="0">
                <a:latin typeface="Arial"/>
                <a:cs typeface="Arial"/>
              </a:rPr>
              <a:t>OWL </a:t>
            </a:r>
            <a:r>
              <a:rPr sz="1000" spc="-60" dirty="0">
                <a:latin typeface="Arial"/>
                <a:cs typeface="Arial"/>
              </a:rPr>
              <a:t>2  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DL</a:t>
            </a:r>
            <a:endParaRPr sz="1000" dirty="0">
              <a:latin typeface="Arial"/>
              <a:cs typeface="Arial"/>
            </a:endParaRPr>
          </a:p>
          <a:p>
            <a:pPr marL="184150" marR="185420" indent="-171450">
              <a:lnSpc>
                <a:spcPct val="102600"/>
              </a:lnSpc>
              <a:spcBef>
                <a:spcPts val="315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Certain </a:t>
            </a:r>
            <a:r>
              <a:rPr sz="1050" spc="-70" dirty="0">
                <a:latin typeface="Arial"/>
                <a:cs typeface="Arial"/>
              </a:rPr>
              <a:t>choices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55" dirty="0">
                <a:latin typeface="Arial"/>
                <a:cs typeface="Arial"/>
              </a:rPr>
              <a:t>reusing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-50" dirty="0">
                <a:latin typeface="Arial"/>
                <a:cs typeface="Arial"/>
              </a:rPr>
              <a:t>or </a:t>
            </a:r>
            <a:r>
              <a:rPr sz="1050" spc="-65" dirty="0">
                <a:latin typeface="Arial"/>
                <a:cs typeface="Arial"/>
              </a:rPr>
              <a:t>legacy </a:t>
            </a:r>
            <a:r>
              <a:rPr sz="1050" spc="-25" dirty="0">
                <a:latin typeface="Arial"/>
                <a:cs typeface="Arial"/>
              </a:rPr>
              <a:t>material, </a:t>
            </a:r>
            <a:r>
              <a:rPr sz="1050" spc="-50" dirty="0">
                <a:latin typeface="Arial"/>
                <a:cs typeface="Arial"/>
              </a:rPr>
              <a:t>or  </a:t>
            </a:r>
            <a:r>
              <a:rPr sz="1050" spc="-40" dirty="0">
                <a:latin typeface="Arial"/>
                <a:cs typeface="Arial"/>
              </a:rPr>
              <a:t>goal, </a:t>
            </a:r>
            <a:r>
              <a:rPr sz="1050" spc="-70" dirty="0">
                <a:latin typeface="Arial"/>
                <a:cs typeface="Arial"/>
              </a:rPr>
              <a:t>may  </a:t>
            </a:r>
            <a:r>
              <a:rPr sz="1050" spc="-25" dirty="0">
                <a:latin typeface="Arial"/>
                <a:cs typeface="Arial"/>
              </a:rPr>
              <a:t>lock </a:t>
            </a:r>
            <a:r>
              <a:rPr sz="1050" spc="-80" dirty="0">
                <a:latin typeface="Arial"/>
                <a:cs typeface="Arial"/>
              </a:rPr>
              <a:t>one  </a:t>
            </a:r>
            <a:r>
              <a:rPr sz="1050" spc="-85" dirty="0">
                <a:latin typeface="Arial"/>
                <a:cs typeface="Arial"/>
              </a:rPr>
              <a:t>a</a:t>
            </a:r>
            <a:r>
              <a:rPr sz="1050" spc="65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language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02551" y="294264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5" y="2873375"/>
            <a:ext cx="37380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405" dirty="0">
                <a:latin typeface="Menlo"/>
                <a:cs typeface="Menlo"/>
              </a:rPr>
              <a:t>⇒ </a:t>
            </a:r>
            <a:r>
              <a:rPr sz="1050" spc="-70" dirty="0">
                <a:latin typeface="Arial"/>
                <a:cs typeface="Arial"/>
              </a:rPr>
              <a:t>Separate </a:t>
            </a:r>
            <a:r>
              <a:rPr sz="1050" spc="-55" dirty="0">
                <a:latin typeface="Arial"/>
                <a:cs typeface="Arial"/>
              </a:rPr>
              <a:t>dimension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45" dirty="0">
                <a:latin typeface="Arial"/>
                <a:cs typeface="Arial"/>
              </a:rPr>
              <a:t>interferes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the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previous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65/71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81050" y="3025775"/>
            <a:ext cx="37380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55" dirty="0">
                <a:latin typeface="Arial"/>
                <a:cs typeface="Arial"/>
              </a:rPr>
              <a:t>parameters: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choice 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45" dirty="0">
                <a:latin typeface="Arial"/>
                <a:cs typeface="Arial"/>
              </a:rPr>
              <a:t>representation</a:t>
            </a:r>
            <a:r>
              <a:rPr sz="1050" spc="125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language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88548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551" y="107527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26508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140425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624395" y="430403"/>
            <a:ext cx="3985705" cy="1481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6685" algn="ctr">
              <a:lnSpc>
                <a:spcPct val="100000"/>
              </a:lnSpc>
            </a:pPr>
            <a:r>
              <a:rPr sz="1400" spc="-95" dirty="0">
                <a:solidFill>
                  <a:srgbClr val="46AA78"/>
                </a:solidFill>
                <a:latin typeface="Arial"/>
                <a:cs typeface="Arial"/>
              </a:rPr>
              <a:t>Languages</a:t>
            </a:r>
            <a:endParaRPr sz="1400" dirty="0">
              <a:latin typeface="Arial"/>
              <a:cs typeface="Arial"/>
            </a:endParaRPr>
          </a:p>
          <a:p>
            <a:pPr marL="184150" marR="78740" indent="-171450">
              <a:lnSpc>
                <a:spcPct val="113199"/>
              </a:lnSpc>
              <a:spcBef>
                <a:spcPts val="1160"/>
              </a:spcBef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Older </a:t>
            </a:r>
            <a:r>
              <a:rPr sz="1050" spc="-35" dirty="0">
                <a:latin typeface="Arial"/>
                <a:cs typeface="Arial"/>
              </a:rPr>
              <a:t>KR </a:t>
            </a:r>
            <a:r>
              <a:rPr sz="1050" spc="-70" dirty="0">
                <a:latin typeface="Arial"/>
                <a:cs typeface="Arial"/>
              </a:rPr>
              <a:t>languages </a:t>
            </a:r>
            <a:r>
              <a:rPr sz="1050" spc="-40" dirty="0">
                <a:latin typeface="Arial"/>
                <a:cs typeface="Arial"/>
              </a:rPr>
              <a:t>(frames, obo, </a:t>
            </a:r>
            <a:r>
              <a:rPr sz="1050" spc="-45" dirty="0">
                <a:latin typeface="Arial"/>
                <a:cs typeface="Arial"/>
              </a:rPr>
              <a:t>conceptual </a:t>
            </a:r>
            <a:r>
              <a:rPr sz="1050" spc="-55" dirty="0">
                <a:latin typeface="Arial"/>
                <a:cs typeface="Arial"/>
              </a:rPr>
              <a:t>graphs, </a:t>
            </a:r>
            <a:r>
              <a:rPr sz="1050" spc="-10" dirty="0">
                <a:latin typeface="Arial"/>
                <a:cs typeface="Arial"/>
              </a:rPr>
              <a:t>etc.)  </a:t>
            </a:r>
            <a:endParaRPr lang="en-US" sz="1050" spc="-10" dirty="0" smtClean="0">
              <a:latin typeface="Arial"/>
              <a:cs typeface="Arial"/>
            </a:endParaRPr>
          </a:p>
          <a:p>
            <a:pPr marL="184150" marR="78740" indent="-171450">
              <a:lnSpc>
                <a:spcPct val="113199"/>
              </a:lnSpc>
              <a:spcBef>
                <a:spcPts val="1160"/>
              </a:spcBef>
              <a:buFont typeface="Arial"/>
              <a:buChar char="•"/>
            </a:pPr>
            <a:r>
              <a:rPr sz="1050" spc="-75" dirty="0" smtClean="0">
                <a:latin typeface="Arial"/>
                <a:cs typeface="Arial"/>
              </a:rPr>
              <a:t>Web  </a:t>
            </a:r>
            <a:r>
              <a:rPr sz="1050" spc="-30" dirty="0">
                <a:latin typeface="Arial"/>
                <a:cs typeface="Arial"/>
              </a:rPr>
              <a:t>Ontology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70" dirty="0">
                <a:latin typeface="Arial"/>
                <a:cs typeface="Arial"/>
              </a:rPr>
              <a:t>Languages: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150"/>
              </a:lnSpc>
              <a:spcBef>
                <a:spcPts val="170"/>
              </a:spcBef>
              <a:buFont typeface="Arial"/>
              <a:buChar char="•"/>
            </a:pPr>
            <a:r>
              <a:rPr sz="1000" spc="-25" dirty="0">
                <a:latin typeface="Arial"/>
                <a:cs typeface="Arial"/>
              </a:rPr>
              <a:t>OWL: </a:t>
            </a:r>
            <a:r>
              <a:rPr sz="1000" spc="-15" dirty="0">
                <a:latin typeface="Arial"/>
                <a:cs typeface="Arial"/>
              </a:rPr>
              <a:t>OWL-Lite, </a:t>
            </a:r>
            <a:r>
              <a:rPr sz="1000" spc="-20" dirty="0">
                <a:latin typeface="Arial"/>
                <a:cs typeface="Arial"/>
              </a:rPr>
              <a:t>OWL-DL, </a:t>
            </a:r>
            <a:r>
              <a:rPr sz="1000" spc="-35" dirty="0">
                <a:latin typeface="Arial"/>
                <a:cs typeface="Arial"/>
              </a:rPr>
              <a:t>OWL 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full</a:t>
            </a:r>
          </a:p>
          <a:p>
            <a:pPr marL="461010" marR="5080" indent="-171450">
              <a:lnSpc>
                <a:spcPts val="1100"/>
              </a:lnSpc>
              <a:spcBef>
                <a:spcPts val="65"/>
              </a:spcBef>
              <a:buFont typeface="Arial"/>
              <a:buChar char="•"/>
            </a:pPr>
            <a:r>
              <a:rPr sz="1000" spc="-35" dirty="0">
                <a:latin typeface="Arial"/>
                <a:cs typeface="Arial"/>
              </a:rPr>
              <a:t>OWL </a:t>
            </a:r>
            <a:r>
              <a:rPr sz="1000" spc="-60" dirty="0">
                <a:latin typeface="Arial"/>
                <a:cs typeface="Arial"/>
              </a:rPr>
              <a:t>2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60" dirty="0">
                <a:latin typeface="Arial"/>
                <a:cs typeface="Arial"/>
              </a:rPr>
              <a:t>4 </a:t>
            </a:r>
            <a:r>
              <a:rPr sz="1000" spc="-65" dirty="0">
                <a:latin typeface="Arial"/>
                <a:cs typeface="Arial"/>
              </a:rPr>
              <a:t>languages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10" dirty="0">
                <a:latin typeface="Arial"/>
                <a:cs typeface="Arial"/>
              </a:rPr>
              <a:t>tailor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55" dirty="0">
                <a:latin typeface="Arial"/>
                <a:cs typeface="Arial"/>
              </a:rPr>
              <a:t>choice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30" dirty="0">
                <a:latin typeface="Arial"/>
                <a:cs typeface="Arial"/>
              </a:rPr>
              <a:t>ontology  </a:t>
            </a:r>
            <a:r>
              <a:rPr sz="1000" spc="-60" dirty="0">
                <a:latin typeface="Arial"/>
                <a:cs typeface="Arial"/>
              </a:rPr>
              <a:t>language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35" dirty="0">
                <a:latin typeface="Arial"/>
                <a:cs typeface="Arial"/>
              </a:rPr>
              <a:t>fit </a:t>
            </a:r>
            <a:r>
              <a:rPr sz="1000" spc="-45" dirty="0">
                <a:latin typeface="Arial"/>
                <a:cs typeface="Arial"/>
              </a:rPr>
              <a:t>best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85" dirty="0">
                <a:latin typeface="Arial"/>
                <a:cs typeface="Arial"/>
              </a:rPr>
              <a:t>usage </a:t>
            </a:r>
            <a:r>
              <a:rPr sz="1000" spc="-75" dirty="0">
                <a:latin typeface="Arial"/>
                <a:cs typeface="Arial"/>
              </a:rPr>
              <a:t>scope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context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i="1" spc="-60" dirty="0">
                <a:latin typeface="Arial"/>
                <a:cs typeface="Arial"/>
              </a:rPr>
              <a:t>scalable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i="1" spc="-30" dirty="0">
                <a:latin typeface="Arial"/>
                <a:cs typeface="Arial"/>
              </a:rPr>
              <a:t>multi-purpose 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SW: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069416" y="1847100"/>
            <a:ext cx="52590" cy="52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1178572" y="1893169"/>
            <a:ext cx="280287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900" spc="-10" dirty="0">
                <a:latin typeface="Arial"/>
                <a:cs typeface="Arial"/>
              </a:rPr>
              <a:t>OWL </a:t>
            </a:r>
            <a:r>
              <a:rPr sz="900" spc="-45" dirty="0">
                <a:latin typeface="Arial"/>
                <a:cs typeface="Arial"/>
              </a:rPr>
              <a:t>2 </a:t>
            </a:r>
            <a:r>
              <a:rPr sz="900" spc="5" dirty="0">
                <a:latin typeface="Arial"/>
                <a:cs typeface="Arial"/>
              </a:rPr>
              <a:t>DL, </a:t>
            </a:r>
            <a:r>
              <a:rPr sz="900" spc="-60" dirty="0">
                <a:latin typeface="Arial"/>
                <a:cs typeface="Arial"/>
              </a:rPr>
              <a:t>based  </a:t>
            </a:r>
            <a:r>
              <a:rPr sz="900" spc="-35" dirty="0">
                <a:latin typeface="Arial"/>
                <a:cs typeface="Arial"/>
              </a:rPr>
              <a:t>on </a:t>
            </a:r>
            <a:r>
              <a:rPr sz="900" spc="-15" dirty="0">
                <a:latin typeface="Arial"/>
                <a:cs typeface="Arial"/>
              </a:rPr>
              <a:t>the </a:t>
            </a:r>
            <a:r>
              <a:rPr sz="900" spc="5" dirty="0">
                <a:latin typeface="Arial"/>
                <a:cs typeface="Arial"/>
              </a:rPr>
              <a:t>DL </a:t>
            </a:r>
            <a:r>
              <a:rPr sz="900" spc="-40" dirty="0">
                <a:latin typeface="Arial"/>
                <a:cs typeface="Arial"/>
              </a:rPr>
              <a:t>language </a:t>
            </a:r>
            <a:r>
              <a:rPr sz="900" spc="140" dirty="0">
                <a:latin typeface="Arial"/>
                <a:cs typeface="Arial"/>
              </a:rPr>
              <a:t> </a:t>
            </a:r>
            <a:r>
              <a:rPr sz="900" i="1" spc="114" dirty="0">
                <a:latin typeface="Arial"/>
                <a:cs typeface="Arial"/>
              </a:rPr>
              <a:t>SROIQ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069416" y="1986280"/>
            <a:ext cx="52590" cy="52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69416" y="212544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69416" y="226462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2551" y="246198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2551" y="267201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2551" y="288204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624394" y="2011680"/>
            <a:ext cx="3814255" cy="1203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7870" indent="-171450">
              <a:lnSpc>
                <a:spcPct val="100000"/>
              </a:lnSpc>
              <a:buFont typeface="Arial"/>
              <a:buChar char="•"/>
            </a:pPr>
            <a:r>
              <a:rPr sz="900" spc="-10" dirty="0">
                <a:latin typeface="Arial"/>
                <a:cs typeface="Arial"/>
              </a:rPr>
              <a:t>OWL </a:t>
            </a:r>
            <a:r>
              <a:rPr sz="900" spc="-45" dirty="0">
                <a:latin typeface="Arial"/>
                <a:cs typeface="Arial"/>
              </a:rPr>
              <a:t>2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EL</a:t>
            </a:r>
            <a:endParaRPr sz="900" dirty="0">
              <a:latin typeface="Arial"/>
              <a:cs typeface="Arial"/>
            </a:endParaRPr>
          </a:p>
          <a:p>
            <a:pPr marL="737870" indent="-171450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r>
              <a:rPr sz="900" spc="-10" dirty="0">
                <a:latin typeface="Arial"/>
                <a:cs typeface="Arial"/>
              </a:rPr>
              <a:t>OWL </a:t>
            </a:r>
            <a:r>
              <a:rPr sz="900" spc="-45" dirty="0">
                <a:latin typeface="Arial"/>
                <a:cs typeface="Arial"/>
              </a:rPr>
              <a:t>2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QL</a:t>
            </a:r>
            <a:endParaRPr sz="900" dirty="0">
              <a:latin typeface="Arial"/>
              <a:cs typeface="Arial"/>
            </a:endParaRPr>
          </a:p>
          <a:p>
            <a:pPr marL="737870" indent="-171450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r>
              <a:rPr sz="900" spc="-10" dirty="0">
                <a:latin typeface="Arial"/>
                <a:cs typeface="Arial"/>
              </a:rPr>
              <a:t>OWL </a:t>
            </a:r>
            <a:r>
              <a:rPr sz="900" spc="-45" dirty="0">
                <a:latin typeface="Arial"/>
                <a:cs typeface="Arial"/>
              </a:rPr>
              <a:t>2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RL</a:t>
            </a:r>
            <a:endParaRPr sz="900" dirty="0">
              <a:latin typeface="Arial"/>
              <a:cs typeface="Arial"/>
            </a:endParaRPr>
          </a:p>
          <a:p>
            <a:pPr marL="184150" marR="826135" indent="-171450">
              <a:lnSpc>
                <a:spcPct val="125299"/>
              </a:lnSpc>
              <a:spcBef>
                <a:spcPts val="40"/>
              </a:spcBef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Extensions </a:t>
            </a:r>
            <a:r>
              <a:rPr sz="1050" spc="-25" dirty="0">
                <a:latin typeface="Arial"/>
                <a:cs typeface="Arial"/>
              </a:rPr>
              <a:t>(probabilistic, </a:t>
            </a:r>
            <a:r>
              <a:rPr sz="1050" spc="-55" dirty="0">
                <a:latin typeface="Arial"/>
                <a:cs typeface="Arial"/>
              </a:rPr>
              <a:t>fuzzy, </a:t>
            </a:r>
            <a:r>
              <a:rPr sz="1050" spc="-30" dirty="0">
                <a:latin typeface="Arial"/>
                <a:cs typeface="Arial"/>
              </a:rPr>
              <a:t>temporal, </a:t>
            </a:r>
            <a:r>
              <a:rPr sz="1050" spc="-10" dirty="0">
                <a:latin typeface="Arial"/>
                <a:cs typeface="Arial"/>
              </a:rPr>
              <a:t>etc.)  </a:t>
            </a:r>
            <a:endParaRPr lang="en-US" sz="1050" spc="-10" dirty="0" smtClean="0">
              <a:latin typeface="Arial"/>
              <a:cs typeface="Arial"/>
            </a:endParaRPr>
          </a:p>
          <a:p>
            <a:pPr marL="184150" marR="826135" indent="-171450">
              <a:lnSpc>
                <a:spcPct val="125299"/>
              </a:lnSpc>
              <a:spcBef>
                <a:spcPts val="40"/>
              </a:spcBef>
              <a:buFont typeface="Arial"/>
              <a:buChar char="•"/>
            </a:pPr>
            <a:r>
              <a:rPr sz="1050" spc="-30" dirty="0" smtClean="0">
                <a:latin typeface="Arial"/>
                <a:cs typeface="Arial"/>
              </a:rPr>
              <a:t>Alternatives </a:t>
            </a:r>
            <a:r>
              <a:rPr sz="1050" spc="-25" dirty="0">
                <a:latin typeface="Arial"/>
                <a:cs typeface="Arial"/>
              </a:rPr>
              <a:t>(e.g., </a:t>
            </a:r>
            <a:r>
              <a:rPr sz="1050" spc="-65" dirty="0">
                <a:latin typeface="Arial"/>
                <a:cs typeface="Arial"/>
              </a:rPr>
              <a:t>Common 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Logic)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-55" dirty="0">
                <a:latin typeface="Arial"/>
                <a:cs typeface="Arial"/>
              </a:rPr>
              <a:t>Differences </a:t>
            </a:r>
            <a:r>
              <a:rPr sz="1050" spc="-70" dirty="0">
                <a:latin typeface="Arial"/>
                <a:cs typeface="Arial"/>
              </a:rPr>
              <a:t>between </a:t>
            </a:r>
            <a:r>
              <a:rPr sz="1050" spc="-90" dirty="0">
                <a:latin typeface="Arial"/>
                <a:cs typeface="Arial"/>
              </a:rPr>
              <a:t>expressiveness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70" dirty="0">
                <a:latin typeface="Arial"/>
                <a:cs typeface="Arial"/>
              </a:rPr>
              <a:t>languages 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15" dirty="0">
                <a:latin typeface="Arial"/>
                <a:cs typeface="Arial"/>
              </a:rPr>
              <a:t>their</a:t>
            </a:r>
            <a:r>
              <a:rPr sz="1050" spc="13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trade-offs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66/71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14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5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6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7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8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551" y="99410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2327" y="118390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2327" y="1639404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209490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244408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2551" y="282619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624395" y="430403"/>
            <a:ext cx="3661855" cy="2491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4410">
              <a:lnSpc>
                <a:spcPct val="100000"/>
              </a:lnSpc>
            </a:pP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Reasoning</a:t>
            </a:r>
            <a:r>
              <a:rPr sz="1400" spc="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rgbClr val="46AA78"/>
                </a:solidFill>
                <a:latin typeface="Arial"/>
                <a:cs typeface="Arial"/>
              </a:rPr>
              <a:t>services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35" dirty="0">
                <a:latin typeface="Arial"/>
                <a:cs typeface="Arial"/>
              </a:rPr>
              <a:t>Description </a:t>
            </a:r>
            <a:r>
              <a:rPr sz="1050" spc="-60" dirty="0">
                <a:latin typeface="Arial"/>
                <a:cs typeface="Arial"/>
              </a:rPr>
              <a:t>logics-based reasoning 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-75" dirty="0">
                <a:latin typeface="Arial"/>
                <a:cs typeface="Arial"/>
              </a:rPr>
              <a:t>services</a:t>
            </a:r>
            <a:endParaRPr sz="1050" dirty="0">
              <a:latin typeface="Arial"/>
              <a:cs typeface="Arial"/>
            </a:endParaRPr>
          </a:p>
          <a:p>
            <a:pPr marL="461010" marR="438784" indent="-171450">
              <a:lnSpc>
                <a:spcPct val="100000"/>
              </a:lnSpc>
              <a:spcBef>
                <a:spcPts val="170"/>
              </a:spcBef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standard </a:t>
            </a:r>
            <a:r>
              <a:rPr sz="1000" spc="-55" dirty="0">
                <a:latin typeface="Arial"/>
                <a:cs typeface="Arial"/>
              </a:rPr>
              <a:t>reasoning </a:t>
            </a:r>
            <a:r>
              <a:rPr sz="1000" spc="-70" dirty="0">
                <a:latin typeface="Arial"/>
                <a:cs typeface="Arial"/>
              </a:rPr>
              <a:t>services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30" dirty="0">
                <a:latin typeface="Arial"/>
                <a:cs typeface="Arial"/>
              </a:rPr>
              <a:t>ontology </a:t>
            </a:r>
            <a:r>
              <a:rPr sz="1000" spc="-70" dirty="0">
                <a:latin typeface="Arial"/>
                <a:cs typeface="Arial"/>
              </a:rPr>
              <a:t>usage:  </a:t>
            </a:r>
            <a:r>
              <a:rPr sz="1000" spc="-20" dirty="0">
                <a:latin typeface="Arial"/>
                <a:cs typeface="Arial"/>
              </a:rPr>
              <a:t>satisfiability </a:t>
            </a:r>
            <a:r>
              <a:rPr sz="1000" spc="-60" dirty="0">
                <a:latin typeface="Arial"/>
                <a:cs typeface="Arial"/>
              </a:rPr>
              <a:t>and </a:t>
            </a:r>
            <a:r>
              <a:rPr sz="1000" spc="-55" dirty="0">
                <a:latin typeface="Arial"/>
                <a:cs typeface="Arial"/>
              </a:rPr>
              <a:t>consistency </a:t>
            </a:r>
            <a:r>
              <a:rPr sz="1000" spc="-45" dirty="0">
                <a:latin typeface="Arial"/>
                <a:cs typeface="Arial"/>
              </a:rPr>
              <a:t>checking, </a:t>
            </a:r>
            <a:r>
              <a:rPr sz="1000" spc="-35" dirty="0">
                <a:latin typeface="Arial"/>
                <a:cs typeface="Arial"/>
              </a:rPr>
              <a:t>taxonomic  </a:t>
            </a:r>
            <a:r>
              <a:rPr sz="1000" spc="-30" dirty="0">
                <a:latin typeface="Arial"/>
                <a:cs typeface="Arial"/>
              </a:rPr>
              <a:t>classification, </a:t>
            </a:r>
            <a:r>
              <a:rPr sz="1000" spc="-45" dirty="0">
                <a:latin typeface="Arial"/>
                <a:cs typeface="Arial"/>
              </a:rPr>
              <a:t>instance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classification;</a:t>
            </a:r>
            <a:endParaRPr sz="1000" dirty="0">
              <a:latin typeface="Arial"/>
              <a:cs typeface="Arial"/>
            </a:endParaRPr>
          </a:p>
          <a:p>
            <a:pPr marL="461010" marR="5080" indent="-171450">
              <a:lnSpc>
                <a:spcPts val="1200"/>
              </a:lnSpc>
              <a:spcBef>
                <a:spcPts val="30"/>
              </a:spcBef>
              <a:buFont typeface="Arial"/>
              <a:buChar char="•"/>
            </a:pPr>
            <a:r>
              <a:rPr sz="1000" spc="-30" dirty="0">
                <a:latin typeface="Arial"/>
                <a:cs typeface="Arial"/>
              </a:rPr>
              <a:t>‘Non-standard’ </a:t>
            </a:r>
            <a:r>
              <a:rPr sz="1000" spc="-55" dirty="0">
                <a:latin typeface="Arial"/>
                <a:cs typeface="Arial"/>
              </a:rPr>
              <a:t>reasoning </a:t>
            </a:r>
            <a:r>
              <a:rPr sz="1000" spc="-70" dirty="0">
                <a:latin typeface="Arial"/>
                <a:cs typeface="Arial"/>
              </a:rPr>
              <a:t>services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10" dirty="0">
                <a:latin typeface="Arial"/>
                <a:cs typeface="Arial"/>
              </a:rPr>
              <a:t>facilitate </a:t>
            </a:r>
            <a:r>
              <a:rPr sz="1000" spc="-30" dirty="0">
                <a:latin typeface="Arial"/>
                <a:cs typeface="Arial"/>
              </a:rPr>
              <a:t>ontology  </a:t>
            </a:r>
            <a:r>
              <a:rPr sz="1000" spc="-45" dirty="0">
                <a:latin typeface="Arial"/>
                <a:cs typeface="Arial"/>
              </a:rPr>
              <a:t>development: </a:t>
            </a:r>
            <a:r>
              <a:rPr sz="1000" spc="-15" dirty="0">
                <a:latin typeface="Arial"/>
                <a:cs typeface="Arial"/>
              </a:rPr>
              <a:t>explanation/justification, </a:t>
            </a:r>
            <a:r>
              <a:rPr sz="1000" spc="-60" dirty="0">
                <a:latin typeface="Arial"/>
                <a:cs typeface="Arial"/>
              </a:rPr>
              <a:t>glass-box </a:t>
            </a:r>
            <a:r>
              <a:rPr sz="1000" spc="-50" dirty="0">
                <a:latin typeface="Arial"/>
                <a:cs typeface="Arial"/>
              </a:rPr>
              <a:t>reasoning,  </a:t>
            </a:r>
            <a:r>
              <a:rPr sz="1000" spc="-15" dirty="0">
                <a:latin typeface="Arial"/>
                <a:cs typeface="Arial"/>
              </a:rPr>
              <a:t>pin-pointing </a:t>
            </a:r>
            <a:r>
              <a:rPr sz="1000" spc="-45" dirty="0">
                <a:latin typeface="Arial"/>
                <a:cs typeface="Arial"/>
              </a:rPr>
              <a:t>errors, least-common</a:t>
            </a:r>
            <a:r>
              <a:rPr sz="1000" spc="18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subsumer;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/>
              <a:buChar char="•"/>
            </a:pPr>
            <a:r>
              <a:rPr sz="1000" spc="-40" dirty="0">
                <a:latin typeface="Arial"/>
                <a:cs typeface="Arial"/>
              </a:rPr>
              <a:t>Querying </a:t>
            </a:r>
            <a:r>
              <a:rPr sz="1000" spc="-20" dirty="0">
                <a:latin typeface="Arial"/>
                <a:cs typeface="Arial"/>
              </a:rPr>
              <a:t>functionalities, </a:t>
            </a:r>
            <a:r>
              <a:rPr sz="1000" spc="-65" dirty="0">
                <a:latin typeface="Arial"/>
                <a:cs typeface="Arial"/>
              </a:rPr>
              <a:t>such  </a:t>
            </a:r>
            <a:r>
              <a:rPr sz="1000" spc="-100" dirty="0">
                <a:latin typeface="Arial"/>
                <a:cs typeface="Arial"/>
              </a:rPr>
              <a:t>as  </a:t>
            </a:r>
            <a:r>
              <a:rPr sz="1000" spc="-45" dirty="0">
                <a:latin typeface="Arial"/>
                <a:cs typeface="Arial"/>
              </a:rPr>
              <a:t>epistemic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35" dirty="0">
                <a:latin typeface="Arial"/>
                <a:cs typeface="Arial"/>
              </a:rPr>
              <a:t>(unions 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30" dirty="0">
                <a:latin typeface="Arial"/>
                <a:cs typeface="Arial"/>
              </a:rPr>
              <a:t>of</a:t>
            </a:r>
            <a:r>
              <a:rPr sz="1000" spc="30" dirty="0" smtClean="0">
                <a:latin typeface="Arial"/>
                <a:cs typeface="Arial"/>
              </a:rPr>
              <a:t>)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spc="-30" dirty="0" smtClean="0">
                <a:latin typeface="Arial"/>
                <a:cs typeface="Arial"/>
              </a:rPr>
              <a:t>conjunctive</a:t>
            </a:r>
            <a:r>
              <a:rPr sz="1000" dirty="0" smtClean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queries;</a:t>
            </a:r>
            <a:endParaRPr sz="1000" dirty="0">
              <a:latin typeface="Arial"/>
              <a:cs typeface="Arial"/>
            </a:endParaRPr>
          </a:p>
          <a:p>
            <a:pPr marL="184150" marR="15875" indent="-171450">
              <a:lnSpc>
                <a:spcPct val="102600"/>
              </a:lnSpc>
              <a:spcBef>
                <a:spcPts val="315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Ontological </a:t>
            </a:r>
            <a:r>
              <a:rPr sz="1050" spc="-60" dirty="0">
                <a:latin typeface="Arial"/>
                <a:cs typeface="Arial"/>
              </a:rPr>
              <a:t>reasoning </a:t>
            </a:r>
            <a:r>
              <a:rPr sz="1050" spc="-75" dirty="0">
                <a:latin typeface="Arial"/>
                <a:cs typeface="Arial"/>
              </a:rPr>
              <a:t>services </a:t>
            </a:r>
            <a:r>
              <a:rPr sz="1050" spc="-35" dirty="0">
                <a:latin typeface="Arial"/>
                <a:cs typeface="Arial"/>
              </a:rPr>
              <a:t>(OntoClean, </a:t>
            </a:r>
            <a:r>
              <a:rPr sz="1050" spc="-60" dirty="0">
                <a:latin typeface="Arial"/>
                <a:cs typeface="Arial"/>
              </a:rPr>
              <a:t>RBox reasoning  </a:t>
            </a:r>
            <a:r>
              <a:rPr sz="1050" spc="-55" dirty="0">
                <a:latin typeface="Arial"/>
                <a:cs typeface="Arial"/>
              </a:rPr>
              <a:t>service)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Other </a:t>
            </a:r>
            <a:r>
              <a:rPr sz="1050" spc="-55" dirty="0">
                <a:latin typeface="Arial"/>
                <a:cs typeface="Arial"/>
              </a:rPr>
              <a:t>technologies  </a:t>
            </a:r>
            <a:r>
              <a:rPr sz="1050" spc="-25" dirty="0">
                <a:latin typeface="Arial"/>
                <a:cs typeface="Arial"/>
              </a:rPr>
              <a:t>(e.g., </a:t>
            </a:r>
            <a:r>
              <a:rPr sz="1050" spc="-75" dirty="0">
                <a:latin typeface="Arial"/>
                <a:cs typeface="Arial"/>
              </a:rPr>
              <a:t>Bayesian 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networks)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6" name="object 1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67</a:t>
            </a:r>
            <a:r>
              <a:rPr spc="50" dirty="0"/>
              <a:t>/71</a:t>
            </a:r>
          </a:p>
        </p:txBody>
      </p:sp>
      <p:sp>
        <p:nvSpPr>
          <p:cNvPr id="107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1317" y="358774"/>
            <a:ext cx="3602533" cy="3101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68</a:t>
            </a:r>
            <a:r>
              <a:rPr spc="50" dirty="0"/>
              <a:t>/71</a:t>
            </a:r>
          </a:p>
        </p:txBody>
      </p:sp>
      <p:sp>
        <p:nvSpPr>
          <p:cNvPr id="10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2091042" y="430403"/>
            <a:ext cx="426084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T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o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ols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25018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46022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2551" y="167025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2551" y="188028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2551" y="209031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2551" y="230035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624395" y="1135867"/>
            <a:ext cx="3814255" cy="1583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898525" indent="-171450">
              <a:lnSpc>
                <a:spcPct val="125299"/>
              </a:lnSpc>
              <a:buFont typeface="Arial"/>
              <a:buChar char="•"/>
            </a:pPr>
            <a:r>
              <a:rPr sz="1050" spc="-40" dirty="0">
                <a:latin typeface="Arial"/>
                <a:cs typeface="Arial"/>
              </a:rPr>
              <a:t>Thus </a:t>
            </a:r>
            <a:r>
              <a:rPr sz="1050" spc="-25" dirty="0">
                <a:latin typeface="Arial"/>
                <a:cs typeface="Arial"/>
              </a:rPr>
              <a:t>far, </a:t>
            </a:r>
            <a:r>
              <a:rPr sz="1050" spc="-55" dirty="0">
                <a:latin typeface="Arial"/>
                <a:cs typeface="Arial"/>
              </a:rPr>
              <a:t>no </a:t>
            </a:r>
            <a:r>
              <a:rPr sz="1050" dirty="0">
                <a:latin typeface="Arial"/>
                <a:cs typeface="Arial"/>
              </a:rPr>
              <a:t>tool </a:t>
            </a:r>
            <a:r>
              <a:rPr sz="1050" spc="-70" dirty="0">
                <a:latin typeface="Arial"/>
                <a:cs typeface="Arial"/>
              </a:rPr>
              <a:t>gives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40" dirty="0">
                <a:latin typeface="Arial"/>
                <a:cs typeface="Arial"/>
              </a:rPr>
              <a:t>everything  </a:t>
            </a:r>
            <a:endParaRPr lang="en-US" sz="1050" spc="-40" dirty="0" smtClean="0">
              <a:latin typeface="Arial"/>
              <a:cs typeface="Arial"/>
            </a:endParaRPr>
          </a:p>
          <a:p>
            <a:pPr marL="12700" marR="898525">
              <a:lnSpc>
                <a:spcPct val="125299"/>
              </a:lnSpc>
            </a:pPr>
            <a:endParaRPr lang="en-US" sz="1050" spc="-40" dirty="0" smtClean="0">
              <a:latin typeface="Arial"/>
              <a:cs typeface="Arial"/>
            </a:endParaRPr>
          </a:p>
          <a:p>
            <a:pPr marL="184150" marR="898525" indent="-171450">
              <a:lnSpc>
                <a:spcPct val="125299"/>
              </a:lnSpc>
              <a:buFont typeface="Arial"/>
              <a:buChar char="•"/>
            </a:pPr>
            <a:r>
              <a:rPr sz="1050" spc="-50" dirty="0" smtClean="0">
                <a:latin typeface="Arial"/>
                <a:cs typeface="Arial"/>
              </a:rPr>
              <a:t>Software</a:t>
            </a:r>
            <a:r>
              <a:rPr sz="1050" spc="-50" dirty="0">
                <a:latin typeface="Arial"/>
                <a:cs typeface="Arial"/>
              </a:rPr>
              <a:t>-supported methodologies  </a:t>
            </a:r>
            <a:endParaRPr lang="en-US" sz="1050" spc="-50" dirty="0" smtClean="0">
              <a:latin typeface="Arial"/>
              <a:cs typeface="Arial"/>
            </a:endParaRPr>
          </a:p>
          <a:p>
            <a:pPr marL="184150" marR="898525" indent="-171450">
              <a:lnSpc>
                <a:spcPct val="125299"/>
              </a:lnSpc>
              <a:buFont typeface="Arial"/>
              <a:buChar char="•"/>
            </a:pPr>
            <a:r>
              <a:rPr sz="1050" spc="-30" dirty="0" smtClean="0">
                <a:latin typeface="Arial"/>
                <a:cs typeface="Arial"/>
              </a:rPr>
              <a:t>Ontology </a:t>
            </a:r>
            <a:r>
              <a:rPr sz="1050" spc="-50" dirty="0">
                <a:latin typeface="Arial"/>
                <a:cs typeface="Arial"/>
              </a:rPr>
              <a:t>Development  </a:t>
            </a:r>
            <a:r>
              <a:rPr sz="1050" spc="-40" dirty="0">
                <a:latin typeface="Arial"/>
                <a:cs typeface="Arial"/>
              </a:rPr>
              <a:t>Environment</a:t>
            </a:r>
            <a:r>
              <a:rPr sz="1050" spc="5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(ODE)</a:t>
            </a:r>
            <a:endParaRPr sz="1050" dirty="0">
              <a:latin typeface="Arial"/>
              <a:cs typeface="Arial"/>
            </a:endParaRPr>
          </a:p>
          <a:p>
            <a:pPr marL="184150" marR="694690" indent="-171450">
              <a:lnSpc>
                <a:spcPct val="125299"/>
              </a:lnSpc>
              <a:buFont typeface="Arial"/>
              <a:buChar char="•"/>
            </a:pPr>
            <a:r>
              <a:rPr sz="1050" spc="-50" dirty="0" smtClean="0">
                <a:latin typeface="Arial"/>
                <a:cs typeface="Arial"/>
              </a:rPr>
              <a:t>Software</a:t>
            </a:r>
            <a:r>
              <a:rPr sz="1050" spc="-50" dirty="0">
                <a:latin typeface="Arial"/>
                <a:cs typeface="Arial"/>
              </a:rPr>
              <a:t>-supported methods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0" dirty="0">
                <a:latin typeface="Arial"/>
                <a:cs typeface="Arial"/>
              </a:rPr>
              <a:t>other </a:t>
            </a:r>
            <a:r>
              <a:rPr sz="1050" spc="-50" dirty="0">
                <a:latin typeface="Arial"/>
                <a:cs typeface="Arial"/>
              </a:rPr>
              <a:t>features  </a:t>
            </a:r>
            <a:endParaRPr lang="en-US" sz="1050" spc="-50" dirty="0" smtClean="0">
              <a:latin typeface="Arial"/>
              <a:cs typeface="Arial"/>
            </a:endParaRPr>
          </a:p>
          <a:p>
            <a:pPr marL="184150" marR="694690" indent="-171450">
              <a:lnSpc>
                <a:spcPct val="125299"/>
              </a:lnSpc>
              <a:buFont typeface="Arial"/>
              <a:buChar char="•"/>
            </a:pPr>
            <a:r>
              <a:rPr sz="1050" spc="-40" dirty="0" smtClean="0">
                <a:latin typeface="Arial"/>
                <a:cs typeface="Arial"/>
              </a:rPr>
              <a:t>Portals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99"/>
              </a:lnSpc>
              <a:spcBef>
                <a:spcPts val="295"/>
              </a:spcBef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Exporting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25" dirty="0">
                <a:latin typeface="Arial"/>
                <a:cs typeface="Arial"/>
              </a:rPr>
              <a:t>different </a:t>
            </a:r>
            <a:r>
              <a:rPr sz="1050" spc="-50" dirty="0">
                <a:latin typeface="Arial"/>
                <a:cs typeface="Arial"/>
              </a:rPr>
              <a:t>rendering </a:t>
            </a:r>
            <a:r>
              <a:rPr sz="1050" spc="-30" dirty="0">
                <a:latin typeface="Arial"/>
                <a:cs typeface="Arial"/>
              </a:rPr>
              <a:t>(visualisation,  documentation, </a:t>
            </a:r>
            <a:r>
              <a:rPr sz="1050" spc="10" dirty="0">
                <a:latin typeface="Arial"/>
                <a:cs typeface="Arial"/>
              </a:rPr>
              <a:t>...)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69/71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8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1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1189456" y="430403"/>
            <a:ext cx="222948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Tools: 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Develop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your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own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tool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2551" y="147486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551" y="166465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2327" y="200629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327" y="215812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24395" y="1402956"/>
            <a:ext cx="3814255" cy="8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/>
              <a:buChar char="•"/>
            </a:pPr>
            <a:r>
              <a:rPr sz="1050" spc="-60" dirty="0">
                <a:latin typeface="Arial"/>
                <a:cs typeface="Arial"/>
              </a:rPr>
              <a:t>How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</a:rPr>
              <a:t>that?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ts val="1200"/>
              </a:lnSpc>
              <a:spcBef>
                <a:spcPts val="315"/>
              </a:spcBef>
              <a:buFont typeface="Arial"/>
              <a:buChar char="•"/>
            </a:pPr>
            <a:r>
              <a:rPr sz="1050" spc="-45" dirty="0">
                <a:latin typeface="Arial"/>
                <a:cs typeface="Arial"/>
              </a:rPr>
              <a:t>There </a:t>
            </a:r>
            <a:r>
              <a:rPr sz="1050" spc="-80" dirty="0">
                <a:latin typeface="Arial"/>
                <a:cs typeface="Arial"/>
              </a:rPr>
              <a:t>are </a:t>
            </a:r>
            <a:r>
              <a:rPr sz="1050" spc="-25" dirty="0">
                <a:latin typeface="Arial"/>
                <a:cs typeface="Arial"/>
              </a:rPr>
              <a:t>tools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45" dirty="0">
                <a:latin typeface="Arial"/>
                <a:cs typeface="Arial"/>
              </a:rPr>
              <a:t>APIs </a:t>
            </a:r>
            <a:r>
              <a:rPr sz="1050" spc="-35" dirty="0">
                <a:latin typeface="Arial"/>
                <a:cs typeface="Arial"/>
              </a:rPr>
              <a:t>etc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50" dirty="0">
                <a:latin typeface="Arial"/>
                <a:cs typeface="Arial"/>
              </a:rPr>
              <a:t>help </a:t>
            </a:r>
            <a:r>
              <a:rPr sz="1050" spc="-65" dirty="0">
                <a:latin typeface="Arial"/>
                <a:cs typeface="Arial"/>
              </a:rPr>
              <a:t>you </a:t>
            </a:r>
            <a:r>
              <a:rPr sz="1050" spc="-40" dirty="0">
                <a:latin typeface="Arial"/>
                <a:cs typeface="Arial"/>
              </a:rPr>
              <a:t>manipulate OWL  files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75" dirty="0">
                <a:latin typeface="Arial"/>
                <a:cs typeface="Arial"/>
              </a:rPr>
              <a:t>manage 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80" dirty="0">
                <a:latin typeface="Arial"/>
                <a:cs typeface="Arial"/>
              </a:rPr>
              <a:t>reasoners</a:t>
            </a:r>
            <a:endParaRPr sz="1050" dirty="0">
              <a:latin typeface="Arial"/>
              <a:cs typeface="Arial"/>
            </a:endParaRPr>
          </a:p>
          <a:p>
            <a:pPr marL="461010" marR="989965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50" dirty="0">
                <a:latin typeface="Arial"/>
                <a:cs typeface="Arial"/>
              </a:rPr>
              <a:t>Java: </a:t>
            </a:r>
            <a:r>
              <a:rPr sz="1000" spc="-35" dirty="0">
                <a:latin typeface="Arial"/>
                <a:cs typeface="Arial"/>
              </a:rPr>
              <a:t>OWL </a:t>
            </a:r>
            <a:r>
              <a:rPr sz="1000" spc="-10" dirty="0">
                <a:latin typeface="Arial"/>
                <a:cs typeface="Arial"/>
              </a:rPr>
              <a:t>API, </a:t>
            </a:r>
            <a:r>
              <a:rPr sz="1000" spc="-20" dirty="0">
                <a:latin typeface="Arial"/>
                <a:cs typeface="Arial"/>
              </a:rPr>
              <a:t>OWLink,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60" dirty="0">
                <a:latin typeface="Arial"/>
                <a:cs typeface="Arial"/>
              </a:rPr>
              <a:t>Apache </a:t>
            </a:r>
            <a:r>
              <a:rPr sz="1000" spc="-70" dirty="0">
                <a:latin typeface="Arial"/>
                <a:cs typeface="Arial"/>
              </a:rPr>
              <a:t>Jena  </a:t>
            </a:r>
            <a:endParaRPr lang="en-US" sz="1000" spc="-70" dirty="0" smtClean="0">
              <a:latin typeface="Arial"/>
              <a:cs typeface="Arial"/>
            </a:endParaRPr>
          </a:p>
          <a:p>
            <a:pPr marL="461010" marR="989965" indent="-171450">
              <a:lnSpc>
                <a:spcPct val="100000"/>
              </a:lnSpc>
              <a:spcBef>
                <a:spcPts val="155"/>
              </a:spcBef>
              <a:buFont typeface="Arial"/>
              <a:buChar char="•"/>
            </a:pPr>
            <a:r>
              <a:rPr sz="1000" spc="-20" dirty="0" smtClean="0">
                <a:latin typeface="Arial"/>
                <a:cs typeface="Arial"/>
              </a:rPr>
              <a:t>Python</a:t>
            </a:r>
            <a:r>
              <a:rPr sz="1000" spc="-20" dirty="0">
                <a:latin typeface="Arial"/>
                <a:cs typeface="Arial"/>
              </a:rPr>
              <a:t>: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Owlready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70/71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6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7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8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09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0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650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0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4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8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22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656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04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45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650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0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4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18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2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656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049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22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92695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430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93494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22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2695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430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93494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3888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2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92695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3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43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94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46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50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54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958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462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66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70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974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47888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8294" y="279465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76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6488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768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272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776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80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784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288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792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2968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80081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923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42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93199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435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939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43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947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451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3955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459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9638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46792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2399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42792" y="218264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5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8832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0743" y="97383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1032" y="119764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1032" y="1369720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0743" y="1672069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1032" y="1895868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41032" y="2067941"/>
            <a:ext cx="65265" cy="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10743" y="2370302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350253" y="430403"/>
            <a:ext cx="2411997" cy="208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spc="-95" dirty="0">
                <a:solidFill>
                  <a:srgbClr val="46AA78"/>
                </a:solidFill>
                <a:latin typeface="Arial"/>
                <a:cs typeface="Arial"/>
              </a:rPr>
              <a:t>Summ</a:t>
            </a:r>
            <a:r>
              <a:rPr sz="1400" spc="-114" dirty="0">
                <a:solidFill>
                  <a:srgbClr val="46AA78"/>
                </a:solidFill>
                <a:latin typeface="Arial"/>
                <a:cs typeface="Arial"/>
              </a:rPr>
              <a:t>a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ry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17500" marR="450215" indent="-304800">
              <a:lnSpc>
                <a:spcPct val="102600"/>
              </a:lnSpc>
              <a:spcBef>
                <a:spcPts val="825"/>
              </a:spcBef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1050" spc="-60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50" spc="-2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tools </a:t>
            </a:r>
            <a:r>
              <a:rPr sz="1050" spc="-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  <a:hlinkClick r:id="rId6" action="ppaction://hlinksldjump"/>
              </a:rPr>
              <a:t>Macro-level </a:t>
            </a:r>
            <a:r>
              <a:rPr sz="1050" spc="-50" dirty="0">
                <a:latin typeface="Arial"/>
                <a:cs typeface="Arial"/>
                <a:hlinkClick r:id="rId6" action="ppaction://hlinksldjump"/>
              </a:rPr>
              <a:t>methodologies </a:t>
            </a:r>
            <a:r>
              <a:rPr sz="1050" spc="-5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  <a:hlinkClick r:id="rId7" action="ppaction://hlinksldjump"/>
              </a:rPr>
              <a:t>Micro-level</a:t>
            </a:r>
            <a:r>
              <a:rPr sz="1050" spc="55" dirty="0">
                <a:latin typeface="Arial"/>
                <a:cs typeface="Arial"/>
                <a:hlinkClick r:id="rId7" action="ppaction://hlinksldjump"/>
              </a:rPr>
              <a:t> </a:t>
            </a:r>
            <a:r>
              <a:rPr sz="1050" spc="-50" dirty="0">
                <a:latin typeface="Arial"/>
                <a:cs typeface="Arial"/>
                <a:hlinkClick r:id="rId7" action="ppaction://hlinksldjump"/>
              </a:rPr>
              <a:t>methodologies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CF6F1"/>
              </a:buClr>
              <a:buFont typeface="Arial"/>
              <a:buAutoNum type="arabicPlain"/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40" dirty="0">
                <a:solidFill>
                  <a:srgbClr val="46AA78"/>
                </a:solidFill>
                <a:latin typeface="Arial"/>
                <a:cs typeface="Arial"/>
                <a:hlinkClick r:id="rId8" action="ppaction://hlinksldjump"/>
              </a:rPr>
              <a:t>Methods</a:t>
            </a:r>
            <a:endParaRPr sz="1050" dirty="0">
              <a:latin typeface="Arial"/>
              <a:cs typeface="Arial"/>
            </a:endParaRPr>
          </a:p>
          <a:p>
            <a:pPr marL="317500" marR="674370">
              <a:lnSpc>
                <a:spcPct val="102600"/>
              </a:lnSpc>
            </a:pPr>
            <a:r>
              <a:rPr sz="1050" spc="-60" dirty="0">
                <a:latin typeface="Arial"/>
                <a:cs typeface="Arial"/>
                <a:hlinkClick r:id="rId9" action="ppaction://hlinksldjump"/>
              </a:rPr>
              <a:t>Logic-based </a:t>
            </a:r>
            <a:r>
              <a:rPr sz="1050" spc="-55" dirty="0">
                <a:latin typeface="Arial"/>
                <a:cs typeface="Arial"/>
                <a:hlinkClick r:id="rId9" action="ppaction://hlinksldjump"/>
              </a:rPr>
              <a:t>debugging </a:t>
            </a:r>
            <a:r>
              <a:rPr sz="1050" spc="-55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  <a:hlinkClick r:id="rId10" action="ppaction://hlinksldjump"/>
              </a:rPr>
              <a:t>Logic </a:t>
            </a:r>
            <a:r>
              <a:rPr sz="1050" spc="85" dirty="0">
                <a:latin typeface="Arial"/>
                <a:cs typeface="Arial"/>
                <a:hlinkClick r:id="rId10" action="ppaction://hlinksldjump"/>
              </a:rPr>
              <a:t>&amp;</a:t>
            </a:r>
            <a:r>
              <a:rPr sz="1050" spc="130" dirty="0">
                <a:latin typeface="Arial"/>
                <a:cs typeface="Arial"/>
                <a:hlinkClick r:id="rId10" action="ppaction://hlinksldjump"/>
              </a:rPr>
              <a:t> </a:t>
            </a:r>
            <a:r>
              <a:rPr sz="1050" spc="-50" dirty="0">
                <a:latin typeface="Arial"/>
                <a:cs typeface="Arial"/>
                <a:hlinkClick r:id="rId10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 startAt="3"/>
              <a:tabLst>
                <a:tab pos="179705" algn="l"/>
              </a:tabLst>
            </a:pPr>
            <a:r>
              <a:rPr sz="1050" spc="-40" dirty="0">
                <a:solidFill>
                  <a:srgbClr val="46AA78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1050" spc="-5" dirty="0">
                <a:solidFill>
                  <a:srgbClr val="46AA78"/>
                </a:solidFill>
                <a:latin typeface="Arial"/>
                <a:cs typeface="Arial"/>
                <a:hlinkClick r:id="rId11" action="ppaction://hlinksldjump"/>
              </a:rPr>
              <a:t>-</a:t>
            </a:r>
            <a:r>
              <a:rPr sz="1050" spc="150" dirty="0">
                <a:solidFill>
                  <a:srgbClr val="46AA78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1050" spc="-50" dirty="0">
                <a:solidFill>
                  <a:srgbClr val="46AA78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10743" y="2724378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350253" y="2737967"/>
            <a:ext cx="812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solidFill>
                  <a:srgbClr val="ECF6F1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71/71</a:t>
            </a:r>
            <a:endParaRPr sz="6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16636" y="2707830"/>
            <a:ext cx="2626614" cy="16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0" dirty="0">
                <a:solidFill>
                  <a:srgbClr val="46AA78"/>
                </a:solidFill>
                <a:latin typeface="Arial"/>
                <a:cs typeface="Arial"/>
                <a:hlinkClick r:id="rId12" action="ppaction://hlinksldjump"/>
              </a:rPr>
              <a:t>Parameters and</a:t>
            </a:r>
            <a:r>
              <a:rPr sz="1050" spc="150" dirty="0">
                <a:solidFill>
                  <a:srgbClr val="46AA78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1050" spc="-75" dirty="0">
                <a:solidFill>
                  <a:srgbClr val="46AA78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1" name="object 42"/>
          <p:cNvSpPr txBox="1"/>
          <p:nvPr/>
        </p:nvSpPr>
        <p:spPr>
          <a:xfrm>
            <a:off x="95300" y="37668"/>
            <a:ext cx="990550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Methodologies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and</a:t>
            </a:r>
            <a:r>
              <a:rPr sz="600" b="1" spc="5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tools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2" name="object 68"/>
          <p:cNvSpPr txBox="1"/>
          <p:nvPr/>
        </p:nvSpPr>
        <p:spPr>
          <a:xfrm>
            <a:off x="1116939" y="37668"/>
            <a:ext cx="33083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Meth</a:t>
            </a:r>
            <a:r>
              <a:rPr sz="600" b="1" spc="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</a:t>
            </a:r>
            <a:r>
              <a:rPr sz="600" b="1" spc="-6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ds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3" name="object 80"/>
          <p:cNvSpPr txBox="1"/>
          <p:nvPr/>
        </p:nvSpPr>
        <p:spPr>
          <a:xfrm>
            <a:off x="2050732" y="37668"/>
            <a:ext cx="1016318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Methods </a:t>
            </a:r>
            <a:r>
              <a:rPr sz="600" b="1" spc="1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-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philosophy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4" name="object 95"/>
          <p:cNvSpPr txBox="1"/>
          <p:nvPr/>
        </p:nvSpPr>
        <p:spPr>
          <a:xfrm>
            <a:off x="2967036" y="37668"/>
            <a:ext cx="1243013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Parameters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and</a:t>
            </a:r>
            <a:r>
              <a:rPr sz="600" b="1" spc="60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r>
              <a:rPr sz="600" b="1" spc="-3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dependencies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15" name="object 97"/>
          <p:cNvSpPr txBox="1"/>
          <p:nvPr/>
        </p:nvSpPr>
        <p:spPr>
          <a:xfrm>
            <a:off x="4162971" y="37668"/>
            <a:ext cx="447129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Summ</a:t>
            </a:r>
            <a:r>
              <a:rPr sz="600" b="1" spc="-40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a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ry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13077</TotalTime>
  <Words>8160</Words>
  <Application>Microsoft Macintosh PowerPoint</Application>
  <PresentationFormat>Custom</PresentationFormat>
  <Paragraphs>1400</Paragraphs>
  <Slides>97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 Engineering</dc:title>
  <dc:creator>Maria Keet  email: ` `%%%`#`&amp;12_`__~~~ alse home: ` `%%%`#`&amp;12_`__~~~ alse</dc:creator>
  <cp:lastModifiedBy>Maria Keet</cp:lastModifiedBy>
  <cp:revision>32</cp:revision>
  <dcterms:created xsi:type="dcterms:W3CDTF">2019-08-15T17:05:14Z</dcterms:created>
  <dcterms:modified xsi:type="dcterms:W3CDTF">2019-10-08T20:12:12Z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2019-07-31T00:00:00Z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2019-08-15T00:00:00Z</vt:filetime>
  </property>
</Properties>
</file>