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3" r:id="rId49"/>
    <p:sldId id="314" r:id="rId50"/>
    <p:sldId id="315" r:id="rId51"/>
    <p:sldId id="316" r:id="rId52"/>
    <p:sldId id="320" r:id="rId53"/>
    <p:sldId id="321" r:id="rId54"/>
    <p:sldId id="322" r:id="rId55"/>
    <p:sldId id="323" r:id="rId56"/>
    <p:sldId id="324" r:id="rId57"/>
    <p:sldId id="325" r:id="rId58"/>
    <p:sldId id="326" r:id="rId59"/>
    <p:sldId id="327" r:id="rId60"/>
    <p:sldId id="330" r:id="rId61"/>
    <p:sldId id="331" r:id="rId62"/>
    <p:sldId id="335" r:id="rId63"/>
    <p:sldId id="339" r:id="rId64"/>
    <p:sldId id="340" r:id="rId65"/>
    <p:sldId id="341" r:id="rId66"/>
    <p:sldId id="342" r:id="rId67"/>
  </p:sldIdLst>
  <p:sldSz cx="4610100" cy="3460750"/>
  <p:notesSz cx="4610100" cy="34607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1920" y="-1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printerSettings" Target="printerSettings/printerSettings1.bin"/><Relationship Id="rId69" Type="http://schemas.openxmlformats.org/officeDocument/2006/relationships/presProps" Target="pres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viewProps" Target="viewProps.xml"/><Relationship Id="rId71" Type="http://schemas.openxmlformats.org/officeDocument/2006/relationships/theme" Target="theme/theme1.xml"/><Relationship Id="rId7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757" y="1072832"/>
            <a:ext cx="3918585" cy="7267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1515" y="1938020"/>
            <a:ext cx="3227070" cy="865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08/10/2019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685"/>
              </a:lnSpc>
            </a:pPr>
            <a:fld id="{81D60167-4931-47E6-BA6A-407CBD079E47}" type="slidenum">
              <a:rPr spc="-5" dirty="0"/>
              <a:t>‹#›</a:t>
            </a:fld>
            <a:r>
              <a:rPr spc="50" dirty="0"/>
              <a:t>/46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08/10/2019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685"/>
              </a:lnSpc>
            </a:pPr>
            <a:fld id="{81D60167-4931-47E6-BA6A-407CBD079E47}" type="slidenum">
              <a:rPr spc="-5" dirty="0"/>
              <a:t>‹#›</a:t>
            </a:fld>
            <a:r>
              <a:rPr spc="50" dirty="0"/>
              <a:t>/46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08/10/2019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685"/>
              </a:lnSpc>
            </a:pPr>
            <a:fld id="{81D60167-4931-47E6-BA6A-407CBD079E47}" type="slidenum">
              <a:rPr spc="-5" dirty="0"/>
              <a:t>‹#›</a:t>
            </a:fld>
            <a:r>
              <a:rPr spc="50" dirty="0"/>
              <a:t>/46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08/10/2019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685"/>
              </a:lnSpc>
            </a:pPr>
            <a:fld id="{81D60167-4931-47E6-BA6A-407CBD079E47}" type="slidenum">
              <a:rPr spc="-5" dirty="0"/>
              <a:t>‹#›</a:t>
            </a:fld>
            <a:r>
              <a:rPr spc="50" dirty="0"/>
              <a:t>/46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08/10/2019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685"/>
              </a:lnSpc>
            </a:pPr>
            <a:fld id="{81D60167-4931-47E6-BA6A-407CBD079E47}" type="slidenum">
              <a:rPr spc="-5" dirty="0"/>
              <a:t>‹#›</a:t>
            </a:fld>
            <a:r>
              <a:rPr spc="50" dirty="0"/>
              <a:t>/46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069083" y="3295306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989465" y="329134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167268" y="329134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100"/>
                </a:lnTo>
                <a:lnTo>
                  <a:pt x="2540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323614" y="3305428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334106" y="329515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344266" y="328499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26044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0505" y="138430"/>
            <a:ext cx="4149090" cy="553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0505" y="795972"/>
            <a:ext cx="4149090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567434" y="3218497"/>
            <a:ext cx="1475232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08/10/2019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309998" y="3365112"/>
            <a:ext cx="247014" cy="1041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685"/>
              </a:lnSpc>
            </a:pPr>
            <a:fld id="{81D60167-4931-47E6-BA6A-407CBD079E47}" type="slidenum">
              <a:rPr spc="-5" dirty="0"/>
              <a:t>‹#›</a:t>
            </a:fld>
            <a:r>
              <a:rPr spc="50" dirty="0"/>
              <a:t>/46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slide" Target="slide35.xml"/><Relationship Id="rId5" Type="http://schemas.openxmlformats.org/officeDocument/2006/relationships/slide" Target="slide49.xml"/><Relationship Id="rId6" Type="http://schemas.openxmlformats.org/officeDocument/2006/relationships/slide" Target="slide66.xml"/><Relationship Id="rId7" Type="http://schemas.openxmlformats.org/officeDocument/2006/relationships/hyperlink" Target="mailto:mkeet@cs.uct.ac.za" TargetMode="External"/><Relationship Id="rId8" Type="http://schemas.openxmlformats.org/officeDocument/2006/relationships/hyperlink" Target="http://www.meteck.org/" TargetMode="Externa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slide" Target="slide36.xml"/><Relationship Id="rId12" Type="http://schemas.openxmlformats.org/officeDocument/2006/relationships/slide" Target="slide46.xml"/><Relationship Id="rId13" Type="http://schemas.openxmlformats.org/officeDocument/2006/relationships/slide" Target="slide42.xml"/><Relationship Id="rId14" Type="http://schemas.openxmlformats.org/officeDocument/2006/relationships/slide" Target="slide50.xml"/><Relationship Id="rId15" Type="http://schemas.openxmlformats.org/officeDocument/2006/relationships/slide" Target="slide56.xml"/><Relationship Id="rId16" Type="http://schemas.openxmlformats.org/officeDocument/2006/relationships/slide" Target="slide61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slide" Target="slide10.xml"/><Relationship Id="rId4" Type="http://schemas.openxmlformats.org/officeDocument/2006/relationships/slide" Target="slide35.xml"/><Relationship Id="rId5" Type="http://schemas.openxmlformats.org/officeDocument/2006/relationships/slide" Target="slide49.xml"/><Relationship Id="rId6" Type="http://schemas.openxmlformats.org/officeDocument/2006/relationships/slide" Target="slide66.xml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9" Type="http://schemas.openxmlformats.org/officeDocument/2006/relationships/slide" Target="slide11.xml"/><Relationship Id="rId10" Type="http://schemas.openxmlformats.org/officeDocument/2006/relationships/slide" Target="slide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slide" Target="slide35.xml"/><Relationship Id="rId5" Type="http://schemas.openxmlformats.org/officeDocument/2006/relationships/slide" Target="slide49.xml"/><Relationship Id="rId6" Type="http://schemas.openxmlformats.org/officeDocument/2006/relationships/slide" Target="slide66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slide" Target="slide35.xml"/><Relationship Id="rId5" Type="http://schemas.openxmlformats.org/officeDocument/2006/relationships/slide" Target="slide49.xml"/><Relationship Id="rId6" Type="http://schemas.openxmlformats.org/officeDocument/2006/relationships/slide" Target="slide66.xml"/><Relationship Id="rId7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slide" Target="slide35.xml"/><Relationship Id="rId5" Type="http://schemas.openxmlformats.org/officeDocument/2006/relationships/slide" Target="slide49.xml"/><Relationship Id="rId6" Type="http://schemas.openxmlformats.org/officeDocument/2006/relationships/slide" Target="slide66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slide" Target="slide35.xml"/><Relationship Id="rId5" Type="http://schemas.openxmlformats.org/officeDocument/2006/relationships/slide" Target="slide49.xml"/><Relationship Id="rId6" Type="http://schemas.openxmlformats.org/officeDocument/2006/relationships/slide" Target="slide66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slide" Target="slide35.xml"/><Relationship Id="rId5" Type="http://schemas.openxmlformats.org/officeDocument/2006/relationships/slide" Target="slide49.xml"/><Relationship Id="rId6" Type="http://schemas.openxmlformats.org/officeDocument/2006/relationships/slide" Target="slide66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slide" Target="slide35.xml"/><Relationship Id="rId5" Type="http://schemas.openxmlformats.org/officeDocument/2006/relationships/slide" Target="slide49.xml"/><Relationship Id="rId6" Type="http://schemas.openxmlformats.org/officeDocument/2006/relationships/slide" Target="slide66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slide" Target="slide35.xml"/><Relationship Id="rId5" Type="http://schemas.openxmlformats.org/officeDocument/2006/relationships/slide" Target="slide49.xml"/><Relationship Id="rId6" Type="http://schemas.openxmlformats.org/officeDocument/2006/relationships/slide" Target="slide66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slide" Target="slide35.xml"/><Relationship Id="rId5" Type="http://schemas.openxmlformats.org/officeDocument/2006/relationships/slide" Target="slide49.xml"/><Relationship Id="rId6" Type="http://schemas.openxmlformats.org/officeDocument/2006/relationships/slide" Target="slide66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slide" Target="slide35.xml"/><Relationship Id="rId5" Type="http://schemas.openxmlformats.org/officeDocument/2006/relationships/slide" Target="slide49.xml"/><Relationship Id="rId6" Type="http://schemas.openxmlformats.org/officeDocument/2006/relationships/slide" Target="slide66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slide" Target="slide36.xml"/><Relationship Id="rId12" Type="http://schemas.openxmlformats.org/officeDocument/2006/relationships/slide" Target="slide46.xml"/><Relationship Id="rId13" Type="http://schemas.openxmlformats.org/officeDocument/2006/relationships/slide" Target="slide42.xml"/><Relationship Id="rId14" Type="http://schemas.openxmlformats.org/officeDocument/2006/relationships/slide" Target="slide50.xml"/><Relationship Id="rId15" Type="http://schemas.openxmlformats.org/officeDocument/2006/relationships/slide" Target="slide56.xml"/><Relationship Id="rId16" Type="http://schemas.openxmlformats.org/officeDocument/2006/relationships/slide" Target="slide61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slide" Target="slide10.xml"/><Relationship Id="rId4" Type="http://schemas.openxmlformats.org/officeDocument/2006/relationships/slide" Target="slide35.xml"/><Relationship Id="rId5" Type="http://schemas.openxmlformats.org/officeDocument/2006/relationships/slide" Target="slide49.xml"/><Relationship Id="rId6" Type="http://schemas.openxmlformats.org/officeDocument/2006/relationships/slide" Target="slide66.xml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9" Type="http://schemas.openxmlformats.org/officeDocument/2006/relationships/slide" Target="slide11.xml"/><Relationship Id="rId10" Type="http://schemas.openxmlformats.org/officeDocument/2006/relationships/slide" Target="slide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slide" Target="slide35.xml"/><Relationship Id="rId5" Type="http://schemas.openxmlformats.org/officeDocument/2006/relationships/slide" Target="slide49.xml"/><Relationship Id="rId6" Type="http://schemas.openxmlformats.org/officeDocument/2006/relationships/slide" Target="slide66.xml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slide" Target="slide35.xml"/><Relationship Id="rId5" Type="http://schemas.openxmlformats.org/officeDocument/2006/relationships/slide" Target="slide49.xml"/><Relationship Id="rId6" Type="http://schemas.openxmlformats.org/officeDocument/2006/relationships/slide" Target="slide66.xml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slide" Target="slide35.xml"/><Relationship Id="rId5" Type="http://schemas.openxmlformats.org/officeDocument/2006/relationships/slide" Target="slide49.xml"/><Relationship Id="rId6" Type="http://schemas.openxmlformats.org/officeDocument/2006/relationships/slide" Target="slide66.xml"/><Relationship Id="rId7" Type="http://schemas.openxmlformats.org/officeDocument/2006/relationships/image" Target="../media/image3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slide" Target="slide35.xml"/><Relationship Id="rId5" Type="http://schemas.openxmlformats.org/officeDocument/2006/relationships/slide" Target="slide49.xml"/><Relationship Id="rId6" Type="http://schemas.openxmlformats.org/officeDocument/2006/relationships/slide" Target="slide66.xml"/><Relationship Id="rId7" Type="http://schemas.openxmlformats.org/officeDocument/2006/relationships/image" Target="../media/image3.png"/><Relationship Id="rId8" Type="http://schemas.openxmlformats.org/officeDocument/2006/relationships/image" Target="../media/image8.png"/><Relationship Id="rId9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slide" Target="slide35.xml"/><Relationship Id="rId5" Type="http://schemas.openxmlformats.org/officeDocument/2006/relationships/slide" Target="slide49.xml"/><Relationship Id="rId6" Type="http://schemas.openxmlformats.org/officeDocument/2006/relationships/slide" Target="slide66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slide" Target="slide35.xml"/><Relationship Id="rId5" Type="http://schemas.openxmlformats.org/officeDocument/2006/relationships/slide" Target="slide49.xml"/><Relationship Id="rId6" Type="http://schemas.openxmlformats.org/officeDocument/2006/relationships/slide" Target="slide66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slide" Target="slide35.xml"/><Relationship Id="rId5" Type="http://schemas.openxmlformats.org/officeDocument/2006/relationships/slide" Target="slide49.xml"/><Relationship Id="rId6" Type="http://schemas.openxmlformats.org/officeDocument/2006/relationships/slide" Target="slide66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slide" Target="slide35.xml"/><Relationship Id="rId5" Type="http://schemas.openxmlformats.org/officeDocument/2006/relationships/slide" Target="slide49.xml"/><Relationship Id="rId6" Type="http://schemas.openxmlformats.org/officeDocument/2006/relationships/slide" Target="slide66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slide" Target="slide35.xml"/><Relationship Id="rId5" Type="http://schemas.openxmlformats.org/officeDocument/2006/relationships/slide" Target="slide49.xml"/><Relationship Id="rId6" Type="http://schemas.openxmlformats.org/officeDocument/2006/relationships/slide" Target="slide66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slide" Target="slide35.xml"/><Relationship Id="rId5" Type="http://schemas.openxmlformats.org/officeDocument/2006/relationships/slide" Target="slide49.xml"/><Relationship Id="rId6" Type="http://schemas.openxmlformats.org/officeDocument/2006/relationships/slide" Target="slide66.xml"/><Relationship Id="rId7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slide" Target="slide35.xml"/><Relationship Id="rId5" Type="http://schemas.openxmlformats.org/officeDocument/2006/relationships/slide" Target="slide49.xml"/><Relationship Id="rId6" Type="http://schemas.openxmlformats.org/officeDocument/2006/relationships/slide" Target="slide66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slide" Target="slide35.xml"/><Relationship Id="rId5" Type="http://schemas.openxmlformats.org/officeDocument/2006/relationships/slide" Target="slide49.xml"/><Relationship Id="rId6" Type="http://schemas.openxmlformats.org/officeDocument/2006/relationships/slide" Target="slide66.xml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slide" Target="slide35.xml"/><Relationship Id="rId5" Type="http://schemas.openxmlformats.org/officeDocument/2006/relationships/slide" Target="slide49.xml"/><Relationship Id="rId6" Type="http://schemas.openxmlformats.org/officeDocument/2006/relationships/slide" Target="slide66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slide" Target="slide35.xml"/><Relationship Id="rId5" Type="http://schemas.openxmlformats.org/officeDocument/2006/relationships/slide" Target="slide49.xml"/><Relationship Id="rId6" Type="http://schemas.openxmlformats.org/officeDocument/2006/relationships/slide" Target="slide66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slide" Target="slide35.xml"/><Relationship Id="rId5" Type="http://schemas.openxmlformats.org/officeDocument/2006/relationships/slide" Target="slide49.xml"/><Relationship Id="rId6" Type="http://schemas.openxmlformats.org/officeDocument/2006/relationships/slide" Target="slide66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hyperlink" Target="http://www.loa.istc.cnr.it/old/DOLCE.html" TargetMode="Externa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slide" Target="slide35.xml"/><Relationship Id="rId5" Type="http://schemas.openxmlformats.org/officeDocument/2006/relationships/slide" Target="slide49.xml"/><Relationship Id="rId6" Type="http://schemas.openxmlformats.org/officeDocument/2006/relationships/slide" Target="slide66.xml"/><Relationship Id="rId7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11" Type="http://schemas.openxmlformats.org/officeDocument/2006/relationships/slide" Target="slide36.xml"/><Relationship Id="rId12" Type="http://schemas.openxmlformats.org/officeDocument/2006/relationships/slide" Target="slide46.xml"/><Relationship Id="rId13" Type="http://schemas.openxmlformats.org/officeDocument/2006/relationships/slide" Target="slide42.xml"/><Relationship Id="rId14" Type="http://schemas.openxmlformats.org/officeDocument/2006/relationships/slide" Target="slide50.xml"/><Relationship Id="rId15" Type="http://schemas.openxmlformats.org/officeDocument/2006/relationships/slide" Target="slide56.xml"/><Relationship Id="rId16" Type="http://schemas.openxmlformats.org/officeDocument/2006/relationships/slide" Target="slide61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slide" Target="slide10.xml"/><Relationship Id="rId4" Type="http://schemas.openxmlformats.org/officeDocument/2006/relationships/slide" Target="slide35.xml"/><Relationship Id="rId5" Type="http://schemas.openxmlformats.org/officeDocument/2006/relationships/slide" Target="slide49.xml"/><Relationship Id="rId6" Type="http://schemas.openxmlformats.org/officeDocument/2006/relationships/slide" Target="slide66.xml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9" Type="http://schemas.openxmlformats.org/officeDocument/2006/relationships/slide" Target="slide11.xml"/><Relationship Id="rId10" Type="http://schemas.openxmlformats.org/officeDocument/2006/relationships/slide" Target="slide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slide" Target="slide35.xml"/><Relationship Id="rId5" Type="http://schemas.openxmlformats.org/officeDocument/2006/relationships/slide" Target="slide49.xml"/><Relationship Id="rId6" Type="http://schemas.openxmlformats.org/officeDocument/2006/relationships/slide" Target="slide66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slide" Target="slide35.xml"/><Relationship Id="rId5" Type="http://schemas.openxmlformats.org/officeDocument/2006/relationships/slide" Target="slide49.xml"/><Relationship Id="rId6" Type="http://schemas.openxmlformats.org/officeDocument/2006/relationships/slide" Target="slide66.xml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slide" Target="slide35.xml"/><Relationship Id="rId5" Type="http://schemas.openxmlformats.org/officeDocument/2006/relationships/slide" Target="slide49.xml"/><Relationship Id="rId6" Type="http://schemas.openxmlformats.org/officeDocument/2006/relationships/slide" Target="slide66.xml"/><Relationship Id="rId7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slide" Target="slide35.xml"/><Relationship Id="rId5" Type="http://schemas.openxmlformats.org/officeDocument/2006/relationships/slide" Target="slide49.xml"/><Relationship Id="rId6" Type="http://schemas.openxmlformats.org/officeDocument/2006/relationships/slide" Target="slide66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slide" Target="slide35.xml"/><Relationship Id="rId5" Type="http://schemas.openxmlformats.org/officeDocument/2006/relationships/slide" Target="slide49.xml"/><Relationship Id="rId6" Type="http://schemas.openxmlformats.org/officeDocument/2006/relationships/slide" Target="slide66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slide" Target="slide35.xml"/><Relationship Id="rId5" Type="http://schemas.openxmlformats.org/officeDocument/2006/relationships/slide" Target="slide49.xml"/><Relationship Id="rId6" Type="http://schemas.openxmlformats.org/officeDocument/2006/relationships/slide" Target="slide66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slide" Target="slide35.xml"/><Relationship Id="rId5" Type="http://schemas.openxmlformats.org/officeDocument/2006/relationships/slide" Target="slide49.xml"/><Relationship Id="rId6" Type="http://schemas.openxmlformats.org/officeDocument/2006/relationships/slide" Target="slide66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slide" Target="slide35.xml"/><Relationship Id="rId5" Type="http://schemas.openxmlformats.org/officeDocument/2006/relationships/slide" Target="slide49.xml"/><Relationship Id="rId6" Type="http://schemas.openxmlformats.org/officeDocument/2006/relationships/slide" Target="slide66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slide" Target="slide35.xml"/><Relationship Id="rId5" Type="http://schemas.openxmlformats.org/officeDocument/2006/relationships/slide" Target="slide49.xml"/><Relationship Id="rId6" Type="http://schemas.openxmlformats.org/officeDocument/2006/relationships/slide" Target="slide66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slide" Target="slide35.xml"/><Relationship Id="rId5" Type="http://schemas.openxmlformats.org/officeDocument/2006/relationships/slide" Target="slide49.xml"/><Relationship Id="rId6" Type="http://schemas.openxmlformats.org/officeDocument/2006/relationships/slide" Target="slide66.xml"/><Relationship Id="rId7" Type="http://schemas.openxmlformats.org/officeDocument/2006/relationships/image" Target="../media/image3.png"/><Relationship Id="rId8" Type="http://schemas.openxmlformats.org/officeDocument/2006/relationships/hyperlink" Target="http://groups.google.com/group/obo-relations/browse_thread/thread/29fc616eb570f7dc/fc0647f190b5f178" TargetMode="Externa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slide" Target="slide35.xml"/><Relationship Id="rId5" Type="http://schemas.openxmlformats.org/officeDocument/2006/relationships/slide" Target="slide49.xml"/><Relationship Id="rId6" Type="http://schemas.openxmlformats.org/officeDocument/2006/relationships/slide" Target="slide66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slide" Target="slide35.xml"/><Relationship Id="rId5" Type="http://schemas.openxmlformats.org/officeDocument/2006/relationships/slide" Target="slide49.xml"/><Relationship Id="rId6" Type="http://schemas.openxmlformats.org/officeDocument/2006/relationships/slide" Target="slide66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slide" Target="slide35.xml"/><Relationship Id="rId5" Type="http://schemas.openxmlformats.org/officeDocument/2006/relationships/slide" Target="slide49.xml"/><Relationship Id="rId6" Type="http://schemas.openxmlformats.org/officeDocument/2006/relationships/slide" Target="slide66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slide" Target="slide35.xml"/><Relationship Id="rId5" Type="http://schemas.openxmlformats.org/officeDocument/2006/relationships/slide" Target="slide49.xml"/><Relationship Id="rId6" Type="http://schemas.openxmlformats.org/officeDocument/2006/relationships/slide" Target="slide66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11" Type="http://schemas.openxmlformats.org/officeDocument/2006/relationships/slide" Target="slide36.xml"/><Relationship Id="rId12" Type="http://schemas.openxmlformats.org/officeDocument/2006/relationships/slide" Target="slide46.xml"/><Relationship Id="rId13" Type="http://schemas.openxmlformats.org/officeDocument/2006/relationships/slide" Target="slide42.xml"/><Relationship Id="rId14" Type="http://schemas.openxmlformats.org/officeDocument/2006/relationships/slide" Target="slide50.xml"/><Relationship Id="rId15" Type="http://schemas.openxmlformats.org/officeDocument/2006/relationships/slide" Target="slide56.xml"/><Relationship Id="rId16" Type="http://schemas.openxmlformats.org/officeDocument/2006/relationships/slide" Target="slide61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slide" Target="slide10.xml"/><Relationship Id="rId4" Type="http://schemas.openxmlformats.org/officeDocument/2006/relationships/slide" Target="slide35.xml"/><Relationship Id="rId5" Type="http://schemas.openxmlformats.org/officeDocument/2006/relationships/slide" Target="slide49.xml"/><Relationship Id="rId6" Type="http://schemas.openxmlformats.org/officeDocument/2006/relationships/slide" Target="slide66.xml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9" Type="http://schemas.openxmlformats.org/officeDocument/2006/relationships/slide" Target="slide11.xml"/><Relationship Id="rId10" Type="http://schemas.openxmlformats.org/officeDocument/2006/relationships/slide" Target="slide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slide" Target="slide35.xml"/><Relationship Id="rId5" Type="http://schemas.openxmlformats.org/officeDocument/2006/relationships/slide" Target="slide49.xml"/><Relationship Id="rId6" Type="http://schemas.openxmlformats.org/officeDocument/2006/relationships/slide" Target="slide66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slide" Target="slide35.xml"/><Relationship Id="rId5" Type="http://schemas.openxmlformats.org/officeDocument/2006/relationships/slide" Target="slide49.xml"/><Relationship Id="rId6" Type="http://schemas.openxmlformats.org/officeDocument/2006/relationships/slide" Target="slide66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slide" Target="slide35.xml"/><Relationship Id="rId5" Type="http://schemas.openxmlformats.org/officeDocument/2006/relationships/slide" Target="slide49.xml"/><Relationship Id="rId6" Type="http://schemas.openxmlformats.org/officeDocument/2006/relationships/slide" Target="slide66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slide" Target="slide35.xml"/><Relationship Id="rId5" Type="http://schemas.openxmlformats.org/officeDocument/2006/relationships/slide" Target="slide49.xml"/><Relationship Id="rId6" Type="http://schemas.openxmlformats.org/officeDocument/2006/relationships/slide" Target="slide66.xml"/><Relationship Id="rId7" Type="http://schemas.openxmlformats.org/officeDocument/2006/relationships/image" Target="../media/image3.png"/><Relationship Id="rId8" Type="http://schemas.openxmlformats.org/officeDocument/2006/relationships/hyperlink" Target="http://www.thezfiles.co.za/ROMULUS/" TargetMode="Externa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slide" Target="slide35.xml"/><Relationship Id="rId5" Type="http://schemas.openxmlformats.org/officeDocument/2006/relationships/slide" Target="slide49.xml"/><Relationship Id="rId6" Type="http://schemas.openxmlformats.org/officeDocument/2006/relationships/slide" Target="slide66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slide" Target="slide35.xml"/><Relationship Id="rId5" Type="http://schemas.openxmlformats.org/officeDocument/2006/relationships/slide" Target="slide49.xml"/><Relationship Id="rId6" Type="http://schemas.openxmlformats.org/officeDocument/2006/relationships/slide" Target="slide66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slide" Target="slide35.xml"/><Relationship Id="rId5" Type="http://schemas.openxmlformats.org/officeDocument/2006/relationships/slide" Target="slide49.xml"/><Relationship Id="rId6" Type="http://schemas.openxmlformats.org/officeDocument/2006/relationships/slide" Target="slide66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slide" Target="slide35.xml"/><Relationship Id="rId5" Type="http://schemas.openxmlformats.org/officeDocument/2006/relationships/slide" Target="slide49.xml"/><Relationship Id="rId6" Type="http://schemas.openxmlformats.org/officeDocument/2006/relationships/slide" Target="slide66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5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20" Type="http://schemas.openxmlformats.org/officeDocument/2006/relationships/image" Target="../media/image31.png"/><Relationship Id="rId21" Type="http://schemas.openxmlformats.org/officeDocument/2006/relationships/image" Target="../media/image32.png"/><Relationship Id="rId22" Type="http://schemas.openxmlformats.org/officeDocument/2006/relationships/image" Target="../media/image33.png"/><Relationship Id="rId23" Type="http://schemas.openxmlformats.org/officeDocument/2006/relationships/image" Target="../media/image34.png"/><Relationship Id="rId24" Type="http://schemas.openxmlformats.org/officeDocument/2006/relationships/image" Target="../media/image35.png"/><Relationship Id="rId25" Type="http://schemas.openxmlformats.org/officeDocument/2006/relationships/image" Target="../media/image36.png"/><Relationship Id="rId26" Type="http://schemas.openxmlformats.org/officeDocument/2006/relationships/image" Target="../media/image37.png"/><Relationship Id="rId27" Type="http://schemas.openxmlformats.org/officeDocument/2006/relationships/image" Target="../media/image38.png"/><Relationship Id="rId28" Type="http://schemas.openxmlformats.org/officeDocument/2006/relationships/image" Target="../media/image39.png"/><Relationship Id="rId10" Type="http://schemas.openxmlformats.org/officeDocument/2006/relationships/image" Target="../media/image21.png"/><Relationship Id="rId11" Type="http://schemas.openxmlformats.org/officeDocument/2006/relationships/image" Target="../media/image22.png"/><Relationship Id="rId12" Type="http://schemas.openxmlformats.org/officeDocument/2006/relationships/image" Target="../media/image23.png"/><Relationship Id="rId13" Type="http://schemas.openxmlformats.org/officeDocument/2006/relationships/image" Target="../media/image24.png"/><Relationship Id="rId14" Type="http://schemas.openxmlformats.org/officeDocument/2006/relationships/image" Target="../media/image25.png"/><Relationship Id="rId15" Type="http://schemas.openxmlformats.org/officeDocument/2006/relationships/image" Target="../media/image26.png"/><Relationship Id="rId16" Type="http://schemas.openxmlformats.org/officeDocument/2006/relationships/image" Target="../media/image27.png"/><Relationship Id="rId17" Type="http://schemas.openxmlformats.org/officeDocument/2006/relationships/image" Target="../media/image28.png"/><Relationship Id="rId18" Type="http://schemas.openxmlformats.org/officeDocument/2006/relationships/image" Target="../media/image29.png"/><Relationship Id="rId19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slide" Target="slide10.xml"/><Relationship Id="rId4" Type="http://schemas.openxmlformats.org/officeDocument/2006/relationships/slide" Target="slide35.xml"/><Relationship Id="rId5" Type="http://schemas.openxmlformats.org/officeDocument/2006/relationships/slide" Target="slide49.xml"/><Relationship Id="rId6" Type="http://schemas.openxmlformats.org/officeDocument/2006/relationships/slide" Target="slide66.xml"/><Relationship Id="rId7" Type="http://schemas.openxmlformats.org/officeDocument/2006/relationships/image" Target="../media/image18.png"/><Relationship Id="rId8" Type="http://schemas.openxmlformats.org/officeDocument/2006/relationships/image" Target="../media/image1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slide" Target="slide35.xml"/><Relationship Id="rId5" Type="http://schemas.openxmlformats.org/officeDocument/2006/relationships/slide" Target="slide49.xml"/><Relationship Id="rId6" Type="http://schemas.openxmlformats.org/officeDocument/2006/relationships/slide" Target="slide66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slide" Target="slide35.xml"/><Relationship Id="rId5" Type="http://schemas.openxmlformats.org/officeDocument/2006/relationships/slide" Target="slide49.xml"/><Relationship Id="rId6" Type="http://schemas.openxmlformats.org/officeDocument/2006/relationships/slide" Target="slide66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slide" Target="slide35.xml"/><Relationship Id="rId5" Type="http://schemas.openxmlformats.org/officeDocument/2006/relationships/slide" Target="slide49.xml"/><Relationship Id="rId6" Type="http://schemas.openxmlformats.org/officeDocument/2006/relationships/slide" Target="slide66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slide" Target="slide35.xml"/><Relationship Id="rId5" Type="http://schemas.openxmlformats.org/officeDocument/2006/relationships/slide" Target="slide49.xml"/><Relationship Id="rId6" Type="http://schemas.openxmlformats.org/officeDocument/2006/relationships/slide" Target="slide66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slide" Target="slide35.xml"/><Relationship Id="rId5" Type="http://schemas.openxmlformats.org/officeDocument/2006/relationships/slide" Target="slide49.xml"/><Relationship Id="rId6" Type="http://schemas.openxmlformats.org/officeDocument/2006/relationships/slide" Target="slide66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slide" Target="slide35.xml"/><Relationship Id="rId5" Type="http://schemas.openxmlformats.org/officeDocument/2006/relationships/slide" Target="slide49.xml"/><Relationship Id="rId6" Type="http://schemas.openxmlformats.org/officeDocument/2006/relationships/slide" Target="slide66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slide" Target="slide35.xml"/><Relationship Id="rId5" Type="http://schemas.openxmlformats.org/officeDocument/2006/relationships/slide" Target="slide49.xml"/><Relationship Id="rId6" Type="http://schemas.openxmlformats.org/officeDocument/2006/relationships/slide" Target="slide66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slide" Target="slide35.xml"/><Relationship Id="rId5" Type="http://schemas.openxmlformats.org/officeDocument/2006/relationships/slide" Target="slide49.xml"/><Relationship Id="rId6" Type="http://schemas.openxmlformats.org/officeDocument/2006/relationships/slide" Target="slide66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slide" Target="slide35.xml"/><Relationship Id="rId5" Type="http://schemas.openxmlformats.org/officeDocument/2006/relationships/slide" Target="slide49.xml"/><Relationship Id="rId6" Type="http://schemas.openxmlformats.org/officeDocument/2006/relationships/slide" Target="slide66.xml"/><Relationship Id="rId7" Type="http://schemas.openxmlformats.org/officeDocument/2006/relationships/image" Target="../media/image40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66.xml.rels><?xml version="1.0" encoding="UTF-8" standalone="yes"?>
<Relationships xmlns="http://schemas.openxmlformats.org/package/2006/relationships"><Relationship Id="rId11" Type="http://schemas.openxmlformats.org/officeDocument/2006/relationships/slide" Target="slide36.xml"/><Relationship Id="rId12" Type="http://schemas.openxmlformats.org/officeDocument/2006/relationships/slide" Target="slide46.xml"/><Relationship Id="rId13" Type="http://schemas.openxmlformats.org/officeDocument/2006/relationships/slide" Target="slide42.xml"/><Relationship Id="rId14" Type="http://schemas.openxmlformats.org/officeDocument/2006/relationships/slide" Target="slide50.xml"/><Relationship Id="rId15" Type="http://schemas.openxmlformats.org/officeDocument/2006/relationships/slide" Target="slide56.xml"/><Relationship Id="rId16" Type="http://schemas.openxmlformats.org/officeDocument/2006/relationships/slide" Target="slide61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slide" Target="slide10.xml"/><Relationship Id="rId4" Type="http://schemas.openxmlformats.org/officeDocument/2006/relationships/slide" Target="slide35.xml"/><Relationship Id="rId5" Type="http://schemas.openxmlformats.org/officeDocument/2006/relationships/slide" Target="slide49.xml"/><Relationship Id="rId6" Type="http://schemas.openxmlformats.org/officeDocument/2006/relationships/slide" Target="slide66.xml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9" Type="http://schemas.openxmlformats.org/officeDocument/2006/relationships/slide" Target="slide11.xml"/><Relationship Id="rId10" Type="http://schemas.openxmlformats.org/officeDocument/2006/relationships/slide" Target="slide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slide" Target="slide35.xml"/><Relationship Id="rId5" Type="http://schemas.openxmlformats.org/officeDocument/2006/relationships/slide" Target="slide49.xml"/><Relationship Id="rId6" Type="http://schemas.openxmlformats.org/officeDocument/2006/relationships/slide" Target="slide66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slide" Target="slide35.xml"/><Relationship Id="rId5" Type="http://schemas.openxmlformats.org/officeDocument/2006/relationships/slide" Target="slide49.xml"/><Relationship Id="rId6" Type="http://schemas.openxmlformats.org/officeDocument/2006/relationships/slide" Target="slide66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slide" Target="slide35.xml"/><Relationship Id="rId5" Type="http://schemas.openxmlformats.org/officeDocument/2006/relationships/slide" Target="slide49.xml"/><Relationship Id="rId6" Type="http://schemas.openxmlformats.org/officeDocument/2006/relationships/slide" Target="slide66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38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95300" y="37668"/>
            <a:ext cx="2927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3" action="ppaction://hlinksldjump"/>
              </a:rPr>
              <a:t>DOLCE</a:t>
            </a:r>
            <a:endParaRPr sz="6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26146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614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118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622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126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6146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614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118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622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126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236116" y="37668"/>
            <a:ext cx="18542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B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F</a:t>
            </a: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29936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2993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3497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4001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505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5009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993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3497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4001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505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2993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3497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4001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505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5009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2274011" y="37667"/>
            <a:ext cx="1402639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More 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foundational</a:t>
            </a:r>
            <a:r>
              <a:rPr sz="600" b="1" spc="4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351744" y="3365099"/>
            <a:ext cx="205104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fld id="{81D60167-4931-47E6-BA6A-407CBD079E47}" type="slidenum">
              <a:rPr sz="600" b="1" spc="-5" dirty="0">
                <a:latin typeface="Arial"/>
                <a:cs typeface="Arial"/>
              </a:rPr>
              <a:t>1</a:t>
            </a:fld>
            <a:r>
              <a:rPr sz="600" b="1" spc="50" dirty="0">
                <a:latin typeface="Arial"/>
                <a:cs typeface="Arial"/>
              </a:rPr>
              <a:t>/46</a:t>
            </a:r>
            <a:endParaRPr sz="6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952792" y="875563"/>
            <a:ext cx="2702560" cy="2013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spc="-35" dirty="0">
                <a:solidFill>
                  <a:srgbClr val="46AA78"/>
                </a:solidFill>
                <a:latin typeface="Arial"/>
                <a:cs typeface="Arial"/>
              </a:rPr>
              <a:t>Ontology</a:t>
            </a:r>
            <a:r>
              <a:rPr sz="1400" spc="2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46AA78"/>
                </a:solidFill>
                <a:latin typeface="Arial"/>
                <a:cs typeface="Arial"/>
              </a:rPr>
              <a:t>Engineering</a:t>
            </a:r>
            <a:endParaRPr sz="1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sz="1050" spc="-45" dirty="0">
                <a:solidFill>
                  <a:srgbClr val="46AA78"/>
                </a:solidFill>
                <a:latin typeface="Arial"/>
                <a:cs typeface="Arial"/>
              </a:rPr>
              <a:t>Lecture </a:t>
            </a:r>
            <a:r>
              <a:rPr sz="1050" spc="-35" dirty="0">
                <a:solidFill>
                  <a:srgbClr val="46AA78"/>
                </a:solidFill>
                <a:latin typeface="Arial"/>
                <a:cs typeface="Arial"/>
              </a:rPr>
              <a:t>6:  </a:t>
            </a:r>
            <a:r>
              <a:rPr sz="1050" spc="-50" dirty="0">
                <a:solidFill>
                  <a:srgbClr val="46AA78"/>
                </a:solidFill>
                <a:latin typeface="Arial"/>
                <a:cs typeface="Arial"/>
              </a:rPr>
              <a:t>Top-down </a:t>
            </a:r>
            <a:r>
              <a:rPr sz="1050" spc="-30" dirty="0">
                <a:solidFill>
                  <a:srgbClr val="46AA78"/>
                </a:solidFill>
                <a:latin typeface="Arial"/>
                <a:cs typeface="Arial"/>
              </a:rPr>
              <a:t>Ontology </a:t>
            </a:r>
            <a:r>
              <a:rPr sz="1050" spc="-50" dirty="0">
                <a:solidFill>
                  <a:srgbClr val="46AA78"/>
                </a:solidFill>
                <a:latin typeface="Arial"/>
                <a:cs typeface="Arial"/>
              </a:rPr>
              <a:t>Development </a:t>
            </a:r>
            <a:r>
              <a:rPr sz="1050" spc="13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46AA78"/>
                </a:solidFill>
                <a:latin typeface="Arial"/>
                <a:cs typeface="Arial"/>
              </a:rPr>
              <a:t>I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50" spc="-30" dirty="0">
                <a:latin typeface="Arial"/>
                <a:cs typeface="Arial"/>
              </a:rPr>
              <a:t>Maria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spc="-35" dirty="0">
                <a:latin typeface="Arial"/>
                <a:cs typeface="Arial"/>
              </a:rPr>
              <a:t>Keet</a:t>
            </a:r>
            <a:endParaRPr sz="10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29"/>
              </a:spcBef>
            </a:pPr>
            <a:r>
              <a:rPr sz="900" spc="-25" dirty="0">
                <a:latin typeface="Arial"/>
                <a:cs typeface="Arial"/>
              </a:rPr>
              <a:t>email:</a:t>
            </a:r>
            <a:r>
              <a:rPr sz="900" spc="90" dirty="0">
                <a:latin typeface="Arial"/>
                <a:cs typeface="Arial"/>
              </a:rPr>
              <a:t> </a:t>
            </a:r>
            <a:r>
              <a:rPr sz="900" spc="-70" dirty="0">
                <a:latin typeface="Courier New"/>
                <a:cs typeface="Courier New"/>
                <a:hlinkClick r:id="rId7"/>
              </a:rPr>
              <a:t>mkeet@cs.uct.ac.za</a:t>
            </a:r>
            <a:endParaRPr sz="900" dirty="0">
              <a:latin typeface="Courier New"/>
              <a:cs typeface="Courier New"/>
            </a:endParaRPr>
          </a:p>
          <a:p>
            <a:pPr algn="ctr">
              <a:lnSpc>
                <a:spcPct val="100000"/>
              </a:lnSpc>
              <a:spcBef>
                <a:spcPts val="270"/>
              </a:spcBef>
            </a:pPr>
            <a:r>
              <a:rPr sz="900" spc="-35" dirty="0">
                <a:latin typeface="Arial"/>
                <a:cs typeface="Arial"/>
              </a:rPr>
              <a:t>home:</a:t>
            </a:r>
            <a:r>
              <a:rPr sz="900" spc="70" dirty="0">
                <a:latin typeface="Arial"/>
                <a:cs typeface="Arial"/>
              </a:rPr>
              <a:t> </a:t>
            </a:r>
            <a:r>
              <a:rPr sz="900" spc="-70" dirty="0">
                <a:latin typeface="Courier New"/>
                <a:cs typeface="Courier New"/>
                <a:hlinkClick r:id="rId8"/>
              </a:rPr>
              <a:t>http://www.meteck.org</a:t>
            </a:r>
            <a:endParaRPr sz="900" dirty="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481965" marR="474345" algn="ctr">
              <a:lnSpc>
                <a:spcPts val="950"/>
              </a:lnSpc>
            </a:pPr>
            <a:r>
              <a:rPr sz="800" dirty="0">
                <a:latin typeface="Arial"/>
                <a:cs typeface="Arial"/>
              </a:rPr>
              <a:t>Department </a:t>
            </a:r>
            <a:r>
              <a:rPr sz="800" spc="5" dirty="0">
                <a:latin typeface="Arial"/>
                <a:cs typeface="Arial"/>
              </a:rPr>
              <a:t>of </a:t>
            </a:r>
            <a:r>
              <a:rPr sz="800" spc="-10" dirty="0">
                <a:latin typeface="Arial"/>
                <a:cs typeface="Arial"/>
              </a:rPr>
              <a:t>Computer </a:t>
            </a:r>
            <a:r>
              <a:rPr sz="800" spc="-35" dirty="0">
                <a:latin typeface="Arial"/>
                <a:cs typeface="Arial"/>
              </a:rPr>
              <a:t>Science  </a:t>
            </a:r>
            <a:r>
              <a:rPr sz="800" spc="-5" dirty="0">
                <a:latin typeface="Arial"/>
                <a:cs typeface="Arial"/>
              </a:rPr>
              <a:t>University </a:t>
            </a:r>
            <a:r>
              <a:rPr sz="800" spc="5" dirty="0">
                <a:latin typeface="Arial"/>
                <a:cs typeface="Arial"/>
              </a:rPr>
              <a:t>of </a:t>
            </a:r>
            <a:r>
              <a:rPr sz="800" spc="-40" dirty="0">
                <a:latin typeface="Arial"/>
                <a:cs typeface="Arial"/>
              </a:rPr>
              <a:t>Cape  </a:t>
            </a:r>
            <a:r>
              <a:rPr sz="800" spc="-5" dirty="0">
                <a:latin typeface="Arial"/>
                <a:cs typeface="Arial"/>
              </a:rPr>
              <a:t>Town, South</a:t>
            </a:r>
            <a:r>
              <a:rPr sz="800" spc="12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Africa</a:t>
            </a:r>
            <a:endParaRPr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000" i="1" spc="-70" dirty="0">
                <a:latin typeface="Arial"/>
                <a:cs typeface="Arial"/>
              </a:rPr>
              <a:t>Semester  </a:t>
            </a:r>
            <a:r>
              <a:rPr sz="1000" i="1" spc="-30" dirty="0">
                <a:latin typeface="Arial"/>
                <a:cs typeface="Arial"/>
              </a:rPr>
              <a:t>2, </a:t>
            </a:r>
            <a:r>
              <a:rPr sz="1000" i="1" spc="-20" dirty="0">
                <a:latin typeface="Arial"/>
                <a:cs typeface="Arial"/>
              </a:rPr>
              <a:t>Block </a:t>
            </a:r>
            <a:r>
              <a:rPr sz="1000" i="1" spc="-5" dirty="0">
                <a:latin typeface="Arial"/>
                <a:cs typeface="Arial"/>
              </a:rPr>
              <a:t>I,</a:t>
            </a:r>
            <a:r>
              <a:rPr sz="1000" i="1" spc="65" dirty="0">
                <a:latin typeface="Arial"/>
                <a:cs typeface="Arial"/>
              </a:rPr>
              <a:t> </a:t>
            </a:r>
            <a:r>
              <a:rPr sz="1000" i="1" spc="-60" dirty="0">
                <a:latin typeface="Arial"/>
                <a:cs typeface="Arial"/>
              </a:rPr>
              <a:t>2019</a:t>
            </a:r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38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95300" y="37668"/>
            <a:ext cx="2927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22553B"/>
                </a:solidFill>
                <a:latin typeface="Arial"/>
                <a:cs typeface="Arial"/>
                <a:hlinkClick r:id="rId3" action="ppaction://hlinksldjump"/>
              </a:rPr>
              <a:t>DOLCE</a:t>
            </a:r>
            <a:endParaRPr sz="6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26146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614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118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3622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126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6146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614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118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622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126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236116" y="37668"/>
            <a:ext cx="18542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B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F</a:t>
            </a: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29936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993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3497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001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4505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5009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993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497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001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505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993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3497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001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505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009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2274011" y="37667"/>
            <a:ext cx="1326439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More 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foundational</a:t>
            </a:r>
            <a:r>
              <a:rPr sz="600" b="1" spc="4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020176" y="491591"/>
            <a:ext cx="56769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25" dirty="0">
                <a:solidFill>
                  <a:srgbClr val="46AA78"/>
                </a:solidFill>
                <a:latin typeface="Arial"/>
                <a:cs typeface="Arial"/>
              </a:rPr>
              <a:t>Outline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310743" y="911009"/>
            <a:ext cx="160096" cy="1600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350253" y="924598"/>
            <a:ext cx="8128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10" dirty="0">
                <a:solidFill>
                  <a:srgbClr val="ECF6F1"/>
                </a:solidFill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541032" y="1134808"/>
            <a:ext cx="65265" cy="652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41032" y="1306880"/>
            <a:ext cx="65265" cy="652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516636" y="894461"/>
            <a:ext cx="3083814" cy="493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50" dirty="0">
                <a:solidFill>
                  <a:srgbClr val="46AA78"/>
                </a:solidFill>
                <a:latin typeface="Arial"/>
                <a:cs typeface="Arial"/>
                <a:hlinkClick r:id="rId3" action="ppaction://hlinksldjump"/>
              </a:rPr>
              <a:t>DOLCE</a:t>
            </a:r>
            <a:endParaRPr sz="1050" dirty="0">
              <a:latin typeface="Arial"/>
              <a:cs typeface="Arial"/>
            </a:endParaRPr>
          </a:p>
          <a:p>
            <a:pPr marL="151130">
              <a:lnSpc>
                <a:spcPct val="100000"/>
              </a:lnSpc>
              <a:spcBef>
                <a:spcPts val="35"/>
              </a:spcBef>
            </a:pPr>
            <a:r>
              <a:rPr sz="1050" spc="-55" dirty="0">
                <a:latin typeface="Arial"/>
                <a:cs typeface="Arial"/>
                <a:hlinkClick r:id="rId9" action="ppaction://hlinksldjump"/>
              </a:rPr>
              <a:t>Overview</a:t>
            </a:r>
            <a:endParaRPr sz="1050" dirty="0">
              <a:latin typeface="Arial"/>
              <a:cs typeface="Arial"/>
            </a:endParaRPr>
          </a:p>
          <a:p>
            <a:pPr marL="151130">
              <a:lnSpc>
                <a:spcPct val="100000"/>
              </a:lnSpc>
              <a:spcBef>
                <a:spcPts val="35"/>
              </a:spcBef>
            </a:pPr>
            <a:r>
              <a:rPr sz="1050" spc="-45" dirty="0">
                <a:latin typeface="Arial"/>
                <a:cs typeface="Arial"/>
                <a:hlinkClick r:id="rId10" action="ppaction://hlinksldjump"/>
              </a:rPr>
              <a:t>Formalisations </a:t>
            </a:r>
            <a:r>
              <a:rPr sz="1050" spc="-60" dirty="0">
                <a:latin typeface="Arial"/>
                <a:cs typeface="Arial"/>
                <a:hlinkClick r:id="rId10" action="ppaction://hlinksldjump"/>
              </a:rPr>
              <a:t>and</a:t>
            </a:r>
            <a:r>
              <a:rPr sz="1050" spc="145" dirty="0">
                <a:latin typeface="Arial"/>
                <a:cs typeface="Arial"/>
                <a:hlinkClick r:id="rId10" action="ppaction://hlinksldjump"/>
              </a:rPr>
              <a:t> </a:t>
            </a:r>
            <a:r>
              <a:rPr sz="1050" spc="-40" dirty="0">
                <a:latin typeface="Arial"/>
                <a:cs typeface="Arial"/>
                <a:hlinkClick r:id="rId10" action="ppaction://hlinksldjump"/>
              </a:rPr>
              <a:t>implementations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310743" y="1547215"/>
            <a:ext cx="160096" cy="1600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350253" y="1560804"/>
            <a:ext cx="8128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10" dirty="0">
                <a:solidFill>
                  <a:srgbClr val="FBFDFC"/>
                </a:solidFill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541032" y="1771015"/>
            <a:ext cx="65265" cy="652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41032" y="1943087"/>
            <a:ext cx="65265" cy="652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41032" y="2115172"/>
            <a:ext cx="65265" cy="652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516636" y="1530667"/>
            <a:ext cx="3236214" cy="6585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50" dirty="0">
                <a:solidFill>
                  <a:srgbClr val="D9EDE4"/>
                </a:solidFill>
                <a:latin typeface="Arial"/>
                <a:cs typeface="Arial"/>
                <a:hlinkClick r:id="rId4" action="ppaction://hlinksldjump"/>
              </a:rPr>
              <a:t>BFO</a:t>
            </a:r>
            <a:endParaRPr sz="1050" dirty="0">
              <a:latin typeface="Arial"/>
              <a:cs typeface="Arial"/>
            </a:endParaRPr>
          </a:p>
          <a:p>
            <a:pPr marL="151130">
              <a:lnSpc>
                <a:spcPct val="100000"/>
              </a:lnSpc>
              <a:spcBef>
                <a:spcPts val="35"/>
              </a:spcBef>
            </a:pPr>
            <a:r>
              <a:rPr sz="1050" spc="-55" dirty="0">
                <a:solidFill>
                  <a:srgbClr val="CCCCCC"/>
                </a:solidFill>
                <a:latin typeface="Arial"/>
                <a:cs typeface="Arial"/>
                <a:hlinkClick r:id="rId11" action="ppaction://hlinksldjump"/>
              </a:rPr>
              <a:t>Overview</a:t>
            </a:r>
            <a:endParaRPr sz="1050" dirty="0">
              <a:latin typeface="Arial"/>
              <a:cs typeface="Arial"/>
            </a:endParaRPr>
          </a:p>
          <a:p>
            <a:pPr marL="151130" marR="5080">
              <a:lnSpc>
                <a:spcPct val="102600"/>
              </a:lnSpc>
            </a:pPr>
            <a:r>
              <a:rPr sz="1050" spc="-45" dirty="0">
                <a:solidFill>
                  <a:srgbClr val="CCCCCC"/>
                </a:solidFill>
                <a:latin typeface="Arial"/>
                <a:cs typeface="Arial"/>
                <a:hlinkClick r:id="rId12" action="ppaction://hlinksldjump"/>
              </a:rPr>
              <a:t>Formalisations </a:t>
            </a:r>
            <a:r>
              <a:rPr sz="1050" spc="-60" dirty="0">
                <a:solidFill>
                  <a:srgbClr val="CCCCCC"/>
                </a:solidFill>
                <a:latin typeface="Arial"/>
                <a:cs typeface="Arial"/>
                <a:hlinkClick r:id="rId12" action="ppaction://hlinksldjump"/>
              </a:rPr>
              <a:t>and </a:t>
            </a:r>
            <a:r>
              <a:rPr sz="1050" spc="-40" dirty="0">
                <a:solidFill>
                  <a:srgbClr val="CCCCCC"/>
                </a:solidFill>
                <a:latin typeface="Arial"/>
                <a:cs typeface="Arial"/>
                <a:hlinkClick r:id="rId12" action="ppaction://hlinksldjump"/>
              </a:rPr>
              <a:t>implementations </a:t>
            </a:r>
            <a:r>
              <a:rPr sz="1050" spc="-40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050" spc="-40" dirty="0">
                <a:solidFill>
                  <a:srgbClr val="CCCCCC"/>
                </a:solidFill>
                <a:latin typeface="Arial"/>
                <a:cs typeface="Arial"/>
                <a:hlinkClick r:id="rId13" action="ppaction://hlinksldjump"/>
              </a:rPr>
              <a:t>Relation</a:t>
            </a:r>
            <a:r>
              <a:rPr sz="1050" spc="5" dirty="0">
                <a:solidFill>
                  <a:srgbClr val="CCCCCC"/>
                </a:solidFill>
                <a:latin typeface="Arial"/>
                <a:cs typeface="Arial"/>
                <a:hlinkClick r:id="rId13" action="ppaction://hlinksldjump"/>
              </a:rPr>
              <a:t> </a:t>
            </a:r>
            <a:r>
              <a:rPr sz="1050" spc="-30" dirty="0">
                <a:solidFill>
                  <a:srgbClr val="CCCCCC"/>
                </a:solidFill>
                <a:latin typeface="Arial"/>
                <a:cs typeface="Arial"/>
                <a:hlinkClick r:id="rId13" action="ppaction://hlinksldjump"/>
              </a:rPr>
              <a:t>Ontology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310743" y="2355494"/>
            <a:ext cx="160096" cy="1600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350253" y="2369096"/>
            <a:ext cx="8128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10" dirty="0">
                <a:solidFill>
                  <a:srgbClr val="FBFDFC"/>
                </a:solidFill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541032" y="2579306"/>
            <a:ext cx="65265" cy="652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41032" y="2751378"/>
            <a:ext cx="65265" cy="652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41032" y="2923451"/>
            <a:ext cx="65265" cy="652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516636" y="2334587"/>
            <a:ext cx="3617214" cy="662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130" marR="925194" indent="-139065">
              <a:lnSpc>
                <a:spcPct val="102600"/>
              </a:lnSpc>
            </a:pPr>
            <a:r>
              <a:rPr sz="1050" spc="-45" dirty="0">
                <a:solidFill>
                  <a:srgbClr val="D9EDE4"/>
                </a:solidFill>
                <a:latin typeface="Arial"/>
                <a:cs typeface="Arial"/>
                <a:hlinkClick r:id="rId5" action="ppaction://hlinksldjump"/>
              </a:rPr>
              <a:t>More </a:t>
            </a:r>
            <a:r>
              <a:rPr sz="1050" spc="-30" dirty="0">
                <a:solidFill>
                  <a:srgbClr val="D9EDE4"/>
                </a:solidFill>
                <a:latin typeface="Arial"/>
                <a:cs typeface="Arial"/>
                <a:hlinkClick r:id="rId5" action="ppaction://hlinksldjump"/>
              </a:rPr>
              <a:t>foundational </a:t>
            </a:r>
            <a:r>
              <a:rPr sz="1050" spc="-45" dirty="0">
                <a:solidFill>
                  <a:srgbClr val="D9EDE4"/>
                </a:solidFill>
                <a:latin typeface="Arial"/>
                <a:cs typeface="Arial"/>
                <a:hlinkClick r:id="rId5" action="ppaction://hlinksldjump"/>
              </a:rPr>
              <a:t>ontologies </a:t>
            </a:r>
            <a:r>
              <a:rPr sz="1050" spc="-45" dirty="0">
                <a:solidFill>
                  <a:srgbClr val="D9EDE4"/>
                </a:solidFill>
                <a:latin typeface="Arial"/>
                <a:cs typeface="Arial"/>
              </a:rPr>
              <a:t> </a:t>
            </a:r>
            <a:r>
              <a:rPr sz="1050" spc="-45" dirty="0">
                <a:solidFill>
                  <a:srgbClr val="CCCCCC"/>
                </a:solidFill>
                <a:latin typeface="Arial"/>
                <a:cs typeface="Arial"/>
                <a:hlinkClick r:id="rId14" action="ppaction://hlinksldjump"/>
              </a:rPr>
              <a:t>Ontologies </a:t>
            </a:r>
            <a:r>
              <a:rPr sz="1050" spc="-60" dirty="0">
                <a:solidFill>
                  <a:srgbClr val="CCCCCC"/>
                </a:solidFill>
                <a:latin typeface="Arial"/>
                <a:cs typeface="Arial"/>
                <a:hlinkClick r:id="rId14" action="ppaction://hlinksldjump"/>
              </a:rPr>
              <a:t>and</a:t>
            </a:r>
            <a:r>
              <a:rPr sz="1050" spc="135" dirty="0">
                <a:solidFill>
                  <a:srgbClr val="CCCCCC"/>
                </a:solidFill>
                <a:latin typeface="Arial"/>
                <a:cs typeface="Arial"/>
                <a:hlinkClick r:id="rId14" action="ppaction://hlinksldjump"/>
              </a:rPr>
              <a:t> </a:t>
            </a:r>
            <a:r>
              <a:rPr sz="1050" spc="-70" dirty="0">
                <a:solidFill>
                  <a:srgbClr val="CCCCCC"/>
                </a:solidFill>
                <a:latin typeface="Arial"/>
                <a:cs typeface="Arial"/>
                <a:hlinkClick r:id="rId14" action="ppaction://hlinksldjump"/>
              </a:rPr>
              <a:t>choices</a:t>
            </a:r>
            <a:endParaRPr sz="1050" dirty="0">
              <a:latin typeface="Arial"/>
              <a:cs typeface="Arial"/>
            </a:endParaRPr>
          </a:p>
          <a:p>
            <a:pPr marL="151130" marR="5080">
              <a:lnSpc>
                <a:spcPct val="102600"/>
              </a:lnSpc>
            </a:pPr>
            <a:r>
              <a:rPr sz="1050" spc="-60" dirty="0">
                <a:solidFill>
                  <a:srgbClr val="CCCCCC"/>
                </a:solidFill>
                <a:latin typeface="Arial"/>
                <a:cs typeface="Arial"/>
                <a:hlinkClick r:id="rId15" action="ppaction://hlinksldjump"/>
              </a:rPr>
              <a:t>Where and </a:t>
            </a:r>
            <a:r>
              <a:rPr sz="1050" spc="-65" dirty="0">
                <a:solidFill>
                  <a:srgbClr val="CCCCCC"/>
                </a:solidFill>
                <a:latin typeface="Arial"/>
                <a:cs typeface="Arial"/>
                <a:hlinkClick r:id="rId15" action="ppaction://hlinksldjump"/>
              </a:rPr>
              <a:t>how </a:t>
            </a:r>
            <a:r>
              <a:rPr sz="1050" spc="-85" dirty="0">
                <a:solidFill>
                  <a:srgbClr val="CCCCCC"/>
                </a:solidFill>
                <a:latin typeface="Arial"/>
                <a:cs typeface="Arial"/>
                <a:hlinkClick r:id="rId15" action="ppaction://hlinksldjump"/>
              </a:rPr>
              <a:t>does </a:t>
            </a:r>
            <a:r>
              <a:rPr sz="1050" spc="45" dirty="0">
                <a:solidFill>
                  <a:srgbClr val="CCCCCC"/>
                </a:solidFill>
                <a:latin typeface="Arial"/>
                <a:cs typeface="Arial"/>
                <a:hlinkClick r:id="rId15" action="ppaction://hlinksldjump"/>
              </a:rPr>
              <a:t>it </a:t>
            </a:r>
            <a:r>
              <a:rPr sz="1050" spc="-80" dirty="0">
                <a:solidFill>
                  <a:srgbClr val="CCCCCC"/>
                </a:solidFill>
                <a:latin typeface="Arial"/>
                <a:cs typeface="Arial"/>
                <a:hlinkClick r:id="rId15" action="ppaction://hlinksldjump"/>
              </a:rPr>
              <a:t>make </a:t>
            </a:r>
            <a:r>
              <a:rPr sz="1050" spc="-85" dirty="0">
                <a:solidFill>
                  <a:srgbClr val="CCCCCC"/>
                </a:solidFill>
                <a:latin typeface="Arial"/>
                <a:cs typeface="Arial"/>
                <a:hlinkClick r:id="rId15" action="ppaction://hlinksldjump"/>
              </a:rPr>
              <a:t>a </a:t>
            </a:r>
            <a:r>
              <a:rPr sz="1050" spc="-55" dirty="0">
                <a:solidFill>
                  <a:srgbClr val="CCCCCC"/>
                </a:solidFill>
                <a:latin typeface="Arial"/>
                <a:cs typeface="Arial"/>
                <a:hlinkClick r:id="rId15" action="ppaction://hlinksldjump"/>
              </a:rPr>
              <a:t>difference? </a:t>
            </a:r>
            <a:r>
              <a:rPr sz="1050" spc="-55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050" spc="-90" dirty="0">
                <a:solidFill>
                  <a:srgbClr val="CCCCCC"/>
                </a:solidFill>
                <a:latin typeface="Arial"/>
                <a:cs typeface="Arial"/>
                <a:hlinkClick r:id="rId16" action="ppaction://hlinksldjump"/>
              </a:rPr>
              <a:t>GFO  </a:t>
            </a:r>
            <a:r>
              <a:rPr sz="1050" spc="-110" dirty="0">
                <a:solidFill>
                  <a:srgbClr val="CCCCCC"/>
                </a:solidFill>
                <a:latin typeface="Arial"/>
                <a:cs typeface="Arial"/>
                <a:hlinkClick r:id="rId16" action="ppaction://hlinksldjump"/>
              </a:rPr>
              <a:t>as  </a:t>
            </a:r>
            <a:r>
              <a:rPr sz="1050" spc="-30" dirty="0">
                <a:solidFill>
                  <a:srgbClr val="CCCCCC"/>
                </a:solidFill>
                <a:latin typeface="Arial"/>
                <a:cs typeface="Arial"/>
                <a:hlinkClick r:id="rId16" action="ppaction://hlinksldjump"/>
              </a:rPr>
              <a:t>‘super’ foundational </a:t>
            </a:r>
            <a:r>
              <a:rPr sz="1050" spc="-20" dirty="0">
                <a:solidFill>
                  <a:srgbClr val="CCCCCC"/>
                </a:solidFill>
                <a:latin typeface="Arial"/>
                <a:cs typeface="Arial"/>
                <a:hlinkClick r:id="rId16" action="ppaction://hlinksldjump"/>
              </a:rPr>
              <a:t>(extra</a:t>
            </a:r>
            <a:r>
              <a:rPr sz="1050" spc="195" dirty="0">
                <a:solidFill>
                  <a:srgbClr val="CCCCCC"/>
                </a:solidFill>
                <a:latin typeface="Arial"/>
                <a:cs typeface="Arial"/>
                <a:hlinkClick r:id="rId16" action="ppaction://hlinksldjump"/>
              </a:rPr>
              <a:t> </a:t>
            </a:r>
            <a:r>
              <a:rPr sz="1050" spc="-50" dirty="0">
                <a:solidFill>
                  <a:srgbClr val="CCCCCC"/>
                </a:solidFill>
                <a:latin typeface="Arial"/>
                <a:cs typeface="Arial"/>
                <a:hlinkClick r:id="rId16" action="ppaction://hlinksldjump"/>
              </a:rPr>
              <a:t>slides)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351744" y="3365112"/>
            <a:ext cx="205104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z="600" b="1" spc="-5" dirty="0">
                <a:latin typeface="Arial"/>
                <a:cs typeface="Arial"/>
              </a:rPr>
              <a:t>7</a:t>
            </a:r>
            <a:r>
              <a:rPr sz="600" b="1" spc="50" dirty="0">
                <a:latin typeface="Arial"/>
                <a:cs typeface="Arial"/>
              </a:rPr>
              <a:t>/46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38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95300" y="37668"/>
            <a:ext cx="2927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22553B"/>
                </a:solidFill>
                <a:latin typeface="Arial"/>
                <a:cs typeface="Arial"/>
                <a:hlinkClick r:id="rId3" action="ppaction://hlinksldjump"/>
              </a:rPr>
              <a:t>DOLCE</a:t>
            </a:r>
            <a:endParaRPr sz="6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26146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614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118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3622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126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6146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614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118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622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126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236116" y="37668"/>
            <a:ext cx="18542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B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F</a:t>
            </a: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29936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993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3497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001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4505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5009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993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497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001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505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993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3497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001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505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009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2274011" y="37667"/>
            <a:ext cx="1631239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More 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foundational</a:t>
            </a:r>
            <a:r>
              <a:rPr sz="600" b="1" spc="4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502551" y="784593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92327" y="951382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92327" y="1103210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02551" y="1417853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02551" y="1593354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02551" y="1940928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02551" y="2288489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02551" y="2443746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92327" y="2610523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92327" y="2762351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92327" y="2914192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02551" y="3077006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02551" y="3252508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624395" y="542391"/>
            <a:ext cx="3814255" cy="2780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260">
              <a:lnSpc>
                <a:spcPct val="100000"/>
              </a:lnSpc>
            </a:pPr>
            <a:r>
              <a:rPr sz="1000" spc="-35" dirty="0">
                <a:solidFill>
                  <a:srgbClr val="46AA78"/>
                </a:solidFill>
                <a:latin typeface="Arial"/>
                <a:cs typeface="Arial"/>
              </a:rPr>
              <a:t>Descriptive </a:t>
            </a:r>
            <a:r>
              <a:rPr sz="1000" spc="-30" dirty="0">
                <a:solidFill>
                  <a:srgbClr val="46AA78"/>
                </a:solidFill>
                <a:latin typeface="Arial"/>
                <a:cs typeface="Arial"/>
              </a:rPr>
              <a:t>Ontology </a:t>
            </a:r>
            <a:r>
              <a:rPr sz="1000" spc="-20" dirty="0">
                <a:solidFill>
                  <a:srgbClr val="46AA78"/>
                </a:solidFill>
                <a:latin typeface="Arial"/>
                <a:cs typeface="Arial"/>
              </a:rPr>
              <a:t>for </a:t>
            </a:r>
            <a:r>
              <a:rPr sz="1000" spc="-25" dirty="0">
                <a:solidFill>
                  <a:srgbClr val="46AA78"/>
                </a:solidFill>
                <a:latin typeface="Arial"/>
                <a:cs typeface="Arial"/>
              </a:rPr>
              <a:t>Linguistic </a:t>
            </a:r>
            <a:r>
              <a:rPr sz="1000" spc="-55" dirty="0">
                <a:solidFill>
                  <a:srgbClr val="46AA78"/>
                </a:solidFill>
                <a:latin typeface="Arial"/>
                <a:cs typeface="Arial"/>
              </a:rPr>
              <a:t>and  </a:t>
            </a:r>
            <a:r>
              <a:rPr sz="1000" spc="-35" dirty="0">
                <a:solidFill>
                  <a:srgbClr val="46AA78"/>
                </a:solidFill>
                <a:latin typeface="Arial"/>
                <a:cs typeface="Arial"/>
              </a:rPr>
              <a:t>Cognitive </a:t>
            </a:r>
            <a:r>
              <a:rPr sz="1000" spc="8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46AA78"/>
                </a:solidFill>
                <a:latin typeface="Arial"/>
                <a:cs typeface="Arial"/>
              </a:rPr>
              <a:t>Engineering</a:t>
            </a:r>
            <a:endParaRPr sz="1000" dirty="0">
              <a:latin typeface="Arial"/>
              <a:cs typeface="Arial"/>
            </a:endParaRPr>
          </a:p>
          <a:p>
            <a:pPr marL="184150" indent="-171450">
              <a:lnSpc>
                <a:spcPts val="1315"/>
              </a:lnSpc>
              <a:spcBef>
                <a:spcPts val="140"/>
              </a:spcBef>
              <a:buFont typeface="Arial"/>
              <a:buChar char="•"/>
            </a:pPr>
            <a:r>
              <a:rPr sz="1050" spc="-35" dirty="0">
                <a:latin typeface="Arial"/>
                <a:cs typeface="Arial"/>
              </a:rPr>
              <a:t>Strong </a:t>
            </a:r>
            <a:r>
              <a:rPr sz="1050" spc="-15" dirty="0">
                <a:latin typeface="Arial"/>
                <a:cs typeface="Arial"/>
              </a:rPr>
              <a:t>cognitive/linguistic</a:t>
            </a:r>
            <a:r>
              <a:rPr sz="1050" spc="140" dirty="0">
                <a:latin typeface="Arial"/>
                <a:cs typeface="Arial"/>
              </a:rPr>
              <a:t> </a:t>
            </a:r>
            <a:r>
              <a:rPr sz="1050" spc="-55" dirty="0">
                <a:latin typeface="Arial"/>
                <a:cs typeface="Arial"/>
              </a:rPr>
              <a:t>bias:</a:t>
            </a:r>
            <a:endParaRPr sz="1050" dirty="0">
              <a:latin typeface="Arial"/>
              <a:cs typeface="Arial"/>
            </a:endParaRPr>
          </a:p>
          <a:p>
            <a:pPr marL="461010" marR="86995" indent="-171450">
              <a:lnSpc>
                <a:spcPts val="1200"/>
              </a:lnSpc>
              <a:spcBef>
                <a:spcPts val="35"/>
              </a:spcBef>
              <a:buFont typeface="Arial"/>
              <a:buChar char="•"/>
            </a:pPr>
            <a:r>
              <a:rPr sz="1000" spc="-35" dirty="0">
                <a:latin typeface="Arial"/>
                <a:cs typeface="Arial"/>
              </a:rPr>
              <a:t>Descriptive </a:t>
            </a:r>
            <a:r>
              <a:rPr sz="1000" spc="-50" dirty="0">
                <a:latin typeface="Arial"/>
                <a:cs typeface="Arial"/>
              </a:rPr>
              <a:t>(as </a:t>
            </a:r>
            <a:r>
              <a:rPr sz="1000" spc="-40" dirty="0">
                <a:latin typeface="Arial"/>
                <a:cs typeface="Arial"/>
              </a:rPr>
              <a:t>opposite </a:t>
            </a:r>
            <a:r>
              <a:rPr sz="1000" spc="10" dirty="0">
                <a:latin typeface="Arial"/>
                <a:cs typeface="Arial"/>
              </a:rPr>
              <a:t>to </a:t>
            </a:r>
            <a:r>
              <a:rPr sz="1000" spc="-30" dirty="0">
                <a:latin typeface="Arial"/>
                <a:cs typeface="Arial"/>
              </a:rPr>
              <a:t>prescriptive) </a:t>
            </a:r>
            <a:r>
              <a:rPr sz="1000" spc="-5" dirty="0">
                <a:latin typeface="Arial"/>
                <a:cs typeface="Arial"/>
              </a:rPr>
              <a:t>attitude  </a:t>
            </a:r>
            <a:endParaRPr lang="en-US" sz="1000" spc="-5" dirty="0" smtClean="0">
              <a:latin typeface="Arial"/>
              <a:cs typeface="Arial"/>
            </a:endParaRPr>
          </a:p>
          <a:p>
            <a:pPr marL="461010" marR="86995" indent="-171450">
              <a:lnSpc>
                <a:spcPts val="1200"/>
              </a:lnSpc>
              <a:spcBef>
                <a:spcPts val="35"/>
              </a:spcBef>
              <a:buFont typeface="Arial"/>
              <a:buChar char="•"/>
            </a:pPr>
            <a:r>
              <a:rPr sz="1000" spc="-60" dirty="0" smtClean="0">
                <a:latin typeface="Arial"/>
                <a:cs typeface="Arial"/>
              </a:rPr>
              <a:t>Categories </a:t>
            </a:r>
            <a:r>
              <a:rPr sz="1000" spc="-20" dirty="0">
                <a:latin typeface="Arial"/>
                <a:cs typeface="Arial"/>
              </a:rPr>
              <a:t>mirror </a:t>
            </a:r>
            <a:r>
              <a:rPr sz="1000" spc="-25" dirty="0">
                <a:latin typeface="Arial"/>
                <a:cs typeface="Arial"/>
              </a:rPr>
              <a:t>cognition, </a:t>
            </a:r>
            <a:r>
              <a:rPr sz="1000" spc="-50" dirty="0">
                <a:latin typeface="Arial"/>
                <a:cs typeface="Arial"/>
              </a:rPr>
              <a:t>common </a:t>
            </a:r>
            <a:r>
              <a:rPr sz="1000" spc="-85" dirty="0">
                <a:latin typeface="Arial"/>
                <a:cs typeface="Arial"/>
              </a:rPr>
              <a:t>sense, </a:t>
            </a:r>
            <a:r>
              <a:rPr sz="1000" spc="-55" dirty="0">
                <a:latin typeface="Arial"/>
                <a:cs typeface="Arial"/>
              </a:rPr>
              <a:t>and </a:t>
            </a:r>
            <a:r>
              <a:rPr sz="1000" spc="-25" dirty="0">
                <a:latin typeface="Arial"/>
                <a:cs typeface="Arial"/>
              </a:rPr>
              <a:t>the </a:t>
            </a:r>
            <a:r>
              <a:rPr sz="1000" spc="-35" dirty="0">
                <a:latin typeface="Arial"/>
                <a:cs typeface="Arial"/>
              </a:rPr>
              <a:t>lexical  </a:t>
            </a:r>
            <a:r>
              <a:rPr sz="1000" spc="-25" dirty="0">
                <a:latin typeface="Arial"/>
                <a:cs typeface="Arial"/>
              </a:rPr>
              <a:t>structure </a:t>
            </a:r>
            <a:r>
              <a:rPr sz="1000" spc="-20" dirty="0">
                <a:latin typeface="Arial"/>
                <a:cs typeface="Arial"/>
              </a:rPr>
              <a:t>of </a:t>
            </a:r>
            <a:r>
              <a:rPr sz="1000" spc="-25" dirty="0">
                <a:latin typeface="Arial"/>
                <a:cs typeface="Arial"/>
              </a:rPr>
              <a:t>natural</a:t>
            </a:r>
            <a:r>
              <a:rPr sz="1000" spc="200" dirty="0">
                <a:latin typeface="Arial"/>
                <a:cs typeface="Arial"/>
              </a:rPr>
              <a:t> </a:t>
            </a:r>
            <a:r>
              <a:rPr sz="1000" spc="-60" dirty="0">
                <a:latin typeface="Arial"/>
                <a:cs typeface="Arial"/>
              </a:rPr>
              <a:t>language</a:t>
            </a:r>
            <a:endParaRPr sz="100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r>
              <a:rPr sz="1050" spc="-70" dirty="0">
                <a:latin typeface="Arial"/>
                <a:cs typeface="Arial"/>
              </a:rPr>
              <a:t>Emphasis  </a:t>
            </a:r>
            <a:r>
              <a:rPr sz="1050" spc="-55" dirty="0">
                <a:latin typeface="Arial"/>
                <a:cs typeface="Arial"/>
              </a:rPr>
              <a:t>on </a:t>
            </a:r>
            <a:r>
              <a:rPr sz="1050" spc="-35" dirty="0">
                <a:latin typeface="Arial"/>
                <a:cs typeface="Arial"/>
              </a:rPr>
              <a:t>cognitive</a:t>
            </a:r>
            <a:r>
              <a:rPr sz="1050" spc="55" dirty="0">
                <a:latin typeface="Arial"/>
                <a:cs typeface="Arial"/>
              </a:rPr>
              <a:t> </a:t>
            </a:r>
            <a:r>
              <a:rPr sz="1050" spc="-35" dirty="0">
                <a:latin typeface="Arial"/>
                <a:cs typeface="Arial"/>
              </a:rPr>
              <a:t>invariants</a:t>
            </a:r>
            <a:endParaRPr sz="1050" dirty="0">
              <a:latin typeface="Arial"/>
              <a:cs typeface="Arial"/>
            </a:endParaRPr>
          </a:p>
          <a:p>
            <a:pPr marL="184150" marR="5080" indent="-171450">
              <a:lnSpc>
                <a:spcPct val="102600"/>
              </a:lnSpc>
              <a:spcBef>
                <a:spcPts val="25"/>
              </a:spcBef>
              <a:buFont typeface="Arial"/>
              <a:buChar char="•"/>
            </a:pPr>
            <a:r>
              <a:rPr sz="1050" spc="-65" dirty="0">
                <a:latin typeface="Arial"/>
                <a:cs typeface="Arial"/>
              </a:rPr>
              <a:t>Categories </a:t>
            </a:r>
            <a:r>
              <a:rPr sz="1050" spc="-110" dirty="0">
                <a:latin typeface="Arial"/>
                <a:cs typeface="Arial"/>
              </a:rPr>
              <a:t>as </a:t>
            </a:r>
            <a:r>
              <a:rPr sz="1050" spc="-45" dirty="0">
                <a:latin typeface="Arial"/>
                <a:cs typeface="Arial"/>
              </a:rPr>
              <a:t>conceptual containers: </a:t>
            </a:r>
            <a:r>
              <a:rPr sz="1050" spc="-55" dirty="0">
                <a:latin typeface="Arial"/>
                <a:cs typeface="Arial"/>
              </a:rPr>
              <a:t>no </a:t>
            </a:r>
            <a:r>
              <a:rPr sz="1050" spc="-40" dirty="0">
                <a:latin typeface="Arial"/>
                <a:cs typeface="Arial"/>
              </a:rPr>
              <a:t>‘deep’ </a:t>
            </a:r>
            <a:r>
              <a:rPr sz="1050" spc="-50" dirty="0">
                <a:latin typeface="Arial"/>
                <a:cs typeface="Arial"/>
              </a:rPr>
              <a:t>metaphysical  </a:t>
            </a:r>
            <a:r>
              <a:rPr sz="1050" spc="-30" dirty="0">
                <a:latin typeface="Arial"/>
                <a:cs typeface="Arial"/>
              </a:rPr>
              <a:t>implications</a:t>
            </a:r>
            <a:endParaRPr sz="1050" dirty="0">
              <a:latin typeface="Arial"/>
              <a:cs typeface="Arial"/>
            </a:endParaRPr>
          </a:p>
          <a:p>
            <a:pPr marL="184150" marR="222250" indent="-171450">
              <a:lnSpc>
                <a:spcPct val="102600"/>
              </a:lnSpc>
              <a:spcBef>
                <a:spcPts val="25"/>
              </a:spcBef>
              <a:buFont typeface="Arial"/>
              <a:buChar char="•"/>
            </a:pPr>
            <a:r>
              <a:rPr sz="1050" spc="-75" dirty="0">
                <a:latin typeface="Arial"/>
                <a:cs typeface="Arial"/>
              </a:rPr>
              <a:t>Focus </a:t>
            </a:r>
            <a:r>
              <a:rPr sz="1050" spc="-55" dirty="0">
                <a:latin typeface="Arial"/>
                <a:cs typeface="Arial"/>
              </a:rPr>
              <a:t>on </a:t>
            </a:r>
            <a:r>
              <a:rPr sz="1050" spc="-65" dirty="0">
                <a:latin typeface="Arial"/>
                <a:cs typeface="Arial"/>
              </a:rPr>
              <a:t>design </a:t>
            </a:r>
            <a:r>
              <a:rPr sz="1050" spc="-35" dirty="0">
                <a:latin typeface="Arial"/>
                <a:cs typeface="Arial"/>
              </a:rPr>
              <a:t>rationale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40" dirty="0">
                <a:latin typeface="Arial"/>
                <a:cs typeface="Arial"/>
              </a:rPr>
              <a:t>allow </a:t>
            </a:r>
            <a:r>
              <a:rPr sz="1050" spc="-95" dirty="0">
                <a:latin typeface="Arial"/>
                <a:cs typeface="Arial"/>
              </a:rPr>
              <a:t>easy </a:t>
            </a:r>
            <a:r>
              <a:rPr sz="1050" spc="-55" dirty="0">
                <a:latin typeface="Arial"/>
                <a:cs typeface="Arial"/>
              </a:rPr>
              <a:t>comparison </a:t>
            </a:r>
            <a:r>
              <a:rPr sz="1050" dirty="0">
                <a:latin typeface="Arial"/>
                <a:cs typeface="Arial"/>
              </a:rPr>
              <a:t>with  </a:t>
            </a:r>
            <a:r>
              <a:rPr sz="1050" spc="-25" dirty="0">
                <a:latin typeface="Arial"/>
                <a:cs typeface="Arial"/>
              </a:rPr>
              <a:t>different </a:t>
            </a:r>
            <a:r>
              <a:rPr sz="1050" spc="-30" dirty="0">
                <a:latin typeface="Arial"/>
                <a:cs typeface="Arial"/>
              </a:rPr>
              <a:t>ontological</a:t>
            </a:r>
            <a:r>
              <a:rPr sz="1050" spc="130" dirty="0">
                <a:latin typeface="Arial"/>
                <a:cs typeface="Arial"/>
              </a:rPr>
              <a:t> </a:t>
            </a:r>
            <a:r>
              <a:rPr sz="1050" spc="-40" dirty="0">
                <a:latin typeface="Arial"/>
                <a:cs typeface="Arial"/>
              </a:rPr>
              <a:t>options</a:t>
            </a:r>
            <a:endParaRPr sz="1050" dirty="0">
              <a:latin typeface="Arial"/>
              <a:cs typeface="Arial"/>
            </a:endParaRPr>
          </a:p>
          <a:p>
            <a:pPr marL="184150" marR="744220" indent="-171450">
              <a:lnSpc>
                <a:spcPts val="1220"/>
              </a:lnSpc>
              <a:spcBef>
                <a:spcPts val="185"/>
              </a:spcBef>
              <a:buFont typeface="Arial"/>
              <a:buChar char="•"/>
            </a:pPr>
            <a:r>
              <a:rPr sz="1050" spc="-55" dirty="0">
                <a:latin typeface="Arial"/>
                <a:cs typeface="Arial"/>
              </a:rPr>
              <a:t>Rigorous, </a:t>
            </a:r>
            <a:r>
              <a:rPr sz="1050" spc="-40" dirty="0">
                <a:latin typeface="Arial"/>
                <a:cs typeface="Arial"/>
              </a:rPr>
              <a:t>systematic, </a:t>
            </a:r>
            <a:r>
              <a:rPr sz="1050" spc="-30" dirty="0">
                <a:latin typeface="Arial"/>
                <a:cs typeface="Arial"/>
              </a:rPr>
              <a:t>interdisciplinary </a:t>
            </a:r>
            <a:r>
              <a:rPr sz="1050" spc="-60" dirty="0">
                <a:latin typeface="Arial"/>
                <a:cs typeface="Arial"/>
              </a:rPr>
              <a:t>approach  </a:t>
            </a:r>
            <a:r>
              <a:rPr sz="1050" spc="-50" dirty="0">
                <a:latin typeface="Arial"/>
                <a:cs typeface="Arial"/>
              </a:rPr>
              <a:t>Rich</a:t>
            </a:r>
            <a:r>
              <a:rPr sz="1050" spc="25" dirty="0">
                <a:latin typeface="Arial"/>
                <a:cs typeface="Arial"/>
              </a:rPr>
              <a:t> </a:t>
            </a:r>
            <a:r>
              <a:rPr sz="1050" spc="-30" dirty="0">
                <a:latin typeface="Arial"/>
                <a:cs typeface="Arial"/>
              </a:rPr>
              <a:t>axiomatization</a:t>
            </a:r>
            <a:endParaRPr sz="1050" dirty="0">
              <a:latin typeface="Arial"/>
              <a:cs typeface="Arial"/>
            </a:endParaRPr>
          </a:p>
          <a:p>
            <a:pPr marL="461010" indent="-171450">
              <a:lnSpc>
                <a:spcPts val="1165"/>
              </a:lnSpc>
              <a:buFont typeface="Arial"/>
              <a:buChar char="•"/>
            </a:pPr>
            <a:r>
              <a:rPr sz="1000" spc="-60" dirty="0">
                <a:latin typeface="Arial"/>
                <a:cs typeface="Arial"/>
              </a:rPr>
              <a:t>37 basic</a:t>
            </a:r>
            <a:r>
              <a:rPr sz="1000" spc="110" dirty="0">
                <a:latin typeface="Arial"/>
                <a:cs typeface="Arial"/>
              </a:rPr>
              <a:t> </a:t>
            </a:r>
            <a:r>
              <a:rPr sz="1000" spc="-55" dirty="0">
                <a:latin typeface="Arial"/>
                <a:cs typeface="Arial"/>
              </a:rPr>
              <a:t>categories</a:t>
            </a:r>
            <a:endParaRPr sz="1000" dirty="0">
              <a:latin typeface="Arial"/>
              <a:cs typeface="Arial"/>
            </a:endParaRPr>
          </a:p>
          <a:p>
            <a:pPr marL="461010" indent="-171450">
              <a:lnSpc>
                <a:spcPts val="1195"/>
              </a:lnSpc>
              <a:buFont typeface="Arial"/>
              <a:buChar char="•"/>
            </a:pPr>
            <a:r>
              <a:rPr sz="1000" spc="-60" dirty="0">
                <a:latin typeface="Arial"/>
                <a:cs typeface="Arial"/>
              </a:rPr>
              <a:t>7 basic</a:t>
            </a:r>
            <a:r>
              <a:rPr sz="1000" spc="105" dirty="0">
                <a:latin typeface="Arial"/>
                <a:cs typeface="Arial"/>
              </a:rPr>
              <a:t> </a:t>
            </a:r>
            <a:r>
              <a:rPr sz="1000" spc="-35" dirty="0">
                <a:latin typeface="Arial"/>
                <a:cs typeface="Arial"/>
              </a:rPr>
              <a:t>relations</a:t>
            </a:r>
            <a:endParaRPr sz="1000" dirty="0">
              <a:latin typeface="Arial"/>
              <a:cs typeface="Arial"/>
            </a:endParaRPr>
          </a:p>
          <a:p>
            <a:pPr marL="461010" indent="-171450">
              <a:lnSpc>
                <a:spcPts val="1200"/>
              </a:lnSpc>
              <a:buFont typeface="Arial"/>
              <a:buChar char="•"/>
            </a:pPr>
            <a:r>
              <a:rPr sz="1000" spc="-60" dirty="0">
                <a:latin typeface="Arial"/>
                <a:cs typeface="Arial"/>
              </a:rPr>
              <a:t>80 </a:t>
            </a:r>
            <a:r>
              <a:rPr sz="1000" spc="-50" dirty="0">
                <a:latin typeface="Arial"/>
                <a:cs typeface="Arial"/>
              </a:rPr>
              <a:t>axioms, </a:t>
            </a:r>
            <a:r>
              <a:rPr sz="1000" spc="-60" dirty="0">
                <a:latin typeface="Arial"/>
                <a:cs typeface="Arial"/>
              </a:rPr>
              <a:t>100 </a:t>
            </a:r>
            <a:r>
              <a:rPr sz="1000" spc="-25" dirty="0">
                <a:latin typeface="Arial"/>
                <a:cs typeface="Arial"/>
              </a:rPr>
              <a:t>definitions, </a:t>
            </a:r>
            <a:r>
              <a:rPr sz="1000" spc="-60" dirty="0">
                <a:latin typeface="Arial"/>
                <a:cs typeface="Arial"/>
              </a:rPr>
              <a:t>20  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5" dirty="0">
                <a:latin typeface="Arial"/>
                <a:cs typeface="Arial"/>
              </a:rPr>
              <a:t>theorems</a:t>
            </a:r>
            <a:endParaRPr sz="1000" dirty="0">
              <a:latin typeface="Arial"/>
              <a:cs typeface="Arial"/>
            </a:endParaRPr>
          </a:p>
          <a:p>
            <a:pPr marL="184150" marR="2105660" indent="-171450">
              <a:lnSpc>
                <a:spcPct val="104700"/>
              </a:lnSpc>
              <a:spcBef>
                <a:spcPts val="20"/>
              </a:spcBef>
              <a:buFont typeface="Arial"/>
              <a:buChar char="•"/>
            </a:pPr>
            <a:r>
              <a:rPr sz="1050" spc="-60" dirty="0">
                <a:latin typeface="Arial"/>
                <a:cs typeface="Arial"/>
              </a:rPr>
              <a:t>Rigorous </a:t>
            </a:r>
            <a:r>
              <a:rPr sz="1050" spc="-25" dirty="0">
                <a:latin typeface="Arial"/>
                <a:cs typeface="Arial"/>
              </a:rPr>
              <a:t>quality </a:t>
            </a:r>
            <a:r>
              <a:rPr sz="1050" spc="-20" dirty="0">
                <a:latin typeface="Arial"/>
                <a:cs typeface="Arial"/>
              </a:rPr>
              <a:t>criteria  </a:t>
            </a:r>
            <a:r>
              <a:rPr sz="1050" spc="-30" dirty="0">
                <a:latin typeface="Arial"/>
                <a:cs typeface="Arial"/>
              </a:rPr>
              <a:t>Documentation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4364444" y="3365112"/>
            <a:ext cx="19240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35" dirty="0">
                <a:latin typeface="Arial"/>
                <a:cs typeface="Arial"/>
              </a:rPr>
              <a:t>8/46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38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95300" y="37668"/>
            <a:ext cx="2927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22553B"/>
                </a:solidFill>
                <a:latin typeface="Arial"/>
                <a:cs typeface="Arial"/>
                <a:hlinkClick r:id="rId3" action="ppaction://hlinksldjump"/>
              </a:rPr>
              <a:t>DOLCE</a:t>
            </a:r>
            <a:endParaRPr sz="6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26146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614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118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3622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126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6146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614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118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622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126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236116" y="37668"/>
            <a:ext cx="18542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B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F</a:t>
            </a: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29936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993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3497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001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4505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5009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993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497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001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505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993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3497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001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505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009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2274011" y="37667"/>
            <a:ext cx="1250239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More 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foundational</a:t>
            </a:r>
            <a:r>
              <a:rPr sz="600" b="1" spc="4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204798" y="491591"/>
            <a:ext cx="2199005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25" dirty="0">
                <a:solidFill>
                  <a:srgbClr val="46AA78"/>
                </a:solidFill>
                <a:latin typeface="Arial"/>
                <a:cs typeface="Arial"/>
              </a:rPr>
              <a:t>Outline </a:t>
            </a:r>
            <a:r>
              <a:rPr sz="1400" spc="-20" dirty="0">
                <a:solidFill>
                  <a:srgbClr val="46AA78"/>
                </a:solidFill>
                <a:latin typeface="Arial"/>
                <a:cs typeface="Arial"/>
              </a:rPr>
              <a:t>of </a:t>
            </a:r>
            <a:r>
              <a:rPr sz="1400" spc="-60" dirty="0">
                <a:solidFill>
                  <a:srgbClr val="46AA78"/>
                </a:solidFill>
                <a:latin typeface="Arial"/>
                <a:cs typeface="Arial"/>
              </a:rPr>
              <a:t>DOLCE</a:t>
            </a:r>
            <a:r>
              <a:rPr sz="1400" spc="25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75" dirty="0">
                <a:solidFill>
                  <a:srgbClr val="46AA78"/>
                </a:solidFill>
                <a:latin typeface="Arial"/>
                <a:cs typeface="Arial"/>
              </a:rPr>
              <a:t>categories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359994" y="797361"/>
            <a:ext cx="4082308" cy="21267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4364444" y="3365112"/>
            <a:ext cx="19240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35" dirty="0">
                <a:latin typeface="Arial"/>
                <a:cs typeface="Arial"/>
              </a:rPr>
              <a:t>9/46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38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95300" y="37668"/>
            <a:ext cx="2927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22553B"/>
                </a:solidFill>
                <a:latin typeface="Arial"/>
                <a:cs typeface="Arial"/>
                <a:hlinkClick r:id="rId3" action="ppaction://hlinksldjump"/>
              </a:rPr>
              <a:t>DOLCE</a:t>
            </a:r>
            <a:endParaRPr sz="6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26146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614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118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3622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126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6146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614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118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622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126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236116" y="37668"/>
            <a:ext cx="18542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B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F</a:t>
            </a: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29936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993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3497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001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4505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5009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993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497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001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505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993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3497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001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505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009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2274011" y="37668"/>
            <a:ext cx="140263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More 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foundational</a:t>
            </a:r>
            <a:r>
              <a:rPr sz="600" b="1" spc="4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502551" y="1041996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02551" y="1408925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02551" y="1775841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02551" y="2142769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02551" y="2681770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624394" y="491591"/>
            <a:ext cx="3985706" cy="2454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835">
              <a:lnSpc>
                <a:spcPct val="100000"/>
              </a:lnSpc>
            </a:pPr>
            <a:r>
              <a:rPr sz="1400" spc="-40" dirty="0">
                <a:solidFill>
                  <a:srgbClr val="46AA78"/>
                </a:solidFill>
                <a:latin typeface="Arial"/>
                <a:cs typeface="Arial"/>
              </a:rPr>
              <a:t>The </a:t>
            </a:r>
            <a:r>
              <a:rPr sz="1400" spc="-30" dirty="0">
                <a:solidFill>
                  <a:srgbClr val="46AA78"/>
                </a:solidFill>
                <a:latin typeface="Arial"/>
                <a:cs typeface="Arial"/>
              </a:rPr>
              <a:t>African </a:t>
            </a:r>
            <a:r>
              <a:rPr sz="1400" spc="-15" dirty="0">
                <a:solidFill>
                  <a:srgbClr val="46AA78"/>
                </a:solidFill>
                <a:latin typeface="Arial"/>
                <a:cs typeface="Arial"/>
              </a:rPr>
              <a:t>Wildlife </a:t>
            </a:r>
            <a:r>
              <a:rPr sz="1400" spc="-35" dirty="0">
                <a:solidFill>
                  <a:srgbClr val="46AA78"/>
                </a:solidFill>
                <a:latin typeface="Arial"/>
                <a:cs typeface="Arial"/>
              </a:rPr>
              <a:t>Ontology </a:t>
            </a:r>
            <a:r>
              <a:rPr sz="1400" spc="-75" dirty="0">
                <a:solidFill>
                  <a:srgbClr val="46AA78"/>
                </a:solidFill>
                <a:latin typeface="Arial"/>
                <a:cs typeface="Arial"/>
              </a:rPr>
              <a:t>and </a:t>
            </a:r>
            <a:r>
              <a:rPr sz="1400" spc="17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46AA78"/>
                </a:solidFill>
                <a:latin typeface="Arial"/>
                <a:cs typeface="Arial"/>
              </a:rPr>
              <a:t>DOLCE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184150" indent="-171450">
              <a:lnSpc>
                <a:spcPct val="100000"/>
              </a:lnSpc>
              <a:buFont typeface="Arial"/>
              <a:buChar char="•"/>
            </a:pPr>
            <a:r>
              <a:rPr sz="1050" spc="-60" dirty="0">
                <a:latin typeface="Arial"/>
                <a:cs typeface="Arial"/>
              </a:rPr>
              <a:t>Where </a:t>
            </a:r>
            <a:r>
              <a:rPr sz="1050" spc="-85" dirty="0">
                <a:latin typeface="Arial"/>
                <a:cs typeface="Arial"/>
              </a:rPr>
              <a:t>does  </a:t>
            </a:r>
            <a:r>
              <a:rPr sz="1050" spc="-85" dirty="0">
                <a:latin typeface="Courier New"/>
                <a:cs typeface="Courier New"/>
              </a:rPr>
              <a:t>Plant </a:t>
            </a:r>
            <a:r>
              <a:rPr sz="1050" spc="35" dirty="0">
                <a:latin typeface="Arial"/>
                <a:cs typeface="Arial"/>
              </a:rPr>
              <a:t>fit </a:t>
            </a:r>
            <a:r>
              <a:rPr sz="1050" spc="-20" dirty="0">
                <a:latin typeface="Arial"/>
                <a:cs typeface="Arial"/>
              </a:rPr>
              <a:t>in</a:t>
            </a:r>
            <a:r>
              <a:rPr sz="1050" spc="-40" dirty="0">
                <a:latin typeface="Arial"/>
                <a:cs typeface="Arial"/>
              </a:rPr>
              <a:t> </a:t>
            </a:r>
            <a:r>
              <a:rPr sz="1050" spc="-60" dirty="0">
                <a:latin typeface="Arial"/>
                <a:cs typeface="Arial"/>
              </a:rPr>
              <a:t>DOLCE?</a:t>
            </a:r>
            <a:endParaRPr sz="1050" dirty="0">
              <a:latin typeface="Arial"/>
              <a:cs typeface="Arial"/>
            </a:endParaRPr>
          </a:p>
          <a:p>
            <a:pPr marL="184150" marR="593090" indent="-171450">
              <a:lnSpc>
                <a:spcPct val="218900"/>
              </a:lnSpc>
              <a:buFont typeface="Arial"/>
              <a:buChar char="•"/>
            </a:pPr>
            <a:r>
              <a:rPr sz="1050" spc="-60" dirty="0">
                <a:latin typeface="Arial"/>
                <a:cs typeface="Arial"/>
              </a:rPr>
              <a:t>Giraffes </a:t>
            </a:r>
            <a:r>
              <a:rPr sz="1050" spc="-20" dirty="0">
                <a:latin typeface="Arial"/>
                <a:cs typeface="Arial"/>
              </a:rPr>
              <a:t>drink </a:t>
            </a:r>
            <a:r>
              <a:rPr sz="1050" spc="-70" dirty="0">
                <a:latin typeface="Courier New"/>
                <a:cs typeface="Courier New"/>
              </a:rPr>
              <a:t>Water</a:t>
            </a:r>
            <a:r>
              <a:rPr sz="1050" spc="-70" dirty="0">
                <a:latin typeface="Arial"/>
                <a:cs typeface="Arial"/>
              </a:rPr>
              <a:t>: where </a:t>
            </a:r>
            <a:r>
              <a:rPr sz="1050" spc="-55" dirty="0">
                <a:latin typeface="Arial"/>
                <a:cs typeface="Arial"/>
              </a:rPr>
              <a:t>should </a:t>
            </a:r>
            <a:r>
              <a:rPr sz="1050" spc="-105" dirty="0">
                <a:latin typeface="Arial"/>
                <a:cs typeface="Arial"/>
              </a:rPr>
              <a:t>we </a:t>
            </a:r>
            <a:r>
              <a:rPr sz="1050" spc="-5" dirty="0">
                <a:latin typeface="Arial"/>
                <a:cs typeface="Arial"/>
              </a:rPr>
              <a:t>put </a:t>
            </a:r>
            <a:r>
              <a:rPr sz="1050" spc="-85" dirty="0">
                <a:latin typeface="Courier New"/>
                <a:cs typeface="Courier New"/>
              </a:rPr>
              <a:t>Water</a:t>
            </a:r>
            <a:r>
              <a:rPr sz="1050" spc="-85" dirty="0">
                <a:latin typeface="Arial"/>
                <a:cs typeface="Arial"/>
              </a:rPr>
              <a:t>?  </a:t>
            </a:r>
            <a:endParaRPr lang="en-US" sz="1050" spc="-85" dirty="0" smtClean="0">
              <a:latin typeface="Arial"/>
              <a:cs typeface="Arial"/>
            </a:endParaRPr>
          </a:p>
          <a:p>
            <a:pPr marL="184150" marR="593090" indent="-171450">
              <a:lnSpc>
                <a:spcPct val="218900"/>
              </a:lnSpc>
              <a:buFont typeface="Arial"/>
              <a:buChar char="•"/>
            </a:pPr>
            <a:r>
              <a:rPr sz="1050" spc="-55" dirty="0" smtClean="0">
                <a:latin typeface="Arial"/>
                <a:cs typeface="Arial"/>
              </a:rPr>
              <a:t>Impalas </a:t>
            </a:r>
            <a:r>
              <a:rPr sz="1050" spc="-30" dirty="0">
                <a:latin typeface="Arial"/>
                <a:cs typeface="Arial"/>
              </a:rPr>
              <a:t>run </a:t>
            </a:r>
            <a:r>
              <a:rPr sz="1050" dirty="0">
                <a:latin typeface="Arial"/>
                <a:cs typeface="Arial"/>
              </a:rPr>
              <a:t>(fast).  </a:t>
            </a:r>
            <a:r>
              <a:rPr sz="1050" spc="-60" dirty="0">
                <a:latin typeface="Arial"/>
                <a:cs typeface="Arial"/>
              </a:rPr>
              <a:t>Where  </a:t>
            </a:r>
            <a:r>
              <a:rPr sz="1050" spc="-55" dirty="0">
                <a:latin typeface="Arial"/>
                <a:cs typeface="Arial"/>
              </a:rPr>
              <a:t>should </a:t>
            </a:r>
            <a:r>
              <a:rPr sz="1050" spc="-100" dirty="0">
                <a:latin typeface="Arial"/>
                <a:cs typeface="Arial"/>
              </a:rPr>
              <a:t>we  </a:t>
            </a:r>
            <a:r>
              <a:rPr sz="1050" spc="-5" dirty="0">
                <a:latin typeface="Arial"/>
                <a:cs typeface="Arial"/>
              </a:rPr>
              <a:t>put</a:t>
            </a:r>
            <a:r>
              <a:rPr sz="1050" spc="140" dirty="0">
                <a:latin typeface="Arial"/>
                <a:cs typeface="Arial"/>
              </a:rPr>
              <a:t> </a:t>
            </a:r>
            <a:r>
              <a:rPr sz="1050" spc="-85" dirty="0">
                <a:latin typeface="Courier New"/>
                <a:cs typeface="Courier New"/>
              </a:rPr>
              <a:t>Running</a:t>
            </a:r>
            <a:r>
              <a:rPr sz="1050" spc="-85" dirty="0">
                <a:latin typeface="Arial"/>
                <a:cs typeface="Arial"/>
              </a:rPr>
              <a:t>?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184150" marR="5080" indent="-171450">
              <a:lnSpc>
                <a:spcPts val="1200"/>
              </a:lnSpc>
              <a:spcBef>
                <a:spcPts val="5"/>
              </a:spcBef>
              <a:buFont typeface="Arial"/>
              <a:buChar char="•"/>
            </a:pPr>
            <a:r>
              <a:rPr sz="1050" spc="-50" dirty="0">
                <a:latin typeface="Arial"/>
                <a:cs typeface="Arial"/>
              </a:rPr>
              <a:t>Lions </a:t>
            </a:r>
            <a:r>
              <a:rPr sz="1050" spc="-45" dirty="0">
                <a:latin typeface="Arial"/>
                <a:cs typeface="Arial"/>
              </a:rPr>
              <a:t>eat </a:t>
            </a:r>
            <a:r>
              <a:rPr sz="1050" spc="-50" dirty="0">
                <a:latin typeface="Arial"/>
                <a:cs typeface="Arial"/>
              </a:rPr>
              <a:t>impalas, </a:t>
            </a:r>
            <a:r>
              <a:rPr sz="1050" spc="-60" dirty="0">
                <a:latin typeface="Arial"/>
                <a:cs typeface="Arial"/>
              </a:rPr>
              <a:t>and </a:t>
            </a:r>
            <a:r>
              <a:rPr sz="1050" spc="-20" dirty="0">
                <a:latin typeface="Arial"/>
                <a:cs typeface="Arial"/>
              </a:rPr>
              <a:t>in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70" dirty="0">
                <a:latin typeface="Arial"/>
                <a:cs typeface="Arial"/>
              </a:rPr>
              <a:t>process,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55" dirty="0">
                <a:latin typeface="Arial"/>
                <a:cs typeface="Arial"/>
              </a:rPr>
              <a:t>impalas </a:t>
            </a:r>
            <a:r>
              <a:rPr sz="1050" spc="-40" dirty="0">
                <a:latin typeface="Arial"/>
                <a:cs typeface="Arial"/>
              </a:rPr>
              <a:t>die. </a:t>
            </a:r>
            <a:r>
              <a:rPr sz="1050" spc="-60" dirty="0">
                <a:latin typeface="Arial"/>
                <a:cs typeface="Arial"/>
              </a:rPr>
              <a:t>Where  </a:t>
            </a:r>
            <a:r>
              <a:rPr sz="1050" spc="-55" dirty="0">
                <a:latin typeface="Arial"/>
                <a:cs typeface="Arial"/>
              </a:rPr>
              <a:t>should </a:t>
            </a:r>
            <a:r>
              <a:rPr sz="1050" spc="-105" dirty="0">
                <a:latin typeface="Arial"/>
                <a:cs typeface="Arial"/>
              </a:rPr>
              <a:t>we  </a:t>
            </a:r>
            <a:r>
              <a:rPr sz="1050" spc="-5" dirty="0">
                <a:latin typeface="Arial"/>
                <a:cs typeface="Arial"/>
              </a:rPr>
              <a:t>put</a:t>
            </a:r>
            <a:r>
              <a:rPr sz="1050" spc="110" dirty="0">
                <a:latin typeface="Arial"/>
                <a:cs typeface="Arial"/>
              </a:rPr>
              <a:t> </a:t>
            </a:r>
            <a:r>
              <a:rPr sz="1050" spc="-85" dirty="0">
                <a:latin typeface="Courier New"/>
                <a:cs typeface="Courier New"/>
              </a:rPr>
              <a:t>Death</a:t>
            </a:r>
            <a:r>
              <a:rPr sz="1050" spc="-85" dirty="0">
                <a:latin typeface="Arial"/>
                <a:cs typeface="Arial"/>
              </a:rPr>
              <a:t>?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184150" marR="98425" indent="-171450">
              <a:lnSpc>
                <a:spcPct val="102600"/>
              </a:lnSpc>
              <a:buFont typeface="Arial"/>
              <a:buChar char="•"/>
            </a:pPr>
            <a:r>
              <a:rPr sz="1050" spc="-70" dirty="0">
                <a:latin typeface="Arial"/>
                <a:cs typeface="Arial"/>
              </a:rPr>
              <a:t>Generic </a:t>
            </a:r>
            <a:r>
              <a:rPr sz="1050" spc="-75" dirty="0">
                <a:latin typeface="Arial"/>
                <a:cs typeface="Arial"/>
              </a:rPr>
              <a:t>examples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50" dirty="0">
                <a:latin typeface="Arial"/>
                <a:cs typeface="Arial"/>
              </a:rPr>
              <a:t>DOLCE’s </a:t>
            </a:r>
            <a:r>
              <a:rPr sz="1050" dirty="0">
                <a:latin typeface="Arial"/>
                <a:cs typeface="Arial"/>
              </a:rPr>
              <a:t>‘leaf’ </a:t>
            </a:r>
            <a:r>
              <a:rPr sz="1050" spc="-55" dirty="0">
                <a:latin typeface="Arial"/>
                <a:cs typeface="Arial"/>
              </a:rPr>
              <a:t>categories: </a:t>
            </a:r>
            <a:r>
              <a:rPr sz="1050" spc="-125" dirty="0">
                <a:latin typeface="Arial"/>
                <a:cs typeface="Arial"/>
              </a:rPr>
              <a:t>see </a:t>
            </a:r>
            <a:r>
              <a:rPr sz="1050" spc="-55" dirty="0">
                <a:latin typeface="Arial"/>
                <a:cs typeface="Arial"/>
              </a:rPr>
              <a:t>Table </a:t>
            </a:r>
            <a:r>
              <a:rPr sz="1050" spc="-35" dirty="0">
                <a:latin typeface="Arial"/>
                <a:cs typeface="Arial"/>
              </a:rPr>
              <a:t>1,  </a:t>
            </a:r>
            <a:r>
              <a:rPr sz="1050" spc="-60" dirty="0">
                <a:latin typeface="Arial"/>
                <a:cs typeface="Arial"/>
              </a:rPr>
              <a:t>p21 </a:t>
            </a:r>
            <a:r>
              <a:rPr sz="1050" spc="-20" dirty="0">
                <a:latin typeface="Arial"/>
                <a:cs typeface="Arial"/>
              </a:rPr>
              <a:t>in </a:t>
            </a:r>
            <a:r>
              <a:rPr sz="1050" spc="-30" dirty="0">
                <a:latin typeface="Arial"/>
                <a:cs typeface="Arial"/>
              </a:rPr>
              <a:t>the</a:t>
            </a:r>
            <a:r>
              <a:rPr sz="1050" spc="210" dirty="0">
                <a:latin typeface="Arial"/>
                <a:cs typeface="Arial"/>
              </a:rPr>
              <a:t> </a:t>
            </a:r>
            <a:r>
              <a:rPr sz="1050" spc="-25" dirty="0">
                <a:latin typeface="Arial"/>
                <a:cs typeface="Arial"/>
              </a:rPr>
              <a:t>D18.pdf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10/46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38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95300" y="37668"/>
            <a:ext cx="2927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22553B"/>
                </a:solidFill>
                <a:latin typeface="Arial"/>
                <a:cs typeface="Arial"/>
                <a:hlinkClick r:id="rId3" action="ppaction://hlinksldjump"/>
              </a:rPr>
              <a:t>DOLCE</a:t>
            </a:r>
            <a:endParaRPr sz="6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26146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614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118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3622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126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6146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614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118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622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126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236116" y="37668"/>
            <a:ext cx="18542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B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F</a:t>
            </a: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29936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993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3497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001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4505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5009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993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497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001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505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993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3497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001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505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009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2274011" y="37667"/>
            <a:ext cx="1555039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More 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foundational</a:t>
            </a:r>
            <a:r>
              <a:rPr sz="600" b="1" spc="4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502551" y="1041996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92327" y="1231811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02551" y="1408925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02551" y="1775841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02551" y="2142769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02551" y="2681770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624394" y="491591"/>
            <a:ext cx="3985705" cy="2477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835">
              <a:lnSpc>
                <a:spcPct val="100000"/>
              </a:lnSpc>
            </a:pPr>
            <a:r>
              <a:rPr sz="1400" spc="-40" dirty="0">
                <a:solidFill>
                  <a:srgbClr val="46AA78"/>
                </a:solidFill>
                <a:latin typeface="Arial"/>
                <a:cs typeface="Arial"/>
              </a:rPr>
              <a:t>The </a:t>
            </a:r>
            <a:r>
              <a:rPr sz="1400" spc="-30" dirty="0">
                <a:solidFill>
                  <a:srgbClr val="46AA78"/>
                </a:solidFill>
                <a:latin typeface="Arial"/>
                <a:cs typeface="Arial"/>
              </a:rPr>
              <a:t>African </a:t>
            </a:r>
            <a:r>
              <a:rPr sz="1400" spc="-15" dirty="0">
                <a:solidFill>
                  <a:srgbClr val="46AA78"/>
                </a:solidFill>
                <a:latin typeface="Arial"/>
                <a:cs typeface="Arial"/>
              </a:rPr>
              <a:t>Wildlife </a:t>
            </a:r>
            <a:r>
              <a:rPr sz="1400" spc="-35" dirty="0">
                <a:solidFill>
                  <a:srgbClr val="46AA78"/>
                </a:solidFill>
                <a:latin typeface="Arial"/>
                <a:cs typeface="Arial"/>
              </a:rPr>
              <a:t>Ontology </a:t>
            </a:r>
            <a:r>
              <a:rPr sz="1400" spc="-75" dirty="0">
                <a:solidFill>
                  <a:srgbClr val="46AA78"/>
                </a:solidFill>
                <a:latin typeface="Arial"/>
                <a:cs typeface="Arial"/>
              </a:rPr>
              <a:t>and </a:t>
            </a:r>
            <a:r>
              <a:rPr sz="1400" spc="17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46AA78"/>
                </a:solidFill>
                <a:latin typeface="Arial"/>
                <a:cs typeface="Arial"/>
              </a:rPr>
              <a:t>DOLCE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184150" indent="-171450">
              <a:lnSpc>
                <a:spcPct val="100000"/>
              </a:lnSpc>
              <a:buFont typeface="Arial"/>
              <a:buChar char="•"/>
            </a:pPr>
            <a:r>
              <a:rPr sz="1050" spc="-60" dirty="0">
                <a:latin typeface="Arial"/>
                <a:cs typeface="Arial"/>
              </a:rPr>
              <a:t>Where </a:t>
            </a:r>
            <a:r>
              <a:rPr sz="1050" spc="-85" dirty="0">
                <a:latin typeface="Arial"/>
                <a:cs typeface="Arial"/>
              </a:rPr>
              <a:t>does  </a:t>
            </a:r>
            <a:r>
              <a:rPr sz="1050" spc="-85" dirty="0">
                <a:latin typeface="Courier New"/>
                <a:cs typeface="Courier New"/>
              </a:rPr>
              <a:t>Plant </a:t>
            </a:r>
            <a:r>
              <a:rPr sz="1050" spc="35" dirty="0">
                <a:latin typeface="Arial"/>
                <a:cs typeface="Arial"/>
              </a:rPr>
              <a:t>fit </a:t>
            </a:r>
            <a:r>
              <a:rPr sz="1050" spc="-20" dirty="0">
                <a:latin typeface="Arial"/>
                <a:cs typeface="Arial"/>
              </a:rPr>
              <a:t>in</a:t>
            </a:r>
            <a:r>
              <a:rPr sz="1050" spc="-40" dirty="0">
                <a:latin typeface="Arial"/>
                <a:cs typeface="Arial"/>
              </a:rPr>
              <a:t> </a:t>
            </a:r>
            <a:r>
              <a:rPr sz="1050" spc="-60" dirty="0">
                <a:latin typeface="Arial"/>
                <a:cs typeface="Arial"/>
              </a:rPr>
              <a:t>DOLCE?</a:t>
            </a:r>
            <a:endParaRPr sz="1050" dirty="0">
              <a:latin typeface="Arial"/>
              <a:cs typeface="Arial"/>
            </a:endParaRPr>
          </a:p>
          <a:p>
            <a:pPr marL="461010" indent="-171450">
              <a:lnSpc>
                <a:spcPct val="100000"/>
              </a:lnSpc>
              <a:spcBef>
                <a:spcPts val="170"/>
              </a:spcBef>
              <a:buFont typeface="Arial"/>
              <a:buChar char="•"/>
            </a:pPr>
            <a:r>
              <a:rPr sz="1000" spc="-100" dirty="0">
                <a:latin typeface="Arial"/>
                <a:cs typeface="Arial"/>
              </a:rPr>
              <a:t>as  </a:t>
            </a:r>
            <a:r>
              <a:rPr sz="1000" spc="-80" dirty="0">
                <a:latin typeface="Arial"/>
                <a:cs typeface="Arial"/>
              </a:rPr>
              <a:t>a  </a:t>
            </a:r>
            <a:r>
              <a:rPr sz="1000" spc="-50" dirty="0">
                <a:latin typeface="Arial"/>
                <a:cs typeface="Arial"/>
              </a:rPr>
              <a:t>subtype </a:t>
            </a:r>
            <a:r>
              <a:rPr sz="1000" spc="-20" dirty="0">
                <a:latin typeface="Arial"/>
                <a:cs typeface="Arial"/>
              </a:rPr>
              <a:t>of </a:t>
            </a:r>
            <a:r>
              <a:rPr sz="1000" spc="-35" dirty="0">
                <a:latin typeface="Arial"/>
                <a:cs typeface="Arial"/>
              </a:rPr>
              <a:t>Non-Agentive </a:t>
            </a:r>
            <a:r>
              <a:rPr sz="1000" spc="-45" dirty="0">
                <a:latin typeface="Arial"/>
                <a:cs typeface="Arial"/>
              </a:rPr>
              <a:t>Physical 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Object</a:t>
            </a:r>
            <a:endParaRPr sz="100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90"/>
              </a:spcBef>
              <a:buFont typeface="Arial"/>
              <a:buChar char="•"/>
            </a:pPr>
            <a:r>
              <a:rPr sz="1050" spc="-60" dirty="0">
                <a:latin typeface="Arial"/>
                <a:cs typeface="Arial"/>
              </a:rPr>
              <a:t>Giraffes  </a:t>
            </a:r>
            <a:r>
              <a:rPr sz="1050" spc="-20" dirty="0">
                <a:latin typeface="Arial"/>
                <a:cs typeface="Arial"/>
              </a:rPr>
              <a:t>drink </a:t>
            </a:r>
            <a:r>
              <a:rPr sz="1050" spc="-70" dirty="0">
                <a:latin typeface="Courier New"/>
                <a:cs typeface="Courier New"/>
              </a:rPr>
              <a:t>Water</a:t>
            </a:r>
            <a:r>
              <a:rPr sz="1050" spc="-70" dirty="0">
                <a:latin typeface="Arial"/>
                <a:cs typeface="Arial"/>
              </a:rPr>
              <a:t>:  where  </a:t>
            </a:r>
            <a:r>
              <a:rPr sz="1050" spc="-55" dirty="0">
                <a:latin typeface="Arial"/>
                <a:cs typeface="Arial"/>
              </a:rPr>
              <a:t>should  </a:t>
            </a:r>
            <a:r>
              <a:rPr sz="1050" spc="-105" dirty="0">
                <a:latin typeface="Arial"/>
                <a:cs typeface="Arial"/>
              </a:rPr>
              <a:t>we  </a:t>
            </a:r>
            <a:r>
              <a:rPr sz="1050" spc="-5" dirty="0">
                <a:latin typeface="Arial"/>
                <a:cs typeface="Arial"/>
              </a:rPr>
              <a:t>put</a:t>
            </a:r>
            <a:r>
              <a:rPr sz="1050" spc="-120" dirty="0">
                <a:latin typeface="Arial"/>
                <a:cs typeface="Arial"/>
              </a:rPr>
              <a:t> </a:t>
            </a:r>
            <a:r>
              <a:rPr sz="1050" spc="-85" dirty="0">
                <a:latin typeface="Courier New"/>
                <a:cs typeface="Courier New"/>
              </a:rPr>
              <a:t>Water</a:t>
            </a:r>
            <a:r>
              <a:rPr sz="1050" spc="-85" dirty="0">
                <a:latin typeface="Arial"/>
                <a:cs typeface="Arial"/>
              </a:rPr>
              <a:t>?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 dirty="0">
              <a:latin typeface="Times New Roman"/>
              <a:cs typeface="Times New Roman"/>
            </a:endParaRPr>
          </a:p>
          <a:p>
            <a:pPr marL="184150" indent="-171450"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r>
              <a:rPr sz="1050" spc="-55" dirty="0">
                <a:latin typeface="Arial"/>
                <a:cs typeface="Arial"/>
              </a:rPr>
              <a:t>Impalas </a:t>
            </a:r>
            <a:r>
              <a:rPr sz="1050" spc="-30" dirty="0">
                <a:latin typeface="Arial"/>
                <a:cs typeface="Arial"/>
              </a:rPr>
              <a:t>run </a:t>
            </a:r>
            <a:r>
              <a:rPr sz="1050" dirty="0">
                <a:latin typeface="Arial"/>
                <a:cs typeface="Arial"/>
              </a:rPr>
              <a:t>(fast).  </a:t>
            </a:r>
            <a:r>
              <a:rPr sz="1050" spc="-60" dirty="0">
                <a:latin typeface="Arial"/>
                <a:cs typeface="Arial"/>
              </a:rPr>
              <a:t>Where  </a:t>
            </a:r>
            <a:r>
              <a:rPr sz="1050" spc="-55" dirty="0">
                <a:latin typeface="Arial"/>
                <a:cs typeface="Arial"/>
              </a:rPr>
              <a:t>should </a:t>
            </a:r>
            <a:r>
              <a:rPr sz="1050" spc="-100" dirty="0">
                <a:latin typeface="Arial"/>
                <a:cs typeface="Arial"/>
              </a:rPr>
              <a:t>we  </a:t>
            </a:r>
            <a:r>
              <a:rPr sz="1050" spc="-5" dirty="0">
                <a:latin typeface="Arial"/>
                <a:cs typeface="Arial"/>
              </a:rPr>
              <a:t>put</a:t>
            </a:r>
            <a:r>
              <a:rPr sz="1050" spc="140" dirty="0">
                <a:latin typeface="Arial"/>
                <a:cs typeface="Arial"/>
              </a:rPr>
              <a:t> </a:t>
            </a:r>
            <a:r>
              <a:rPr sz="1050" spc="-85" dirty="0">
                <a:latin typeface="Courier New"/>
                <a:cs typeface="Courier New"/>
              </a:rPr>
              <a:t>Running</a:t>
            </a:r>
            <a:r>
              <a:rPr sz="1050" spc="-85" dirty="0">
                <a:latin typeface="Arial"/>
                <a:cs typeface="Arial"/>
              </a:rPr>
              <a:t>?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184150" marR="5080" indent="-171450">
              <a:lnSpc>
                <a:spcPts val="1200"/>
              </a:lnSpc>
              <a:buFont typeface="Arial"/>
              <a:buChar char="•"/>
            </a:pPr>
            <a:r>
              <a:rPr sz="1050" spc="-50" dirty="0">
                <a:latin typeface="Arial"/>
                <a:cs typeface="Arial"/>
              </a:rPr>
              <a:t>Lions </a:t>
            </a:r>
            <a:r>
              <a:rPr sz="1050" spc="-45" dirty="0">
                <a:latin typeface="Arial"/>
                <a:cs typeface="Arial"/>
              </a:rPr>
              <a:t>eat </a:t>
            </a:r>
            <a:r>
              <a:rPr sz="1050" spc="-50" dirty="0">
                <a:latin typeface="Arial"/>
                <a:cs typeface="Arial"/>
              </a:rPr>
              <a:t>impalas, </a:t>
            </a:r>
            <a:r>
              <a:rPr sz="1050" spc="-60" dirty="0">
                <a:latin typeface="Arial"/>
                <a:cs typeface="Arial"/>
              </a:rPr>
              <a:t>and </a:t>
            </a:r>
            <a:r>
              <a:rPr sz="1050" spc="-20" dirty="0">
                <a:latin typeface="Arial"/>
                <a:cs typeface="Arial"/>
              </a:rPr>
              <a:t>in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70" dirty="0">
                <a:latin typeface="Arial"/>
                <a:cs typeface="Arial"/>
              </a:rPr>
              <a:t>process,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55" dirty="0">
                <a:latin typeface="Arial"/>
                <a:cs typeface="Arial"/>
              </a:rPr>
              <a:t>impalas </a:t>
            </a:r>
            <a:r>
              <a:rPr sz="1050" spc="-40" dirty="0">
                <a:latin typeface="Arial"/>
                <a:cs typeface="Arial"/>
              </a:rPr>
              <a:t>die. </a:t>
            </a:r>
            <a:r>
              <a:rPr sz="1050" spc="-60" dirty="0">
                <a:latin typeface="Arial"/>
                <a:cs typeface="Arial"/>
              </a:rPr>
              <a:t>Where  </a:t>
            </a:r>
            <a:r>
              <a:rPr sz="1050" spc="-55" dirty="0">
                <a:latin typeface="Arial"/>
                <a:cs typeface="Arial"/>
              </a:rPr>
              <a:t>should </a:t>
            </a:r>
            <a:r>
              <a:rPr sz="1050" spc="-105" dirty="0">
                <a:latin typeface="Arial"/>
                <a:cs typeface="Arial"/>
              </a:rPr>
              <a:t>we  </a:t>
            </a:r>
            <a:r>
              <a:rPr sz="1050" spc="-5" dirty="0">
                <a:latin typeface="Arial"/>
                <a:cs typeface="Arial"/>
              </a:rPr>
              <a:t>put</a:t>
            </a:r>
            <a:r>
              <a:rPr sz="1050" spc="110" dirty="0">
                <a:latin typeface="Arial"/>
                <a:cs typeface="Arial"/>
              </a:rPr>
              <a:t> </a:t>
            </a:r>
            <a:r>
              <a:rPr sz="1050" spc="-85" dirty="0">
                <a:latin typeface="Courier New"/>
                <a:cs typeface="Courier New"/>
              </a:rPr>
              <a:t>Death</a:t>
            </a:r>
            <a:r>
              <a:rPr sz="1050" spc="-85" dirty="0">
                <a:latin typeface="Arial"/>
                <a:cs typeface="Arial"/>
              </a:rPr>
              <a:t>?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50" dirty="0">
              <a:latin typeface="Times New Roman"/>
              <a:cs typeface="Times New Roman"/>
            </a:endParaRPr>
          </a:p>
          <a:p>
            <a:pPr marL="184150" marR="98425" indent="-171450">
              <a:lnSpc>
                <a:spcPct val="102600"/>
              </a:lnSpc>
              <a:spcBef>
                <a:spcPts val="5"/>
              </a:spcBef>
              <a:buFont typeface="Arial"/>
              <a:buChar char="•"/>
            </a:pPr>
            <a:r>
              <a:rPr sz="1050" spc="-70" dirty="0">
                <a:latin typeface="Arial"/>
                <a:cs typeface="Arial"/>
              </a:rPr>
              <a:t>Generic </a:t>
            </a:r>
            <a:r>
              <a:rPr sz="1050" spc="-75" dirty="0">
                <a:latin typeface="Arial"/>
                <a:cs typeface="Arial"/>
              </a:rPr>
              <a:t>examples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50" dirty="0">
                <a:latin typeface="Arial"/>
                <a:cs typeface="Arial"/>
              </a:rPr>
              <a:t>DOLCE’s </a:t>
            </a:r>
            <a:r>
              <a:rPr sz="1050" dirty="0">
                <a:latin typeface="Arial"/>
                <a:cs typeface="Arial"/>
              </a:rPr>
              <a:t>‘leaf’ </a:t>
            </a:r>
            <a:r>
              <a:rPr sz="1050" spc="-55" dirty="0">
                <a:latin typeface="Arial"/>
                <a:cs typeface="Arial"/>
              </a:rPr>
              <a:t>categories: </a:t>
            </a:r>
            <a:r>
              <a:rPr sz="1050" spc="-125" dirty="0">
                <a:latin typeface="Arial"/>
                <a:cs typeface="Arial"/>
              </a:rPr>
              <a:t>see </a:t>
            </a:r>
            <a:r>
              <a:rPr sz="1050" spc="-55" dirty="0">
                <a:latin typeface="Arial"/>
                <a:cs typeface="Arial"/>
              </a:rPr>
              <a:t>Table </a:t>
            </a:r>
            <a:r>
              <a:rPr sz="1050" spc="-35" dirty="0">
                <a:latin typeface="Arial"/>
                <a:cs typeface="Arial"/>
              </a:rPr>
              <a:t>1,  </a:t>
            </a:r>
            <a:r>
              <a:rPr sz="1050" spc="-60" dirty="0">
                <a:latin typeface="Arial"/>
                <a:cs typeface="Arial"/>
              </a:rPr>
              <a:t>p21 </a:t>
            </a:r>
            <a:r>
              <a:rPr sz="1050" spc="-20" dirty="0">
                <a:latin typeface="Arial"/>
                <a:cs typeface="Arial"/>
              </a:rPr>
              <a:t>in </a:t>
            </a:r>
            <a:r>
              <a:rPr sz="1050" spc="-30" dirty="0">
                <a:latin typeface="Arial"/>
                <a:cs typeface="Arial"/>
              </a:rPr>
              <a:t>the</a:t>
            </a:r>
            <a:r>
              <a:rPr sz="1050" spc="210" dirty="0">
                <a:latin typeface="Arial"/>
                <a:cs typeface="Arial"/>
              </a:rPr>
              <a:t> </a:t>
            </a:r>
            <a:r>
              <a:rPr sz="1050" spc="-25" dirty="0">
                <a:latin typeface="Arial"/>
                <a:cs typeface="Arial"/>
              </a:rPr>
              <a:t>D18.pdf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10/46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38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95300" y="37668"/>
            <a:ext cx="2927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22553B"/>
                </a:solidFill>
                <a:latin typeface="Arial"/>
                <a:cs typeface="Arial"/>
                <a:hlinkClick r:id="rId3" action="ppaction://hlinksldjump"/>
              </a:rPr>
              <a:t>DOLCE</a:t>
            </a:r>
            <a:endParaRPr sz="6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26146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614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118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3622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126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6146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614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118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622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126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236116" y="37668"/>
            <a:ext cx="18542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B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F</a:t>
            </a: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29936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993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3497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001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4505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5009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993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497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001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505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993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3497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001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505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009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2274011" y="37668"/>
            <a:ext cx="132643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More 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foundational</a:t>
            </a:r>
            <a:r>
              <a:rPr sz="600" b="1" spc="4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502551" y="1041996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92327" y="1231811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02551" y="1408925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92327" y="1598726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02551" y="1775841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02551" y="2142769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02551" y="2681770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624394" y="491591"/>
            <a:ext cx="3985706" cy="2477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835">
              <a:lnSpc>
                <a:spcPct val="100000"/>
              </a:lnSpc>
            </a:pPr>
            <a:r>
              <a:rPr sz="1400" spc="-40" dirty="0">
                <a:solidFill>
                  <a:srgbClr val="46AA78"/>
                </a:solidFill>
                <a:latin typeface="Arial"/>
                <a:cs typeface="Arial"/>
              </a:rPr>
              <a:t>The </a:t>
            </a:r>
            <a:r>
              <a:rPr sz="1400" spc="-30" dirty="0">
                <a:solidFill>
                  <a:srgbClr val="46AA78"/>
                </a:solidFill>
                <a:latin typeface="Arial"/>
                <a:cs typeface="Arial"/>
              </a:rPr>
              <a:t>African </a:t>
            </a:r>
            <a:r>
              <a:rPr sz="1400" spc="-15" dirty="0">
                <a:solidFill>
                  <a:srgbClr val="46AA78"/>
                </a:solidFill>
                <a:latin typeface="Arial"/>
                <a:cs typeface="Arial"/>
              </a:rPr>
              <a:t>Wildlife </a:t>
            </a:r>
            <a:r>
              <a:rPr sz="1400" spc="-35" dirty="0">
                <a:solidFill>
                  <a:srgbClr val="46AA78"/>
                </a:solidFill>
                <a:latin typeface="Arial"/>
                <a:cs typeface="Arial"/>
              </a:rPr>
              <a:t>Ontology </a:t>
            </a:r>
            <a:r>
              <a:rPr sz="1400" spc="-75" dirty="0">
                <a:solidFill>
                  <a:srgbClr val="46AA78"/>
                </a:solidFill>
                <a:latin typeface="Arial"/>
                <a:cs typeface="Arial"/>
              </a:rPr>
              <a:t>and </a:t>
            </a:r>
            <a:r>
              <a:rPr sz="1400" spc="17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46AA78"/>
                </a:solidFill>
                <a:latin typeface="Arial"/>
                <a:cs typeface="Arial"/>
              </a:rPr>
              <a:t>DOLCE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184150" indent="-171450">
              <a:lnSpc>
                <a:spcPct val="100000"/>
              </a:lnSpc>
              <a:buFont typeface="Arial"/>
              <a:buChar char="•"/>
            </a:pPr>
            <a:r>
              <a:rPr sz="1050" spc="-60" dirty="0">
                <a:latin typeface="Arial"/>
                <a:cs typeface="Arial"/>
              </a:rPr>
              <a:t>Where </a:t>
            </a:r>
            <a:r>
              <a:rPr sz="1050" spc="-85" dirty="0">
                <a:latin typeface="Arial"/>
                <a:cs typeface="Arial"/>
              </a:rPr>
              <a:t>does  </a:t>
            </a:r>
            <a:r>
              <a:rPr sz="1050" spc="-85" dirty="0">
                <a:latin typeface="Courier New"/>
                <a:cs typeface="Courier New"/>
              </a:rPr>
              <a:t>Plant </a:t>
            </a:r>
            <a:r>
              <a:rPr sz="1050" spc="35" dirty="0">
                <a:latin typeface="Arial"/>
                <a:cs typeface="Arial"/>
              </a:rPr>
              <a:t>fit </a:t>
            </a:r>
            <a:r>
              <a:rPr sz="1050" spc="-20" dirty="0">
                <a:latin typeface="Arial"/>
                <a:cs typeface="Arial"/>
              </a:rPr>
              <a:t>in</a:t>
            </a:r>
            <a:r>
              <a:rPr sz="1050" spc="-40" dirty="0">
                <a:latin typeface="Arial"/>
                <a:cs typeface="Arial"/>
              </a:rPr>
              <a:t> </a:t>
            </a:r>
            <a:r>
              <a:rPr sz="1050" spc="-60" dirty="0">
                <a:latin typeface="Arial"/>
                <a:cs typeface="Arial"/>
              </a:rPr>
              <a:t>DOLCE?</a:t>
            </a:r>
            <a:endParaRPr sz="1050" dirty="0">
              <a:latin typeface="Arial"/>
              <a:cs typeface="Arial"/>
            </a:endParaRPr>
          </a:p>
          <a:p>
            <a:pPr marL="461010" indent="-171450">
              <a:lnSpc>
                <a:spcPct val="100000"/>
              </a:lnSpc>
              <a:spcBef>
                <a:spcPts val="170"/>
              </a:spcBef>
              <a:buFont typeface="Arial"/>
              <a:buChar char="•"/>
            </a:pPr>
            <a:r>
              <a:rPr sz="1000" spc="-100" dirty="0">
                <a:latin typeface="Arial"/>
                <a:cs typeface="Arial"/>
              </a:rPr>
              <a:t>as  </a:t>
            </a:r>
            <a:r>
              <a:rPr sz="1000" spc="-80" dirty="0">
                <a:latin typeface="Arial"/>
                <a:cs typeface="Arial"/>
              </a:rPr>
              <a:t>a  </a:t>
            </a:r>
            <a:r>
              <a:rPr sz="1000" spc="-50" dirty="0">
                <a:latin typeface="Arial"/>
                <a:cs typeface="Arial"/>
              </a:rPr>
              <a:t>subtype </a:t>
            </a:r>
            <a:r>
              <a:rPr sz="1000" spc="-20" dirty="0">
                <a:latin typeface="Arial"/>
                <a:cs typeface="Arial"/>
              </a:rPr>
              <a:t>of </a:t>
            </a:r>
            <a:r>
              <a:rPr sz="1000" spc="-35" dirty="0">
                <a:latin typeface="Arial"/>
                <a:cs typeface="Arial"/>
              </a:rPr>
              <a:t>Non-Agentive </a:t>
            </a:r>
            <a:r>
              <a:rPr sz="1000" spc="-45" dirty="0">
                <a:latin typeface="Arial"/>
                <a:cs typeface="Arial"/>
              </a:rPr>
              <a:t>Physical 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Object</a:t>
            </a:r>
            <a:endParaRPr sz="100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90"/>
              </a:spcBef>
              <a:buFont typeface="Arial"/>
              <a:buChar char="•"/>
            </a:pPr>
            <a:r>
              <a:rPr sz="1050" spc="-60" dirty="0">
                <a:latin typeface="Arial"/>
                <a:cs typeface="Arial"/>
              </a:rPr>
              <a:t>Giraffes  </a:t>
            </a:r>
            <a:r>
              <a:rPr sz="1050" spc="-20" dirty="0">
                <a:latin typeface="Arial"/>
                <a:cs typeface="Arial"/>
              </a:rPr>
              <a:t>drink </a:t>
            </a:r>
            <a:r>
              <a:rPr sz="1050" spc="-70" dirty="0">
                <a:latin typeface="Courier New"/>
                <a:cs typeface="Courier New"/>
              </a:rPr>
              <a:t>Water</a:t>
            </a:r>
            <a:r>
              <a:rPr sz="1050" spc="-70" dirty="0">
                <a:latin typeface="Arial"/>
                <a:cs typeface="Arial"/>
              </a:rPr>
              <a:t>:  where  </a:t>
            </a:r>
            <a:r>
              <a:rPr sz="1050" spc="-55" dirty="0">
                <a:latin typeface="Arial"/>
                <a:cs typeface="Arial"/>
              </a:rPr>
              <a:t>should  </a:t>
            </a:r>
            <a:r>
              <a:rPr sz="1050" spc="-105" dirty="0">
                <a:latin typeface="Arial"/>
                <a:cs typeface="Arial"/>
              </a:rPr>
              <a:t>we  </a:t>
            </a:r>
            <a:r>
              <a:rPr sz="1050" spc="-5" dirty="0">
                <a:latin typeface="Arial"/>
                <a:cs typeface="Arial"/>
              </a:rPr>
              <a:t>put</a:t>
            </a:r>
            <a:r>
              <a:rPr sz="1050" spc="-120" dirty="0">
                <a:latin typeface="Arial"/>
                <a:cs typeface="Arial"/>
              </a:rPr>
              <a:t> </a:t>
            </a:r>
            <a:r>
              <a:rPr sz="1050" spc="-85" dirty="0">
                <a:latin typeface="Courier New"/>
                <a:cs typeface="Courier New"/>
              </a:rPr>
              <a:t>Water</a:t>
            </a:r>
            <a:r>
              <a:rPr sz="1050" spc="-85" dirty="0">
                <a:latin typeface="Arial"/>
                <a:cs typeface="Arial"/>
              </a:rPr>
              <a:t>?</a:t>
            </a:r>
            <a:endParaRPr sz="1050" dirty="0">
              <a:latin typeface="Arial"/>
              <a:cs typeface="Arial"/>
            </a:endParaRPr>
          </a:p>
          <a:p>
            <a:pPr marL="461010" indent="-171450">
              <a:lnSpc>
                <a:spcPct val="100000"/>
              </a:lnSpc>
              <a:spcBef>
                <a:spcPts val="170"/>
              </a:spcBef>
              <a:buFont typeface="Arial"/>
              <a:buChar char="•"/>
            </a:pPr>
            <a:r>
              <a:rPr sz="1000" spc="-100" dirty="0">
                <a:latin typeface="Arial"/>
                <a:cs typeface="Arial"/>
              </a:rPr>
              <a:t>as  </a:t>
            </a:r>
            <a:r>
              <a:rPr sz="1000" spc="-80" dirty="0">
                <a:latin typeface="Arial"/>
                <a:cs typeface="Arial"/>
              </a:rPr>
              <a:t>a  </a:t>
            </a:r>
            <a:r>
              <a:rPr sz="1000" spc="-50" dirty="0">
                <a:latin typeface="Arial"/>
                <a:cs typeface="Arial"/>
              </a:rPr>
              <a:t>subtype </a:t>
            </a:r>
            <a:r>
              <a:rPr sz="1000" spc="-20" dirty="0">
                <a:latin typeface="Arial"/>
                <a:cs typeface="Arial"/>
              </a:rPr>
              <a:t>of Amount of</a:t>
            </a:r>
            <a:r>
              <a:rPr sz="1000" spc="1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Matter</a:t>
            </a:r>
          </a:p>
          <a:p>
            <a:pPr marL="184150" indent="-171450">
              <a:lnSpc>
                <a:spcPct val="100000"/>
              </a:lnSpc>
              <a:spcBef>
                <a:spcPts val="190"/>
              </a:spcBef>
              <a:buFont typeface="Arial"/>
              <a:buChar char="•"/>
            </a:pPr>
            <a:r>
              <a:rPr sz="1050" spc="-55" dirty="0">
                <a:latin typeface="Arial"/>
                <a:cs typeface="Arial"/>
              </a:rPr>
              <a:t>Impalas </a:t>
            </a:r>
            <a:r>
              <a:rPr sz="1050" spc="-30" dirty="0">
                <a:latin typeface="Arial"/>
                <a:cs typeface="Arial"/>
              </a:rPr>
              <a:t>run </a:t>
            </a:r>
            <a:r>
              <a:rPr sz="1050" dirty="0">
                <a:latin typeface="Arial"/>
                <a:cs typeface="Arial"/>
              </a:rPr>
              <a:t>(fast).  </a:t>
            </a:r>
            <a:r>
              <a:rPr sz="1050" spc="-60" dirty="0">
                <a:latin typeface="Arial"/>
                <a:cs typeface="Arial"/>
              </a:rPr>
              <a:t>Where  </a:t>
            </a:r>
            <a:r>
              <a:rPr sz="1050" spc="-55" dirty="0">
                <a:latin typeface="Arial"/>
                <a:cs typeface="Arial"/>
              </a:rPr>
              <a:t>should </a:t>
            </a:r>
            <a:r>
              <a:rPr sz="1050" spc="-100" dirty="0">
                <a:latin typeface="Arial"/>
                <a:cs typeface="Arial"/>
              </a:rPr>
              <a:t>we  </a:t>
            </a:r>
            <a:r>
              <a:rPr sz="1050" spc="-5" dirty="0">
                <a:latin typeface="Arial"/>
                <a:cs typeface="Arial"/>
              </a:rPr>
              <a:t>put</a:t>
            </a:r>
            <a:r>
              <a:rPr sz="1050" spc="140" dirty="0">
                <a:latin typeface="Arial"/>
                <a:cs typeface="Arial"/>
              </a:rPr>
              <a:t> </a:t>
            </a:r>
            <a:r>
              <a:rPr sz="1050" spc="-85" dirty="0">
                <a:latin typeface="Courier New"/>
                <a:cs typeface="Courier New"/>
              </a:rPr>
              <a:t>Running</a:t>
            </a:r>
            <a:r>
              <a:rPr sz="1050" spc="-85" dirty="0">
                <a:latin typeface="Arial"/>
                <a:cs typeface="Arial"/>
              </a:rPr>
              <a:t>?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184150" marR="5080" indent="-171450">
              <a:lnSpc>
                <a:spcPts val="1200"/>
              </a:lnSpc>
              <a:spcBef>
                <a:spcPts val="5"/>
              </a:spcBef>
              <a:buFont typeface="Arial"/>
              <a:buChar char="•"/>
            </a:pPr>
            <a:r>
              <a:rPr sz="1050" spc="-50" dirty="0">
                <a:latin typeface="Arial"/>
                <a:cs typeface="Arial"/>
              </a:rPr>
              <a:t>Lions </a:t>
            </a:r>
            <a:r>
              <a:rPr sz="1050" spc="-45" dirty="0">
                <a:latin typeface="Arial"/>
                <a:cs typeface="Arial"/>
              </a:rPr>
              <a:t>eat </a:t>
            </a:r>
            <a:r>
              <a:rPr sz="1050" spc="-50" dirty="0">
                <a:latin typeface="Arial"/>
                <a:cs typeface="Arial"/>
              </a:rPr>
              <a:t>impalas, </a:t>
            </a:r>
            <a:r>
              <a:rPr sz="1050" spc="-60" dirty="0">
                <a:latin typeface="Arial"/>
                <a:cs typeface="Arial"/>
              </a:rPr>
              <a:t>and </a:t>
            </a:r>
            <a:r>
              <a:rPr sz="1050" spc="-20" dirty="0">
                <a:latin typeface="Arial"/>
                <a:cs typeface="Arial"/>
              </a:rPr>
              <a:t>in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70" dirty="0">
                <a:latin typeface="Arial"/>
                <a:cs typeface="Arial"/>
              </a:rPr>
              <a:t>process,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55" dirty="0">
                <a:latin typeface="Arial"/>
                <a:cs typeface="Arial"/>
              </a:rPr>
              <a:t>impalas </a:t>
            </a:r>
            <a:r>
              <a:rPr sz="1050" spc="-40" dirty="0">
                <a:latin typeface="Arial"/>
                <a:cs typeface="Arial"/>
              </a:rPr>
              <a:t>die. </a:t>
            </a:r>
            <a:r>
              <a:rPr sz="1050" spc="-60" dirty="0">
                <a:latin typeface="Arial"/>
                <a:cs typeface="Arial"/>
              </a:rPr>
              <a:t>Where  </a:t>
            </a:r>
            <a:r>
              <a:rPr sz="1050" spc="-55" dirty="0">
                <a:latin typeface="Arial"/>
                <a:cs typeface="Arial"/>
              </a:rPr>
              <a:t>should </a:t>
            </a:r>
            <a:r>
              <a:rPr sz="1050" spc="-105" dirty="0">
                <a:latin typeface="Arial"/>
                <a:cs typeface="Arial"/>
              </a:rPr>
              <a:t>we  </a:t>
            </a:r>
            <a:r>
              <a:rPr sz="1050" spc="-5" dirty="0">
                <a:latin typeface="Arial"/>
                <a:cs typeface="Arial"/>
              </a:rPr>
              <a:t>put</a:t>
            </a:r>
            <a:r>
              <a:rPr sz="1050" spc="110" dirty="0">
                <a:latin typeface="Arial"/>
                <a:cs typeface="Arial"/>
              </a:rPr>
              <a:t> </a:t>
            </a:r>
            <a:r>
              <a:rPr sz="1050" spc="-85" dirty="0">
                <a:latin typeface="Courier New"/>
                <a:cs typeface="Courier New"/>
              </a:rPr>
              <a:t>Death</a:t>
            </a:r>
            <a:r>
              <a:rPr sz="1050" spc="-85" dirty="0">
                <a:latin typeface="Arial"/>
                <a:cs typeface="Arial"/>
              </a:rPr>
              <a:t>?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184150" marR="98425" indent="-171450">
              <a:lnSpc>
                <a:spcPct val="102600"/>
              </a:lnSpc>
              <a:buFont typeface="Arial"/>
              <a:buChar char="•"/>
            </a:pPr>
            <a:r>
              <a:rPr sz="1050" spc="-70" dirty="0">
                <a:latin typeface="Arial"/>
                <a:cs typeface="Arial"/>
              </a:rPr>
              <a:t>Generic </a:t>
            </a:r>
            <a:r>
              <a:rPr sz="1050" spc="-75" dirty="0">
                <a:latin typeface="Arial"/>
                <a:cs typeface="Arial"/>
              </a:rPr>
              <a:t>examples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50" dirty="0">
                <a:latin typeface="Arial"/>
                <a:cs typeface="Arial"/>
              </a:rPr>
              <a:t>DOLCE’s </a:t>
            </a:r>
            <a:r>
              <a:rPr sz="1050" dirty="0">
                <a:latin typeface="Arial"/>
                <a:cs typeface="Arial"/>
              </a:rPr>
              <a:t>‘leaf’ </a:t>
            </a:r>
            <a:r>
              <a:rPr sz="1050" spc="-55" dirty="0">
                <a:latin typeface="Arial"/>
                <a:cs typeface="Arial"/>
              </a:rPr>
              <a:t>categories: </a:t>
            </a:r>
            <a:r>
              <a:rPr sz="1050" spc="-125" dirty="0">
                <a:latin typeface="Arial"/>
                <a:cs typeface="Arial"/>
              </a:rPr>
              <a:t>see </a:t>
            </a:r>
            <a:r>
              <a:rPr sz="1050" spc="-55" dirty="0">
                <a:latin typeface="Arial"/>
                <a:cs typeface="Arial"/>
              </a:rPr>
              <a:t>Table </a:t>
            </a:r>
            <a:r>
              <a:rPr sz="1050" spc="-35" dirty="0">
                <a:latin typeface="Arial"/>
                <a:cs typeface="Arial"/>
              </a:rPr>
              <a:t>1,  </a:t>
            </a:r>
            <a:r>
              <a:rPr sz="1050" spc="-60" dirty="0">
                <a:latin typeface="Arial"/>
                <a:cs typeface="Arial"/>
              </a:rPr>
              <a:t>p21 </a:t>
            </a:r>
            <a:r>
              <a:rPr sz="1050" spc="-20" dirty="0">
                <a:latin typeface="Arial"/>
                <a:cs typeface="Arial"/>
              </a:rPr>
              <a:t>in </a:t>
            </a:r>
            <a:r>
              <a:rPr sz="1050" spc="-30" dirty="0">
                <a:latin typeface="Arial"/>
                <a:cs typeface="Arial"/>
              </a:rPr>
              <a:t>the</a:t>
            </a:r>
            <a:r>
              <a:rPr sz="1050" spc="210" dirty="0">
                <a:latin typeface="Arial"/>
                <a:cs typeface="Arial"/>
              </a:rPr>
              <a:t> </a:t>
            </a:r>
            <a:r>
              <a:rPr sz="1050" spc="-25" dirty="0">
                <a:latin typeface="Arial"/>
                <a:cs typeface="Arial"/>
              </a:rPr>
              <a:t>D18.pdf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10/46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38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95300" y="37668"/>
            <a:ext cx="2927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22553B"/>
                </a:solidFill>
                <a:latin typeface="Arial"/>
                <a:cs typeface="Arial"/>
                <a:hlinkClick r:id="rId3" action="ppaction://hlinksldjump"/>
              </a:rPr>
              <a:t>DOLCE</a:t>
            </a:r>
            <a:endParaRPr sz="6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26146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614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118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3622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126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6146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614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118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622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126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236116" y="37668"/>
            <a:ext cx="18542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B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F</a:t>
            </a: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29936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993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3497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001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4505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5009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993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497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001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505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993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3497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001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505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009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2274011" y="37667"/>
            <a:ext cx="1707439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More 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foundational</a:t>
            </a:r>
            <a:r>
              <a:rPr sz="600" b="1" spc="4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502551" y="1041996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92327" y="1231811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02551" y="1408925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92327" y="1598726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02551" y="1775841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92327" y="1965655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02551" y="2142769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02551" y="2681770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624394" y="491591"/>
            <a:ext cx="3985705" cy="2477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835">
              <a:lnSpc>
                <a:spcPct val="100000"/>
              </a:lnSpc>
            </a:pPr>
            <a:r>
              <a:rPr sz="1400" spc="-40" dirty="0">
                <a:solidFill>
                  <a:srgbClr val="46AA78"/>
                </a:solidFill>
                <a:latin typeface="Arial"/>
                <a:cs typeface="Arial"/>
              </a:rPr>
              <a:t>The </a:t>
            </a:r>
            <a:r>
              <a:rPr sz="1400" spc="-30" dirty="0">
                <a:solidFill>
                  <a:srgbClr val="46AA78"/>
                </a:solidFill>
                <a:latin typeface="Arial"/>
                <a:cs typeface="Arial"/>
              </a:rPr>
              <a:t>African </a:t>
            </a:r>
            <a:r>
              <a:rPr sz="1400" spc="-15" dirty="0">
                <a:solidFill>
                  <a:srgbClr val="46AA78"/>
                </a:solidFill>
                <a:latin typeface="Arial"/>
                <a:cs typeface="Arial"/>
              </a:rPr>
              <a:t>Wildlife </a:t>
            </a:r>
            <a:r>
              <a:rPr sz="1400" spc="-35" dirty="0">
                <a:solidFill>
                  <a:srgbClr val="46AA78"/>
                </a:solidFill>
                <a:latin typeface="Arial"/>
                <a:cs typeface="Arial"/>
              </a:rPr>
              <a:t>Ontology </a:t>
            </a:r>
            <a:r>
              <a:rPr sz="1400" spc="-75" dirty="0">
                <a:solidFill>
                  <a:srgbClr val="46AA78"/>
                </a:solidFill>
                <a:latin typeface="Arial"/>
                <a:cs typeface="Arial"/>
              </a:rPr>
              <a:t>and </a:t>
            </a:r>
            <a:r>
              <a:rPr sz="1400" spc="17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46AA78"/>
                </a:solidFill>
                <a:latin typeface="Arial"/>
                <a:cs typeface="Arial"/>
              </a:rPr>
              <a:t>DOLCE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184150" indent="-171450">
              <a:lnSpc>
                <a:spcPct val="100000"/>
              </a:lnSpc>
              <a:buFont typeface="Arial"/>
              <a:buChar char="•"/>
            </a:pPr>
            <a:r>
              <a:rPr sz="1050" spc="-60" dirty="0">
                <a:latin typeface="Arial"/>
                <a:cs typeface="Arial"/>
              </a:rPr>
              <a:t>Where </a:t>
            </a:r>
            <a:r>
              <a:rPr sz="1050" spc="-85" dirty="0">
                <a:latin typeface="Arial"/>
                <a:cs typeface="Arial"/>
              </a:rPr>
              <a:t>does  </a:t>
            </a:r>
            <a:r>
              <a:rPr sz="1050" spc="-85" dirty="0">
                <a:latin typeface="Courier New"/>
                <a:cs typeface="Courier New"/>
              </a:rPr>
              <a:t>Plant </a:t>
            </a:r>
            <a:r>
              <a:rPr sz="1050" spc="35" dirty="0">
                <a:latin typeface="Arial"/>
                <a:cs typeface="Arial"/>
              </a:rPr>
              <a:t>fit </a:t>
            </a:r>
            <a:r>
              <a:rPr sz="1050" spc="-20" dirty="0">
                <a:latin typeface="Arial"/>
                <a:cs typeface="Arial"/>
              </a:rPr>
              <a:t>in</a:t>
            </a:r>
            <a:r>
              <a:rPr sz="1050" spc="-40" dirty="0">
                <a:latin typeface="Arial"/>
                <a:cs typeface="Arial"/>
              </a:rPr>
              <a:t> </a:t>
            </a:r>
            <a:r>
              <a:rPr sz="1050" spc="-60" dirty="0">
                <a:latin typeface="Arial"/>
                <a:cs typeface="Arial"/>
              </a:rPr>
              <a:t>DOLCE?</a:t>
            </a:r>
            <a:endParaRPr sz="1050" dirty="0">
              <a:latin typeface="Arial"/>
              <a:cs typeface="Arial"/>
            </a:endParaRPr>
          </a:p>
          <a:p>
            <a:pPr marL="461010" indent="-171450">
              <a:lnSpc>
                <a:spcPct val="100000"/>
              </a:lnSpc>
              <a:spcBef>
                <a:spcPts val="170"/>
              </a:spcBef>
              <a:buFont typeface="Arial"/>
              <a:buChar char="•"/>
            </a:pPr>
            <a:r>
              <a:rPr sz="1000" spc="-100" dirty="0">
                <a:latin typeface="Arial"/>
                <a:cs typeface="Arial"/>
              </a:rPr>
              <a:t>as  </a:t>
            </a:r>
            <a:r>
              <a:rPr sz="1000" spc="-80" dirty="0">
                <a:latin typeface="Arial"/>
                <a:cs typeface="Arial"/>
              </a:rPr>
              <a:t>a  </a:t>
            </a:r>
            <a:r>
              <a:rPr sz="1000" spc="-50" dirty="0">
                <a:latin typeface="Arial"/>
                <a:cs typeface="Arial"/>
              </a:rPr>
              <a:t>subtype </a:t>
            </a:r>
            <a:r>
              <a:rPr sz="1000" spc="-20" dirty="0">
                <a:latin typeface="Arial"/>
                <a:cs typeface="Arial"/>
              </a:rPr>
              <a:t>of </a:t>
            </a:r>
            <a:r>
              <a:rPr sz="1000" spc="-35" dirty="0">
                <a:latin typeface="Arial"/>
                <a:cs typeface="Arial"/>
              </a:rPr>
              <a:t>Non-Agentive </a:t>
            </a:r>
            <a:r>
              <a:rPr sz="1000" spc="-45" dirty="0">
                <a:latin typeface="Arial"/>
                <a:cs typeface="Arial"/>
              </a:rPr>
              <a:t>Physical 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Object</a:t>
            </a:r>
            <a:endParaRPr sz="100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90"/>
              </a:spcBef>
              <a:buFont typeface="Arial"/>
              <a:buChar char="•"/>
            </a:pPr>
            <a:r>
              <a:rPr sz="1050" spc="-60" dirty="0">
                <a:latin typeface="Arial"/>
                <a:cs typeface="Arial"/>
              </a:rPr>
              <a:t>Giraffes  </a:t>
            </a:r>
            <a:r>
              <a:rPr sz="1050" spc="-20" dirty="0">
                <a:latin typeface="Arial"/>
                <a:cs typeface="Arial"/>
              </a:rPr>
              <a:t>drink </a:t>
            </a:r>
            <a:r>
              <a:rPr sz="1050" spc="-70" dirty="0">
                <a:latin typeface="Courier New"/>
                <a:cs typeface="Courier New"/>
              </a:rPr>
              <a:t>Water</a:t>
            </a:r>
            <a:r>
              <a:rPr sz="1050" spc="-70" dirty="0">
                <a:latin typeface="Arial"/>
                <a:cs typeface="Arial"/>
              </a:rPr>
              <a:t>:  where  </a:t>
            </a:r>
            <a:r>
              <a:rPr sz="1050" spc="-55" dirty="0">
                <a:latin typeface="Arial"/>
                <a:cs typeface="Arial"/>
              </a:rPr>
              <a:t>should  </a:t>
            </a:r>
            <a:r>
              <a:rPr sz="1050" spc="-105" dirty="0">
                <a:latin typeface="Arial"/>
                <a:cs typeface="Arial"/>
              </a:rPr>
              <a:t>we  </a:t>
            </a:r>
            <a:r>
              <a:rPr sz="1050" spc="-5" dirty="0">
                <a:latin typeface="Arial"/>
                <a:cs typeface="Arial"/>
              </a:rPr>
              <a:t>put</a:t>
            </a:r>
            <a:r>
              <a:rPr sz="1050" spc="-120" dirty="0">
                <a:latin typeface="Arial"/>
                <a:cs typeface="Arial"/>
              </a:rPr>
              <a:t> </a:t>
            </a:r>
            <a:r>
              <a:rPr sz="1050" spc="-85" dirty="0">
                <a:latin typeface="Courier New"/>
                <a:cs typeface="Courier New"/>
              </a:rPr>
              <a:t>Water</a:t>
            </a:r>
            <a:r>
              <a:rPr sz="1050" spc="-85" dirty="0">
                <a:latin typeface="Arial"/>
                <a:cs typeface="Arial"/>
              </a:rPr>
              <a:t>?</a:t>
            </a:r>
            <a:endParaRPr sz="1050" dirty="0">
              <a:latin typeface="Arial"/>
              <a:cs typeface="Arial"/>
            </a:endParaRPr>
          </a:p>
          <a:p>
            <a:pPr marL="461010" indent="-171450">
              <a:lnSpc>
                <a:spcPct val="100000"/>
              </a:lnSpc>
              <a:spcBef>
                <a:spcPts val="170"/>
              </a:spcBef>
              <a:buFont typeface="Arial"/>
              <a:buChar char="•"/>
            </a:pPr>
            <a:r>
              <a:rPr sz="1000" spc="-100" dirty="0">
                <a:latin typeface="Arial"/>
                <a:cs typeface="Arial"/>
              </a:rPr>
              <a:t>as  </a:t>
            </a:r>
            <a:r>
              <a:rPr sz="1000" spc="-80" dirty="0">
                <a:latin typeface="Arial"/>
                <a:cs typeface="Arial"/>
              </a:rPr>
              <a:t>a  </a:t>
            </a:r>
            <a:r>
              <a:rPr sz="1000" spc="-50" dirty="0">
                <a:latin typeface="Arial"/>
                <a:cs typeface="Arial"/>
              </a:rPr>
              <a:t>subtype </a:t>
            </a:r>
            <a:r>
              <a:rPr sz="1000" spc="-20" dirty="0">
                <a:latin typeface="Arial"/>
                <a:cs typeface="Arial"/>
              </a:rPr>
              <a:t>of Amount of</a:t>
            </a:r>
            <a:r>
              <a:rPr sz="1000" spc="1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Matter</a:t>
            </a:r>
          </a:p>
          <a:p>
            <a:pPr marL="184150" indent="-171450">
              <a:lnSpc>
                <a:spcPct val="100000"/>
              </a:lnSpc>
              <a:spcBef>
                <a:spcPts val="190"/>
              </a:spcBef>
              <a:buFont typeface="Arial"/>
              <a:buChar char="•"/>
            </a:pPr>
            <a:r>
              <a:rPr sz="1050" spc="-55" dirty="0">
                <a:latin typeface="Arial"/>
                <a:cs typeface="Arial"/>
              </a:rPr>
              <a:t>Impalas </a:t>
            </a:r>
            <a:r>
              <a:rPr sz="1050" spc="-30" dirty="0">
                <a:latin typeface="Arial"/>
                <a:cs typeface="Arial"/>
              </a:rPr>
              <a:t>run </a:t>
            </a:r>
            <a:r>
              <a:rPr sz="1050" dirty="0">
                <a:latin typeface="Arial"/>
                <a:cs typeface="Arial"/>
              </a:rPr>
              <a:t>(fast).  </a:t>
            </a:r>
            <a:r>
              <a:rPr sz="1050" spc="-60" dirty="0">
                <a:latin typeface="Arial"/>
                <a:cs typeface="Arial"/>
              </a:rPr>
              <a:t>Where  </a:t>
            </a:r>
            <a:r>
              <a:rPr sz="1050" spc="-55" dirty="0">
                <a:latin typeface="Arial"/>
                <a:cs typeface="Arial"/>
              </a:rPr>
              <a:t>should </a:t>
            </a:r>
            <a:r>
              <a:rPr sz="1050" spc="-100" dirty="0">
                <a:latin typeface="Arial"/>
                <a:cs typeface="Arial"/>
              </a:rPr>
              <a:t>we  </a:t>
            </a:r>
            <a:r>
              <a:rPr sz="1050" spc="-5" dirty="0">
                <a:latin typeface="Arial"/>
                <a:cs typeface="Arial"/>
              </a:rPr>
              <a:t>put</a:t>
            </a:r>
            <a:r>
              <a:rPr sz="1050" spc="140" dirty="0">
                <a:latin typeface="Arial"/>
                <a:cs typeface="Arial"/>
              </a:rPr>
              <a:t> </a:t>
            </a:r>
            <a:r>
              <a:rPr sz="1050" spc="-85" dirty="0">
                <a:latin typeface="Courier New"/>
                <a:cs typeface="Courier New"/>
              </a:rPr>
              <a:t>Running</a:t>
            </a:r>
            <a:r>
              <a:rPr sz="1050" spc="-85" dirty="0">
                <a:latin typeface="Arial"/>
                <a:cs typeface="Arial"/>
              </a:rPr>
              <a:t>?</a:t>
            </a:r>
            <a:endParaRPr sz="1050" dirty="0">
              <a:latin typeface="Arial"/>
              <a:cs typeface="Arial"/>
            </a:endParaRPr>
          </a:p>
          <a:p>
            <a:pPr marL="461010" indent="-171450">
              <a:lnSpc>
                <a:spcPct val="100000"/>
              </a:lnSpc>
              <a:spcBef>
                <a:spcPts val="170"/>
              </a:spcBef>
              <a:buFont typeface="Arial"/>
              <a:buChar char="•"/>
            </a:pPr>
            <a:r>
              <a:rPr sz="1000" spc="-100" dirty="0">
                <a:latin typeface="Arial"/>
                <a:cs typeface="Arial"/>
              </a:rPr>
              <a:t>as  </a:t>
            </a:r>
            <a:r>
              <a:rPr sz="1000" spc="-80" dirty="0">
                <a:latin typeface="Arial"/>
                <a:cs typeface="Arial"/>
              </a:rPr>
              <a:t>a  </a:t>
            </a:r>
            <a:r>
              <a:rPr sz="1000" spc="-50" dirty="0">
                <a:latin typeface="Arial"/>
                <a:cs typeface="Arial"/>
              </a:rPr>
              <a:t>subtype </a:t>
            </a:r>
            <a:r>
              <a:rPr sz="1000" spc="-20" dirty="0">
                <a:latin typeface="Arial"/>
                <a:cs typeface="Arial"/>
              </a:rPr>
              <a:t>of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spc="-70" dirty="0">
                <a:latin typeface="Arial"/>
                <a:cs typeface="Arial"/>
              </a:rPr>
              <a:t>Process</a:t>
            </a:r>
            <a:endParaRPr sz="1000" dirty="0">
              <a:latin typeface="Arial"/>
              <a:cs typeface="Arial"/>
            </a:endParaRPr>
          </a:p>
          <a:p>
            <a:pPr marL="184150" marR="5080" indent="-171450">
              <a:lnSpc>
                <a:spcPts val="1200"/>
              </a:lnSpc>
              <a:spcBef>
                <a:spcPts val="330"/>
              </a:spcBef>
              <a:buFont typeface="Arial"/>
              <a:buChar char="•"/>
            </a:pPr>
            <a:r>
              <a:rPr sz="1050" spc="-50" dirty="0">
                <a:latin typeface="Arial"/>
                <a:cs typeface="Arial"/>
              </a:rPr>
              <a:t>Lions </a:t>
            </a:r>
            <a:r>
              <a:rPr sz="1050" spc="-45" dirty="0">
                <a:latin typeface="Arial"/>
                <a:cs typeface="Arial"/>
              </a:rPr>
              <a:t>eat </a:t>
            </a:r>
            <a:r>
              <a:rPr sz="1050" spc="-50" dirty="0">
                <a:latin typeface="Arial"/>
                <a:cs typeface="Arial"/>
              </a:rPr>
              <a:t>impalas, </a:t>
            </a:r>
            <a:r>
              <a:rPr sz="1050" spc="-60" dirty="0">
                <a:latin typeface="Arial"/>
                <a:cs typeface="Arial"/>
              </a:rPr>
              <a:t>and </a:t>
            </a:r>
            <a:r>
              <a:rPr sz="1050" spc="-20" dirty="0">
                <a:latin typeface="Arial"/>
                <a:cs typeface="Arial"/>
              </a:rPr>
              <a:t>in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70" dirty="0">
                <a:latin typeface="Arial"/>
                <a:cs typeface="Arial"/>
              </a:rPr>
              <a:t>process,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55" dirty="0">
                <a:latin typeface="Arial"/>
                <a:cs typeface="Arial"/>
              </a:rPr>
              <a:t>impalas </a:t>
            </a:r>
            <a:r>
              <a:rPr sz="1050" spc="-40" dirty="0">
                <a:latin typeface="Arial"/>
                <a:cs typeface="Arial"/>
              </a:rPr>
              <a:t>die. </a:t>
            </a:r>
            <a:r>
              <a:rPr sz="1050" spc="-60" dirty="0">
                <a:latin typeface="Arial"/>
                <a:cs typeface="Arial"/>
              </a:rPr>
              <a:t>Where  </a:t>
            </a:r>
            <a:r>
              <a:rPr sz="1050" spc="-55" dirty="0">
                <a:latin typeface="Arial"/>
                <a:cs typeface="Arial"/>
              </a:rPr>
              <a:t>should </a:t>
            </a:r>
            <a:r>
              <a:rPr sz="1050" spc="-105" dirty="0">
                <a:latin typeface="Arial"/>
                <a:cs typeface="Arial"/>
              </a:rPr>
              <a:t>we  </a:t>
            </a:r>
            <a:r>
              <a:rPr sz="1050" spc="-5" dirty="0">
                <a:latin typeface="Arial"/>
                <a:cs typeface="Arial"/>
              </a:rPr>
              <a:t>put</a:t>
            </a:r>
            <a:r>
              <a:rPr sz="1050" spc="110" dirty="0">
                <a:latin typeface="Arial"/>
                <a:cs typeface="Arial"/>
              </a:rPr>
              <a:t> </a:t>
            </a:r>
            <a:r>
              <a:rPr sz="1050" spc="-85" dirty="0">
                <a:latin typeface="Courier New"/>
                <a:cs typeface="Courier New"/>
              </a:rPr>
              <a:t>Death</a:t>
            </a:r>
            <a:r>
              <a:rPr sz="1050" spc="-85" dirty="0">
                <a:latin typeface="Arial"/>
                <a:cs typeface="Arial"/>
              </a:rPr>
              <a:t>?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184150" marR="98425" indent="-171450">
              <a:lnSpc>
                <a:spcPct val="102600"/>
              </a:lnSpc>
              <a:buFont typeface="Arial"/>
              <a:buChar char="•"/>
            </a:pPr>
            <a:r>
              <a:rPr sz="1050" spc="-70" dirty="0">
                <a:latin typeface="Arial"/>
                <a:cs typeface="Arial"/>
              </a:rPr>
              <a:t>Generic </a:t>
            </a:r>
            <a:r>
              <a:rPr sz="1050" spc="-75" dirty="0">
                <a:latin typeface="Arial"/>
                <a:cs typeface="Arial"/>
              </a:rPr>
              <a:t>examples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50" dirty="0">
                <a:latin typeface="Arial"/>
                <a:cs typeface="Arial"/>
              </a:rPr>
              <a:t>DOLCE’s </a:t>
            </a:r>
            <a:r>
              <a:rPr sz="1050" dirty="0">
                <a:latin typeface="Arial"/>
                <a:cs typeface="Arial"/>
              </a:rPr>
              <a:t>‘leaf’ </a:t>
            </a:r>
            <a:r>
              <a:rPr sz="1050" spc="-55" dirty="0">
                <a:latin typeface="Arial"/>
                <a:cs typeface="Arial"/>
              </a:rPr>
              <a:t>categories: </a:t>
            </a:r>
            <a:r>
              <a:rPr sz="1050" spc="-125" dirty="0">
                <a:latin typeface="Arial"/>
                <a:cs typeface="Arial"/>
              </a:rPr>
              <a:t>see </a:t>
            </a:r>
            <a:r>
              <a:rPr sz="1050" spc="-55" dirty="0">
                <a:latin typeface="Arial"/>
                <a:cs typeface="Arial"/>
              </a:rPr>
              <a:t>Table </a:t>
            </a:r>
            <a:r>
              <a:rPr sz="1050" spc="-35" dirty="0">
                <a:latin typeface="Arial"/>
                <a:cs typeface="Arial"/>
              </a:rPr>
              <a:t>1,  </a:t>
            </a:r>
            <a:r>
              <a:rPr sz="1050" spc="-60" dirty="0">
                <a:latin typeface="Arial"/>
                <a:cs typeface="Arial"/>
              </a:rPr>
              <a:t>p21 </a:t>
            </a:r>
            <a:r>
              <a:rPr sz="1050" spc="-20" dirty="0">
                <a:latin typeface="Arial"/>
                <a:cs typeface="Arial"/>
              </a:rPr>
              <a:t>in </a:t>
            </a:r>
            <a:r>
              <a:rPr sz="1050" spc="-30" dirty="0">
                <a:latin typeface="Arial"/>
                <a:cs typeface="Arial"/>
              </a:rPr>
              <a:t>the</a:t>
            </a:r>
            <a:r>
              <a:rPr sz="1050" spc="210" dirty="0">
                <a:latin typeface="Arial"/>
                <a:cs typeface="Arial"/>
              </a:rPr>
              <a:t> </a:t>
            </a:r>
            <a:r>
              <a:rPr sz="1050" spc="-25" dirty="0">
                <a:latin typeface="Arial"/>
                <a:cs typeface="Arial"/>
              </a:rPr>
              <a:t>D18.pdf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10/46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38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95300" y="37668"/>
            <a:ext cx="2927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22553B"/>
                </a:solidFill>
                <a:latin typeface="Arial"/>
                <a:cs typeface="Arial"/>
                <a:hlinkClick r:id="rId3" action="ppaction://hlinksldjump"/>
              </a:rPr>
              <a:t>DOLCE</a:t>
            </a:r>
            <a:endParaRPr sz="6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26146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614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118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3622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126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6146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614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118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622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126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236116" y="37668"/>
            <a:ext cx="18542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B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F</a:t>
            </a: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29936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993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3497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001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4505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5009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993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497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001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505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993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3497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001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505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009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2274011" y="37668"/>
            <a:ext cx="140263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More 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foundational</a:t>
            </a:r>
            <a:r>
              <a:rPr sz="600" b="1" spc="4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502551" y="1041996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92327" y="1231811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02551" y="1408925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92327" y="1598726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02551" y="1775841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92327" y="1965655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02551" y="2142769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92327" y="2484412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02551" y="2681770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624394" y="491591"/>
            <a:ext cx="3985705" cy="2477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835">
              <a:lnSpc>
                <a:spcPct val="100000"/>
              </a:lnSpc>
            </a:pPr>
            <a:r>
              <a:rPr sz="1400" spc="-40" dirty="0">
                <a:solidFill>
                  <a:srgbClr val="46AA78"/>
                </a:solidFill>
                <a:latin typeface="Arial"/>
                <a:cs typeface="Arial"/>
              </a:rPr>
              <a:t>The </a:t>
            </a:r>
            <a:r>
              <a:rPr sz="1400" spc="-30" dirty="0">
                <a:solidFill>
                  <a:srgbClr val="46AA78"/>
                </a:solidFill>
                <a:latin typeface="Arial"/>
                <a:cs typeface="Arial"/>
              </a:rPr>
              <a:t>African </a:t>
            </a:r>
            <a:r>
              <a:rPr sz="1400" spc="-15" dirty="0">
                <a:solidFill>
                  <a:srgbClr val="46AA78"/>
                </a:solidFill>
                <a:latin typeface="Arial"/>
                <a:cs typeface="Arial"/>
              </a:rPr>
              <a:t>Wildlife </a:t>
            </a:r>
            <a:r>
              <a:rPr sz="1400" spc="-35" dirty="0">
                <a:solidFill>
                  <a:srgbClr val="46AA78"/>
                </a:solidFill>
                <a:latin typeface="Arial"/>
                <a:cs typeface="Arial"/>
              </a:rPr>
              <a:t>Ontology </a:t>
            </a:r>
            <a:r>
              <a:rPr sz="1400" spc="-75" dirty="0">
                <a:solidFill>
                  <a:srgbClr val="46AA78"/>
                </a:solidFill>
                <a:latin typeface="Arial"/>
                <a:cs typeface="Arial"/>
              </a:rPr>
              <a:t>and </a:t>
            </a:r>
            <a:r>
              <a:rPr sz="1400" spc="17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46AA78"/>
                </a:solidFill>
                <a:latin typeface="Arial"/>
                <a:cs typeface="Arial"/>
              </a:rPr>
              <a:t>DOLCE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184150" indent="-171450">
              <a:lnSpc>
                <a:spcPct val="100000"/>
              </a:lnSpc>
              <a:buFont typeface="Arial"/>
              <a:buChar char="•"/>
            </a:pPr>
            <a:r>
              <a:rPr sz="1050" spc="-60" dirty="0">
                <a:latin typeface="Arial"/>
                <a:cs typeface="Arial"/>
              </a:rPr>
              <a:t>Where </a:t>
            </a:r>
            <a:r>
              <a:rPr sz="1050" spc="-85" dirty="0">
                <a:latin typeface="Arial"/>
                <a:cs typeface="Arial"/>
              </a:rPr>
              <a:t>does  </a:t>
            </a:r>
            <a:r>
              <a:rPr sz="1050" spc="-85" dirty="0">
                <a:latin typeface="Courier New"/>
                <a:cs typeface="Courier New"/>
              </a:rPr>
              <a:t>Plant </a:t>
            </a:r>
            <a:r>
              <a:rPr sz="1050" spc="35" dirty="0">
                <a:latin typeface="Arial"/>
                <a:cs typeface="Arial"/>
              </a:rPr>
              <a:t>fit </a:t>
            </a:r>
            <a:r>
              <a:rPr sz="1050" spc="-20" dirty="0">
                <a:latin typeface="Arial"/>
                <a:cs typeface="Arial"/>
              </a:rPr>
              <a:t>in</a:t>
            </a:r>
            <a:r>
              <a:rPr sz="1050" spc="-40" dirty="0">
                <a:latin typeface="Arial"/>
                <a:cs typeface="Arial"/>
              </a:rPr>
              <a:t> </a:t>
            </a:r>
            <a:r>
              <a:rPr sz="1050" spc="-60" dirty="0">
                <a:latin typeface="Arial"/>
                <a:cs typeface="Arial"/>
              </a:rPr>
              <a:t>DOLCE?</a:t>
            </a:r>
            <a:endParaRPr sz="1050" dirty="0">
              <a:latin typeface="Arial"/>
              <a:cs typeface="Arial"/>
            </a:endParaRPr>
          </a:p>
          <a:p>
            <a:pPr marL="461010" indent="-171450">
              <a:lnSpc>
                <a:spcPct val="100000"/>
              </a:lnSpc>
              <a:spcBef>
                <a:spcPts val="170"/>
              </a:spcBef>
              <a:buFont typeface="Arial"/>
              <a:buChar char="•"/>
            </a:pPr>
            <a:r>
              <a:rPr sz="1000" spc="-100" dirty="0">
                <a:latin typeface="Arial"/>
                <a:cs typeface="Arial"/>
              </a:rPr>
              <a:t>as  </a:t>
            </a:r>
            <a:r>
              <a:rPr sz="1000" spc="-80" dirty="0">
                <a:latin typeface="Arial"/>
                <a:cs typeface="Arial"/>
              </a:rPr>
              <a:t>a  </a:t>
            </a:r>
            <a:r>
              <a:rPr sz="1000" spc="-50" dirty="0">
                <a:latin typeface="Arial"/>
                <a:cs typeface="Arial"/>
              </a:rPr>
              <a:t>subtype </a:t>
            </a:r>
            <a:r>
              <a:rPr sz="1000" spc="-20" dirty="0">
                <a:latin typeface="Arial"/>
                <a:cs typeface="Arial"/>
              </a:rPr>
              <a:t>of </a:t>
            </a:r>
            <a:r>
              <a:rPr sz="1000" spc="-35" dirty="0">
                <a:latin typeface="Arial"/>
                <a:cs typeface="Arial"/>
              </a:rPr>
              <a:t>Non-Agentive </a:t>
            </a:r>
            <a:r>
              <a:rPr sz="1000" spc="-45" dirty="0">
                <a:latin typeface="Arial"/>
                <a:cs typeface="Arial"/>
              </a:rPr>
              <a:t>Physical 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Object</a:t>
            </a:r>
            <a:endParaRPr sz="100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90"/>
              </a:spcBef>
              <a:buFont typeface="Arial"/>
              <a:buChar char="•"/>
            </a:pPr>
            <a:r>
              <a:rPr sz="1050" spc="-60" dirty="0">
                <a:latin typeface="Arial"/>
                <a:cs typeface="Arial"/>
              </a:rPr>
              <a:t>Giraffes  </a:t>
            </a:r>
            <a:r>
              <a:rPr sz="1050" spc="-20" dirty="0">
                <a:latin typeface="Arial"/>
                <a:cs typeface="Arial"/>
              </a:rPr>
              <a:t>drink </a:t>
            </a:r>
            <a:r>
              <a:rPr sz="1050" spc="-70" dirty="0">
                <a:latin typeface="Courier New"/>
                <a:cs typeface="Courier New"/>
              </a:rPr>
              <a:t>Water</a:t>
            </a:r>
            <a:r>
              <a:rPr sz="1050" spc="-70" dirty="0">
                <a:latin typeface="Arial"/>
                <a:cs typeface="Arial"/>
              </a:rPr>
              <a:t>:  where  </a:t>
            </a:r>
            <a:r>
              <a:rPr sz="1050" spc="-55" dirty="0">
                <a:latin typeface="Arial"/>
                <a:cs typeface="Arial"/>
              </a:rPr>
              <a:t>should  </a:t>
            </a:r>
            <a:r>
              <a:rPr sz="1050" spc="-105" dirty="0">
                <a:latin typeface="Arial"/>
                <a:cs typeface="Arial"/>
              </a:rPr>
              <a:t>we  </a:t>
            </a:r>
            <a:r>
              <a:rPr sz="1050" spc="-5" dirty="0">
                <a:latin typeface="Arial"/>
                <a:cs typeface="Arial"/>
              </a:rPr>
              <a:t>put</a:t>
            </a:r>
            <a:r>
              <a:rPr sz="1050" spc="-120" dirty="0">
                <a:latin typeface="Arial"/>
                <a:cs typeface="Arial"/>
              </a:rPr>
              <a:t> </a:t>
            </a:r>
            <a:r>
              <a:rPr sz="1050" spc="-85" dirty="0">
                <a:latin typeface="Courier New"/>
                <a:cs typeface="Courier New"/>
              </a:rPr>
              <a:t>Water</a:t>
            </a:r>
            <a:r>
              <a:rPr sz="1050" spc="-85" dirty="0">
                <a:latin typeface="Arial"/>
                <a:cs typeface="Arial"/>
              </a:rPr>
              <a:t>?</a:t>
            </a:r>
            <a:endParaRPr sz="1050" dirty="0">
              <a:latin typeface="Arial"/>
              <a:cs typeface="Arial"/>
            </a:endParaRPr>
          </a:p>
          <a:p>
            <a:pPr marL="461010" indent="-171450">
              <a:lnSpc>
                <a:spcPct val="100000"/>
              </a:lnSpc>
              <a:spcBef>
                <a:spcPts val="170"/>
              </a:spcBef>
              <a:buFont typeface="Arial"/>
              <a:buChar char="•"/>
            </a:pPr>
            <a:r>
              <a:rPr sz="1000" spc="-100" dirty="0">
                <a:latin typeface="Arial"/>
                <a:cs typeface="Arial"/>
              </a:rPr>
              <a:t>as  </a:t>
            </a:r>
            <a:r>
              <a:rPr sz="1000" spc="-80" dirty="0">
                <a:latin typeface="Arial"/>
                <a:cs typeface="Arial"/>
              </a:rPr>
              <a:t>a  </a:t>
            </a:r>
            <a:r>
              <a:rPr sz="1000" spc="-50" dirty="0">
                <a:latin typeface="Arial"/>
                <a:cs typeface="Arial"/>
              </a:rPr>
              <a:t>subtype </a:t>
            </a:r>
            <a:r>
              <a:rPr sz="1000" spc="-20" dirty="0">
                <a:latin typeface="Arial"/>
                <a:cs typeface="Arial"/>
              </a:rPr>
              <a:t>of Amount of</a:t>
            </a:r>
            <a:r>
              <a:rPr sz="1000" spc="1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Matter</a:t>
            </a:r>
          </a:p>
          <a:p>
            <a:pPr marL="184150" indent="-171450">
              <a:lnSpc>
                <a:spcPct val="100000"/>
              </a:lnSpc>
              <a:spcBef>
                <a:spcPts val="190"/>
              </a:spcBef>
              <a:buFont typeface="Arial"/>
              <a:buChar char="•"/>
            </a:pPr>
            <a:r>
              <a:rPr sz="1050" spc="-55" dirty="0">
                <a:latin typeface="Arial"/>
                <a:cs typeface="Arial"/>
              </a:rPr>
              <a:t>Impalas </a:t>
            </a:r>
            <a:r>
              <a:rPr sz="1050" spc="-30" dirty="0">
                <a:latin typeface="Arial"/>
                <a:cs typeface="Arial"/>
              </a:rPr>
              <a:t>run </a:t>
            </a:r>
            <a:r>
              <a:rPr sz="1050" dirty="0">
                <a:latin typeface="Arial"/>
                <a:cs typeface="Arial"/>
              </a:rPr>
              <a:t>(fast).  </a:t>
            </a:r>
            <a:r>
              <a:rPr sz="1050" spc="-60" dirty="0">
                <a:latin typeface="Arial"/>
                <a:cs typeface="Arial"/>
              </a:rPr>
              <a:t>Where  </a:t>
            </a:r>
            <a:r>
              <a:rPr sz="1050" spc="-55" dirty="0">
                <a:latin typeface="Arial"/>
                <a:cs typeface="Arial"/>
              </a:rPr>
              <a:t>should </a:t>
            </a:r>
            <a:r>
              <a:rPr sz="1050" spc="-100" dirty="0">
                <a:latin typeface="Arial"/>
                <a:cs typeface="Arial"/>
              </a:rPr>
              <a:t>we  </a:t>
            </a:r>
            <a:r>
              <a:rPr sz="1050" spc="-5" dirty="0">
                <a:latin typeface="Arial"/>
                <a:cs typeface="Arial"/>
              </a:rPr>
              <a:t>put</a:t>
            </a:r>
            <a:r>
              <a:rPr sz="1050" spc="140" dirty="0">
                <a:latin typeface="Arial"/>
                <a:cs typeface="Arial"/>
              </a:rPr>
              <a:t> </a:t>
            </a:r>
            <a:r>
              <a:rPr sz="1050" spc="-85" dirty="0">
                <a:latin typeface="Courier New"/>
                <a:cs typeface="Courier New"/>
              </a:rPr>
              <a:t>Running</a:t>
            </a:r>
            <a:r>
              <a:rPr sz="1050" spc="-85" dirty="0">
                <a:latin typeface="Arial"/>
                <a:cs typeface="Arial"/>
              </a:rPr>
              <a:t>?</a:t>
            </a:r>
            <a:endParaRPr sz="1050" dirty="0">
              <a:latin typeface="Arial"/>
              <a:cs typeface="Arial"/>
            </a:endParaRPr>
          </a:p>
          <a:p>
            <a:pPr marL="461010" indent="-171450">
              <a:lnSpc>
                <a:spcPct val="100000"/>
              </a:lnSpc>
              <a:spcBef>
                <a:spcPts val="170"/>
              </a:spcBef>
              <a:buFont typeface="Arial"/>
              <a:buChar char="•"/>
            </a:pPr>
            <a:r>
              <a:rPr sz="1000" spc="-100" dirty="0">
                <a:latin typeface="Arial"/>
                <a:cs typeface="Arial"/>
              </a:rPr>
              <a:t>as  </a:t>
            </a:r>
            <a:r>
              <a:rPr sz="1000" spc="-80" dirty="0">
                <a:latin typeface="Arial"/>
                <a:cs typeface="Arial"/>
              </a:rPr>
              <a:t>a  </a:t>
            </a:r>
            <a:r>
              <a:rPr sz="1000" spc="-50" dirty="0">
                <a:latin typeface="Arial"/>
                <a:cs typeface="Arial"/>
              </a:rPr>
              <a:t>subtype </a:t>
            </a:r>
            <a:r>
              <a:rPr sz="1000" spc="-20" dirty="0">
                <a:latin typeface="Arial"/>
                <a:cs typeface="Arial"/>
              </a:rPr>
              <a:t>of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spc="-70" dirty="0">
                <a:latin typeface="Arial"/>
                <a:cs typeface="Arial"/>
              </a:rPr>
              <a:t>Process</a:t>
            </a:r>
            <a:endParaRPr sz="1000" dirty="0">
              <a:latin typeface="Arial"/>
              <a:cs typeface="Arial"/>
            </a:endParaRPr>
          </a:p>
          <a:p>
            <a:pPr marL="184150" marR="5080" indent="-171450">
              <a:lnSpc>
                <a:spcPts val="1200"/>
              </a:lnSpc>
              <a:spcBef>
                <a:spcPts val="330"/>
              </a:spcBef>
              <a:buFont typeface="Arial"/>
              <a:buChar char="•"/>
            </a:pPr>
            <a:r>
              <a:rPr sz="1050" spc="-50" dirty="0">
                <a:latin typeface="Arial"/>
                <a:cs typeface="Arial"/>
              </a:rPr>
              <a:t>Lions </a:t>
            </a:r>
            <a:r>
              <a:rPr sz="1050" spc="-45" dirty="0">
                <a:latin typeface="Arial"/>
                <a:cs typeface="Arial"/>
              </a:rPr>
              <a:t>eat </a:t>
            </a:r>
            <a:r>
              <a:rPr sz="1050" spc="-50" dirty="0">
                <a:latin typeface="Arial"/>
                <a:cs typeface="Arial"/>
              </a:rPr>
              <a:t>impalas, </a:t>
            </a:r>
            <a:r>
              <a:rPr sz="1050" spc="-60" dirty="0">
                <a:latin typeface="Arial"/>
                <a:cs typeface="Arial"/>
              </a:rPr>
              <a:t>and </a:t>
            </a:r>
            <a:r>
              <a:rPr sz="1050" spc="-20" dirty="0">
                <a:latin typeface="Arial"/>
                <a:cs typeface="Arial"/>
              </a:rPr>
              <a:t>in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70" dirty="0">
                <a:latin typeface="Arial"/>
                <a:cs typeface="Arial"/>
              </a:rPr>
              <a:t>process,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55" dirty="0">
                <a:latin typeface="Arial"/>
                <a:cs typeface="Arial"/>
              </a:rPr>
              <a:t>impalas </a:t>
            </a:r>
            <a:r>
              <a:rPr sz="1050" spc="-40" dirty="0">
                <a:latin typeface="Arial"/>
                <a:cs typeface="Arial"/>
              </a:rPr>
              <a:t>die. </a:t>
            </a:r>
            <a:r>
              <a:rPr sz="1050" spc="-60" dirty="0">
                <a:latin typeface="Arial"/>
                <a:cs typeface="Arial"/>
              </a:rPr>
              <a:t>Where  </a:t>
            </a:r>
            <a:r>
              <a:rPr sz="1050" spc="-55" dirty="0">
                <a:latin typeface="Arial"/>
                <a:cs typeface="Arial"/>
              </a:rPr>
              <a:t>should </a:t>
            </a:r>
            <a:r>
              <a:rPr sz="1050" spc="-105" dirty="0">
                <a:latin typeface="Arial"/>
                <a:cs typeface="Arial"/>
              </a:rPr>
              <a:t>we  </a:t>
            </a:r>
            <a:r>
              <a:rPr sz="1050" spc="-5" dirty="0">
                <a:latin typeface="Arial"/>
                <a:cs typeface="Arial"/>
              </a:rPr>
              <a:t>put</a:t>
            </a:r>
            <a:r>
              <a:rPr sz="1050" spc="110" dirty="0">
                <a:latin typeface="Arial"/>
                <a:cs typeface="Arial"/>
              </a:rPr>
              <a:t> </a:t>
            </a:r>
            <a:r>
              <a:rPr sz="1050" spc="-85" dirty="0">
                <a:latin typeface="Courier New"/>
                <a:cs typeface="Courier New"/>
              </a:rPr>
              <a:t>Death</a:t>
            </a:r>
            <a:r>
              <a:rPr sz="1050" spc="-85" dirty="0">
                <a:latin typeface="Arial"/>
                <a:cs typeface="Arial"/>
              </a:rPr>
              <a:t>?</a:t>
            </a:r>
            <a:endParaRPr sz="1050" dirty="0">
              <a:latin typeface="Arial"/>
              <a:cs typeface="Arial"/>
            </a:endParaRPr>
          </a:p>
          <a:p>
            <a:pPr marL="461010" indent="-171450">
              <a:lnSpc>
                <a:spcPct val="100000"/>
              </a:lnSpc>
              <a:spcBef>
                <a:spcPts val="150"/>
              </a:spcBef>
              <a:buFont typeface="Arial"/>
              <a:buChar char="•"/>
            </a:pPr>
            <a:r>
              <a:rPr sz="1000" spc="-100" dirty="0">
                <a:latin typeface="Arial"/>
                <a:cs typeface="Arial"/>
              </a:rPr>
              <a:t>as  </a:t>
            </a:r>
            <a:r>
              <a:rPr sz="1000" spc="-80" dirty="0">
                <a:latin typeface="Arial"/>
                <a:cs typeface="Arial"/>
              </a:rPr>
              <a:t>a  </a:t>
            </a:r>
            <a:r>
              <a:rPr sz="1000" spc="-50" dirty="0">
                <a:latin typeface="Arial"/>
                <a:cs typeface="Arial"/>
              </a:rPr>
              <a:t>subtype </a:t>
            </a:r>
            <a:r>
              <a:rPr sz="1000" spc="-20" dirty="0">
                <a:latin typeface="Arial"/>
                <a:cs typeface="Arial"/>
              </a:rPr>
              <a:t>of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35" dirty="0">
                <a:latin typeface="Arial"/>
                <a:cs typeface="Arial"/>
              </a:rPr>
              <a:t>Achievement...</a:t>
            </a:r>
            <a:endParaRPr sz="1000" dirty="0">
              <a:latin typeface="Arial"/>
              <a:cs typeface="Arial"/>
            </a:endParaRPr>
          </a:p>
          <a:p>
            <a:pPr marL="184150" marR="98425" indent="-171450">
              <a:lnSpc>
                <a:spcPct val="102600"/>
              </a:lnSpc>
              <a:spcBef>
                <a:spcPts val="315"/>
              </a:spcBef>
              <a:buFont typeface="Arial"/>
              <a:buChar char="•"/>
            </a:pPr>
            <a:r>
              <a:rPr sz="1050" spc="-70" dirty="0">
                <a:latin typeface="Arial"/>
                <a:cs typeface="Arial"/>
              </a:rPr>
              <a:t>Generic </a:t>
            </a:r>
            <a:r>
              <a:rPr sz="1050" spc="-75" dirty="0">
                <a:latin typeface="Arial"/>
                <a:cs typeface="Arial"/>
              </a:rPr>
              <a:t>examples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50" dirty="0">
                <a:latin typeface="Arial"/>
                <a:cs typeface="Arial"/>
              </a:rPr>
              <a:t>DOLCE’s </a:t>
            </a:r>
            <a:r>
              <a:rPr sz="1050" dirty="0">
                <a:latin typeface="Arial"/>
                <a:cs typeface="Arial"/>
              </a:rPr>
              <a:t>‘leaf’ </a:t>
            </a:r>
            <a:r>
              <a:rPr sz="1050" spc="-55" dirty="0">
                <a:latin typeface="Arial"/>
                <a:cs typeface="Arial"/>
              </a:rPr>
              <a:t>categories: </a:t>
            </a:r>
            <a:r>
              <a:rPr sz="1050" spc="-125" dirty="0">
                <a:latin typeface="Arial"/>
                <a:cs typeface="Arial"/>
              </a:rPr>
              <a:t>see </a:t>
            </a:r>
            <a:r>
              <a:rPr sz="1050" spc="-55" dirty="0">
                <a:latin typeface="Arial"/>
                <a:cs typeface="Arial"/>
              </a:rPr>
              <a:t>Table </a:t>
            </a:r>
            <a:r>
              <a:rPr sz="1050" spc="-35" dirty="0">
                <a:latin typeface="Arial"/>
                <a:cs typeface="Arial"/>
              </a:rPr>
              <a:t>1,  </a:t>
            </a:r>
            <a:r>
              <a:rPr sz="1050" spc="-60" dirty="0">
                <a:latin typeface="Arial"/>
                <a:cs typeface="Arial"/>
              </a:rPr>
              <a:t>p21 </a:t>
            </a:r>
            <a:r>
              <a:rPr sz="1050" spc="-20" dirty="0">
                <a:latin typeface="Arial"/>
                <a:cs typeface="Arial"/>
              </a:rPr>
              <a:t>in </a:t>
            </a:r>
            <a:r>
              <a:rPr sz="1050" spc="-30" dirty="0">
                <a:latin typeface="Arial"/>
                <a:cs typeface="Arial"/>
              </a:rPr>
              <a:t>the</a:t>
            </a:r>
            <a:r>
              <a:rPr sz="1050" spc="210" dirty="0">
                <a:latin typeface="Arial"/>
                <a:cs typeface="Arial"/>
              </a:rPr>
              <a:t> </a:t>
            </a:r>
            <a:r>
              <a:rPr sz="1050" spc="-25" dirty="0">
                <a:latin typeface="Arial"/>
                <a:cs typeface="Arial"/>
              </a:rPr>
              <a:t>D18.pdf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10/46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38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95300" y="37668"/>
            <a:ext cx="2927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22553B"/>
                </a:solidFill>
                <a:latin typeface="Arial"/>
                <a:cs typeface="Arial"/>
                <a:hlinkClick r:id="rId3" action="ppaction://hlinksldjump"/>
              </a:rPr>
              <a:t>DOLCE</a:t>
            </a:r>
            <a:endParaRPr sz="6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26146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614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118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3622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126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6146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614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118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622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126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236116" y="37668"/>
            <a:ext cx="18542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B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F</a:t>
            </a: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29936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993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3497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001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4505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5009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993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497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001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505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993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3497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001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505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009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2274011" y="37667"/>
            <a:ext cx="1250239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More 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foundational</a:t>
            </a:r>
            <a:r>
              <a:rPr sz="600" b="1" spc="4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19404" y="491591"/>
            <a:ext cx="336931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60" dirty="0">
                <a:solidFill>
                  <a:srgbClr val="46AA78"/>
                </a:solidFill>
                <a:latin typeface="Arial"/>
                <a:cs typeface="Arial"/>
              </a:rPr>
              <a:t>Selection </a:t>
            </a:r>
            <a:r>
              <a:rPr sz="1400" spc="-20" dirty="0">
                <a:solidFill>
                  <a:srgbClr val="46AA78"/>
                </a:solidFill>
                <a:latin typeface="Arial"/>
                <a:cs typeface="Arial"/>
              </a:rPr>
              <a:t>of </a:t>
            </a:r>
            <a:r>
              <a:rPr sz="1400" spc="-15" dirty="0">
                <a:solidFill>
                  <a:srgbClr val="46AA78"/>
                </a:solidFill>
                <a:latin typeface="Arial"/>
                <a:cs typeface="Arial"/>
              </a:rPr>
              <a:t>DMOP </a:t>
            </a:r>
            <a:r>
              <a:rPr sz="1400" spc="-114" dirty="0">
                <a:solidFill>
                  <a:srgbClr val="46AA78"/>
                </a:solidFill>
                <a:latin typeface="Arial"/>
                <a:cs typeface="Arial"/>
              </a:rPr>
              <a:t>classes  </a:t>
            </a:r>
            <a:r>
              <a:rPr sz="1400" spc="-50" dirty="0">
                <a:solidFill>
                  <a:srgbClr val="46AA78"/>
                </a:solidFill>
                <a:latin typeface="Arial"/>
                <a:cs typeface="Arial"/>
              </a:rPr>
              <a:t>linked </a:t>
            </a:r>
            <a:r>
              <a:rPr sz="1400" spc="20" dirty="0">
                <a:solidFill>
                  <a:srgbClr val="46AA78"/>
                </a:solidFill>
                <a:latin typeface="Arial"/>
                <a:cs typeface="Arial"/>
              </a:rPr>
              <a:t>to</a:t>
            </a:r>
            <a:r>
              <a:rPr sz="1400" spc="40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46AA78"/>
                </a:solidFill>
                <a:latin typeface="Arial"/>
                <a:cs typeface="Arial"/>
              </a:rPr>
              <a:t>DOLCE</a:t>
            </a:r>
            <a:endParaRPr sz="14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069744" y="1552373"/>
            <a:ext cx="53276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i="1" spc="-5" dirty="0">
                <a:latin typeface="Helvetica"/>
                <a:cs typeface="Helvetica"/>
              </a:rPr>
              <a:t>dolce:abstract</a:t>
            </a:r>
            <a:endParaRPr sz="650">
              <a:latin typeface="Helvetica"/>
              <a:cs typeface="Helvetica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819765" y="1749274"/>
            <a:ext cx="38671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b="1" spc="-15" dirty="0">
                <a:latin typeface="Helvetica"/>
                <a:cs typeface="Helvetica"/>
              </a:rPr>
              <a:t>DataType</a:t>
            </a:r>
            <a:endParaRPr sz="650">
              <a:latin typeface="Helvetica"/>
              <a:cs typeface="Helvetica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432704" y="1749274"/>
            <a:ext cx="47815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b="1" spc="-5" dirty="0">
                <a:latin typeface="Helvetica"/>
                <a:cs typeface="Helvetica"/>
              </a:rPr>
              <a:t>DataFormat</a:t>
            </a:r>
            <a:endParaRPr sz="650">
              <a:latin typeface="Helvetica"/>
              <a:cs typeface="Helvetica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3090113" y="1844329"/>
            <a:ext cx="46990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i="1" spc="-5" dirty="0">
                <a:latin typeface="Helvetica"/>
                <a:cs typeface="Helvetica"/>
              </a:rPr>
              <a:t>dolce:region</a:t>
            </a:r>
            <a:endParaRPr sz="650">
              <a:latin typeface="Helvetica"/>
              <a:cs typeface="Helvetica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840751" y="2064826"/>
            <a:ext cx="126936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i="1" spc="-5" dirty="0">
                <a:latin typeface="Helvetica"/>
                <a:cs typeface="Helvetica"/>
              </a:rPr>
              <a:t>dolce:quale </a:t>
            </a:r>
            <a:r>
              <a:rPr sz="650" i="1" spc="95" dirty="0">
                <a:latin typeface="Helvetica"/>
                <a:cs typeface="Helvetica"/>
              </a:rPr>
              <a:t> </a:t>
            </a:r>
            <a:r>
              <a:rPr sz="650" i="1" spc="-5" dirty="0">
                <a:latin typeface="Helvetica"/>
                <a:cs typeface="Helvetica"/>
              </a:rPr>
              <a:t>dolce:abstract-region</a:t>
            </a:r>
            <a:endParaRPr sz="650">
              <a:latin typeface="Helvetica"/>
              <a:cs typeface="Helvetica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1135197" y="1699403"/>
            <a:ext cx="94615" cy="93345"/>
          </a:xfrm>
          <a:custGeom>
            <a:avLst/>
            <a:gdLst/>
            <a:ahLst/>
            <a:cxnLst/>
            <a:rect l="l" t="t" r="r" b="b"/>
            <a:pathLst>
              <a:path w="94615" h="93344">
                <a:moveTo>
                  <a:pt x="0" y="0"/>
                </a:moveTo>
                <a:lnTo>
                  <a:pt x="94119" y="93190"/>
                </a:lnTo>
              </a:path>
            </a:pathLst>
          </a:custGeom>
          <a:ln w="67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096599" y="1661186"/>
            <a:ext cx="53340" cy="52705"/>
          </a:xfrm>
          <a:custGeom>
            <a:avLst/>
            <a:gdLst/>
            <a:ahLst/>
            <a:cxnLst/>
            <a:rect l="l" t="t" r="r" b="b"/>
            <a:pathLst>
              <a:path w="53340" h="52705">
                <a:moveTo>
                  <a:pt x="0" y="0"/>
                </a:moveTo>
                <a:lnTo>
                  <a:pt x="24266" y="52691"/>
                </a:lnTo>
                <a:lnTo>
                  <a:pt x="52929" y="23742"/>
                </a:lnTo>
                <a:lnTo>
                  <a:pt x="0" y="0"/>
                </a:lnTo>
                <a:close/>
              </a:path>
            </a:pathLst>
          </a:custGeom>
          <a:ln w="67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452609" y="1718902"/>
            <a:ext cx="1905" cy="135255"/>
          </a:xfrm>
          <a:custGeom>
            <a:avLst/>
            <a:gdLst/>
            <a:ahLst/>
            <a:cxnLst/>
            <a:rect l="l" t="t" r="r" b="b"/>
            <a:pathLst>
              <a:path w="1905" h="135255">
                <a:moveTo>
                  <a:pt x="0" y="0"/>
                </a:moveTo>
                <a:lnTo>
                  <a:pt x="1318" y="135220"/>
                </a:lnTo>
              </a:path>
            </a:pathLst>
          </a:custGeom>
          <a:ln w="67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432242" y="1664587"/>
            <a:ext cx="41275" cy="54610"/>
          </a:xfrm>
          <a:custGeom>
            <a:avLst/>
            <a:gdLst/>
            <a:ahLst/>
            <a:cxnLst/>
            <a:rect l="l" t="t" r="r" b="b"/>
            <a:pathLst>
              <a:path w="41275" h="54610">
                <a:moveTo>
                  <a:pt x="19838" y="0"/>
                </a:moveTo>
                <a:lnTo>
                  <a:pt x="0" y="54513"/>
                </a:lnTo>
                <a:lnTo>
                  <a:pt x="40736" y="54116"/>
                </a:lnTo>
                <a:lnTo>
                  <a:pt x="19838" y="0"/>
                </a:lnTo>
                <a:close/>
              </a:path>
            </a:pathLst>
          </a:custGeom>
          <a:ln w="67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257182" y="2003087"/>
            <a:ext cx="121920" cy="163830"/>
          </a:xfrm>
          <a:custGeom>
            <a:avLst/>
            <a:gdLst/>
            <a:ahLst/>
            <a:cxnLst/>
            <a:rect l="l" t="t" r="r" b="b"/>
            <a:pathLst>
              <a:path w="121919" h="163830">
                <a:moveTo>
                  <a:pt x="121662" y="0"/>
                </a:moveTo>
                <a:lnTo>
                  <a:pt x="0" y="163360"/>
                </a:lnTo>
              </a:path>
            </a:pathLst>
          </a:custGeom>
          <a:ln w="67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362509" y="1959523"/>
            <a:ext cx="48895" cy="55880"/>
          </a:xfrm>
          <a:custGeom>
            <a:avLst/>
            <a:gdLst/>
            <a:ahLst/>
            <a:cxnLst/>
            <a:rect l="l" t="t" r="r" b="b"/>
            <a:pathLst>
              <a:path w="48894" h="55880">
                <a:moveTo>
                  <a:pt x="48780" y="0"/>
                </a:moveTo>
                <a:lnTo>
                  <a:pt x="0" y="31396"/>
                </a:lnTo>
                <a:lnTo>
                  <a:pt x="32672" y="55729"/>
                </a:lnTo>
                <a:lnTo>
                  <a:pt x="48780" y="0"/>
                </a:lnTo>
                <a:close/>
              </a:path>
            </a:pathLst>
          </a:custGeom>
          <a:ln w="67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536447" y="2001005"/>
            <a:ext cx="137160" cy="165735"/>
          </a:xfrm>
          <a:custGeom>
            <a:avLst/>
            <a:gdLst/>
            <a:ahLst/>
            <a:cxnLst/>
            <a:rect l="l" t="t" r="r" b="b"/>
            <a:pathLst>
              <a:path w="137160" h="165735">
                <a:moveTo>
                  <a:pt x="0" y="0"/>
                </a:moveTo>
                <a:lnTo>
                  <a:pt x="136634" y="165441"/>
                </a:lnTo>
              </a:path>
            </a:pathLst>
          </a:custGeom>
          <a:ln w="67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501858" y="1959124"/>
            <a:ext cx="50800" cy="55244"/>
          </a:xfrm>
          <a:custGeom>
            <a:avLst/>
            <a:gdLst/>
            <a:ahLst/>
            <a:cxnLst/>
            <a:rect l="l" t="t" r="r" b="b"/>
            <a:pathLst>
              <a:path w="50800" h="55244">
                <a:moveTo>
                  <a:pt x="0" y="0"/>
                </a:moveTo>
                <a:lnTo>
                  <a:pt x="18883" y="54851"/>
                </a:lnTo>
                <a:lnTo>
                  <a:pt x="50293" y="28910"/>
                </a:lnTo>
                <a:lnTo>
                  <a:pt x="0" y="0"/>
                </a:lnTo>
                <a:close/>
              </a:path>
            </a:pathLst>
          </a:custGeom>
          <a:ln w="67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479492" y="1692687"/>
            <a:ext cx="116205" cy="67945"/>
          </a:xfrm>
          <a:custGeom>
            <a:avLst/>
            <a:gdLst/>
            <a:ahLst/>
            <a:cxnLst/>
            <a:rect l="l" t="t" r="r" b="b"/>
            <a:pathLst>
              <a:path w="116204" h="67944">
                <a:moveTo>
                  <a:pt x="0" y="0"/>
                </a:moveTo>
                <a:lnTo>
                  <a:pt x="115706" y="67845"/>
                </a:lnTo>
              </a:path>
            </a:pathLst>
          </a:custGeom>
          <a:ln w="67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432636" y="1665212"/>
            <a:ext cx="57150" cy="45085"/>
          </a:xfrm>
          <a:custGeom>
            <a:avLst/>
            <a:gdLst/>
            <a:ahLst/>
            <a:cxnLst/>
            <a:rect l="l" t="t" r="r" b="b"/>
            <a:pathLst>
              <a:path w="57150" h="45085">
                <a:moveTo>
                  <a:pt x="0" y="0"/>
                </a:moveTo>
                <a:lnTo>
                  <a:pt x="36553" y="45046"/>
                </a:lnTo>
                <a:lnTo>
                  <a:pt x="57159" y="9904"/>
                </a:lnTo>
                <a:lnTo>
                  <a:pt x="0" y="0"/>
                </a:lnTo>
                <a:close/>
              </a:path>
            </a:pathLst>
          </a:custGeom>
          <a:ln w="67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096729" y="1693812"/>
            <a:ext cx="109220" cy="67310"/>
          </a:xfrm>
          <a:custGeom>
            <a:avLst/>
            <a:gdLst/>
            <a:ahLst/>
            <a:cxnLst/>
            <a:rect l="l" t="t" r="r" b="b"/>
            <a:pathLst>
              <a:path w="109219" h="67310">
                <a:moveTo>
                  <a:pt x="108864" y="0"/>
                </a:moveTo>
                <a:lnTo>
                  <a:pt x="0" y="66720"/>
                </a:lnTo>
              </a:path>
            </a:pathLst>
          </a:custGeom>
          <a:ln w="67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194949" y="1665428"/>
            <a:ext cx="57150" cy="46355"/>
          </a:xfrm>
          <a:custGeom>
            <a:avLst/>
            <a:gdLst/>
            <a:ahLst/>
            <a:cxnLst/>
            <a:rect l="l" t="t" r="r" b="b"/>
            <a:pathLst>
              <a:path w="57150" h="46355">
                <a:moveTo>
                  <a:pt x="56955" y="0"/>
                </a:moveTo>
                <a:lnTo>
                  <a:pt x="0" y="11016"/>
                </a:lnTo>
                <a:lnTo>
                  <a:pt x="21286" y="45750"/>
                </a:lnTo>
                <a:lnTo>
                  <a:pt x="56955" y="0"/>
                </a:lnTo>
                <a:close/>
              </a:path>
            </a:pathLst>
          </a:custGeom>
          <a:ln w="67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31925" y="1725864"/>
            <a:ext cx="5080" cy="130175"/>
          </a:xfrm>
          <a:custGeom>
            <a:avLst/>
            <a:gdLst/>
            <a:ahLst/>
            <a:cxnLst/>
            <a:rect l="l" t="t" r="r" b="b"/>
            <a:pathLst>
              <a:path w="5079" h="130175">
                <a:moveTo>
                  <a:pt x="4525" y="0"/>
                </a:moveTo>
                <a:lnTo>
                  <a:pt x="0" y="129723"/>
                </a:lnTo>
              </a:path>
            </a:pathLst>
          </a:custGeom>
          <a:ln w="67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16094" y="1671579"/>
            <a:ext cx="41275" cy="55244"/>
          </a:xfrm>
          <a:custGeom>
            <a:avLst/>
            <a:gdLst/>
            <a:ahLst/>
            <a:cxnLst/>
            <a:rect l="l" t="t" r="r" b="b"/>
            <a:pathLst>
              <a:path w="41275" h="55244">
                <a:moveTo>
                  <a:pt x="22250" y="0"/>
                </a:moveTo>
                <a:lnTo>
                  <a:pt x="0" y="53574"/>
                </a:lnTo>
                <a:lnTo>
                  <a:pt x="40712" y="54995"/>
                </a:lnTo>
                <a:lnTo>
                  <a:pt x="22250" y="0"/>
                </a:lnTo>
                <a:close/>
              </a:path>
            </a:pathLst>
          </a:custGeom>
          <a:ln w="67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73758" y="1983493"/>
            <a:ext cx="165735" cy="92710"/>
          </a:xfrm>
          <a:custGeom>
            <a:avLst/>
            <a:gdLst/>
            <a:ahLst/>
            <a:cxnLst/>
            <a:rect l="l" t="t" r="r" b="b"/>
            <a:pathLst>
              <a:path w="165735" h="92710">
                <a:moveTo>
                  <a:pt x="0" y="0"/>
                </a:moveTo>
                <a:lnTo>
                  <a:pt x="165294" y="92590"/>
                </a:lnTo>
              </a:path>
            </a:pathLst>
          </a:custGeom>
          <a:ln w="67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26370" y="1956947"/>
            <a:ext cx="57785" cy="44450"/>
          </a:xfrm>
          <a:custGeom>
            <a:avLst/>
            <a:gdLst/>
            <a:ahLst/>
            <a:cxnLst/>
            <a:rect l="l" t="t" r="r" b="b"/>
            <a:pathLst>
              <a:path w="57785" h="44450">
                <a:moveTo>
                  <a:pt x="0" y="0"/>
                </a:moveTo>
                <a:lnTo>
                  <a:pt x="37434" y="44316"/>
                </a:lnTo>
                <a:lnTo>
                  <a:pt x="57342" y="8774"/>
                </a:lnTo>
                <a:lnTo>
                  <a:pt x="0" y="0"/>
                </a:lnTo>
                <a:close/>
              </a:path>
            </a:pathLst>
          </a:custGeom>
          <a:ln w="67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124515" y="1993897"/>
            <a:ext cx="97790" cy="82550"/>
          </a:xfrm>
          <a:custGeom>
            <a:avLst/>
            <a:gdLst/>
            <a:ahLst/>
            <a:cxnLst/>
            <a:rect l="l" t="t" r="r" b="b"/>
            <a:pathLst>
              <a:path w="97789" h="82550">
                <a:moveTo>
                  <a:pt x="97764" y="0"/>
                </a:moveTo>
                <a:lnTo>
                  <a:pt x="0" y="82187"/>
                </a:lnTo>
              </a:path>
            </a:pathLst>
          </a:custGeom>
          <a:ln w="67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209172" y="1958944"/>
            <a:ext cx="55244" cy="50800"/>
          </a:xfrm>
          <a:custGeom>
            <a:avLst/>
            <a:gdLst/>
            <a:ahLst/>
            <a:cxnLst/>
            <a:rect l="l" t="t" r="r" b="b"/>
            <a:pathLst>
              <a:path w="55245" h="50800">
                <a:moveTo>
                  <a:pt x="54684" y="0"/>
                </a:moveTo>
                <a:lnTo>
                  <a:pt x="0" y="19361"/>
                </a:lnTo>
                <a:lnTo>
                  <a:pt x="26214" y="50544"/>
                </a:lnTo>
                <a:lnTo>
                  <a:pt x="54684" y="0"/>
                </a:lnTo>
                <a:close/>
              </a:path>
            </a:pathLst>
          </a:custGeom>
          <a:ln w="67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1931482" y="2155188"/>
            <a:ext cx="988694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b="1" spc="-5" dirty="0">
                <a:latin typeface="Helvetica"/>
                <a:cs typeface="Helvetica"/>
              </a:rPr>
              <a:t>Characteristic</a:t>
            </a:r>
            <a:r>
              <a:rPr sz="650" b="1" spc="-100" dirty="0">
                <a:latin typeface="Helvetica"/>
                <a:cs typeface="Helvetica"/>
              </a:rPr>
              <a:t> </a:t>
            </a:r>
            <a:r>
              <a:rPr sz="650" b="1" spc="-5" dirty="0">
                <a:latin typeface="Helvetica"/>
                <a:cs typeface="Helvetica"/>
              </a:rPr>
              <a:t>Parameter</a:t>
            </a:r>
            <a:endParaRPr sz="650">
              <a:latin typeface="Helvetica"/>
              <a:cs typeface="Helvetica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2155902" y="1251526"/>
            <a:ext cx="57848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i="1" spc="-5" dirty="0">
                <a:latin typeface="Helvetica"/>
                <a:cs typeface="Helvetica"/>
              </a:rPr>
              <a:t>dolce:particular</a:t>
            </a:r>
            <a:endParaRPr sz="650">
              <a:latin typeface="Helvetica"/>
              <a:cs typeface="Helvetica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1267356" y="1371563"/>
            <a:ext cx="889635" cy="186055"/>
          </a:xfrm>
          <a:custGeom>
            <a:avLst/>
            <a:gdLst/>
            <a:ahLst/>
            <a:cxnLst/>
            <a:rect l="l" t="t" r="r" b="b"/>
            <a:pathLst>
              <a:path w="889635" h="186055">
                <a:moveTo>
                  <a:pt x="889342" y="0"/>
                </a:moveTo>
                <a:lnTo>
                  <a:pt x="0" y="185489"/>
                </a:lnTo>
              </a:path>
            </a:pathLst>
          </a:custGeom>
          <a:ln w="67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152539" y="1351623"/>
            <a:ext cx="57785" cy="40005"/>
          </a:xfrm>
          <a:custGeom>
            <a:avLst/>
            <a:gdLst/>
            <a:ahLst/>
            <a:cxnLst/>
            <a:rect l="l" t="t" r="r" b="b"/>
            <a:pathLst>
              <a:path w="57785" h="40005">
                <a:moveTo>
                  <a:pt x="57332" y="8850"/>
                </a:moveTo>
                <a:lnTo>
                  <a:pt x="0" y="0"/>
                </a:lnTo>
                <a:lnTo>
                  <a:pt x="8318" y="39879"/>
                </a:lnTo>
                <a:lnTo>
                  <a:pt x="57332" y="8850"/>
                </a:lnTo>
                <a:close/>
              </a:path>
            </a:pathLst>
          </a:custGeom>
          <a:ln w="67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654658" y="1379364"/>
            <a:ext cx="545465" cy="184785"/>
          </a:xfrm>
          <a:custGeom>
            <a:avLst/>
            <a:gdLst/>
            <a:ahLst/>
            <a:cxnLst/>
            <a:rect l="l" t="t" r="r" b="b"/>
            <a:pathLst>
              <a:path w="545464" h="184784">
                <a:moveTo>
                  <a:pt x="0" y="0"/>
                </a:moveTo>
                <a:lnTo>
                  <a:pt x="545139" y="184267"/>
                </a:lnTo>
              </a:path>
            </a:pathLst>
          </a:custGeom>
          <a:ln w="67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603201" y="1360068"/>
            <a:ext cx="58419" cy="38735"/>
          </a:xfrm>
          <a:custGeom>
            <a:avLst/>
            <a:gdLst/>
            <a:ahLst/>
            <a:cxnLst/>
            <a:rect l="l" t="t" r="r" b="b"/>
            <a:pathLst>
              <a:path w="58419" h="38734">
                <a:moveTo>
                  <a:pt x="0" y="1903"/>
                </a:moveTo>
                <a:lnTo>
                  <a:pt x="44934" y="38593"/>
                </a:lnTo>
                <a:lnTo>
                  <a:pt x="57979" y="0"/>
                </a:lnTo>
                <a:lnTo>
                  <a:pt x="0" y="1903"/>
                </a:lnTo>
                <a:close/>
              </a:path>
            </a:pathLst>
          </a:custGeom>
          <a:ln w="67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450810" y="1425057"/>
            <a:ext cx="635" cy="132080"/>
          </a:xfrm>
          <a:custGeom>
            <a:avLst/>
            <a:gdLst/>
            <a:ahLst/>
            <a:cxnLst/>
            <a:rect l="l" t="t" r="r" b="b"/>
            <a:pathLst>
              <a:path w="635" h="132080">
                <a:moveTo>
                  <a:pt x="0" y="0"/>
                </a:moveTo>
                <a:lnTo>
                  <a:pt x="500" y="131575"/>
                </a:lnTo>
              </a:path>
            </a:pathLst>
          </a:custGeom>
          <a:ln w="67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430441" y="1370740"/>
            <a:ext cx="41275" cy="54610"/>
          </a:xfrm>
          <a:custGeom>
            <a:avLst/>
            <a:gdLst/>
            <a:ahLst/>
            <a:cxnLst/>
            <a:rect l="l" t="t" r="r" b="b"/>
            <a:pathLst>
              <a:path w="41275" h="54609">
                <a:moveTo>
                  <a:pt x="20161" y="0"/>
                </a:moveTo>
                <a:lnTo>
                  <a:pt x="0" y="54394"/>
                </a:lnTo>
                <a:lnTo>
                  <a:pt x="40737" y="54239"/>
                </a:lnTo>
                <a:lnTo>
                  <a:pt x="20161" y="0"/>
                </a:lnTo>
                <a:close/>
              </a:path>
            </a:pathLst>
          </a:custGeom>
          <a:ln w="67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972902" y="1388657"/>
            <a:ext cx="325755" cy="168275"/>
          </a:xfrm>
          <a:custGeom>
            <a:avLst/>
            <a:gdLst/>
            <a:ahLst/>
            <a:cxnLst/>
            <a:rect l="l" t="t" r="r" b="b"/>
            <a:pathLst>
              <a:path w="325755" h="168275">
                <a:moveTo>
                  <a:pt x="325606" y="0"/>
                </a:moveTo>
                <a:lnTo>
                  <a:pt x="0" y="167975"/>
                </a:lnTo>
              </a:path>
            </a:pathLst>
          </a:custGeom>
          <a:ln w="67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289170" y="1363754"/>
            <a:ext cx="57785" cy="43180"/>
          </a:xfrm>
          <a:custGeom>
            <a:avLst/>
            <a:gdLst/>
            <a:ahLst/>
            <a:cxnLst/>
            <a:rect l="l" t="t" r="r" b="b"/>
            <a:pathLst>
              <a:path w="57785" h="43180">
                <a:moveTo>
                  <a:pt x="57611" y="0"/>
                </a:moveTo>
                <a:lnTo>
                  <a:pt x="0" y="6801"/>
                </a:lnTo>
                <a:lnTo>
                  <a:pt x="18677" y="43005"/>
                </a:lnTo>
                <a:lnTo>
                  <a:pt x="57611" y="0"/>
                </a:lnTo>
                <a:close/>
              </a:path>
            </a:pathLst>
          </a:custGeom>
          <a:ln w="67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510715" y="1545795"/>
            <a:ext cx="217614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i="1" spc="-5" dirty="0">
                <a:latin typeface="Helvetica"/>
                <a:cs typeface="Helvetica"/>
              </a:rPr>
              <a:t>dolce:non-physical-endurant   dolce:process   </a:t>
            </a:r>
            <a:r>
              <a:rPr sz="650" i="1" spc="60" dirty="0">
                <a:latin typeface="Helvetica"/>
                <a:cs typeface="Helvetica"/>
              </a:rPr>
              <a:t> </a:t>
            </a:r>
            <a:r>
              <a:rPr sz="650" i="1" spc="-5" dirty="0">
                <a:latin typeface="Helvetica"/>
                <a:cs typeface="Helvetica"/>
              </a:rPr>
              <a:t>dolce:quality</a:t>
            </a:r>
            <a:endParaRPr sz="650">
              <a:latin typeface="Helvetica"/>
              <a:cs typeface="Helvetica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1070651" y="2099633"/>
            <a:ext cx="687705" cy="121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Helvetica Neue"/>
                <a:cs typeface="Helvetica Neue"/>
              </a:rPr>
              <a:t>DM-Experiment</a:t>
            </a:r>
            <a:endParaRPr sz="700">
              <a:latin typeface="Helvetica Neue"/>
              <a:cs typeface="Helvetica Neue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1472542" y="1699881"/>
            <a:ext cx="285115" cy="390525"/>
          </a:xfrm>
          <a:custGeom>
            <a:avLst/>
            <a:gdLst/>
            <a:ahLst/>
            <a:cxnLst/>
            <a:rect l="l" t="t" r="r" b="b"/>
            <a:pathLst>
              <a:path w="285114" h="390525">
                <a:moveTo>
                  <a:pt x="284953" y="0"/>
                </a:moveTo>
                <a:lnTo>
                  <a:pt x="0" y="390201"/>
                </a:lnTo>
              </a:path>
            </a:pathLst>
          </a:custGeom>
          <a:ln w="67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741045" y="1656016"/>
            <a:ext cx="48895" cy="55880"/>
          </a:xfrm>
          <a:custGeom>
            <a:avLst/>
            <a:gdLst/>
            <a:ahLst/>
            <a:cxnLst/>
            <a:rect l="l" t="t" r="r" b="b"/>
            <a:pathLst>
              <a:path w="48894" h="55880">
                <a:moveTo>
                  <a:pt x="48484" y="0"/>
                </a:moveTo>
                <a:lnTo>
                  <a:pt x="0" y="31853"/>
                </a:lnTo>
                <a:lnTo>
                  <a:pt x="32899" y="55878"/>
                </a:lnTo>
                <a:lnTo>
                  <a:pt x="48484" y="0"/>
                </a:lnTo>
                <a:close/>
              </a:path>
            </a:pathLst>
          </a:custGeom>
          <a:ln w="67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 txBox="1"/>
          <p:nvPr/>
        </p:nvSpPr>
        <p:spPr>
          <a:xfrm>
            <a:off x="1548600" y="1842863"/>
            <a:ext cx="1298575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4984">
              <a:lnSpc>
                <a:spcPct val="100000"/>
              </a:lnSpc>
            </a:pPr>
            <a:r>
              <a:rPr sz="650" i="1" spc="-5" dirty="0">
                <a:latin typeface="Helvetica"/>
                <a:cs typeface="Helvetica"/>
              </a:rPr>
              <a:t>dolce:abstract-quality</a:t>
            </a:r>
            <a:endParaRPr sz="650"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700" b="1" spc="-5" dirty="0">
                <a:latin typeface="Helvetica Neue"/>
                <a:cs typeface="Helvetica Neue"/>
              </a:rPr>
              <a:t>DM-Operation</a:t>
            </a:r>
            <a:endParaRPr sz="700">
              <a:latin typeface="Helvetica Neue"/>
              <a:cs typeface="Helvetica Neue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1868861" y="1728983"/>
            <a:ext cx="1905" cy="243840"/>
          </a:xfrm>
          <a:custGeom>
            <a:avLst/>
            <a:gdLst/>
            <a:ahLst/>
            <a:cxnLst/>
            <a:rect l="l" t="t" r="r" b="b"/>
            <a:pathLst>
              <a:path w="1905" h="243839">
                <a:moveTo>
                  <a:pt x="1572" y="0"/>
                </a:moveTo>
                <a:lnTo>
                  <a:pt x="0" y="243572"/>
                </a:lnTo>
              </a:path>
            </a:pathLst>
          </a:custGeom>
          <a:ln w="67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850065" y="1674667"/>
            <a:ext cx="41275" cy="54610"/>
          </a:xfrm>
          <a:custGeom>
            <a:avLst/>
            <a:gdLst/>
            <a:ahLst/>
            <a:cxnLst/>
            <a:rect l="l" t="t" r="r" b="b"/>
            <a:pathLst>
              <a:path w="41275" h="54610">
                <a:moveTo>
                  <a:pt x="20719" y="0"/>
                </a:moveTo>
                <a:lnTo>
                  <a:pt x="0" y="54184"/>
                </a:lnTo>
                <a:lnTo>
                  <a:pt x="40737" y="54447"/>
                </a:lnTo>
                <a:lnTo>
                  <a:pt x="20719" y="0"/>
                </a:lnTo>
                <a:close/>
              </a:path>
            </a:pathLst>
          </a:custGeom>
          <a:ln w="67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037008" y="1719325"/>
            <a:ext cx="1905" cy="201930"/>
          </a:xfrm>
          <a:custGeom>
            <a:avLst/>
            <a:gdLst/>
            <a:ahLst/>
            <a:cxnLst/>
            <a:rect l="l" t="t" r="r" b="b"/>
            <a:pathLst>
              <a:path w="1905" h="201930">
                <a:moveTo>
                  <a:pt x="1542" y="0"/>
                </a:moveTo>
                <a:lnTo>
                  <a:pt x="0" y="201429"/>
                </a:lnTo>
              </a:path>
            </a:pathLst>
          </a:custGeom>
          <a:ln w="67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018183" y="1665009"/>
            <a:ext cx="41275" cy="54610"/>
          </a:xfrm>
          <a:custGeom>
            <a:avLst/>
            <a:gdLst/>
            <a:ahLst/>
            <a:cxnLst/>
            <a:rect l="l" t="t" r="r" b="b"/>
            <a:pathLst>
              <a:path w="41275" h="54610">
                <a:moveTo>
                  <a:pt x="20784" y="0"/>
                </a:moveTo>
                <a:lnTo>
                  <a:pt x="0" y="54159"/>
                </a:lnTo>
                <a:lnTo>
                  <a:pt x="40736" y="54472"/>
                </a:lnTo>
                <a:lnTo>
                  <a:pt x="20784" y="0"/>
                </a:lnTo>
                <a:close/>
              </a:path>
            </a:pathLst>
          </a:custGeom>
          <a:ln w="67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60101" y="1699778"/>
            <a:ext cx="85090" cy="85725"/>
          </a:xfrm>
          <a:custGeom>
            <a:avLst/>
            <a:gdLst/>
            <a:ahLst/>
            <a:cxnLst/>
            <a:rect l="l" t="t" r="r" b="b"/>
            <a:pathLst>
              <a:path w="85090" h="85725">
                <a:moveTo>
                  <a:pt x="84686" y="0"/>
                </a:moveTo>
                <a:lnTo>
                  <a:pt x="0" y="85183"/>
                </a:lnTo>
              </a:path>
            </a:pathLst>
          </a:custGeom>
          <a:ln w="67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930343" y="1661258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52740" y="0"/>
                </a:moveTo>
                <a:lnTo>
                  <a:pt x="0" y="24159"/>
                </a:lnTo>
                <a:lnTo>
                  <a:pt x="28890" y="52880"/>
                </a:lnTo>
                <a:lnTo>
                  <a:pt x="52740" y="0"/>
                </a:lnTo>
                <a:close/>
              </a:path>
            </a:pathLst>
          </a:custGeom>
          <a:ln w="67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 txBox="1"/>
          <p:nvPr/>
        </p:nvSpPr>
        <p:spPr>
          <a:xfrm>
            <a:off x="2674404" y="2285322"/>
            <a:ext cx="83121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b="1" spc="-5" dirty="0">
                <a:latin typeface="Helvetica"/>
                <a:cs typeface="Helvetica"/>
              </a:rPr>
              <a:t>NeighborhoodRange</a:t>
            </a:r>
            <a:endParaRPr sz="650">
              <a:latin typeface="Helvetica"/>
              <a:cs typeface="Helvetica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3202522" y="2198207"/>
            <a:ext cx="224154" cy="98425"/>
          </a:xfrm>
          <a:custGeom>
            <a:avLst/>
            <a:gdLst/>
            <a:ahLst/>
            <a:cxnLst/>
            <a:rect l="l" t="t" r="r" b="b"/>
            <a:pathLst>
              <a:path w="224154" h="98425">
                <a:moveTo>
                  <a:pt x="223619" y="0"/>
                </a:moveTo>
                <a:lnTo>
                  <a:pt x="0" y="98373"/>
                </a:lnTo>
              </a:path>
            </a:pathLst>
          </a:custGeom>
          <a:ln w="67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417939" y="2176334"/>
            <a:ext cx="58419" cy="40640"/>
          </a:xfrm>
          <a:custGeom>
            <a:avLst/>
            <a:gdLst/>
            <a:ahLst/>
            <a:cxnLst/>
            <a:rect l="l" t="t" r="r" b="b"/>
            <a:pathLst>
              <a:path w="58420" h="40639">
                <a:moveTo>
                  <a:pt x="57921" y="0"/>
                </a:moveTo>
                <a:lnTo>
                  <a:pt x="0" y="3227"/>
                </a:lnTo>
                <a:lnTo>
                  <a:pt x="16404" y="40517"/>
                </a:lnTo>
                <a:lnTo>
                  <a:pt x="57921" y="0"/>
                </a:lnTo>
                <a:close/>
              </a:path>
            </a:pathLst>
          </a:custGeom>
          <a:ln w="67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 txBox="1"/>
          <p:nvPr/>
        </p:nvSpPr>
        <p:spPr>
          <a:xfrm>
            <a:off x="3302108" y="2394377"/>
            <a:ext cx="81343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b="1" spc="-5" dirty="0">
                <a:latin typeface="Helvetica"/>
                <a:cs typeface="Helvetica"/>
              </a:rPr>
              <a:t>OpParameterSetting</a:t>
            </a:r>
            <a:endParaRPr sz="650">
              <a:latin typeface="Helvetica"/>
              <a:cs typeface="Helvetica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3716735" y="2238339"/>
            <a:ext cx="4445" cy="167640"/>
          </a:xfrm>
          <a:custGeom>
            <a:avLst/>
            <a:gdLst/>
            <a:ahLst/>
            <a:cxnLst/>
            <a:rect l="l" t="t" r="r" b="b"/>
            <a:pathLst>
              <a:path w="4445" h="167639">
                <a:moveTo>
                  <a:pt x="3982" y="0"/>
                </a:moveTo>
                <a:lnTo>
                  <a:pt x="0" y="167296"/>
                </a:lnTo>
              </a:path>
            </a:pathLst>
          </a:custGeom>
          <a:ln w="67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700353" y="2184036"/>
            <a:ext cx="41275" cy="55244"/>
          </a:xfrm>
          <a:custGeom>
            <a:avLst/>
            <a:gdLst/>
            <a:ahLst/>
            <a:cxnLst/>
            <a:rect l="l" t="t" r="r" b="b"/>
            <a:pathLst>
              <a:path w="41275" h="55244">
                <a:moveTo>
                  <a:pt x="21655" y="0"/>
                </a:moveTo>
                <a:lnTo>
                  <a:pt x="0" y="53817"/>
                </a:lnTo>
                <a:lnTo>
                  <a:pt x="40726" y="54787"/>
                </a:lnTo>
                <a:lnTo>
                  <a:pt x="21655" y="0"/>
                </a:lnTo>
                <a:close/>
              </a:path>
            </a:pathLst>
          </a:custGeom>
          <a:ln w="67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 txBox="1"/>
          <p:nvPr/>
        </p:nvSpPr>
        <p:spPr>
          <a:xfrm>
            <a:off x="464731" y="1704507"/>
            <a:ext cx="1024255" cy="346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05"/>
              </a:lnSpc>
            </a:pPr>
            <a:r>
              <a:rPr sz="700" b="1" spc="-5" dirty="0">
                <a:latin typeface="Helvetica Neue"/>
                <a:cs typeface="Helvetica Neue"/>
              </a:rPr>
              <a:t>....</a:t>
            </a:r>
            <a:endParaRPr sz="700">
              <a:latin typeface="Helvetica Neue"/>
              <a:cs typeface="Helvetica Neue"/>
            </a:endParaRPr>
          </a:p>
          <a:p>
            <a:pPr marL="127635">
              <a:lnSpc>
                <a:spcPts val="805"/>
              </a:lnSpc>
              <a:tabLst>
                <a:tab pos="631825" algn="l"/>
              </a:tabLst>
            </a:pPr>
            <a:r>
              <a:rPr sz="1050" b="1" spc="-7" baseline="3968" dirty="0">
                <a:latin typeface="Helvetica Neue"/>
                <a:cs typeface="Helvetica Neue"/>
              </a:rPr>
              <a:t>DM-</a:t>
            </a:r>
            <a:r>
              <a:rPr sz="1050" b="1" spc="-127" baseline="3968" dirty="0">
                <a:latin typeface="Helvetica Neue"/>
                <a:cs typeface="Helvetica Neue"/>
              </a:rPr>
              <a:t>T</a:t>
            </a:r>
            <a:r>
              <a:rPr sz="1050" b="1" spc="-7" baseline="3968" dirty="0">
                <a:latin typeface="Helvetica Neue"/>
                <a:cs typeface="Helvetica Neue"/>
              </a:rPr>
              <a:t>ask</a:t>
            </a:r>
            <a:r>
              <a:rPr sz="1050" b="1" baseline="3968" dirty="0">
                <a:latin typeface="Helvetica Neue"/>
                <a:cs typeface="Helvetica Neue"/>
              </a:rPr>
              <a:t>	</a:t>
            </a:r>
            <a:r>
              <a:rPr sz="700" b="1" spc="-5" dirty="0">
                <a:latin typeface="Helvetica Neue"/>
                <a:cs typeface="Helvetica Neue"/>
              </a:rPr>
              <a:t>DM-Data</a:t>
            </a:r>
            <a:endParaRPr sz="700">
              <a:latin typeface="Helvetica Neue"/>
              <a:cs typeface="Helvetica Neue"/>
            </a:endParaRPr>
          </a:p>
          <a:p>
            <a:pPr marL="245745">
              <a:lnSpc>
                <a:spcPct val="100000"/>
              </a:lnSpc>
              <a:spcBef>
                <a:spcPts val="170"/>
              </a:spcBef>
            </a:pPr>
            <a:r>
              <a:rPr sz="700" b="1" spc="-5" dirty="0">
                <a:latin typeface="Helvetica Neue"/>
                <a:cs typeface="Helvetica Neue"/>
              </a:rPr>
              <a:t>DM-Algorithm</a:t>
            </a:r>
            <a:endParaRPr sz="700">
              <a:latin typeface="Helvetica Neue"/>
              <a:cs typeface="Helvetica Neue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617807" y="1672520"/>
            <a:ext cx="208915" cy="66675"/>
          </a:xfrm>
          <a:custGeom>
            <a:avLst/>
            <a:gdLst/>
            <a:ahLst/>
            <a:cxnLst/>
            <a:rect l="l" t="t" r="r" b="b"/>
            <a:pathLst>
              <a:path w="208915" h="66675">
                <a:moveTo>
                  <a:pt x="208451" y="0"/>
                </a:moveTo>
                <a:lnTo>
                  <a:pt x="0" y="66434"/>
                </a:lnTo>
              </a:path>
            </a:pathLst>
          </a:custGeom>
          <a:ln w="67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20073" y="1653113"/>
            <a:ext cx="58419" cy="39370"/>
          </a:xfrm>
          <a:custGeom>
            <a:avLst/>
            <a:gdLst/>
            <a:ahLst/>
            <a:cxnLst/>
            <a:rect l="l" t="t" r="r" b="b"/>
            <a:pathLst>
              <a:path w="58419" h="39369">
                <a:moveTo>
                  <a:pt x="57937" y="2913"/>
                </a:moveTo>
                <a:lnTo>
                  <a:pt x="0" y="0"/>
                </a:lnTo>
                <a:lnTo>
                  <a:pt x="12370" y="38814"/>
                </a:lnTo>
                <a:lnTo>
                  <a:pt x="57937" y="2913"/>
                </a:lnTo>
                <a:close/>
              </a:path>
            </a:pathLst>
          </a:custGeom>
          <a:ln w="67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 txBox="1"/>
          <p:nvPr/>
        </p:nvSpPr>
        <p:spPr>
          <a:xfrm>
            <a:off x="3996129" y="2265393"/>
            <a:ext cx="123825" cy="121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Helvetica Neue"/>
                <a:cs typeface="Helvetica Neue"/>
              </a:rPr>
              <a:t>....</a:t>
            </a:r>
            <a:endParaRPr sz="700">
              <a:latin typeface="Helvetica Neue"/>
              <a:cs typeface="Helvetica Neue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3865046" y="2204472"/>
            <a:ext cx="133985" cy="76835"/>
          </a:xfrm>
          <a:custGeom>
            <a:avLst/>
            <a:gdLst/>
            <a:ahLst/>
            <a:cxnLst/>
            <a:rect l="l" t="t" r="r" b="b"/>
            <a:pathLst>
              <a:path w="133985" h="76835">
                <a:moveTo>
                  <a:pt x="0" y="0"/>
                </a:moveTo>
                <a:lnTo>
                  <a:pt x="133598" y="76292"/>
                </a:lnTo>
              </a:path>
            </a:pathLst>
          </a:custGeom>
          <a:ln w="67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817878" y="2177537"/>
            <a:ext cx="57785" cy="45085"/>
          </a:xfrm>
          <a:custGeom>
            <a:avLst/>
            <a:gdLst/>
            <a:ahLst/>
            <a:cxnLst/>
            <a:rect l="l" t="t" r="r" b="b"/>
            <a:pathLst>
              <a:path w="57785" h="45085">
                <a:moveTo>
                  <a:pt x="0" y="0"/>
                </a:moveTo>
                <a:lnTo>
                  <a:pt x="37066" y="44623"/>
                </a:lnTo>
                <a:lnTo>
                  <a:pt x="57268" y="9247"/>
                </a:lnTo>
                <a:lnTo>
                  <a:pt x="0" y="0"/>
                </a:lnTo>
                <a:close/>
              </a:path>
            </a:pathLst>
          </a:custGeom>
          <a:ln w="67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11</a:t>
            </a:r>
            <a:r>
              <a:rPr spc="50" dirty="0"/>
              <a:t>/46</a:t>
            </a: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38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95300" y="37668"/>
            <a:ext cx="2927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22553B"/>
                </a:solidFill>
                <a:latin typeface="Arial"/>
                <a:cs typeface="Arial"/>
                <a:hlinkClick r:id="rId3" action="ppaction://hlinksldjump"/>
              </a:rPr>
              <a:t>DOLCE</a:t>
            </a:r>
            <a:endParaRPr sz="6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26146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614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118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3622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126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6146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614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118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622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126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236116" y="37668"/>
            <a:ext cx="18542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B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F</a:t>
            </a: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29936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993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3497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001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4505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5009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993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497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001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505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993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3497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001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505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009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2274011" y="37667"/>
            <a:ext cx="1478839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More 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foundational</a:t>
            </a:r>
            <a:r>
              <a:rPr sz="600" b="1" spc="4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4162971" y="37668"/>
            <a:ext cx="58047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502551" y="884237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92327" y="1074051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92327" y="1225880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02551" y="1423238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02551" y="1633270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02551" y="1843303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02551" y="2053336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02551" y="2263368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02551" y="2453157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92327" y="2642971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92327" y="2946628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624394" y="491591"/>
            <a:ext cx="3814255" cy="26844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7875">
              <a:lnSpc>
                <a:spcPct val="100000"/>
              </a:lnSpc>
            </a:pPr>
            <a:r>
              <a:rPr sz="1400" spc="-55" dirty="0">
                <a:solidFill>
                  <a:srgbClr val="46AA78"/>
                </a:solidFill>
                <a:latin typeface="Arial"/>
                <a:cs typeface="Arial"/>
              </a:rPr>
              <a:t>DOLCE’s </a:t>
            </a:r>
            <a:r>
              <a:rPr sz="1400" spc="-80" dirty="0">
                <a:solidFill>
                  <a:srgbClr val="46AA78"/>
                </a:solidFill>
                <a:latin typeface="Arial"/>
                <a:cs typeface="Arial"/>
              </a:rPr>
              <a:t>basic</a:t>
            </a:r>
            <a:r>
              <a:rPr sz="1400" spc="14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46AA78"/>
                </a:solidFill>
                <a:latin typeface="Arial"/>
                <a:cs typeface="Arial"/>
              </a:rPr>
              <a:t>relations</a:t>
            </a:r>
            <a:endParaRPr sz="140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844"/>
              </a:spcBef>
              <a:buFont typeface="Arial"/>
              <a:buChar char="•"/>
            </a:pPr>
            <a:r>
              <a:rPr sz="1050" spc="-35" dirty="0">
                <a:latin typeface="Arial"/>
                <a:cs typeface="Arial"/>
              </a:rPr>
              <a:t>Parthood</a:t>
            </a:r>
            <a:endParaRPr sz="1050" dirty="0">
              <a:latin typeface="Arial"/>
              <a:cs typeface="Arial"/>
            </a:endParaRPr>
          </a:p>
          <a:p>
            <a:pPr marL="461010" marR="1194435" indent="-171450">
              <a:lnSpc>
                <a:spcPct val="100000"/>
              </a:lnSpc>
              <a:spcBef>
                <a:spcPts val="175"/>
              </a:spcBef>
              <a:buFont typeface="Arial"/>
              <a:buChar char="•"/>
            </a:pPr>
            <a:r>
              <a:rPr sz="1000" spc="-60" dirty="0">
                <a:latin typeface="Arial"/>
                <a:cs typeface="Arial"/>
              </a:rPr>
              <a:t>Between </a:t>
            </a:r>
            <a:r>
              <a:rPr sz="1000" spc="-20" dirty="0">
                <a:latin typeface="Arial"/>
                <a:cs typeface="Arial"/>
              </a:rPr>
              <a:t>quality </a:t>
            </a:r>
            <a:r>
              <a:rPr sz="1000" spc="-55" dirty="0">
                <a:latin typeface="Arial"/>
                <a:cs typeface="Arial"/>
              </a:rPr>
              <a:t>regions </a:t>
            </a:r>
            <a:r>
              <a:rPr sz="1000" spc="-20" dirty="0">
                <a:latin typeface="Arial"/>
                <a:cs typeface="Arial"/>
              </a:rPr>
              <a:t>(immediate)  </a:t>
            </a:r>
            <a:endParaRPr lang="en-US" sz="1000" spc="-20" dirty="0" smtClean="0">
              <a:latin typeface="Arial"/>
              <a:cs typeface="Arial"/>
            </a:endParaRPr>
          </a:p>
          <a:p>
            <a:pPr marL="461010" marR="1194435" indent="-171450">
              <a:lnSpc>
                <a:spcPct val="100000"/>
              </a:lnSpc>
              <a:spcBef>
                <a:spcPts val="175"/>
              </a:spcBef>
              <a:buFont typeface="Arial"/>
              <a:buChar char="•"/>
            </a:pPr>
            <a:r>
              <a:rPr sz="1000" spc="-60" dirty="0" smtClean="0">
                <a:latin typeface="Arial"/>
                <a:cs typeface="Arial"/>
              </a:rPr>
              <a:t>Between </a:t>
            </a:r>
            <a:r>
              <a:rPr sz="1000" spc="-25" dirty="0">
                <a:latin typeface="Arial"/>
                <a:cs typeface="Arial"/>
              </a:rPr>
              <a:t>arbitrary </a:t>
            </a:r>
            <a:r>
              <a:rPr sz="1000" spc="-40" dirty="0">
                <a:latin typeface="Arial"/>
                <a:cs typeface="Arial"/>
              </a:rPr>
              <a:t>objects </a:t>
            </a:r>
            <a:r>
              <a:rPr sz="1000" spc="-20" dirty="0">
                <a:latin typeface="Arial"/>
                <a:cs typeface="Arial"/>
              </a:rPr>
              <a:t> (temporary)</a:t>
            </a:r>
            <a:endParaRPr sz="1000" dirty="0">
              <a:latin typeface="Arial"/>
              <a:cs typeface="Arial"/>
            </a:endParaRPr>
          </a:p>
          <a:p>
            <a:pPr marL="184150" marR="2631440" indent="-171450">
              <a:lnSpc>
                <a:spcPct val="125299"/>
              </a:lnSpc>
              <a:spcBef>
                <a:spcPts val="20"/>
              </a:spcBef>
              <a:buFont typeface="Arial"/>
              <a:buChar char="•"/>
            </a:pPr>
            <a:r>
              <a:rPr sz="1050" spc="-25" dirty="0">
                <a:latin typeface="Arial"/>
                <a:cs typeface="Arial"/>
              </a:rPr>
              <a:t>Constitution  </a:t>
            </a:r>
            <a:endParaRPr lang="en-US" sz="1050" spc="-25" dirty="0" smtClean="0">
              <a:latin typeface="Arial"/>
              <a:cs typeface="Arial"/>
            </a:endParaRPr>
          </a:p>
          <a:p>
            <a:pPr marL="184150" marR="2631440" indent="-171450">
              <a:lnSpc>
                <a:spcPct val="125299"/>
              </a:lnSpc>
              <a:spcBef>
                <a:spcPts val="20"/>
              </a:spcBef>
              <a:buFont typeface="Arial"/>
              <a:buChar char="•"/>
            </a:pPr>
            <a:r>
              <a:rPr sz="1050" spc="-25" dirty="0" smtClean="0">
                <a:latin typeface="Arial"/>
                <a:cs typeface="Arial"/>
              </a:rPr>
              <a:t>Participation  </a:t>
            </a:r>
            <a:endParaRPr lang="en-US" sz="1050" spc="-25" dirty="0" smtClean="0">
              <a:latin typeface="Arial"/>
              <a:cs typeface="Arial"/>
            </a:endParaRPr>
          </a:p>
          <a:p>
            <a:pPr marL="184150" marR="2631440" indent="-171450">
              <a:lnSpc>
                <a:spcPct val="125299"/>
              </a:lnSpc>
              <a:spcBef>
                <a:spcPts val="20"/>
              </a:spcBef>
              <a:buFont typeface="Arial"/>
              <a:buChar char="•"/>
            </a:pPr>
            <a:r>
              <a:rPr sz="1050" spc="-55" dirty="0" smtClean="0">
                <a:latin typeface="Arial"/>
                <a:cs typeface="Arial"/>
              </a:rPr>
              <a:t>Representation</a:t>
            </a:r>
            <a:endParaRPr sz="1050" dirty="0">
              <a:latin typeface="Arial"/>
              <a:cs typeface="Arial"/>
            </a:endParaRPr>
          </a:p>
          <a:p>
            <a:pPr marL="184150" marR="512445" indent="-171450">
              <a:lnSpc>
                <a:spcPct val="125299"/>
              </a:lnSpc>
              <a:buFont typeface="Arial"/>
              <a:buChar char="•"/>
            </a:pPr>
            <a:r>
              <a:rPr sz="1050" spc="-65" dirty="0">
                <a:latin typeface="Arial"/>
                <a:cs typeface="Arial"/>
              </a:rPr>
              <a:t>Dependence: </a:t>
            </a:r>
            <a:r>
              <a:rPr sz="1050" spc="-35" dirty="0">
                <a:latin typeface="Arial"/>
                <a:cs typeface="Arial"/>
              </a:rPr>
              <a:t>Specific/generic constant </a:t>
            </a:r>
            <a:r>
              <a:rPr sz="1050" spc="-80" dirty="0">
                <a:latin typeface="Arial"/>
                <a:cs typeface="Arial"/>
              </a:rPr>
              <a:t>dependence  </a:t>
            </a:r>
            <a:endParaRPr lang="en-US" sz="1050" spc="-80" dirty="0" smtClean="0">
              <a:latin typeface="Arial"/>
              <a:cs typeface="Arial"/>
            </a:endParaRPr>
          </a:p>
          <a:p>
            <a:pPr marL="184150" marR="512445" indent="-171450">
              <a:lnSpc>
                <a:spcPct val="125299"/>
              </a:lnSpc>
              <a:buFont typeface="Arial"/>
              <a:buChar char="•"/>
            </a:pPr>
            <a:r>
              <a:rPr sz="1050" spc="-65" dirty="0" smtClean="0">
                <a:latin typeface="Arial"/>
                <a:cs typeface="Arial"/>
              </a:rPr>
              <a:t>Inherence </a:t>
            </a:r>
            <a:r>
              <a:rPr sz="1050" spc="-55" dirty="0">
                <a:latin typeface="Arial"/>
                <a:cs typeface="Arial"/>
              </a:rPr>
              <a:t>(between </a:t>
            </a:r>
            <a:r>
              <a:rPr sz="1050" spc="-85" dirty="0">
                <a:latin typeface="Arial"/>
                <a:cs typeface="Arial"/>
              </a:rPr>
              <a:t>a  </a:t>
            </a:r>
            <a:r>
              <a:rPr sz="1050" spc="-25" dirty="0">
                <a:latin typeface="Arial"/>
                <a:cs typeface="Arial"/>
              </a:rPr>
              <a:t>quality </a:t>
            </a:r>
            <a:r>
              <a:rPr sz="1050" spc="-60" dirty="0">
                <a:latin typeface="Arial"/>
                <a:cs typeface="Arial"/>
              </a:rPr>
              <a:t>and </a:t>
            </a:r>
            <a:r>
              <a:rPr sz="1050" spc="-10" dirty="0">
                <a:latin typeface="Arial"/>
                <a:cs typeface="Arial"/>
              </a:rPr>
              <a:t>its </a:t>
            </a:r>
            <a:r>
              <a:rPr sz="1050" spc="215" dirty="0">
                <a:latin typeface="Arial"/>
                <a:cs typeface="Arial"/>
              </a:rPr>
              <a:t> </a:t>
            </a:r>
            <a:r>
              <a:rPr sz="1050" spc="-20" dirty="0">
                <a:latin typeface="Arial"/>
                <a:cs typeface="Arial"/>
              </a:rPr>
              <a:t>host)</a:t>
            </a:r>
            <a:endParaRPr sz="105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75"/>
              </a:spcBef>
              <a:buFont typeface="Arial"/>
              <a:buChar char="•"/>
            </a:pPr>
            <a:r>
              <a:rPr sz="1050" spc="-60" dirty="0" smtClean="0">
                <a:latin typeface="Arial"/>
                <a:cs typeface="Arial"/>
              </a:rPr>
              <a:t>Quale</a:t>
            </a:r>
            <a:endParaRPr sz="1050" dirty="0">
              <a:latin typeface="Arial"/>
              <a:cs typeface="Arial"/>
            </a:endParaRPr>
          </a:p>
          <a:p>
            <a:pPr marL="461010" marR="5080" indent="-171450">
              <a:lnSpc>
                <a:spcPct val="100000"/>
              </a:lnSpc>
              <a:spcBef>
                <a:spcPts val="175"/>
              </a:spcBef>
              <a:buFont typeface="Arial"/>
              <a:buChar char="•"/>
            </a:pPr>
            <a:r>
              <a:rPr sz="1000" spc="-60" dirty="0">
                <a:latin typeface="Arial"/>
                <a:cs typeface="Arial"/>
              </a:rPr>
              <a:t>Between </a:t>
            </a:r>
            <a:r>
              <a:rPr sz="1000" spc="-80" dirty="0">
                <a:latin typeface="Arial"/>
                <a:cs typeface="Arial"/>
              </a:rPr>
              <a:t>a </a:t>
            </a:r>
            <a:r>
              <a:rPr sz="1000" spc="-20" dirty="0">
                <a:latin typeface="Arial"/>
                <a:cs typeface="Arial"/>
              </a:rPr>
              <a:t>quality </a:t>
            </a:r>
            <a:r>
              <a:rPr sz="1000" spc="-55" dirty="0">
                <a:latin typeface="Arial"/>
                <a:cs typeface="Arial"/>
              </a:rPr>
              <a:t>and </a:t>
            </a:r>
            <a:r>
              <a:rPr sz="1000" spc="-10" dirty="0">
                <a:latin typeface="Arial"/>
                <a:cs typeface="Arial"/>
              </a:rPr>
              <a:t>its </a:t>
            </a:r>
            <a:r>
              <a:rPr sz="1000" spc="-45" dirty="0">
                <a:latin typeface="Arial"/>
                <a:cs typeface="Arial"/>
              </a:rPr>
              <a:t>region </a:t>
            </a:r>
            <a:r>
              <a:rPr sz="1000" spc="-25" dirty="0">
                <a:latin typeface="Arial"/>
                <a:cs typeface="Arial"/>
              </a:rPr>
              <a:t>(immediate, </a:t>
            </a:r>
            <a:r>
              <a:rPr sz="1000" spc="-20" dirty="0">
                <a:latin typeface="Arial"/>
                <a:cs typeface="Arial"/>
              </a:rPr>
              <a:t>for </a:t>
            </a:r>
            <a:r>
              <a:rPr sz="1000" spc="-45" dirty="0">
                <a:latin typeface="Arial"/>
                <a:cs typeface="Arial"/>
              </a:rPr>
              <a:t>unchanging  </a:t>
            </a:r>
            <a:r>
              <a:rPr sz="1000" spc="-20" dirty="0">
                <a:latin typeface="Arial"/>
                <a:cs typeface="Arial"/>
              </a:rPr>
              <a:t>entities)</a:t>
            </a:r>
            <a:endParaRPr sz="1000" dirty="0">
              <a:latin typeface="Arial"/>
              <a:cs typeface="Arial"/>
            </a:endParaRPr>
          </a:p>
          <a:p>
            <a:pPr marL="461010" marR="158750" indent="-171450">
              <a:lnSpc>
                <a:spcPts val="1200"/>
              </a:lnSpc>
              <a:spcBef>
                <a:spcPts val="35"/>
              </a:spcBef>
              <a:buFont typeface="Arial"/>
              <a:buChar char="•"/>
            </a:pPr>
            <a:r>
              <a:rPr sz="1000" spc="-60" dirty="0">
                <a:latin typeface="Arial"/>
                <a:cs typeface="Arial"/>
              </a:rPr>
              <a:t>Between </a:t>
            </a:r>
            <a:r>
              <a:rPr sz="1000" spc="-80" dirty="0">
                <a:latin typeface="Arial"/>
                <a:cs typeface="Arial"/>
              </a:rPr>
              <a:t>a </a:t>
            </a:r>
            <a:r>
              <a:rPr sz="1000" spc="-20" dirty="0">
                <a:latin typeface="Arial"/>
                <a:cs typeface="Arial"/>
              </a:rPr>
              <a:t>quality </a:t>
            </a:r>
            <a:r>
              <a:rPr sz="1000" spc="-55" dirty="0">
                <a:latin typeface="Arial"/>
                <a:cs typeface="Arial"/>
              </a:rPr>
              <a:t>and </a:t>
            </a:r>
            <a:r>
              <a:rPr sz="1000" spc="-10" dirty="0">
                <a:latin typeface="Arial"/>
                <a:cs typeface="Arial"/>
              </a:rPr>
              <a:t>its </a:t>
            </a:r>
            <a:r>
              <a:rPr sz="1000" spc="-45" dirty="0">
                <a:latin typeface="Arial"/>
                <a:cs typeface="Arial"/>
              </a:rPr>
              <a:t>region </a:t>
            </a:r>
            <a:r>
              <a:rPr sz="1000" spc="-35" dirty="0">
                <a:latin typeface="Arial"/>
                <a:cs typeface="Arial"/>
              </a:rPr>
              <a:t>(temporary, </a:t>
            </a:r>
            <a:r>
              <a:rPr sz="1000" spc="-20" dirty="0">
                <a:latin typeface="Arial"/>
                <a:cs typeface="Arial"/>
              </a:rPr>
              <a:t>for </a:t>
            </a:r>
            <a:r>
              <a:rPr sz="1000" spc="-50" dirty="0">
                <a:latin typeface="Arial"/>
                <a:cs typeface="Arial"/>
              </a:rPr>
              <a:t>changing  </a:t>
            </a:r>
            <a:r>
              <a:rPr sz="1000" spc="-20" dirty="0">
                <a:latin typeface="Arial"/>
                <a:cs typeface="Arial"/>
              </a:rPr>
              <a:t>entities)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12/46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38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95300" y="37668"/>
            <a:ext cx="2927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3" action="ppaction://hlinksldjump"/>
              </a:rPr>
              <a:t>DOLCE</a:t>
            </a:r>
            <a:endParaRPr sz="6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26146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614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118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622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126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6146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614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118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622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126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236116" y="37668"/>
            <a:ext cx="18542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B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F</a:t>
            </a: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O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29936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2993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3497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4001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505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5009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993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3497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4001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505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2993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3497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4001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505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5009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2274011" y="37668"/>
            <a:ext cx="147883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More 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foundational</a:t>
            </a:r>
            <a:r>
              <a:rPr sz="600" b="1" spc="4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4162971" y="37668"/>
            <a:ext cx="50427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020176" y="491591"/>
            <a:ext cx="56769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25" dirty="0">
                <a:solidFill>
                  <a:srgbClr val="46AA78"/>
                </a:solidFill>
                <a:latin typeface="Arial"/>
                <a:cs typeface="Arial"/>
              </a:rPr>
              <a:t>Outline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310743" y="911009"/>
            <a:ext cx="160096" cy="1600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350253" y="924598"/>
            <a:ext cx="8128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10" dirty="0">
                <a:solidFill>
                  <a:srgbClr val="ECF6F1"/>
                </a:solidFill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541032" y="1134808"/>
            <a:ext cx="65265" cy="652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41032" y="1306880"/>
            <a:ext cx="65265" cy="652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516636" y="894461"/>
            <a:ext cx="2931414" cy="493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50" dirty="0">
                <a:solidFill>
                  <a:srgbClr val="46AA78"/>
                </a:solidFill>
                <a:latin typeface="Arial"/>
                <a:cs typeface="Arial"/>
                <a:hlinkClick r:id="rId3" action="ppaction://hlinksldjump"/>
              </a:rPr>
              <a:t>DOLCE</a:t>
            </a:r>
            <a:endParaRPr sz="1050" dirty="0">
              <a:latin typeface="Arial"/>
              <a:cs typeface="Arial"/>
            </a:endParaRPr>
          </a:p>
          <a:p>
            <a:pPr marL="151130">
              <a:lnSpc>
                <a:spcPct val="100000"/>
              </a:lnSpc>
              <a:spcBef>
                <a:spcPts val="35"/>
              </a:spcBef>
            </a:pPr>
            <a:r>
              <a:rPr sz="1050" spc="-55" dirty="0">
                <a:latin typeface="Arial"/>
                <a:cs typeface="Arial"/>
                <a:hlinkClick r:id="rId9" action="ppaction://hlinksldjump"/>
              </a:rPr>
              <a:t>Overview</a:t>
            </a:r>
            <a:endParaRPr sz="1050" dirty="0">
              <a:latin typeface="Arial"/>
              <a:cs typeface="Arial"/>
            </a:endParaRPr>
          </a:p>
          <a:p>
            <a:pPr marL="151130">
              <a:lnSpc>
                <a:spcPct val="100000"/>
              </a:lnSpc>
              <a:spcBef>
                <a:spcPts val="35"/>
              </a:spcBef>
            </a:pPr>
            <a:r>
              <a:rPr sz="1050" spc="-45" dirty="0">
                <a:latin typeface="Arial"/>
                <a:cs typeface="Arial"/>
                <a:hlinkClick r:id="rId10" action="ppaction://hlinksldjump"/>
              </a:rPr>
              <a:t>Formalisations </a:t>
            </a:r>
            <a:r>
              <a:rPr sz="1050" spc="-60" dirty="0">
                <a:latin typeface="Arial"/>
                <a:cs typeface="Arial"/>
                <a:hlinkClick r:id="rId10" action="ppaction://hlinksldjump"/>
              </a:rPr>
              <a:t>and</a:t>
            </a:r>
            <a:r>
              <a:rPr sz="1050" spc="145" dirty="0">
                <a:latin typeface="Arial"/>
                <a:cs typeface="Arial"/>
                <a:hlinkClick r:id="rId10" action="ppaction://hlinksldjump"/>
              </a:rPr>
              <a:t> </a:t>
            </a:r>
            <a:r>
              <a:rPr sz="1050" spc="-40" dirty="0">
                <a:latin typeface="Arial"/>
                <a:cs typeface="Arial"/>
                <a:hlinkClick r:id="rId10" action="ppaction://hlinksldjump"/>
              </a:rPr>
              <a:t>implementations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310743" y="1547215"/>
            <a:ext cx="160096" cy="1600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350253" y="1560804"/>
            <a:ext cx="8128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10" dirty="0">
                <a:solidFill>
                  <a:srgbClr val="ECF6F1"/>
                </a:solidFill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541032" y="1771015"/>
            <a:ext cx="65265" cy="652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41032" y="1943087"/>
            <a:ext cx="65265" cy="652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41032" y="2115172"/>
            <a:ext cx="65265" cy="652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516636" y="1530667"/>
            <a:ext cx="3007614" cy="6585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50" dirty="0">
                <a:solidFill>
                  <a:srgbClr val="46AA78"/>
                </a:solidFill>
                <a:latin typeface="Arial"/>
                <a:cs typeface="Arial"/>
                <a:hlinkClick r:id="rId4" action="ppaction://hlinksldjump"/>
              </a:rPr>
              <a:t>BFO</a:t>
            </a:r>
            <a:endParaRPr sz="1050" dirty="0">
              <a:latin typeface="Arial"/>
              <a:cs typeface="Arial"/>
            </a:endParaRPr>
          </a:p>
          <a:p>
            <a:pPr marL="151130">
              <a:lnSpc>
                <a:spcPct val="100000"/>
              </a:lnSpc>
              <a:spcBef>
                <a:spcPts val="35"/>
              </a:spcBef>
            </a:pPr>
            <a:r>
              <a:rPr sz="1050" spc="-55" dirty="0">
                <a:latin typeface="Arial"/>
                <a:cs typeface="Arial"/>
                <a:hlinkClick r:id="rId11" action="ppaction://hlinksldjump"/>
              </a:rPr>
              <a:t>Overview</a:t>
            </a:r>
            <a:endParaRPr sz="1050" dirty="0">
              <a:latin typeface="Arial"/>
              <a:cs typeface="Arial"/>
            </a:endParaRPr>
          </a:p>
          <a:p>
            <a:pPr marL="151130" marR="5080">
              <a:lnSpc>
                <a:spcPct val="102600"/>
              </a:lnSpc>
            </a:pPr>
            <a:r>
              <a:rPr sz="1050" spc="-45" dirty="0">
                <a:latin typeface="Arial"/>
                <a:cs typeface="Arial"/>
                <a:hlinkClick r:id="rId12" action="ppaction://hlinksldjump"/>
              </a:rPr>
              <a:t>Formalisations </a:t>
            </a:r>
            <a:r>
              <a:rPr sz="1050" spc="-60" dirty="0">
                <a:latin typeface="Arial"/>
                <a:cs typeface="Arial"/>
                <a:hlinkClick r:id="rId12" action="ppaction://hlinksldjump"/>
              </a:rPr>
              <a:t>and </a:t>
            </a:r>
            <a:r>
              <a:rPr sz="1050" spc="-40" dirty="0">
                <a:latin typeface="Arial"/>
                <a:cs typeface="Arial"/>
                <a:hlinkClick r:id="rId12" action="ppaction://hlinksldjump"/>
              </a:rPr>
              <a:t>implementations </a:t>
            </a:r>
            <a:r>
              <a:rPr sz="1050" spc="-40" dirty="0">
                <a:latin typeface="Arial"/>
                <a:cs typeface="Arial"/>
              </a:rPr>
              <a:t> </a:t>
            </a:r>
            <a:r>
              <a:rPr sz="1050" spc="-40" dirty="0">
                <a:latin typeface="Arial"/>
                <a:cs typeface="Arial"/>
                <a:hlinkClick r:id="rId13" action="ppaction://hlinksldjump"/>
              </a:rPr>
              <a:t>Relation</a:t>
            </a:r>
            <a:r>
              <a:rPr sz="1050" spc="5" dirty="0">
                <a:latin typeface="Arial"/>
                <a:cs typeface="Arial"/>
                <a:hlinkClick r:id="rId13" action="ppaction://hlinksldjump"/>
              </a:rPr>
              <a:t> </a:t>
            </a:r>
            <a:r>
              <a:rPr sz="1050" spc="-30" dirty="0">
                <a:latin typeface="Arial"/>
                <a:cs typeface="Arial"/>
                <a:hlinkClick r:id="rId13" action="ppaction://hlinksldjump"/>
              </a:rPr>
              <a:t>Ontology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310743" y="2355494"/>
            <a:ext cx="160096" cy="1600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350253" y="2369096"/>
            <a:ext cx="8128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10" dirty="0">
                <a:solidFill>
                  <a:srgbClr val="ECF6F1"/>
                </a:solidFill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541032" y="2579306"/>
            <a:ext cx="65265" cy="652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41032" y="2751378"/>
            <a:ext cx="65265" cy="652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41032" y="2923451"/>
            <a:ext cx="65265" cy="652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516636" y="2334587"/>
            <a:ext cx="3693414" cy="662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130" marR="925194" indent="-139065">
              <a:lnSpc>
                <a:spcPct val="102600"/>
              </a:lnSpc>
            </a:pPr>
            <a:r>
              <a:rPr sz="1050" spc="-45" dirty="0">
                <a:solidFill>
                  <a:srgbClr val="46AA78"/>
                </a:solidFill>
                <a:latin typeface="Arial"/>
                <a:cs typeface="Arial"/>
                <a:hlinkClick r:id="rId5" action="ppaction://hlinksldjump"/>
              </a:rPr>
              <a:t>More </a:t>
            </a:r>
            <a:r>
              <a:rPr sz="1050" spc="-30" dirty="0">
                <a:solidFill>
                  <a:srgbClr val="46AA78"/>
                </a:solidFill>
                <a:latin typeface="Arial"/>
                <a:cs typeface="Arial"/>
                <a:hlinkClick r:id="rId5" action="ppaction://hlinksldjump"/>
              </a:rPr>
              <a:t>foundational </a:t>
            </a:r>
            <a:r>
              <a:rPr sz="1050" spc="-45" dirty="0">
                <a:solidFill>
                  <a:srgbClr val="46AA78"/>
                </a:solidFill>
                <a:latin typeface="Arial"/>
                <a:cs typeface="Arial"/>
                <a:hlinkClick r:id="rId5" action="ppaction://hlinksldjump"/>
              </a:rPr>
              <a:t>ontologies </a:t>
            </a:r>
            <a:r>
              <a:rPr sz="1050" spc="-4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050" spc="-45" dirty="0">
                <a:latin typeface="Arial"/>
                <a:cs typeface="Arial"/>
                <a:hlinkClick r:id="rId14" action="ppaction://hlinksldjump"/>
              </a:rPr>
              <a:t>Ontologies </a:t>
            </a:r>
            <a:r>
              <a:rPr sz="1050" spc="-60" dirty="0">
                <a:latin typeface="Arial"/>
                <a:cs typeface="Arial"/>
                <a:hlinkClick r:id="rId14" action="ppaction://hlinksldjump"/>
              </a:rPr>
              <a:t>and</a:t>
            </a:r>
            <a:r>
              <a:rPr sz="1050" spc="135" dirty="0">
                <a:latin typeface="Arial"/>
                <a:cs typeface="Arial"/>
                <a:hlinkClick r:id="rId14" action="ppaction://hlinksldjump"/>
              </a:rPr>
              <a:t> </a:t>
            </a:r>
            <a:r>
              <a:rPr sz="1050" spc="-70" dirty="0">
                <a:latin typeface="Arial"/>
                <a:cs typeface="Arial"/>
                <a:hlinkClick r:id="rId14" action="ppaction://hlinksldjump"/>
              </a:rPr>
              <a:t>choices</a:t>
            </a:r>
            <a:endParaRPr sz="1050" dirty="0">
              <a:latin typeface="Arial"/>
              <a:cs typeface="Arial"/>
            </a:endParaRPr>
          </a:p>
          <a:p>
            <a:pPr marL="151130" marR="5080">
              <a:lnSpc>
                <a:spcPct val="102600"/>
              </a:lnSpc>
            </a:pPr>
            <a:r>
              <a:rPr sz="1050" spc="-60" dirty="0">
                <a:latin typeface="Arial"/>
                <a:cs typeface="Arial"/>
                <a:hlinkClick r:id="rId15" action="ppaction://hlinksldjump"/>
              </a:rPr>
              <a:t>Where and </a:t>
            </a:r>
            <a:r>
              <a:rPr sz="1050" spc="-65" dirty="0">
                <a:latin typeface="Arial"/>
                <a:cs typeface="Arial"/>
                <a:hlinkClick r:id="rId15" action="ppaction://hlinksldjump"/>
              </a:rPr>
              <a:t>how </a:t>
            </a:r>
            <a:r>
              <a:rPr sz="1050" spc="-85" dirty="0">
                <a:latin typeface="Arial"/>
                <a:cs typeface="Arial"/>
                <a:hlinkClick r:id="rId15" action="ppaction://hlinksldjump"/>
              </a:rPr>
              <a:t>does </a:t>
            </a:r>
            <a:r>
              <a:rPr sz="1050" spc="45" dirty="0">
                <a:latin typeface="Arial"/>
                <a:cs typeface="Arial"/>
                <a:hlinkClick r:id="rId15" action="ppaction://hlinksldjump"/>
              </a:rPr>
              <a:t>it </a:t>
            </a:r>
            <a:r>
              <a:rPr sz="1050" spc="-80" dirty="0">
                <a:latin typeface="Arial"/>
                <a:cs typeface="Arial"/>
                <a:hlinkClick r:id="rId15" action="ppaction://hlinksldjump"/>
              </a:rPr>
              <a:t>make </a:t>
            </a:r>
            <a:r>
              <a:rPr sz="1050" spc="-85" dirty="0">
                <a:latin typeface="Arial"/>
                <a:cs typeface="Arial"/>
                <a:hlinkClick r:id="rId15" action="ppaction://hlinksldjump"/>
              </a:rPr>
              <a:t>a </a:t>
            </a:r>
            <a:r>
              <a:rPr sz="1050" spc="-55" dirty="0">
                <a:latin typeface="Arial"/>
                <a:cs typeface="Arial"/>
                <a:hlinkClick r:id="rId15" action="ppaction://hlinksldjump"/>
              </a:rPr>
              <a:t>difference? </a:t>
            </a:r>
            <a:r>
              <a:rPr sz="1050" spc="-55" dirty="0">
                <a:latin typeface="Arial"/>
                <a:cs typeface="Arial"/>
              </a:rPr>
              <a:t> </a:t>
            </a:r>
            <a:r>
              <a:rPr sz="1050" spc="-90" dirty="0">
                <a:latin typeface="Arial"/>
                <a:cs typeface="Arial"/>
                <a:hlinkClick r:id="rId16" action="ppaction://hlinksldjump"/>
              </a:rPr>
              <a:t>GFO  </a:t>
            </a:r>
            <a:r>
              <a:rPr sz="1050" spc="-110" dirty="0">
                <a:latin typeface="Arial"/>
                <a:cs typeface="Arial"/>
                <a:hlinkClick r:id="rId16" action="ppaction://hlinksldjump"/>
              </a:rPr>
              <a:t>as  </a:t>
            </a:r>
            <a:r>
              <a:rPr sz="1050" spc="-30" dirty="0">
                <a:latin typeface="Arial"/>
                <a:cs typeface="Arial"/>
                <a:hlinkClick r:id="rId16" action="ppaction://hlinksldjump"/>
              </a:rPr>
              <a:t>‘super’ foundational </a:t>
            </a:r>
            <a:r>
              <a:rPr sz="1050" spc="-20" dirty="0">
                <a:latin typeface="Arial"/>
                <a:cs typeface="Arial"/>
                <a:hlinkClick r:id="rId16" action="ppaction://hlinksldjump"/>
              </a:rPr>
              <a:t>(extra</a:t>
            </a:r>
            <a:r>
              <a:rPr sz="1050" spc="195" dirty="0">
                <a:latin typeface="Arial"/>
                <a:cs typeface="Arial"/>
                <a:hlinkClick r:id="rId16" action="ppaction://hlinksldjump"/>
              </a:rPr>
              <a:t> </a:t>
            </a:r>
            <a:r>
              <a:rPr sz="1050" spc="-50" dirty="0">
                <a:latin typeface="Arial"/>
                <a:cs typeface="Arial"/>
                <a:hlinkClick r:id="rId16" action="ppaction://hlinksldjump"/>
              </a:rPr>
              <a:t>slides)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4351744" y="3365099"/>
            <a:ext cx="205104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fld id="{81D60167-4931-47E6-BA6A-407CBD079E47}" type="slidenum">
              <a:rPr sz="600" b="1" spc="-5" dirty="0">
                <a:latin typeface="Arial"/>
                <a:cs typeface="Arial"/>
              </a:rPr>
              <a:t>2</a:t>
            </a:fld>
            <a:r>
              <a:rPr sz="600" b="1" spc="50" dirty="0">
                <a:latin typeface="Arial"/>
                <a:cs typeface="Arial"/>
              </a:rPr>
              <a:t>/46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38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95300" y="37668"/>
            <a:ext cx="2927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22553B"/>
                </a:solidFill>
                <a:latin typeface="Arial"/>
                <a:cs typeface="Arial"/>
                <a:hlinkClick r:id="rId3" action="ppaction://hlinksldjump"/>
              </a:rPr>
              <a:t>DOLCE</a:t>
            </a:r>
            <a:endParaRPr sz="6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26146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614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118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3622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126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6146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614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118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622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126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236116" y="37668"/>
            <a:ext cx="18542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B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F</a:t>
            </a: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29936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993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3497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001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4505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5009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993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497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001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505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993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3497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001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505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009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2274011" y="37668"/>
            <a:ext cx="155503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More 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foundational</a:t>
            </a:r>
            <a:r>
              <a:rPr sz="600" b="1" spc="4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14134" y="491591"/>
            <a:ext cx="3980179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5" dirty="0">
                <a:solidFill>
                  <a:srgbClr val="46AA78"/>
                </a:solidFill>
                <a:latin typeface="Arial"/>
                <a:cs typeface="Arial"/>
              </a:rPr>
              <a:t>DOLCE’s </a:t>
            </a:r>
            <a:r>
              <a:rPr sz="1400" spc="-25" dirty="0">
                <a:solidFill>
                  <a:srgbClr val="46AA78"/>
                </a:solidFill>
                <a:latin typeface="Arial"/>
                <a:cs typeface="Arial"/>
              </a:rPr>
              <a:t>primitive </a:t>
            </a:r>
            <a:r>
              <a:rPr sz="1400" spc="-45" dirty="0">
                <a:solidFill>
                  <a:srgbClr val="46AA78"/>
                </a:solidFill>
                <a:latin typeface="Arial"/>
                <a:cs typeface="Arial"/>
              </a:rPr>
              <a:t>relations </a:t>
            </a:r>
            <a:r>
              <a:rPr sz="1400" spc="-85" dirty="0">
                <a:solidFill>
                  <a:srgbClr val="46AA78"/>
                </a:solidFill>
                <a:latin typeface="Arial"/>
                <a:cs typeface="Arial"/>
              </a:rPr>
              <a:t>between  </a:t>
            </a:r>
            <a:r>
              <a:rPr sz="1400" spc="-80" dirty="0">
                <a:solidFill>
                  <a:srgbClr val="46AA78"/>
                </a:solidFill>
                <a:latin typeface="Arial"/>
                <a:cs typeface="Arial"/>
              </a:rPr>
              <a:t>basic </a:t>
            </a:r>
            <a:r>
              <a:rPr sz="1400" spc="3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75" dirty="0">
                <a:solidFill>
                  <a:srgbClr val="46AA78"/>
                </a:solidFill>
                <a:latin typeface="Arial"/>
                <a:cs typeface="Arial"/>
              </a:rPr>
              <a:t>categories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359994" y="704028"/>
            <a:ext cx="3887968" cy="26576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13</a:t>
            </a:r>
            <a:r>
              <a:rPr spc="50" dirty="0"/>
              <a:t>/46</a:t>
            </a: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38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95300" y="37668"/>
            <a:ext cx="2927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22553B"/>
                </a:solidFill>
                <a:latin typeface="Arial"/>
                <a:cs typeface="Arial"/>
                <a:hlinkClick r:id="rId3" action="ppaction://hlinksldjump"/>
              </a:rPr>
              <a:t>DOLCE</a:t>
            </a:r>
            <a:endParaRPr sz="6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26146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614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118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3622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126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6146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614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118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622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126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236116" y="37668"/>
            <a:ext cx="18542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B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F</a:t>
            </a: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29936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993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3497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001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4505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5009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993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497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001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505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993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3497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001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505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009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2274011" y="37668"/>
            <a:ext cx="125023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More 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foundational</a:t>
            </a:r>
            <a:r>
              <a:rPr sz="600" b="1" spc="4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19861" y="491591"/>
            <a:ext cx="2968625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5" dirty="0">
                <a:solidFill>
                  <a:srgbClr val="46AA78"/>
                </a:solidFill>
                <a:latin typeface="Arial"/>
                <a:cs typeface="Arial"/>
              </a:rPr>
              <a:t>DOLCE’s </a:t>
            </a:r>
            <a:r>
              <a:rPr sz="1400" spc="-80" dirty="0">
                <a:solidFill>
                  <a:srgbClr val="46AA78"/>
                </a:solidFill>
                <a:latin typeface="Arial"/>
                <a:cs typeface="Arial"/>
              </a:rPr>
              <a:t>basic </a:t>
            </a:r>
            <a:r>
              <a:rPr sz="1400" spc="-45" dirty="0">
                <a:solidFill>
                  <a:srgbClr val="46AA78"/>
                </a:solidFill>
                <a:latin typeface="Arial"/>
                <a:cs typeface="Arial"/>
              </a:rPr>
              <a:t>relations </a:t>
            </a:r>
            <a:r>
              <a:rPr sz="1400" spc="10" dirty="0">
                <a:solidFill>
                  <a:srgbClr val="46AA78"/>
                </a:solidFill>
                <a:latin typeface="Arial"/>
                <a:cs typeface="Arial"/>
              </a:rPr>
              <a:t>w.r.t. </a:t>
            </a:r>
            <a:r>
              <a:rPr sz="1400" spc="229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46AA78"/>
                </a:solidFill>
                <a:latin typeface="Arial"/>
                <a:cs typeface="Arial"/>
              </a:rPr>
              <a:t>qualities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359994" y="909096"/>
            <a:ext cx="3888032" cy="17355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14</a:t>
            </a:r>
            <a:r>
              <a:rPr spc="50" dirty="0"/>
              <a:t>/46</a:t>
            </a: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38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95300" y="37668"/>
            <a:ext cx="2927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22553B"/>
                </a:solidFill>
                <a:latin typeface="Arial"/>
                <a:cs typeface="Arial"/>
                <a:hlinkClick r:id="rId3" action="ppaction://hlinksldjump"/>
              </a:rPr>
              <a:t>DOLCE</a:t>
            </a:r>
            <a:endParaRPr sz="6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26146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614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118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3622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126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6146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614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118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622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126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236116" y="37668"/>
            <a:ext cx="18542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B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F</a:t>
            </a: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29936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993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3497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001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4505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5009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993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497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001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505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993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3497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001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505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009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2274011" y="37667"/>
            <a:ext cx="1326439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More 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foundational</a:t>
            </a:r>
            <a:r>
              <a:rPr sz="600" b="1" spc="4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502551" y="801992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624395" y="491591"/>
            <a:ext cx="3303270" cy="402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215">
              <a:lnSpc>
                <a:spcPct val="100000"/>
              </a:lnSpc>
            </a:pPr>
            <a:r>
              <a:rPr sz="1400" spc="-70" dirty="0">
                <a:solidFill>
                  <a:srgbClr val="46AA78"/>
                </a:solidFill>
                <a:latin typeface="Arial"/>
                <a:cs typeface="Arial"/>
              </a:rPr>
              <a:t>Various </a:t>
            </a:r>
            <a:r>
              <a:rPr sz="1400" spc="-45" dirty="0">
                <a:solidFill>
                  <a:srgbClr val="46AA78"/>
                </a:solidFill>
                <a:latin typeface="Arial"/>
                <a:cs typeface="Arial"/>
              </a:rPr>
              <a:t>commitments </a:t>
            </a:r>
            <a:r>
              <a:rPr sz="1400" spc="-60" dirty="0">
                <a:solidFill>
                  <a:srgbClr val="46AA78"/>
                </a:solidFill>
                <a:latin typeface="Arial"/>
                <a:cs typeface="Arial"/>
              </a:rPr>
              <a:t>regarding </a:t>
            </a:r>
            <a:r>
              <a:rPr sz="1400" spc="5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6AA78"/>
                </a:solidFill>
                <a:latin typeface="Arial"/>
                <a:cs typeface="Arial"/>
              </a:rPr>
              <a:t>‘attributes’</a:t>
            </a:r>
            <a:endParaRPr sz="140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95"/>
              </a:spcBef>
              <a:buFont typeface="Arial"/>
              <a:buChar char="•"/>
            </a:pPr>
            <a:r>
              <a:rPr sz="1050" spc="-30" dirty="0">
                <a:latin typeface="Arial"/>
                <a:cs typeface="Arial"/>
              </a:rPr>
              <a:t>Options: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637095" y="909345"/>
            <a:ext cx="3693566" cy="8221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02551" y="2007895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624395" y="1827415"/>
            <a:ext cx="3636645" cy="6018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600" spc="-55" dirty="0">
                <a:latin typeface="Arial"/>
                <a:cs typeface="Arial"/>
              </a:rPr>
              <a:t>see  </a:t>
            </a:r>
            <a:r>
              <a:rPr sz="600" spc="-25" dirty="0">
                <a:latin typeface="Arial"/>
                <a:cs typeface="Arial"/>
              </a:rPr>
              <a:t>also </a:t>
            </a:r>
            <a:r>
              <a:rPr sz="600" dirty="0">
                <a:latin typeface="Arial"/>
                <a:cs typeface="Arial"/>
              </a:rPr>
              <a:t>(Borgo </a:t>
            </a:r>
            <a:r>
              <a:rPr sz="600" spc="-15" dirty="0">
                <a:latin typeface="Arial"/>
                <a:cs typeface="Arial"/>
              </a:rPr>
              <a:t>and </a:t>
            </a:r>
            <a:r>
              <a:rPr sz="600" spc="-10" dirty="0">
                <a:latin typeface="Arial"/>
                <a:cs typeface="Arial"/>
              </a:rPr>
              <a:t>Masolo, </a:t>
            </a:r>
            <a:r>
              <a:rPr sz="600" spc="3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2009)</a:t>
            </a:r>
            <a:endParaRPr sz="600" dirty="0">
              <a:latin typeface="Arial"/>
              <a:cs typeface="Arial"/>
            </a:endParaRPr>
          </a:p>
          <a:p>
            <a:pPr marL="184150" marR="5080" indent="-171450">
              <a:lnSpc>
                <a:spcPct val="102600"/>
              </a:lnSpc>
              <a:spcBef>
                <a:spcPts val="100"/>
              </a:spcBef>
              <a:buFont typeface="Arial"/>
              <a:buChar char="•"/>
            </a:pPr>
            <a:r>
              <a:rPr sz="1050" spc="-45" dirty="0">
                <a:latin typeface="Arial"/>
                <a:cs typeface="Arial"/>
              </a:rPr>
              <a:t>DOLCE: </a:t>
            </a:r>
            <a:r>
              <a:rPr sz="1050" spc="-5" dirty="0">
                <a:latin typeface="Arial"/>
                <a:cs typeface="Arial"/>
              </a:rPr>
              <a:t>[</a:t>
            </a:r>
            <a:r>
              <a:rPr sz="1050" i="1" spc="-5" dirty="0">
                <a:latin typeface="Arial"/>
                <a:cs typeface="Arial"/>
              </a:rPr>
              <a:t>PerDurant/EnDurant</a:t>
            </a:r>
            <a:r>
              <a:rPr sz="1050" spc="-5" dirty="0">
                <a:latin typeface="Arial"/>
                <a:cs typeface="Arial"/>
              </a:rPr>
              <a:t>] –</a:t>
            </a:r>
            <a:r>
              <a:rPr sz="1050" i="1" spc="-5" dirty="0">
                <a:latin typeface="Arial"/>
                <a:cs typeface="Arial"/>
              </a:rPr>
              <a:t>qt</a:t>
            </a:r>
            <a:r>
              <a:rPr sz="1050" spc="-5" dirty="0">
                <a:latin typeface="Arial"/>
                <a:cs typeface="Arial"/>
              </a:rPr>
              <a:t>– </a:t>
            </a:r>
            <a:r>
              <a:rPr sz="1050" i="1" spc="-25" dirty="0">
                <a:latin typeface="Arial"/>
                <a:cs typeface="Arial"/>
              </a:rPr>
              <a:t>Quality </a:t>
            </a:r>
            <a:r>
              <a:rPr sz="1050" spc="-35" dirty="0">
                <a:latin typeface="Arial"/>
                <a:cs typeface="Arial"/>
              </a:rPr>
              <a:t>–</a:t>
            </a:r>
            <a:r>
              <a:rPr sz="1050" i="1" spc="-35" dirty="0">
                <a:latin typeface="Arial"/>
                <a:cs typeface="Arial"/>
              </a:rPr>
              <a:t>ql </a:t>
            </a:r>
            <a:r>
              <a:rPr sz="1050" spc="-65" dirty="0">
                <a:latin typeface="Arial"/>
                <a:cs typeface="Arial"/>
              </a:rPr>
              <a:t>– </a:t>
            </a:r>
            <a:r>
              <a:rPr sz="1050" i="1" spc="-55" dirty="0">
                <a:latin typeface="Arial"/>
                <a:cs typeface="Arial"/>
              </a:rPr>
              <a:t>Region</a:t>
            </a:r>
            <a:r>
              <a:rPr sz="1050" spc="-55" dirty="0">
                <a:latin typeface="Arial"/>
                <a:cs typeface="Arial"/>
              </a:rPr>
              <a:t>:  </a:t>
            </a:r>
            <a:r>
              <a:rPr sz="1050" spc="-100" dirty="0">
                <a:latin typeface="Arial"/>
                <a:cs typeface="Arial"/>
              </a:rPr>
              <a:t>use </a:t>
            </a:r>
            <a:r>
              <a:rPr sz="1050" spc="-85" dirty="0">
                <a:latin typeface="Courier New"/>
                <a:cs typeface="Courier New"/>
              </a:rPr>
              <a:t>Quality </a:t>
            </a:r>
            <a:r>
              <a:rPr sz="1050" spc="-60" dirty="0">
                <a:latin typeface="Arial"/>
                <a:cs typeface="Arial"/>
              </a:rPr>
              <a:t>and </a:t>
            </a:r>
            <a:r>
              <a:rPr sz="1050" spc="-85" dirty="0">
                <a:latin typeface="Courier New"/>
                <a:cs typeface="Courier New"/>
              </a:rPr>
              <a:t>Abstract </a:t>
            </a:r>
            <a:r>
              <a:rPr sz="1050" spc="-70" dirty="0">
                <a:latin typeface="Arial"/>
                <a:cs typeface="Arial"/>
              </a:rPr>
              <a:t>branches </a:t>
            </a:r>
            <a:r>
              <a:rPr sz="1050" dirty="0">
                <a:latin typeface="Arial"/>
                <a:cs typeface="Arial"/>
              </a:rPr>
              <a:t>with </a:t>
            </a:r>
            <a:r>
              <a:rPr sz="1050" spc="-85" dirty="0">
                <a:latin typeface="Courier New"/>
                <a:cs typeface="Courier New"/>
              </a:rPr>
              <a:t>qt </a:t>
            </a:r>
            <a:r>
              <a:rPr sz="1050" spc="-40" dirty="0">
                <a:latin typeface="Arial"/>
                <a:cs typeface="Arial"/>
              </a:rPr>
              <a:t>(inherence) </a:t>
            </a:r>
            <a:r>
              <a:rPr sz="1050" spc="-60" dirty="0">
                <a:latin typeface="Arial"/>
                <a:cs typeface="Arial"/>
              </a:rPr>
              <a:t>and  </a:t>
            </a:r>
            <a:r>
              <a:rPr sz="1050" spc="-85" dirty="0">
                <a:latin typeface="Courier New"/>
                <a:cs typeface="Courier New"/>
              </a:rPr>
              <a:t>ql </a:t>
            </a:r>
            <a:r>
              <a:rPr sz="1050" spc="-30" dirty="0">
                <a:latin typeface="Arial"/>
                <a:cs typeface="Arial"/>
              </a:rPr>
              <a:t>(quale) object </a:t>
            </a:r>
            <a:r>
              <a:rPr sz="1050" spc="-45" dirty="0">
                <a:latin typeface="Arial"/>
                <a:cs typeface="Arial"/>
              </a:rPr>
              <a:t>properties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15/46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38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95300" y="37668"/>
            <a:ext cx="2927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22553B"/>
                </a:solidFill>
                <a:latin typeface="Arial"/>
                <a:cs typeface="Arial"/>
                <a:hlinkClick r:id="rId3" action="ppaction://hlinksldjump"/>
              </a:rPr>
              <a:t>DOLCE</a:t>
            </a:r>
            <a:endParaRPr sz="6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26146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614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118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3622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126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6146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614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118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622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126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236116" y="37668"/>
            <a:ext cx="18542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B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F</a:t>
            </a: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29936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993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3497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001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4505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5009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993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497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001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505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993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3497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001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505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009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2274011" y="37667"/>
            <a:ext cx="1250239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More 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foundational</a:t>
            </a:r>
            <a:r>
              <a:rPr sz="600" b="1" spc="4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502551" y="801992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624395" y="491591"/>
            <a:ext cx="3303270" cy="402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215">
              <a:lnSpc>
                <a:spcPct val="100000"/>
              </a:lnSpc>
            </a:pPr>
            <a:r>
              <a:rPr sz="1400" spc="-70" dirty="0">
                <a:solidFill>
                  <a:srgbClr val="46AA78"/>
                </a:solidFill>
                <a:latin typeface="Arial"/>
                <a:cs typeface="Arial"/>
              </a:rPr>
              <a:t>Various </a:t>
            </a:r>
            <a:r>
              <a:rPr sz="1400" spc="-45" dirty="0">
                <a:solidFill>
                  <a:srgbClr val="46AA78"/>
                </a:solidFill>
                <a:latin typeface="Arial"/>
                <a:cs typeface="Arial"/>
              </a:rPr>
              <a:t>commitments </a:t>
            </a:r>
            <a:r>
              <a:rPr sz="1400" spc="-60" dirty="0">
                <a:solidFill>
                  <a:srgbClr val="46AA78"/>
                </a:solidFill>
                <a:latin typeface="Arial"/>
                <a:cs typeface="Arial"/>
              </a:rPr>
              <a:t>regarding </a:t>
            </a:r>
            <a:r>
              <a:rPr sz="1400" spc="5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6AA78"/>
                </a:solidFill>
                <a:latin typeface="Arial"/>
                <a:cs typeface="Arial"/>
              </a:rPr>
              <a:t>‘attributes’</a:t>
            </a:r>
            <a:endParaRPr sz="140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95"/>
              </a:spcBef>
              <a:buFont typeface="Arial"/>
              <a:buChar char="•"/>
            </a:pPr>
            <a:r>
              <a:rPr sz="1050" spc="-30" dirty="0">
                <a:latin typeface="Arial"/>
                <a:cs typeface="Arial"/>
              </a:rPr>
              <a:t>Options: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637095" y="909345"/>
            <a:ext cx="3693566" cy="8221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02551" y="2007895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02551" y="2503881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92327" y="2820212"/>
            <a:ext cx="52590" cy="5259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92327" y="2972054"/>
            <a:ext cx="52590" cy="5259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624395" y="1827415"/>
            <a:ext cx="3636645" cy="1548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600" spc="-55" dirty="0">
                <a:latin typeface="Arial"/>
                <a:cs typeface="Arial"/>
              </a:rPr>
              <a:t>see  </a:t>
            </a:r>
            <a:r>
              <a:rPr sz="600" spc="-25" dirty="0">
                <a:latin typeface="Arial"/>
                <a:cs typeface="Arial"/>
              </a:rPr>
              <a:t>also </a:t>
            </a:r>
            <a:r>
              <a:rPr sz="600" dirty="0">
                <a:latin typeface="Arial"/>
                <a:cs typeface="Arial"/>
              </a:rPr>
              <a:t>(Borgo </a:t>
            </a:r>
            <a:r>
              <a:rPr sz="600" spc="-15" dirty="0">
                <a:latin typeface="Arial"/>
                <a:cs typeface="Arial"/>
              </a:rPr>
              <a:t>and </a:t>
            </a:r>
            <a:r>
              <a:rPr sz="600" spc="-10" dirty="0">
                <a:latin typeface="Arial"/>
                <a:cs typeface="Arial"/>
              </a:rPr>
              <a:t>Masolo, </a:t>
            </a:r>
            <a:r>
              <a:rPr sz="600" spc="3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2009)</a:t>
            </a:r>
            <a:endParaRPr sz="600" dirty="0">
              <a:latin typeface="Arial"/>
              <a:cs typeface="Arial"/>
            </a:endParaRPr>
          </a:p>
          <a:p>
            <a:pPr marL="184150" marR="5080" indent="-171450">
              <a:lnSpc>
                <a:spcPct val="102600"/>
              </a:lnSpc>
              <a:spcBef>
                <a:spcPts val="100"/>
              </a:spcBef>
              <a:buFont typeface="Arial"/>
              <a:buChar char="•"/>
            </a:pPr>
            <a:r>
              <a:rPr sz="1050" spc="-45" dirty="0">
                <a:latin typeface="Arial"/>
                <a:cs typeface="Arial"/>
              </a:rPr>
              <a:t>DOLCE: </a:t>
            </a:r>
            <a:r>
              <a:rPr sz="1050" spc="-5" dirty="0">
                <a:latin typeface="Arial"/>
                <a:cs typeface="Arial"/>
              </a:rPr>
              <a:t>[</a:t>
            </a:r>
            <a:r>
              <a:rPr sz="1050" i="1" spc="-5" dirty="0">
                <a:latin typeface="Arial"/>
                <a:cs typeface="Arial"/>
              </a:rPr>
              <a:t>PerDurant/EnDurant</a:t>
            </a:r>
            <a:r>
              <a:rPr sz="1050" spc="-5" dirty="0">
                <a:latin typeface="Arial"/>
                <a:cs typeface="Arial"/>
              </a:rPr>
              <a:t>] –</a:t>
            </a:r>
            <a:r>
              <a:rPr sz="1050" i="1" spc="-5" dirty="0">
                <a:latin typeface="Arial"/>
                <a:cs typeface="Arial"/>
              </a:rPr>
              <a:t>qt</a:t>
            </a:r>
            <a:r>
              <a:rPr sz="1050" spc="-5" dirty="0">
                <a:latin typeface="Arial"/>
                <a:cs typeface="Arial"/>
              </a:rPr>
              <a:t>– </a:t>
            </a:r>
            <a:r>
              <a:rPr sz="1050" i="1" spc="-25" dirty="0">
                <a:latin typeface="Arial"/>
                <a:cs typeface="Arial"/>
              </a:rPr>
              <a:t>Quality </a:t>
            </a:r>
            <a:r>
              <a:rPr sz="1050" spc="-35" dirty="0">
                <a:latin typeface="Arial"/>
                <a:cs typeface="Arial"/>
              </a:rPr>
              <a:t>–</a:t>
            </a:r>
            <a:r>
              <a:rPr sz="1050" i="1" spc="-35" dirty="0">
                <a:latin typeface="Arial"/>
                <a:cs typeface="Arial"/>
              </a:rPr>
              <a:t>ql </a:t>
            </a:r>
            <a:r>
              <a:rPr sz="1050" spc="-65" dirty="0">
                <a:latin typeface="Arial"/>
                <a:cs typeface="Arial"/>
              </a:rPr>
              <a:t>– </a:t>
            </a:r>
            <a:r>
              <a:rPr sz="1050" i="1" spc="-55" dirty="0">
                <a:latin typeface="Arial"/>
                <a:cs typeface="Arial"/>
              </a:rPr>
              <a:t>Region</a:t>
            </a:r>
            <a:r>
              <a:rPr sz="1050" spc="-55" dirty="0">
                <a:latin typeface="Arial"/>
                <a:cs typeface="Arial"/>
              </a:rPr>
              <a:t>:  </a:t>
            </a:r>
            <a:r>
              <a:rPr sz="1050" spc="-100" dirty="0">
                <a:latin typeface="Arial"/>
                <a:cs typeface="Arial"/>
              </a:rPr>
              <a:t>use </a:t>
            </a:r>
            <a:r>
              <a:rPr sz="1050" spc="-85" dirty="0">
                <a:latin typeface="Courier New"/>
                <a:cs typeface="Courier New"/>
              </a:rPr>
              <a:t>Quality </a:t>
            </a:r>
            <a:r>
              <a:rPr sz="1050" spc="-60" dirty="0">
                <a:latin typeface="Arial"/>
                <a:cs typeface="Arial"/>
              </a:rPr>
              <a:t>and </a:t>
            </a:r>
            <a:r>
              <a:rPr sz="1050" spc="-85" dirty="0">
                <a:latin typeface="Courier New"/>
                <a:cs typeface="Courier New"/>
              </a:rPr>
              <a:t>Abstract </a:t>
            </a:r>
            <a:r>
              <a:rPr sz="1050" spc="-70" dirty="0">
                <a:latin typeface="Arial"/>
                <a:cs typeface="Arial"/>
              </a:rPr>
              <a:t>branches </a:t>
            </a:r>
            <a:r>
              <a:rPr sz="1050" dirty="0">
                <a:latin typeface="Arial"/>
                <a:cs typeface="Arial"/>
              </a:rPr>
              <a:t>with </a:t>
            </a:r>
            <a:r>
              <a:rPr sz="1050" spc="-85" dirty="0">
                <a:latin typeface="Courier New"/>
                <a:cs typeface="Courier New"/>
              </a:rPr>
              <a:t>qt </a:t>
            </a:r>
            <a:r>
              <a:rPr sz="1050" spc="-40" dirty="0">
                <a:latin typeface="Arial"/>
                <a:cs typeface="Arial"/>
              </a:rPr>
              <a:t>(inherence) </a:t>
            </a:r>
            <a:r>
              <a:rPr sz="1050" spc="-60" dirty="0">
                <a:latin typeface="Arial"/>
                <a:cs typeface="Arial"/>
              </a:rPr>
              <a:t>and  </a:t>
            </a:r>
            <a:r>
              <a:rPr sz="1050" spc="-85" dirty="0">
                <a:latin typeface="Courier New"/>
                <a:cs typeface="Courier New"/>
              </a:rPr>
              <a:t>ql </a:t>
            </a:r>
            <a:r>
              <a:rPr sz="1050" spc="-30" dirty="0">
                <a:latin typeface="Arial"/>
                <a:cs typeface="Arial"/>
              </a:rPr>
              <a:t>(quale) object </a:t>
            </a:r>
            <a:r>
              <a:rPr sz="1050" spc="-45" dirty="0">
                <a:latin typeface="Arial"/>
                <a:cs typeface="Arial"/>
              </a:rPr>
              <a:t>properties</a:t>
            </a:r>
            <a:endParaRPr sz="1050" dirty="0">
              <a:latin typeface="Arial"/>
              <a:cs typeface="Arial"/>
            </a:endParaRPr>
          </a:p>
          <a:p>
            <a:pPr marL="184150" marR="379730" indent="-171450">
              <a:lnSpc>
                <a:spcPts val="1200"/>
              </a:lnSpc>
              <a:spcBef>
                <a:spcPts val="15"/>
              </a:spcBef>
              <a:buFont typeface="Arial"/>
              <a:buChar char="•"/>
            </a:pPr>
            <a:r>
              <a:rPr sz="1050" spc="-30" dirty="0">
                <a:latin typeface="Arial"/>
                <a:cs typeface="Arial"/>
              </a:rPr>
              <a:t>OWL: </a:t>
            </a:r>
            <a:r>
              <a:rPr sz="1050" spc="-85" dirty="0">
                <a:latin typeface="Courier New"/>
                <a:cs typeface="Courier New"/>
              </a:rPr>
              <a:t>DataProperty </a:t>
            </a:r>
            <a:r>
              <a:rPr sz="1050" dirty="0">
                <a:latin typeface="Arial"/>
                <a:cs typeface="Arial"/>
              </a:rPr>
              <a:t>with </a:t>
            </a:r>
            <a:r>
              <a:rPr sz="1050" spc="-110" dirty="0">
                <a:latin typeface="Arial"/>
                <a:cs typeface="Arial"/>
              </a:rPr>
              <a:t>as </a:t>
            </a:r>
            <a:r>
              <a:rPr sz="1050" spc="-50" dirty="0">
                <a:latin typeface="Arial"/>
                <a:cs typeface="Arial"/>
              </a:rPr>
              <a:t>domain </a:t>
            </a:r>
            <a:r>
              <a:rPr sz="1050" spc="-80" dirty="0">
                <a:latin typeface="Arial"/>
                <a:cs typeface="Arial"/>
              </a:rPr>
              <a:t>class </a:t>
            </a:r>
            <a:r>
              <a:rPr sz="1050" spc="-60" dirty="0">
                <a:latin typeface="Arial"/>
                <a:cs typeface="Arial"/>
              </a:rPr>
              <a:t>and </a:t>
            </a:r>
            <a:r>
              <a:rPr sz="1050" spc="-65" dirty="0">
                <a:latin typeface="Arial"/>
                <a:cs typeface="Arial"/>
              </a:rPr>
              <a:t>range </a:t>
            </a:r>
            <a:r>
              <a:rPr sz="1050" spc="-85" dirty="0">
                <a:latin typeface="Arial"/>
                <a:cs typeface="Arial"/>
              </a:rPr>
              <a:t>a  </a:t>
            </a:r>
            <a:r>
              <a:rPr sz="1050" spc="-35" dirty="0">
                <a:latin typeface="Arial"/>
                <a:cs typeface="Arial"/>
              </a:rPr>
              <a:t>datatype</a:t>
            </a:r>
            <a:endParaRPr sz="1050" dirty="0">
              <a:latin typeface="Arial"/>
              <a:cs typeface="Arial"/>
            </a:endParaRPr>
          </a:p>
          <a:p>
            <a:pPr marL="461010" indent="-171450">
              <a:lnSpc>
                <a:spcPts val="1155"/>
              </a:lnSpc>
              <a:buFont typeface="Arial"/>
              <a:buChar char="•"/>
            </a:pPr>
            <a:r>
              <a:rPr sz="1000" spc="-40" dirty="0">
                <a:latin typeface="Arial"/>
                <a:cs typeface="Arial"/>
              </a:rPr>
              <a:t>More compact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notation</a:t>
            </a:r>
            <a:endParaRPr sz="1000" dirty="0">
              <a:latin typeface="Arial"/>
              <a:cs typeface="Arial"/>
            </a:endParaRPr>
          </a:p>
          <a:p>
            <a:pPr marL="461010" marR="127000" indent="-171450">
              <a:lnSpc>
                <a:spcPts val="1200"/>
              </a:lnSpc>
              <a:spcBef>
                <a:spcPts val="35"/>
              </a:spcBef>
              <a:buFont typeface="Arial"/>
              <a:buChar char="•"/>
            </a:pPr>
            <a:r>
              <a:rPr sz="1000" spc="10" dirty="0">
                <a:latin typeface="Arial"/>
                <a:cs typeface="Arial"/>
              </a:rPr>
              <a:t>But </a:t>
            </a:r>
            <a:r>
              <a:rPr sz="1000" spc="-35" dirty="0">
                <a:latin typeface="Arial"/>
                <a:cs typeface="Arial"/>
              </a:rPr>
              <a:t>modelling </a:t>
            </a:r>
            <a:r>
              <a:rPr sz="1000" spc="-80" dirty="0">
                <a:latin typeface="Arial"/>
                <a:cs typeface="Arial"/>
              </a:rPr>
              <a:t>based </a:t>
            </a:r>
            <a:r>
              <a:rPr sz="1000" spc="-50" dirty="0">
                <a:latin typeface="Arial"/>
                <a:cs typeface="Arial"/>
              </a:rPr>
              <a:t>on </a:t>
            </a:r>
            <a:r>
              <a:rPr sz="1000" spc="-25" dirty="0">
                <a:latin typeface="Arial"/>
                <a:cs typeface="Arial"/>
              </a:rPr>
              <a:t>arbitrary </a:t>
            </a:r>
            <a:r>
              <a:rPr sz="1000" spc="-30" dirty="0">
                <a:latin typeface="Arial"/>
                <a:cs typeface="Arial"/>
              </a:rPr>
              <a:t>(and </a:t>
            </a:r>
            <a:r>
              <a:rPr sz="1000" spc="-25" dirty="0">
                <a:latin typeface="Arial"/>
                <a:cs typeface="Arial"/>
              </a:rPr>
              <a:t>practical, </a:t>
            </a:r>
            <a:r>
              <a:rPr sz="1000" spc="-20" dirty="0">
                <a:latin typeface="Arial"/>
                <a:cs typeface="Arial"/>
              </a:rPr>
              <a:t>application)  </a:t>
            </a:r>
            <a:r>
              <a:rPr sz="1000" spc="-55" dirty="0">
                <a:latin typeface="Arial"/>
                <a:cs typeface="Arial"/>
              </a:rPr>
              <a:t>decisions, </a:t>
            </a:r>
            <a:r>
              <a:rPr sz="1000" spc="-50" dirty="0">
                <a:latin typeface="Arial"/>
                <a:cs typeface="Arial"/>
              </a:rPr>
              <a:t>increasing </a:t>
            </a:r>
            <a:r>
              <a:rPr sz="1000" spc="-25" dirty="0">
                <a:latin typeface="Arial"/>
                <a:cs typeface="Arial"/>
              </a:rPr>
              <a:t>the </a:t>
            </a:r>
            <a:r>
              <a:rPr sz="1000" spc="-70" dirty="0">
                <a:latin typeface="Arial"/>
                <a:cs typeface="Arial"/>
              </a:rPr>
              <a:t>chance </a:t>
            </a:r>
            <a:r>
              <a:rPr sz="1000" spc="-20" dirty="0">
                <a:latin typeface="Arial"/>
                <a:cs typeface="Arial"/>
              </a:rPr>
              <a:t>of incompatibilities </a:t>
            </a:r>
            <a:r>
              <a:rPr sz="1000" spc="-55" dirty="0">
                <a:latin typeface="Arial"/>
                <a:cs typeface="Arial"/>
              </a:rPr>
              <a:t>and </a:t>
            </a:r>
            <a:r>
              <a:rPr sz="1000" spc="-85" dirty="0">
                <a:latin typeface="Arial"/>
                <a:cs typeface="Arial"/>
              </a:rPr>
              <a:t>less </a:t>
            </a:r>
            <a:r>
              <a:rPr sz="1000" spc="105" dirty="0">
                <a:latin typeface="Arial"/>
                <a:cs typeface="Arial"/>
              </a:rPr>
              <a:t> </a:t>
            </a:r>
            <a:r>
              <a:rPr sz="1000" spc="-65" dirty="0">
                <a:latin typeface="Arial"/>
                <a:cs typeface="Arial"/>
              </a:rPr>
              <a:t>reusable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15/46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38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38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95300" y="37668"/>
            <a:ext cx="2927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22553B"/>
                </a:solidFill>
                <a:latin typeface="Arial"/>
                <a:cs typeface="Arial"/>
                <a:hlinkClick r:id="rId3" action="ppaction://hlinksldjump"/>
              </a:rPr>
              <a:t>DOLCE</a:t>
            </a:r>
            <a:endParaRPr sz="6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26146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614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118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3622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126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6146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614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118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622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126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236116" y="37668"/>
            <a:ext cx="18542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B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F</a:t>
            </a: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29936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993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3497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001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4505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5009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993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497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001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505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993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3497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001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505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009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2274011" y="37668"/>
            <a:ext cx="178363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More 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foundational</a:t>
            </a:r>
            <a:r>
              <a:rPr sz="600" b="1" spc="4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4162971" y="37668"/>
            <a:ext cx="58047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502551" y="993051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02551" y="1359979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02551" y="1878736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624395" y="491591"/>
            <a:ext cx="3814255" cy="18370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2110">
              <a:lnSpc>
                <a:spcPct val="100000"/>
              </a:lnSpc>
            </a:pPr>
            <a:r>
              <a:rPr sz="1400" spc="-40" dirty="0">
                <a:solidFill>
                  <a:srgbClr val="46AA78"/>
                </a:solidFill>
                <a:latin typeface="Arial"/>
                <a:cs typeface="Arial"/>
              </a:rPr>
              <a:t>The </a:t>
            </a:r>
            <a:r>
              <a:rPr sz="1400" spc="-15" dirty="0">
                <a:solidFill>
                  <a:srgbClr val="46AA78"/>
                </a:solidFill>
                <a:latin typeface="Arial"/>
                <a:cs typeface="Arial"/>
              </a:rPr>
              <a:t>Wildlife </a:t>
            </a:r>
            <a:r>
              <a:rPr sz="1400" spc="-35" dirty="0">
                <a:solidFill>
                  <a:srgbClr val="46AA78"/>
                </a:solidFill>
                <a:latin typeface="Arial"/>
                <a:cs typeface="Arial"/>
              </a:rPr>
              <a:t>Ontology </a:t>
            </a:r>
            <a:r>
              <a:rPr sz="1400" spc="-75" dirty="0">
                <a:solidFill>
                  <a:srgbClr val="46AA78"/>
                </a:solidFill>
                <a:latin typeface="Arial"/>
                <a:cs typeface="Arial"/>
              </a:rPr>
              <a:t>and </a:t>
            </a:r>
            <a:r>
              <a:rPr sz="1400" spc="3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46AA78"/>
                </a:solidFill>
                <a:latin typeface="Arial"/>
                <a:cs typeface="Arial"/>
              </a:rPr>
              <a:t>DOLCE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184150" indent="-171450">
              <a:lnSpc>
                <a:spcPct val="100000"/>
              </a:lnSpc>
              <a:buFont typeface="Arial"/>
              <a:buChar char="•"/>
            </a:pPr>
            <a:r>
              <a:rPr sz="1050" spc="-60" dirty="0">
                <a:latin typeface="Arial"/>
                <a:cs typeface="Arial"/>
              </a:rPr>
              <a:t>Giraffes </a:t>
            </a:r>
            <a:r>
              <a:rPr sz="1050" spc="-45" dirty="0">
                <a:latin typeface="Arial"/>
                <a:cs typeface="Arial"/>
              </a:rPr>
              <a:t>eat </a:t>
            </a:r>
            <a:r>
              <a:rPr sz="1050" spc="-85" dirty="0">
                <a:latin typeface="Arial"/>
                <a:cs typeface="Arial"/>
              </a:rPr>
              <a:t>leaves  </a:t>
            </a:r>
            <a:r>
              <a:rPr sz="1050" spc="-60" dirty="0">
                <a:latin typeface="Arial"/>
                <a:cs typeface="Arial"/>
              </a:rPr>
              <a:t>and </a:t>
            </a:r>
            <a:r>
              <a:rPr sz="1050" spc="-30" dirty="0">
                <a:latin typeface="Arial"/>
                <a:cs typeface="Arial"/>
              </a:rPr>
              <a:t>twigs.  </a:t>
            </a:r>
            <a:r>
              <a:rPr sz="1050" spc="-65" dirty="0">
                <a:latin typeface="Arial"/>
                <a:cs typeface="Arial"/>
              </a:rPr>
              <a:t>how </a:t>
            </a:r>
            <a:r>
              <a:rPr sz="1050" spc="-55" dirty="0">
                <a:latin typeface="Arial"/>
                <a:cs typeface="Arial"/>
              </a:rPr>
              <a:t>do </a:t>
            </a:r>
            <a:r>
              <a:rPr sz="1050" spc="-85" dirty="0">
                <a:latin typeface="Courier New"/>
                <a:cs typeface="Courier New"/>
              </a:rPr>
              <a:t>Plant </a:t>
            </a:r>
            <a:r>
              <a:rPr sz="1050" spc="-60" dirty="0">
                <a:latin typeface="Arial"/>
                <a:cs typeface="Arial"/>
              </a:rPr>
              <a:t>and </a:t>
            </a:r>
            <a:r>
              <a:rPr sz="1050" spc="-85" dirty="0">
                <a:latin typeface="Courier New"/>
                <a:cs typeface="Courier New"/>
              </a:rPr>
              <a:t>Twig</a:t>
            </a:r>
            <a:r>
              <a:rPr sz="1050" spc="-150" dirty="0">
                <a:latin typeface="Courier New"/>
                <a:cs typeface="Courier New"/>
              </a:rPr>
              <a:t> </a:t>
            </a:r>
            <a:r>
              <a:rPr sz="1050" spc="-45" dirty="0">
                <a:latin typeface="Arial"/>
                <a:cs typeface="Arial"/>
              </a:rPr>
              <a:t>relate?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184150" marR="270510" indent="-171450">
              <a:lnSpc>
                <a:spcPts val="1200"/>
              </a:lnSpc>
              <a:buFont typeface="Arial"/>
              <a:buChar char="•"/>
            </a:pPr>
            <a:r>
              <a:rPr sz="1050" spc="-35" dirty="0">
                <a:latin typeface="Arial"/>
                <a:cs typeface="Arial"/>
              </a:rPr>
              <a:t>The </a:t>
            </a:r>
            <a:r>
              <a:rPr sz="1050" spc="-45" dirty="0">
                <a:latin typeface="Arial"/>
                <a:cs typeface="Arial"/>
              </a:rPr>
              <a:t>elephant’s </a:t>
            </a:r>
            <a:r>
              <a:rPr sz="1050" spc="-50" dirty="0">
                <a:latin typeface="Arial"/>
                <a:cs typeface="Arial"/>
              </a:rPr>
              <a:t>tusks </a:t>
            </a:r>
            <a:r>
              <a:rPr sz="1050" spc="-10" dirty="0">
                <a:latin typeface="Arial"/>
                <a:cs typeface="Arial"/>
              </a:rPr>
              <a:t>(ivory) </a:t>
            </a:r>
            <a:r>
              <a:rPr sz="1050" spc="-80" dirty="0">
                <a:latin typeface="Arial"/>
                <a:cs typeface="Arial"/>
              </a:rPr>
              <a:t>are </a:t>
            </a:r>
            <a:r>
              <a:rPr sz="1050" spc="-75" dirty="0">
                <a:latin typeface="Arial"/>
                <a:cs typeface="Arial"/>
              </a:rPr>
              <a:t>made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25" dirty="0">
                <a:latin typeface="Arial"/>
                <a:cs typeface="Arial"/>
              </a:rPr>
              <a:t>apatite </a:t>
            </a:r>
            <a:r>
              <a:rPr sz="1050" spc="-30" dirty="0">
                <a:latin typeface="Arial"/>
                <a:cs typeface="Arial"/>
              </a:rPr>
              <a:t>(calcium  </a:t>
            </a:r>
            <a:r>
              <a:rPr sz="1050" spc="-45" dirty="0">
                <a:latin typeface="Arial"/>
                <a:cs typeface="Arial"/>
              </a:rPr>
              <a:t>phosphate); </a:t>
            </a:r>
            <a:r>
              <a:rPr sz="1050" spc="-40" dirty="0">
                <a:latin typeface="Arial"/>
                <a:cs typeface="Arial"/>
              </a:rPr>
              <a:t>which </a:t>
            </a:r>
            <a:r>
              <a:rPr sz="1050" spc="-50" dirty="0">
                <a:latin typeface="Arial"/>
                <a:cs typeface="Arial"/>
              </a:rPr>
              <a:t>DOLCE </a:t>
            </a:r>
            <a:r>
              <a:rPr sz="1050" spc="-25" dirty="0">
                <a:latin typeface="Arial"/>
                <a:cs typeface="Arial"/>
              </a:rPr>
              <a:t>relation </a:t>
            </a:r>
            <a:r>
              <a:rPr sz="1050" spc="-65" dirty="0">
                <a:latin typeface="Arial"/>
                <a:cs typeface="Arial"/>
              </a:rPr>
              <a:t>can  </a:t>
            </a:r>
            <a:r>
              <a:rPr sz="1050" spc="-70" dirty="0">
                <a:latin typeface="Arial"/>
                <a:cs typeface="Arial"/>
              </a:rPr>
              <a:t>be  </a:t>
            </a:r>
            <a:r>
              <a:rPr sz="1050" spc="-50" dirty="0">
                <a:latin typeface="Arial"/>
                <a:cs typeface="Arial"/>
              </a:rPr>
              <a:t> </a:t>
            </a:r>
            <a:r>
              <a:rPr sz="1050" spc="-80" dirty="0">
                <a:latin typeface="Arial"/>
                <a:cs typeface="Arial"/>
              </a:rPr>
              <a:t>reused?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184150" marR="5080" indent="-171450">
              <a:lnSpc>
                <a:spcPts val="1200"/>
              </a:lnSpc>
              <a:buFont typeface="Arial"/>
              <a:buChar char="•"/>
            </a:pPr>
            <a:r>
              <a:rPr sz="1050" spc="-60" dirty="0">
                <a:latin typeface="Arial"/>
                <a:cs typeface="Arial"/>
              </a:rPr>
              <a:t>How </a:t>
            </a:r>
            <a:r>
              <a:rPr sz="1050" spc="-45" dirty="0">
                <a:latin typeface="Arial"/>
                <a:cs typeface="Arial"/>
              </a:rPr>
              <a:t>would </a:t>
            </a:r>
            <a:r>
              <a:rPr sz="1050" spc="-65" dirty="0">
                <a:latin typeface="Arial"/>
                <a:cs typeface="Arial"/>
              </a:rPr>
              <a:t>you </a:t>
            </a:r>
            <a:r>
              <a:rPr sz="1050" spc="-60" dirty="0">
                <a:latin typeface="Arial"/>
                <a:cs typeface="Arial"/>
              </a:rPr>
              <a:t>represent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85" dirty="0">
                <a:latin typeface="Courier New"/>
                <a:cs typeface="Courier New"/>
              </a:rPr>
              <a:t>Size </a:t>
            </a:r>
            <a:r>
              <a:rPr sz="1050" spc="-60" dirty="0">
                <a:latin typeface="Arial"/>
                <a:cs typeface="Arial"/>
              </a:rPr>
              <a:t>(</a:t>
            </a:r>
            <a:r>
              <a:rPr sz="1050" spc="-60" dirty="0">
                <a:latin typeface="Courier New"/>
                <a:cs typeface="Courier New"/>
              </a:rPr>
              <a:t>Height</a:t>
            </a:r>
            <a:r>
              <a:rPr sz="1050" spc="-60" dirty="0">
                <a:latin typeface="Arial"/>
                <a:cs typeface="Arial"/>
              </a:rPr>
              <a:t>, </a:t>
            </a:r>
            <a:r>
              <a:rPr sz="1050" spc="-75" dirty="0">
                <a:latin typeface="Courier New"/>
                <a:cs typeface="Courier New"/>
              </a:rPr>
              <a:t>Weight</a:t>
            </a:r>
            <a:r>
              <a:rPr sz="1050" spc="-75" dirty="0">
                <a:latin typeface="Arial"/>
                <a:cs typeface="Arial"/>
              </a:rPr>
              <a:t>, </a:t>
            </a:r>
            <a:r>
              <a:rPr sz="1050" spc="-10" dirty="0">
                <a:latin typeface="Arial"/>
                <a:cs typeface="Arial"/>
              </a:rPr>
              <a:t>etc.) </a:t>
            </a:r>
            <a:r>
              <a:rPr sz="1050" spc="-20" dirty="0">
                <a:latin typeface="Arial"/>
                <a:cs typeface="Arial"/>
              </a:rPr>
              <a:t>of  </a:t>
            </a:r>
            <a:r>
              <a:rPr sz="1050" spc="-70" dirty="0">
                <a:latin typeface="Arial"/>
                <a:cs typeface="Arial"/>
              </a:rPr>
              <a:t>an  </a:t>
            </a:r>
            <a:r>
              <a:rPr sz="1050" spc="-75" dirty="0">
                <a:latin typeface="Arial"/>
                <a:cs typeface="Arial"/>
              </a:rPr>
              <a:t>average  </a:t>
            </a:r>
            <a:r>
              <a:rPr sz="1050" spc="-20" dirty="0">
                <a:latin typeface="Arial"/>
                <a:cs typeface="Arial"/>
              </a:rPr>
              <a:t>adult</a:t>
            </a:r>
            <a:r>
              <a:rPr sz="1050" spc="-114" dirty="0">
                <a:latin typeface="Arial"/>
                <a:cs typeface="Arial"/>
              </a:rPr>
              <a:t> </a:t>
            </a:r>
            <a:r>
              <a:rPr sz="1050" spc="-55" dirty="0">
                <a:latin typeface="Arial"/>
                <a:cs typeface="Arial"/>
              </a:rPr>
              <a:t>elephant?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16/46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38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38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95300" y="37668"/>
            <a:ext cx="2927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22553B"/>
                </a:solidFill>
                <a:latin typeface="Arial"/>
                <a:cs typeface="Arial"/>
                <a:hlinkClick r:id="rId3" action="ppaction://hlinksldjump"/>
              </a:rPr>
              <a:t>DOLCE</a:t>
            </a:r>
            <a:endParaRPr sz="6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26146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614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118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3622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126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6146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614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118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622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126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236116" y="37668"/>
            <a:ext cx="18542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B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F</a:t>
            </a: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29936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993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3497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001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4505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5009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993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497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001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505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993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3497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001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505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009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2274011" y="37667"/>
            <a:ext cx="1478839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More 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foundational</a:t>
            </a:r>
            <a:r>
              <a:rPr sz="600" b="1" spc="4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502551" y="993051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92327" y="1182865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02551" y="1359979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02551" y="1878736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624395" y="491591"/>
            <a:ext cx="3814255" cy="18279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2110">
              <a:lnSpc>
                <a:spcPct val="100000"/>
              </a:lnSpc>
            </a:pPr>
            <a:r>
              <a:rPr sz="1400" spc="-40" dirty="0">
                <a:solidFill>
                  <a:srgbClr val="46AA78"/>
                </a:solidFill>
                <a:latin typeface="Arial"/>
                <a:cs typeface="Arial"/>
              </a:rPr>
              <a:t>The </a:t>
            </a:r>
            <a:r>
              <a:rPr sz="1400" spc="-15" dirty="0">
                <a:solidFill>
                  <a:srgbClr val="46AA78"/>
                </a:solidFill>
                <a:latin typeface="Arial"/>
                <a:cs typeface="Arial"/>
              </a:rPr>
              <a:t>Wildlife </a:t>
            </a:r>
            <a:r>
              <a:rPr sz="1400" spc="-35" dirty="0">
                <a:solidFill>
                  <a:srgbClr val="46AA78"/>
                </a:solidFill>
                <a:latin typeface="Arial"/>
                <a:cs typeface="Arial"/>
              </a:rPr>
              <a:t>Ontology </a:t>
            </a:r>
            <a:r>
              <a:rPr sz="1400" spc="-75" dirty="0">
                <a:solidFill>
                  <a:srgbClr val="46AA78"/>
                </a:solidFill>
                <a:latin typeface="Arial"/>
                <a:cs typeface="Arial"/>
              </a:rPr>
              <a:t>and </a:t>
            </a:r>
            <a:r>
              <a:rPr sz="1400" spc="3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46AA78"/>
                </a:solidFill>
                <a:latin typeface="Arial"/>
                <a:cs typeface="Arial"/>
              </a:rPr>
              <a:t>DOLCE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184150" indent="-171450">
              <a:lnSpc>
                <a:spcPct val="100000"/>
              </a:lnSpc>
              <a:buFont typeface="Arial"/>
              <a:buChar char="•"/>
            </a:pPr>
            <a:r>
              <a:rPr sz="1050" spc="-60" dirty="0">
                <a:latin typeface="Arial"/>
                <a:cs typeface="Arial"/>
              </a:rPr>
              <a:t>Giraffes </a:t>
            </a:r>
            <a:r>
              <a:rPr sz="1050" spc="-45" dirty="0">
                <a:latin typeface="Arial"/>
                <a:cs typeface="Arial"/>
              </a:rPr>
              <a:t>eat </a:t>
            </a:r>
            <a:r>
              <a:rPr sz="1050" spc="-85" dirty="0">
                <a:latin typeface="Arial"/>
                <a:cs typeface="Arial"/>
              </a:rPr>
              <a:t>leaves  </a:t>
            </a:r>
            <a:r>
              <a:rPr sz="1050" spc="-60" dirty="0">
                <a:latin typeface="Arial"/>
                <a:cs typeface="Arial"/>
              </a:rPr>
              <a:t>and </a:t>
            </a:r>
            <a:r>
              <a:rPr sz="1050" spc="-30" dirty="0">
                <a:latin typeface="Arial"/>
                <a:cs typeface="Arial"/>
              </a:rPr>
              <a:t>twigs.  </a:t>
            </a:r>
            <a:r>
              <a:rPr sz="1050" spc="-65" dirty="0">
                <a:latin typeface="Arial"/>
                <a:cs typeface="Arial"/>
              </a:rPr>
              <a:t>how </a:t>
            </a:r>
            <a:r>
              <a:rPr sz="1050" spc="-55" dirty="0">
                <a:latin typeface="Arial"/>
                <a:cs typeface="Arial"/>
              </a:rPr>
              <a:t>do </a:t>
            </a:r>
            <a:r>
              <a:rPr sz="1050" spc="-85" dirty="0">
                <a:latin typeface="Courier New"/>
                <a:cs typeface="Courier New"/>
              </a:rPr>
              <a:t>Plant </a:t>
            </a:r>
            <a:r>
              <a:rPr sz="1050" spc="-60" dirty="0">
                <a:latin typeface="Arial"/>
                <a:cs typeface="Arial"/>
              </a:rPr>
              <a:t>and </a:t>
            </a:r>
            <a:r>
              <a:rPr sz="1050" spc="-85" dirty="0">
                <a:latin typeface="Courier New"/>
                <a:cs typeface="Courier New"/>
              </a:rPr>
              <a:t>Twig</a:t>
            </a:r>
            <a:r>
              <a:rPr sz="1050" spc="-150" dirty="0">
                <a:latin typeface="Courier New"/>
                <a:cs typeface="Courier New"/>
              </a:rPr>
              <a:t> </a:t>
            </a:r>
            <a:r>
              <a:rPr sz="1050" spc="-45" dirty="0">
                <a:latin typeface="Arial"/>
                <a:cs typeface="Arial"/>
              </a:rPr>
              <a:t>relate?</a:t>
            </a:r>
            <a:endParaRPr sz="1050" dirty="0">
              <a:latin typeface="Arial"/>
              <a:cs typeface="Arial"/>
            </a:endParaRPr>
          </a:p>
          <a:p>
            <a:pPr marL="461010" indent="-171450">
              <a:lnSpc>
                <a:spcPct val="100000"/>
              </a:lnSpc>
              <a:spcBef>
                <a:spcPts val="175"/>
              </a:spcBef>
              <a:buFont typeface="Arial"/>
              <a:buChar char="•"/>
            </a:pPr>
            <a:r>
              <a:rPr sz="1000" spc="-60" dirty="0">
                <a:latin typeface="Arial"/>
                <a:cs typeface="Arial"/>
              </a:rPr>
              <a:t>(some </a:t>
            </a:r>
            <a:r>
              <a:rPr sz="1000" spc="-30" dirty="0">
                <a:latin typeface="Arial"/>
                <a:cs typeface="Arial"/>
              </a:rPr>
              <a:t>type </a:t>
            </a:r>
            <a:r>
              <a:rPr sz="1000" spc="25" dirty="0">
                <a:latin typeface="Arial"/>
                <a:cs typeface="Arial"/>
              </a:rPr>
              <a:t>of) </a:t>
            </a:r>
            <a:r>
              <a:rPr sz="1000" spc="-30" dirty="0">
                <a:latin typeface="Arial"/>
                <a:cs typeface="Arial"/>
              </a:rPr>
              <a:t>parthood 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relation</a:t>
            </a:r>
            <a:endParaRPr sz="1000" dirty="0">
              <a:latin typeface="Arial"/>
              <a:cs typeface="Arial"/>
            </a:endParaRPr>
          </a:p>
          <a:p>
            <a:pPr marL="184150" marR="270510" indent="-171450">
              <a:lnSpc>
                <a:spcPts val="1200"/>
              </a:lnSpc>
              <a:spcBef>
                <a:spcPts val="334"/>
              </a:spcBef>
              <a:buFont typeface="Arial"/>
              <a:buChar char="•"/>
            </a:pPr>
            <a:r>
              <a:rPr sz="1050" spc="-35" dirty="0">
                <a:latin typeface="Arial"/>
                <a:cs typeface="Arial"/>
              </a:rPr>
              <a:t>The </a:t>
            </a:r>
            <a:r>
              <a:rPr sz="1050" spc="-45" dirty="0">
                <a:latin typeface="Arial"/>
                <a:cs typeface="Arial"/>
              </a:rPr>
              <a:t>elephant’s </a:t>
            </a:r>
            <a:r>
              <a:rPr sz="1050" spc="-50" dirty="0">
                <a:latin typeface="Arial"/>
                <a:cs typeface="Arial"/>
              </a:rPr>
              <a:t>tusks </a:t>
            </a:r>
            <a:r>
              <a:rPr sz="1050" spc="-10" dirty="0">
                <a:latin typeface="Arial"/>
                <a:cs typeface="Arial"/>
              </a:rPr>
              <a:t>(ivory) </a:t>
            </a:r>
            <a:r>
              <a:rPr sz="1050" spc="-80" dirty="0">
                <a:latin typeface="Arial"/>
                <a:cs typeface="Arial"/>
              </a:rPr>
              <a:t>are </a:t>
            </a:r>
            <a:r>
              <a:rPr sz="1050" spc="-75" dirty="0">
                <a:latin typeface="Arial"/>
                <a:cs typeface="Arial"/>
              </a:rPr>
              <a:t>made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25" dirty="0">
                <a:latin typeface="Arial"/>
                <a:cs typeface="Arial"/>
              </a:rPr>
              <a:t>apatite </a:t>
            </a:r>
            <a:r>
              <a:rPr sz="1050" spc="-30" dirty="0">
                <a:latin typeface="Arial"/>
                <a:cs typeface="Arial"/>
              </a:rPr>
              <a:t>(calcium  </a:t>
            </a:r>
            <a:r>
              <a:rPr sz="1050" spc="-45" dirty="0">
                <a:latin typeface="Arial"/>
                <a:cs typeface="Arial"/>
              </a:rPr>
              <a:t>phosphate); </a:t>
            </a:r>
            <a:r>
              <a:rPr sz="1050" spc="-40" dirty="0">
                <a:latin typeface="Arial"/>
                <a:cs typeface="Arial"/>
              </a:rPr>
              <a:t>which </a:t>
            </a:r>
            <a:r>
              <a:rPr sz="1050" spc="-50" dirty="0">
                <a:latin typeface="Arial"/>
                <a:cs typeface="Arial"/>
              </a:rPr>
              <a:t>DOLCE </a:t>
            </a:r>
            <a:r>
              <a:rPr sz="1050" spc="-25" dirty="0">
                <a:latin typeface="Arial"/>
                <a:cs typeface="Arial"/>
              </a:rPr>
              <a:t>relation </a:t>
            </a:r>
            <a:r>
              <a:rPr sz="1050" spc="-65" dirty="0">
                <a:latin typeface="Arial"/>
                <a:cs typeface="Arial"/>
              </a:rPr>
              <a:t>can  </a:t>
            </a:r>
            <a:r>
              <a:rPr sz="1050" spc="-70" dirty="0">
                <a:latin typeface="Arial"/>
                <a:cs typeface="Arial"/>
              </a:rPr>
              <a:t>be  </a:t>
            </a:r>
            <a:r>
              <a:rPr sz="1050" spc="-50" dirty="0">
                <a:latin typeface="Arial"/>
                <a:cs typeface="Arial"/>
              </a:rPr>
              <a:t> </a:t>
            </a:r>
            <a:r>
              <a:rPr sz="1050" spc="-80" dirty="0">
                <a:latin typeface="Arial"/>
                <a:cs typeface="Arial"/>
              </a:rPr>
              <a:t>reused?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184150" marR="5080" indent="-171450">
              <a:lnSpc>
                <a:spcPts val="1200"/>
              </a:lnSpc>
              <a:buFont typeface="Arial"/>
              <a:buChar char="•"/>
            </a:pPr>
            <a:r>
              <a:rPr sz="1050" spc="-60" dirty="0">
                <a:latin typeface="Arial"/>
                <a:cs typeface="Arial"/>
              </a:rPr>
              <a:t>How </a:t>
            </a:r>
            <a:r>
              <a:rPr sz="1050" spc="-45" dirty="0">
                <a:latin typeface="Arial"/>
                <a:cs typeface="Arial"/>
              </a:rPr>
              <a:t>would </a:t>
            </a:r>
            <a:r>
              <a:rPr sz="1050" spc="-65" dirty="0">
                <a:latin typeface="Arial"/>
                <a:cs typeface="Arial"/>
              </a:rPr>
              <a:t>you </a:t>
            </a:r>
            <a:r>
              <a:rPr sz="1050" spc="-60" dirty="0">
                <a:latin typeface="Arial"/>
                <a:cs typeface="Arial"/>
              </a:rPr>
              <a:t>represent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85" dirty="0">
                <a:latin typeface="Courier New"/>
                <a:cs typeface="Courier New"/>
              </a:rPr>
              <a:t>Size </a:t>
            </a:r>
            <a:r>
              <a:rPr sz="1050" spc="-60" dirty="0">
                <a:latin typeface="Arial"/>
                <a:cs typeface="Arial"/>
              </a:rPr>
              <a:t>(</a:t>
            </a:r>
            <a:r>
              <a:rPr sz="1050" spc="-60" dirty="0">
                <a:latin typeface="Courier New"/>
                <a:cs typeface="Courier New"/>
              </a:rPr>
              <a:t>Height</a:t>
            </a:r>
            <a:r>
              <a:rPr sz="1050" spc="-60" dirty="0">
                <a:latin typeface="Arial"/>
                <a:cs typeface="Arial"/>
              </a:rPr>
              <a:t>, </a:t>
            </a:r>
            <a:r>
              <a:rPr sz="1050" spc="-75" dirty="0">
                <a:latin typeface="Courier New"/>
                <a:cs typeface="Courier New"/>
              </a:rPr>
              <a:t>Weight</a:t>
            </a:r>
            <a:r>
              <a:rPr sz="1050" spc="-75" dirty="0">
                <a:latin typeface="Arial"/>
                <a:cs typeface="Arial"/>
              </a:rPr>
              <a:t>, </a:t>
            </a:r>
            <a:r>
              <a:rPr sz="1050" spc="-10" dirty="0">
                <a:latin typeface="Arial"/>
                <a:cs typeface="Arial"/>
              </a:rPr>
              <a:t>etc.) </a:t>
            </a:r>
            <a:r>
              <a:rPr sz="1050" spc="-20" dirty="0">
                <a:latin typeface="Arial"/>
                <a:cs typeface="Arial"/>
              </a:rPr>
              <a:t>of  </a:t>
            </a:r>
            <a:r>
              <a:rPr sz="1050" spc="-70" dirty="0">
                <a:latin typeface="Arial"/>
                <a:cs typeface="Arial"/>
              </a:rPr>
              <a:t>an  </a:t>
            </a:r>
            <a:r>
              <a:rPr sz="1050" spc="-75" dirty="0">
                <a:latin typeface="Arial"/>
                <a:cs typeface="Arial"/>
              </a:rPr>
              <a:t>average  </a:t>
            </a:r>
            <a:r>
              <a:rPr sz="1050" spc="-20" dirty="0">
                <a:latin typeface="Arial"/>
                <a:cs typeface="Arial"/>
              </a:rPr>
              <a:t>adult</a:t>
            </a:r>
            <a:r>
              <a:rPr sz="1050" spc="-114" dirty="0">
                <a:latin typeface="Arial"/>
                <a:cs typeface="Arial"/>
              </a:rPr>
              <a:t> </a:t>
            </a:r>
            <a:r>
              <a:rPr sz="1050" spc="-55" dirty="0">
                <a:latin typeface="Arial"/>
                <a:cs typeface="Arial"/>
              </a:rPr>
              <a:t>elephant?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16/46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38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38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95300" y="37668"/>
            <a:ext cx="2927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22553B"/>
                </a:solidFill>
                <a:latin typeface="Arial"/>
                <a:cs typeface="Arial"/>
                <a:hlinkClick r:id="rId3" action="ppaction://hlinksldjump"/>
              </a:rPr>
              <a:t>DOLCE</a:t>
            </a:r>
            <a:endParaRPr sz="6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26146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614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118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3622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126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6146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614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118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622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126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236116" y="37668"/>
            <a:ext cx="18542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B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F</a:t>
            </a: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29936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993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3497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001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4505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5009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993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497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001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505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993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3497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001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505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009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2274011" y="37667"/>
            <a:ext cx="1326439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More 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foundational</a:t>
            </a:r>
            <a:r>
              <a:rPr sz="600" b="1" spc="4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502551" y="993051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92327" y="1182865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02551" y="1359979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92327" y="1701622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02551" y="1878736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624395" y="491591"/>
            <a:ext cx="3814255" cy="1818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2110">
              <a:lnSpc>
                <a:spcPct val="100000"/>
              </a:lnSpc>
            </a:pPr>
            <a:r>
              <a:rPr sz="1400" spc="-40" dirty="0">
                <a:solidFill>
                  <a:srgbClr val="46AA78"/>
                </a:solidFill>
                <a:latin typeface="Arial"/>
                <a:cs typeface="Arial"/>
              </a:rPr>
              <a:t>The </a:t>
            </a:r>
            <a:r>
              <a:rPr sz="1400" spc="-15" dirty="0">
                <a:solidFill>
                  <a:srgbClr val="46AA78"/>
                </a:solidFill>
                <a:latin typeface="Arial"/>
                <a:cs typeface="Arial"/>
              </a:rPr>
              <a:t>Wildlife </a:t>
            </a:r>
            <a:r>
              <a:rPr sz="1400" spc="-35" dirty="0">
                <a:solidFill>
                  <a:srgbClr val="46AA78"/>
                </a:solidFill>
                <a:latin typeface="Arial"/>
                <a:cs typeface="Arial"/>
              </a:rPr>
              <a:t>Ontology </a:t>
            </a:r>
            <a:r>
              <a:rPr sz="1400" spc="-75" dirty="0">
                <a:solidFill>
                  <a:srgbClr val="46AA78"/>
                </a:solidFill>
                <a:latin typeface="Arial"/>
                <a:cs typeface="Arial"/>
              </a:rPr>
              <a:t>and </a:t>
            </a:r>
            <a:r>
              <a:rPr sz="1400" spc="3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46AA78"/>
                </a:solidFill>
                <a:latin typeface="Arial"/>
                <a:cs typeface="Arial"/>
              </a:rPr>
              <a:t>DOLCE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184150" indent="-171450">
              <a:lnSpc>
                <a:spcPct val="100000"/>
              </a:lnSpc>
              <a:buFont typeface="Arial"/>
              <a:buChar char="•"/>
            </a:pPr>
            <a:r>
              <a:rPr sz="1050" spc="-60" dirty="0">
                <a:latin typeface="Arial"/>
                <a:cs typeface="Arial"/>
              </a:rPr>
              <a:t>Giraffes </a:t>
            </a:r>
            <a:r>
              <a:rPr sz="1050" spc="-45" dirty="0">
                <a:latin typeface="Arial"/>
                <a:cs typeface="Arial"/>
              </a:rPr>
              <a:t>eat </a:t>
            </a:r>
            <a:r>
              <a:rPr sz="1050" spc="-85" dirty="0">
                <a:latin typeface="Arial"/>
                <a:cs typeface="Arial"/>
              </a:rPr>
              <a:t>leaves  </a:t>
            </a:r>
            <a:r>
              <a:rPr sz="1050" spc="-60" dirty="0">
                <a:latin typeface="Arial"/>
                <a:cs typeface="Arial"/>
              </a:rPr>
              <a:t>and </a:t>
            </a:r>
            <a:r>
              <a:rPr sz="1050" spc="-30" dirty="0">
                <a:latin typeface="Arial"/>
                <a:cs typeface="Arial"/>
              </a:rPr>
              <a:t>twigs.  </a:t>
            </a:r>
            <a:r>
              <a:rPr sz="1050" spc="-65" dirty="0">
                <a:latin typeface="Arial"/>
                <a:cs typeface="Arial"/>
              </a:rPr>
              <a:t>how </a:t>
            </a:r>
            <a:r>
              <a:rPr sz="1050" spc="-55" dirty="0">
                <a:latin typeface="Arial"/>
                <a:cs typeface="Arial"/>
              </a:rPr>
              <a:t>do </a:t>
            </a:r>
            <a:r>
              <a:rPr sz="1050" spc="-85" dirty="0">
                <a:latin typeface="Courier New"/>
                <a:cs typeface="Courier New"/>
              </a:rPr>
              <a:t>Plant </a:t>
            </a:r>
            <a:r>
              <a:rPr sz="1050" spc="-60" dirty="0">
                <a:latin typeface="Arial"/>
                <a:cs typeface="Arial"/>
              </a:rPr>
              <a:t>and </a:t>
            </a:r>
            <a:r>
              <a:rPr sz="1050" spc="-85" dirty="0">
                <a:latin typeface="Courier New"/>
                <a:cs typeface="Courier New"/>
              </a:rPr>
              <a:t>Twig</a:t>
            </a:r>
            <a:r>
              <a:rPr sz="1050" spc="-150" dirty="0">
                <a:latin typeface="Courier New"/>
                <a:cs typeface="Courier New"/>
              </a:rPr>
              <a:t> </a:t>
            </a:r>
            <a:r>
              <a:rPr sz="1050" spc="-45" dirty="0">
                <a:latin typeface="Arial"/>
                <a:cs typeface="Arial"/>
              </a:rPr>
              <a:t>relate?</a:t>
            </a:r>
            <a:endParaRPr sz="1050" dirty="0">
              <a:latin typeface="Arial"/>
              <a:cs typeface="Arial"/>
            </a:endParaRPr>
          </a:p>
          <a:p>
            <a:pPr marL="461010" indent="-171450">
              <a:lnSpc>
                <a:spcPct val="100000"/>
              </a:lnSpc>
              <a:spcBef>
                <a:spcPts val="175"/>
              </a:spcBef>
              <a:buFont typeface="Arial"/>
              <a:buChar char="•"/>
            </a:pPr>
            <a:r>
              <a:rPr sz="1000" spc="-60" dirty="0">
                <a:latin typeface="Arial"/>
                <a:cs typeface="Arial"/>
              </a:rPr>
              <a:t>(some </a:t>
            </a:r>
            <a:r>
              <a:rPr sz="1000" spc="-30" dirty="0">
                <a:latin typeface="Arial"/>
                <a:cs typeface="Arial"/>
              </a:rPr>
              <a:t>type </a:t>
            </a:r>
            <a:r>
              <a:rPr sz="1000" spc="25" dirty="0">
                <a:latin typeface="Arial"/>
                <a:cs typeface="Arial"/>
              </a:rPr>
              <a:t>of) </a:t>
            </a:r>
            <a:r>
              <a:rPr sz="1000" spc="-30" dirty="0">
                <a:latin typeface="Arial"/>
                <a:cs typeface="Arial"/>
              </a:rPr>
              <a:t>parthood 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relation</a:t>
            </a:r>
            <a:endParaRPr sz="1000" dirty="0">
              <a:latin typeface="Arial"/>
              <a:cs typeface="Arial"/>
            </a:endParaRPr>
          </a:p>
          <a:p>
            <a:pPr marL="184150" marR="270510" indent="-171450">
              <a:lnSpc>
                <a:spcPts val="1200"/>
              </a:lnSpc>
              <a:spcBef>
                <a:spcPts val="334"/>
              </a:spcBef>
              <a:buFont typeface="Arial"/>
              <a:buChar char="•"/>
            </a:pPr>
            <a:r>
              <a:rPr sz="1050" spc="-35" dirty="0">
                <a:latin typeface="Arial"/>
                <a:cs typeface="Arial"/>
              </a:rPr>
              <a:t>The </a:t>
            </a:r>
            <a:r>
              <a:rPr sz="1050" spc="-45" dirty="0">
                <a:latin typeface="Arial"/>
                <a:cs typeface="Arial"/>
              </a:rPr>
              <a:t>elephant’s </a:t>
            </a:r>
            <a:r>
              <a:rPr sz="1050" spc="-50" dirty="0">
                <a:latin typeface="Arial"/>
                <a:cs typeface="Arial"/>
              </a:rPr>
              <a:t>tusks </a:t>
            </a:r>
            <a:r>
              <a:rPr sz="1050" spc="-10" dirty="0">
                <a:latin typeface="Arial"/>
                <a:cs typeface="Arial"/>
              </a:rPr>
              <a:t>(ivory) </a:t>
            </a:r>
            <a:r>
              <a:rPr sz="1050" spc="-80" dirty="0">
                <a:latin typeface="Arial"/>
                <a:cs typeface="Arial"/>
              </a:rPr>
              <a:t>are </a:t>
            </a:r>
            <a:r>
              <a:rPr sz="1050" spc="-75" dirty="0">
                <a:latin typeface="Arial"/>
                <a:cs typeface="Arial"/>
              </a:rPr>
              <a:t>made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25" dirty="0">
                <a:latin typeface="Arial"/>
                <a:cs typeface="Arial"/>
              </a:rPr>
              <a:t>apatite </a:t>
            </a:r>
            <a:r>
              <a:rPr sz="1050" spc="-30" dirty="0">
                <a:latin typeface="Arial"/>
                <a:cs typeface="Arial"/>
              </a:rPr>
              <a:t>(calcium  </a:t>
            </a:r>
            <a:r>
              <a:rPr sz="1050" spc="-45" dirty="0">
                <a:latin typeface="Arial"/>
                <a:cs typeface="Arial"/>
              </a:rPr>
              <a:t>phosphate); </a:t>
            </a:r>
            <a:r>
              <a:rPr sz="1050" spc="-40" dirty="0">
                <a:latin typeface="Arial"/>
                <a:cs typeface="Arial"/>
              </a:rPr>
              <a:t>which </a:t>
            </a:r>
            <a:r>
              <a:rPr sz="1050" spc="-50" dirty="0">
                <a:latin typeface="Arial"/>
                <a:cs typeface="Arial"/>
              </a:rPr>
              <a:t>DOLCE </a:t>
            </a:r>
            <a:r>
              <a:rPr sz="1050" spc="-25" dirty="0">
                <a:latin typeface="Arial"/>
                <a:cs typeface="Arial"/>
              </a:rPr>
              <a:t>relation </a:t>
            </a:r>
            <a:r>
              <a:rPr sz="1050" spc="-65" dirty="0">
                <a:latin typeface="Arial"/>
                <a:cs typeface="Arial"/>
              </a:rPr>
              <a:t>can  </a:t>
            </a:r>
            <a:r>
              <a:rPr sz="1050" spc="-70" dirty="0">
                <a:latin typeface="Arial"/>
                <a:cs typeface="Arial"/>
              </a:rPr>
              <a:t>be  </a:t>
            </a:r>
            <a:r>
              <a:rPr sz="1050" spc="-50" dirty="0">
                <a:latin typeface="Arial"/>
                <a:cs typeface="Arial"/>
              </a:rPr>
              <a:t> </a:t>
            </a:r>
            <a:r>
              <a:rPr sz="1050" spc="-80" dirty="0">
                <a:latin typeface="Arial"/>
                <a:cs typeface="Arial"/>
              </a:rPr>
              <a:t>reused?</a:t>
            </a:r>
            <a:endParaRPr sz="1050" dirty="0">
              <a:latin typeface="Arial"/>
              <a:cs typeface="Arial"/>
            </a:endParaRPr>
          </a:p>
          <a:p>
            <a:pPr marL="461010" indent="-171450">
              <a:lnSpc>
                <a:spcPct val="100000"/>
              </a:lnSpc>
              <a:spcBef>
                <a:spcPts val="155"/>
              </a:spcBef>
              <a:buFont typeface="Arial"/>
              <a:buChar char="•"/>
            </a:pPr>
            <a:r>
              <a:rPr sz="1000" spc="-15" dirty="0">
                <a:latin typeface="Arial"/>
                <a:cs typeface="Arial"/>
              </a:rPr>
              <a:t>constitution</a:t>
            </a:r>
            <a:endParaRPr sz="1000" dirty="0">
              <a:latin typeface="Arial"/>
              <a:cs typeface="Arial"/>
            </a:endParaRPr>
          </a:p>
          <a:p>
            <a:pPr marL="184150" marR="5080" indent="-171450">
              <a:lnSpc>
                <a:spcPts val="1200"/>
              </a:lnSpc>
              <a:spcBef>
                <a:spcPts val="334"/>
              </a:spcBef>
              <a:buFont typeface="Arial"/>
              <a:buChar char="•"/>
            </a:pPr>
            <a:r>
              <a:rPr sz="1050" spc="-60" dirty="0">
                <a:latin typeface="Arial"/>
                <a:cs typeface="Arial"/>
              </a:rPr>
              <a:t>How </a:t>
            </a:r>
            <a:r>
              <a:rPr sz="1050" spc="-45" dirty="0">
                <a:latin typeface="Arial"/>
                <a:cs typeface="Arial"/>
              </a:rPr>
              <a:t>would </a:t>
            </a:r>
            <a:r>
              <a:rPr sz="1050" spc="-65" dirty="0">
                <a:latin typeface="Arial"/>
                <a:cs typeface="Arial"/>
              </a:rPr>
              <a:t>you </a:t>
            </a:r>
            <a:r>
              <a:rPr sz="1050" spc="-60" dirty="0">
                <a:latin typeface="Arial"/>
                <a:cs typeface="Arial"/>
              </a:rPr>
              <a:t>represent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85" dirty="0">
                <a:latin typeface="Courier New"/>
                <a:cs typeface="Courier New"/>
              </a:rPr>
              <a:t>Size </a:t>
            </a:r>
            <a:r>
              <a:rPr sz="1050" spc="-60" dirty="0">
                <a:latin typeface="Arial"/>
                <a:cs typeface="Arial"/>
              </a:rPr>
              <a:t>(</a:t>
            </a:r>
            <a:r>
              <a:rPr sz="1050" spc="-60" dirty="0">
                <a:latin typeface="Courier New"/>
                <a:cs typeface="Courier New"/>
              </a:rPr>
              <a:t>Height</a:t>
            </a:r>
            <a:r>
              <a:rPr sz="1050" spc="-60" dirty="0">
                <a:latin typeface="Arial"/>
                <a:cs typeface="Arial"/>
              </a:rPr>
              <a:t>, </a:t>
            </a:r>
            <a:r>
              <a:rPr sz="1050" spc="-75" dirty="0">
                <a:latin typeface="Courier New"/>
                <a:cs typeface="Courier New"/>
              </a:rPr>
              <a:t>Weight</a:t>
            </a:r>
            <a:r>
              <a:rPr sz="1050" spc="-75" dirty="0">
                <a:latin typeface="Arial"/>
                <a:cs typeface="Arial"/>
              </a:rPr>
              <a:t>, </a:t>
            </a:r>
            <a:r>
              <a:rPr sz="1050" spc="-10" dirty="0">
                <a:latin typeface="Arial"/>
                <a:cs typeface="Arial"/>
              </a:rPr>
              <a:t>etc.) </a:t>
            </a:r>
            <a:r>
              <a:rPr sz="1050" spc="-20" dirty="0">
                <a:latin typeface="Arial"/>
                <a:cs typeface="Arial"/>
              </a:rPr>
              <a:t>of  </a:t>
            </a:r>
            <a:r>
              <a:rPr sz="1050" spc="-70" dirty="0">
                <a:latin typeface="Arial"/>
                <a:cs typeface="Arial"/>
              </a:rPr>
              <a:t>an  </a:t>
            </a:r>
            <a:r>
              <a:rPr sz="1050" spc="-75" dirty="0">
                <a:latin typeface="Arial"/>
                <a:cs typeface="Arial"/>
              </a:rPr>
              <a:t>average  </a:t>
            </a:r>
            <a:r>
              <a:rPr sz="1050" spc="-20" dirty="0">
                <a:latin typeface="Arial"/>
                <a:cs typeface="Arial"/>
              </a:rPr>
              <a:t>adult</a:t>
            </a:r>
            <a:r>
              <a:rPr sz="1050" spc="-114" dirty="0">
                <a:latin typeface="Arial"/>
                <a:cs typeface="Arial"/>
              </a:rPr>
              <a:t> </a:t>
            </a:r>
            <a:r>
              <a:rPr sz="1050" spc="-55" dirty="0">
                <a:latin typeface="Arial"/>
                <a:cs typeface="Arial"/>
              </a:rPr>
              <a:t>elephant?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16/46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38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38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95300" y="37668"/>
            <a:ext cx="2927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22553B"/>
                </a:solidFill>
                <a:latin typeface="Arial"/>
                <a:cs typeface="Arial"/>
                <a:hlinkClick r:id="rId3" action="ppaction://hlinksldjump"/>
              </a:rPr>
              <a:t>DOLCE</a:t>
            </a:r>
            <a:endParaRPr sz="6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26146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614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118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3622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126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6146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614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118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622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126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236116" y="37668"/>
            <a:ext cx="18542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B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F</a:t>
            </a: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29936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993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3497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001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4505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5009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993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497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001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505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993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3497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001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505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009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2274011" y="37667"/>
            <a:ext cx="1478839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More 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foundational</a:t>
            </a:r>
            <a:r>
              <a:rPr sz="600" b="1" spc="4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4162971" y="37667"/>
            <a:ext cx="447129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502551" y="993051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92327" y="1182865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02551" y="1359979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92327" y="1701622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02551" y="1878736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92327" y="2220379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92327" y="2359558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624395" y="491591"/>
            <a:ext cx="3890455" cy="21334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2110">
              <a:lnSpc>
                <a:spcPct val="100000"/>
              </a:lnSpc>
            </a:pPr>
            <a:r>
              <a:rPr sz="1400" spc="-40" dirty="0">
                <a:solidFill>
                  <a:srgbClr val="46AA78"/>
                </a:solidFill>
                <a:latin typeface="Arial"/>
                <a:cs typeface="Arial"/>
              </a:rPr>
              <a:t>The </a:t>
            </a:r>
            <a:r>
              <a:rPr sz="1400" spc="-15" dirty="0">
                <a:solidFill>
                  <a:srgbClr val="46AA78"/>
                </a:solidFill>
                <a:latin typeface="Arial"/>
                <a:cs typeface="Arial"/>
              </a:rPr>
              <a:t>Wildlife </a:t>
            </a:r>
            <a:r>
              <a:rPr sz="1400" spc="-35" dirty="0">
                <a:solidFill>
                  <a:srgbClr val="46AA78"/>
                </a:solidFill>
                <a:latin typeface="Arial"/>
                <a:cs typeface="Arial"/>
              </a:rPr>
              <a:t>Ontology </a:t>
            </a:r>
            <a:r>
              <a:rPr sz="1400" spc="-75" dirty="0">
                <a:solidFill>
                  <a:srgbClr val="46AA78"/>
                </a:solidFill>
                <a:latin typeface="Arial"/>
                <a:cs typeface="Arial"/>
              </a:rPr>
              <a:t>and </a:t>
            </a:r>
            <a:r>
              <a:rPr sz="1400" spc="3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46AA78"/>
                </a:solidFill>
                <a:latin typeface="Arial"/>
                <a:cs typeface="Arial"/>
              </a:rPr>
              <a:t>DOLCE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184150" indent="-171450">
              <a:lnSpc>
                <a:spcPct val="100000"/>
              </a:lnSpc>
              <a:buFont typeface="Arial"/>
              <a:buChar char="•"/>
            </a:pPr>
            <a:r>
              <a:rPr sz="1050" spc="-60" dirty="0">
                <a:latin typeface="Arial"/>
                <a:cs typeface="Arial"/>
              </a:rPr>
              <a:t>Giraffes </a:t>
            </a:r>
            <a:r>
              <a:rPr sz="1050" spc="-45" dirty="0">
                <a:latin typeface="Arial"/>
                <a:cs typeface="Arial"/>
              </a:rPr>
              <a:t>eat </a:t>
            </a:r>
            <a:r>
              <a:rPr sz="1050" spc="-85" dirty="0">
                <a:latin typeface="Arial"/>
                <a:cs typeface="Arial"/>
              </a:rPr>
              <a:t>leaves  </a:t>
            </a:r>
            <a:r>
              <a:rPr sz="1050" spc="-60" dirty="0">
                <a:latin typeface="Arial"/>
                <a:cs typeface="Arial"/>
              </a:rPr>
              <a:t>and </a:t>
            </a:r>
            <a:r>
              <a:rPr sz="1050" spc="-30" dirty="0">
                <a:latin typeface="Arial"/>
                <a:cs typeface="Arial"/>
              </a:rPr>
              <a:t>twigs.  </a:t>
            </a:r>
            <a:r>
              <a:rPr sz="1050" spc="-65" dirty="0">
                <a:latin typeface="Arial"/>
                <a:cs typeface="Arial"/>
              </a:rPr>
              <a:t>how </a:t>
            </a:r>
            <a:r>
              <a:rPr sz="1050" spc="-55" dirty="0">
                <a:latin typeface="Arial"/>
                <a:cs typeface="Arial"/>
              </a:rPr>
              <a:t>do </a:t>
            </a:r>
            <a:r>
              <a:rPr sz="1050" spc="-85" dirty="0">
                <a:latin typeface="Courier New"/>
                <a:cs typeface="Courier New"/>
              </a:rPr>
              <a:t>Plant </a:t>
            </a:r>
            <a:r>
              <a:rPr sz="1050" spc="-60" dirty="0">
                <a:latin typeface="Arial"/>
                <a:cs typeface="Arial"/>
              </a:rPr>
              <a:t>and </a:t>
            </a:r>
            <a:r>
              <a:rPr sz="1050" spc="-85" dirty="0">
                <a:latin typeface="Courier New"/>
                <a:cs typeface="Courier New"/>
              </a:rPr>
              <a:t>Twig</a:t>
            </a:r>
            <a:r>
              <a:rPr sz="1050" spc="-150" dirty="0">
                <a:latin typeface="Courier New"/>
                <a:cs typeface="Courier New"/>
              </a:rPr>
              <a:t> </a:t>
            </a:r>
            <a:r>
              <a:rPr sz="1050" spc="-45" dirty="0">
                <a:latin typeface="Arial"/>
                <a:cs typeface="Arial"/>
              </a:rPr>
              <a:t>relate?</a:t>
            </a:r>
            <a:endParaRPr sz="1050" dirty="0">
              <a:latin typeface="Arial"/>
              <a:cs typeface="Arial"/>
            </a:endParaRPr>
          </a:p>
          <a:p>
            <a:pPr marL="461010" indent="-171450">
              <a:lnSpc>
                <a:spcPct val="100000"/>
              </a:lnSpc>
              <a:spcBef>
                <a:spcPts val="175"/>
              </a:spcBef>
              <a:buFont typeface="Arial"/>
              <a:buChar char="•"/>
            </a:pPr>
            <a:r>
              <a:rPr sz="1000" spc="-60" dirty="0">
                <a:latin typeface="Arial"/>
                <a:cs typeface="Arial"/>
              </a:rPr>
              <a:t>(some </a:t>
            </a:r>
            <a:r>
              <a:rPr sz="1000" spc="-30" dirty="0">
                <a:latin typeface="Arial"/>
                <a:cs typeface="Arial"/>
              </a:rPr>
              <a:t>type </a:t>
            </a:r>
            <a:r>
              <a:rPr sz="1000" spc="25" dirty="0">
                <a:latin typeface="Arial"/>
                <a:cs typeface="Arial"/>
              </a:rPr>
              <a:t>of) </a:t>
            </a:r>
            <a:r>
              <a:rPr sz="1000" spc="-30" dirty="0">
                <a:latin typeface="Arial"/>
                <a:cs typeface="Arial"/>
              </a:rPr>
              <a:t>parthood 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relation</a:t>
            </a:r>
            <a:endParaRPr sz="1000" dirty="0">
              <a:latin typeface="Arial"/>
              <a:cs typeface="Arial"/>
            </a:endParaRPr>
          </a:p>
          <a:p>
            <a:pPr marL="184150" marR="270510" indent="-171450">
              <a:lnSpc>
                <a:spcPts val="1200"/>
              </a:lnSpc>
              <a:spcBef>
                <a:spcPts val="334"/>
              </a:spcBef>
              <a:buFont typeface="Arial"/>
              <a:buChar char="•"/>
            </a:pPr>
            <a:r>
              <a:rPr sz="1050" spc="-35" dirty="0">
                <a:latin typeface="Arial"/>
                <a:cs typeface="Arial"/>
              </a:rPr>
              <a:t>The </a:t>
            </a:r>
            <a:r>
              <a:rPr sz="1050" spc="-45" dirty="0">
                <a:latin typeface="Arial"/>
                <a:cs typeface="Arial"/>
              </a:rPr>
              <a:t>elephant’s </a:t>
            </a:r>
            <a:r>
              <a:rPr sz="1050" spc="-50" dirty="0">
                <a:latin typeface="Arial"/>
                <a:cs typeface="Arial"/>
              </a:rPr>
              <a:t>tusks </a:t>
            </a:r>
            <a:r>
              <a:rPr sz="1050" spc="-10" dirty="0">
                <a:latin typeface="Arial"/>
                <a:cs typeface="Arial"/>
              </a:rPr>
              <a:t>(ivory) </a:t>
            </a:r>
            <a:r>
              <a:rPr sz="1050" spc="-80" dirty="0">
                <a:latin typeface="Arial"/>
                <a:cs typeface="Arial"/>
              </a:rPr>
              <a:t>are </a:t>
            </a:r>
            <a:r>
              <a:rPr sz="1050" spc="-75" dirty="0">
                <a:latin typeface="Arial"/>
                <a:cs typeface="Arial"/>
              </a:rPr>
              <a:t>made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25" dirty="0">
                <a:latin typeface="Arial"/>
                <a:cs typeface="Arial"/>
              </a:rPr>
              <a:t>apatite </a:t>
            </a:r>
            <a:r>
              <a:rPr sz="1050" spc="-30" dirty="0">
                <a:latin typeface="Arial"/>
                <a:cs typeface="Arial"/>
              </a:rPr>
              <a:t>(calcium  </a:t>
            </a:r>
            <a:r>
              <a:rPr sz="1050" spc="-45" dirty="0">
                <a:latin typeface="Arial"/>
                <a:cs typeface="Arial"/>
              </a:rPr>
              <a:t>phosphate); </a:t>
            </a:r>
            <a:r>
              <a:rPr sz="1050" spc="-40" dirty="0">
                <a:latin typeface="Arial"/>
                <a:cs typeface="Arial"/>
              </a:rPr>
              <a:t>which </a:t>
            </a:r>
            <a:r>
              <a:rPr sz="1050" spc="-50" dirty="0">
                <a:latin typeface="Arial"/>
                <a:cs typeface="Arial"/>
              </a:rPr>
              <a:t>DOLCE </a:t>
            </a:r>
            <a:r>
              <a:rPr sz="1050" spc="-25" dirty="0">
                <a:latin typeface="Arial"/>
                <a:cs typeface="Arial"/>
              </a:rPr>
              <a:t>relation </a:t>
            </a:r>
            <a:r>
              <a:rPr sz="1050" spc="-65" dirty="0">
                <a:latin typeface="Arial"/>
                <a:cs typeface="Arial"/>
              </a:rPr>
              <a:t>can  </a:t>
            </a:r>
            <a:r>
              <a:rPr sz="1050" spc="-70" dirty="0">
                <a:latin typeface="Arial"/>
                <a:cs typeface="Arial"/>
              </a:rPr>
              <a:t>be  </a:t>
            </a:r>
            <a:r>
              <a:rPr sz="1050" spc="-50" dirty="0">
                <a:latin typeface="Arial"/>
                <a:cs typeface="Arial"/>
              </a:rPr>
              <a:t> </a:t>
            </a:r>
            <a:r>
              <a:rPr sz="1050" spc="-80" dirty="0">
                <a:latin typeface="Arial"/>
                <a:cs typeface="Arial"/>
              </a:rPr>
              <a:t>reused?</a:t>
            </a:r>
            <a:endParaRPr sz="1050" dirty="0">
              <a:latin typeface="Arial"/>
              <a:cs typeface="Arial"/>
            </a:endParaRPr>
          </a:p>
          <a:p>
            <a:pPr marL="461010" indent="-171450">
              <a:lnSpc>
                <a:spcPct val="100000"/>
              </a:lnSpc>
              <a:spcBef>
                <a:spcPts val="155"/>
              </a:spcBef>
              <a:buFont typeface="Arial"/>
              <a:buChar char="•"/>
            </a:pPr>
            <a:r>
              <a:rPr sz="1000" spc="-15" dirty="0">
                <a:latin typeface="Arial"/>
                <a:cs typeface="Arial"/>
              </a:rPr>
              <a:t>constitution</a:t>
            </a:r>
            <a:endParaRPr sz="1000" dirty="0">
              <a:latin typeface="Arial"/>
              <a:cs typeface="Arial"/>
            </a:endParaRPr>
          </a:p>
          <a:p>
            <a:pPr marL="184150" marR="5080" indent="-171450">
              <a:lnSpc>
                <a:spcPts val="1200"/>
              </a:lnSpc>
              <a:spcBef>
                <a:spcPts val="334"/>
              </a:spcBef>
              <a:buFont typeface="Arial"/>
              <a:buChar char="•"/>
            </a:pPr>
            <a:r>
              <a:rPr sz="1050" spc="-60" dirty="0">
                <a:latin typeface="Arial"/>
                <a:cs typeface="Arial"/>
              </a:rPr>
              <a:t>How </a:t>
            </a:r>
            <a:r>
              <a:rPr sz="1050" spc="-45" dirty="0">
                <a:latin typeface="Arial"/>
                <a:cs typeface="Arial"/>
              </a:rPr>
              <a:t>would </a:t>
            </a:r>
            <a:r>
              <a:rPr sz="1050" spc="-65" dirty="0">
                <a:latin typeface="Arial"/>
                <a:cs typeface="Arial"/>
              </a:rPr>
              <a:t>you </a:t>
            </a:r>
            <a:r>
              <a:rPr sz="1050" spc="-60" dirty="0">
                <a:latin typeface="Arial"/>
                <a:cs typeface="Arial"/>
              </a:rPr>
              <a:t>represent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85" dirty="0">
                <a:latin typeface="Courier New"/>
                <a:cs typeface="Courier New"/>
              </a:rPr>
              <a:t>Size </a:t>
            </a:r>
            <a:r>
              <a:rPr sz="1050" spc="-60" dirty="0">
                <a:latin typeface="Arial"/>
                <a:cs typeface="Arial"/>
              </a:rPr>
              <a:t>(</a:t>
            </a:r>
            <a:r>
              <a:rPr sz="1050" spc="-60" dirty="0">
                <a:latin typeface="Courier New"/>
                <a:cs typeface="Courier New"/>
              </a:rPr>
              <a:t>Height</a:t>
            </a:r>
            <a:r>
              <a:rPr sz="1050" spc="-60" dirty="0">
                <a:latin typeface="Arial"/>
                <a:cs typeface="Arial"/>
              </a:rPr>
              <a:t>, </a:t>
            </a:r>
            <a:r>
              <a:rPr sz="1050" spc="-75" dirty="0">
                <a:latin typeface="Courier New"/>
                <a:cs typeface="Courier New"/>
              </a:rPr>
              <a:t>Weight</a:t>
            </a:r>
            <a:r>
              <a:rPr sz="1050" spc="-75" dirty="0">
                <a:latin typeface="Arial"/>
                <a:cs typeface="Arial"/>
              </a:rPr>
              <a:t>, </a:t>
            </a:r>
            <a:r>
              <a:rPr sz="1050" spc="-10" dirty="0">
                <a:latin typeface="Arial"/>
                <a:cs typeface="Arial"/>
              </a:rPr>
              <a:t>etc.) </a:t>
            </a:r>
            <a:r>
              <a:rPr sz="1050" spc="-20" dirty="0">
                <a:latin typeface="Arial"/>
                <a:cs typeface="Arial"/>
              </a:rPr>
              <a:t>of  </a:t>
            </a:r>
            <a:r>
              <a:rPr sz="1050" spc="-70" dirty="0">
                <a:latin typeface="Arial"/>
                <a:cs typeface="Arial"/>
              </a:rPr>
              <a:t>an  </a:t>
            </a:r>
            <a:r>
              <a:rPr sz="1050" spc="-75" dirty="0">
                <a:latin typeface="Arial"/>
                <a:cs typeface="Arial"/>
              </a:rPr>
              <a:t>average  </a:t>
            </a:r>
            <a:r>
              <a:rPr sz="1050" spc="-20" dirty="0">
                <a:latin typeface="Arial"/>
                <a:cs typeface="Arial"/>
              </a:rPr>
              <a:t>adult</a:t>
            </a:r>
            <a:r>
              <a:rPr sz="1050" spc="-114" dirty="0">
                <a:latin typeface="Arial"/>
                <a:cs typeface="Arial"/>
              </a:rPr>
              <a:t> </a:t>
            </a:r>
            <a:r>
              <a:rPr sz="1050" spc="-55" dirty="0">
                <a:latin typeface="Arial"/>
                <a:cs typeface="Arial"/>
              </a:rPr>
              <a:t>elephant?</a:t>
            </a:r>
            <a:endParaRPr sz="1050" dirty="0">
              <a:latin typeface="Arial"/>
              <a:cs typeface="Arial"/>
            </a:endParaRPr>
          </a:p>
          <a:p>
            <a:pPr marL="461010" indent="-171450">
              <a:lnSpc>
                <a:spcPts val="1150"/>
              </a:lnSpc>
              <a:spcBef>
                <a:spcPts val="155"/>
              </a:spcBef>
              <a:buFont typeface="Arial"/>
              <a:buChar char="•"/>
            </a:pPr>
            <a:r>
              <a:rPr sz="1000" dirty="0">
                <a:latin typeface="Arial"/>
                <a:cs typeface="Arial"/>
              </a:rPr>
              <a:t>with </a:t>
            </a:r>
            <a:r>
              <a:rPr sz="1000" i="1" spc="-20" dirty="0">
                <a:latin typeface="Arial"/>
                <a:cs typeface="Arial"/>
              </a:rPr>
              <a:t>quality </a:t>
            </a:r>
            <a:r>
              <a:rPr sz="1000" spc="-55" dirty="0">
                <a:latin typeface="Arial"/>
                <a:cs typeface="Arial"/>
              </a:rPr>
              <a:t>and</a:t>
            </a:r>
            <a:r>
              <a:rPr sz="1000" spc="125" dirty="0">
                <a:latin typeface="Arial"/>
                <a:cs typeface="Arial"/>
              </a:rPr>
              <a:t> </a:t>
            </a:r>
            <a:r>
              <a:rPr sz="1000" i="1" spc="-55" dirty="0">
                <a:latin typeface="Arial"/>
                <a:cs typeface="Arial"/>
              </a:rPr>
              <a:t>quale</a:t>
            </a:r>
            <a:endParaRPr sz="1000" dirty="0">
              <a:latin typeface="Arial"/>
              <a:cs typeface="Arial"/>
            </a:endParaRPr>
          </a:p>
          <a:p>
            <a:pPr marL="461010" indent="-171450">
              <a:lnSpc>
                <a:spcPts val="1150"/>
              </a:lnSpc>
              <a:buFont typeface="Arial"/>
              <a:buChar char="•"/>
            </a:pPr>
            <a:r>
              <a:rPr sz="1000" spc="-35" dirty="0">
                <a:latin typeface="Arial"/>
                <a:cs typeface="Arial"/>
              </a:rPr>
              <a:t>OWL </a:t>
            </a:r>
            <a:r>
              <a:rPr sz="1000" spc="-30" dirty="0">
                <a:latin typeface="Arial"/>
                <a:cs typeface="Arial"/>
              </a:rPr>
              <a:t>data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spc="-40" dirty="0">
                <a:latin typeface="Arial"/>
                <a:cs typeface="Arial"/>
              </a:rPr>
              <a:t>properties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16/46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38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38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95300" y="37668"/>
            <a:ext cx="2927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22553B"/>
                </a:solidFill>
                <a:latin typeface="Arial"/>
                <a:cs typeface="Arial"/>
                <a:hlinkClick r:id="rId3" action="ppaction://hlinksldjump"/>
              </a:rPr>
              <a:t>DOLCE</a:t>
            </a:r>
            <a:endParaRPr sz="6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26146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614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118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3622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126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6146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614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118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622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126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236116" y="37668"/>
            <a:ext cx="18542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B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F</a:t>
            </a: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29936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993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3497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001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4505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5009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993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497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001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505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993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3497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001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505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009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2274011" y="37667"/>
            <a:ext cx="1402639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More 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foundational</a:t>
            </a:r>
            <a:r>
              <a:rPr sz="600" b="1" spc="4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502551" y="993051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92327" y="1182865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02551" y="1359979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92327" y="1701622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02551" y="1878736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92327" y="2220379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92327" y="2359558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069416" y="2524036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069416" y="2663215"/>
            <a:ext cx="52590" cy="5259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069416" y="2802394"/>
            <a:ext cx="52590" cy="5259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624395" y="491591"/>
            <a:ext cx="3890455" cy="28810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2110">
              <a:lnSpc>
                <a:spcPct val="100000"/>
              </a:lnSpc>
            </a:pPr>
            <a:r>
              <a:rPr sz="1400" spc="-40" dirty="0">
                <a:solidFill>
                  <a:srgbClr val="46AA78"/>
                </a:solidFill>
                <a:latin typeface="Arial"/>
                <a:cs typeface="Arial"/>
              </a:rPr>
              <a:t>The </a:t>
            </a:r>
            <a:r>
              <a:rPr sz="1400" spc="-15" dirty="0">
                <a:solidFill>
                  <a:srgbClr val="46AA78"/>
                </a:solidFill>
                <a:latin typeface="Arial"/>
                <a:cs typeface="Arial"/>
              </a:rPr>
              <a:t>Wildlife </a:t>
            </a:r>
            <a:r>
              <a:rPr sz="1400" spc="-35" dirty="0">
                <a:solidFill>
                  <a:srgbClr val="46AA78"/>
                </a:solidFill>
                <a:latin typeface="Arial"/>
                <a:cs typeface="Arial"/>
              </a:rPr>
              <a:t>Ontology </a:t>
            </a:r>
            <a:r>
              <a:rPr sz="1400" spc="-75" dirty="0">
                <a:solidFill>
                  <a:srgbClr val="46AA78"/>
                </a:solidFill>
                <a:latin typeface="Arial"/>
                <a:cs typeface="Arial"/>
              </a:rPr>
              <a:t>and </a:t>
            </a:r>
            <a:r>
              <a:rPr sz="1400" spc="3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46AA78"/>
                </a:solidFill>
                <a:latin typeface="Arial"/>
                <a:cs typeface="Arial"/>
              </a:rPr>
              <a:t>DOLCE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184150" indent="-171450">
              <a:lnSpc>
                <a:spcPct val="100000"/>
              </a:lnSpc>
              <a:buFont typeface="Arial"/>
              <a:buChar char="•"/>
            </a:pPr>
            <a:r>
              <a:rPr sz="1050" spc="-60" dirty="0">
                <a:latin typeface="Arial"/>
                <a:cs typeface="Arial"/>
              </a:rPr>
              <a:t>Giraffes </a:t>
            </a:r>
            <a:r>
              <a:rPr sz="1050" spc="-45" dirty="0">
                <a:latin typeface="Arial"/>
                <a:cs typeface="Arial"/>
              </a:rPr>
              <a:t>eat </a:t>
            </a:r>
            <a:r>
              <a:rPr sz="1050" spc="-85" dirty="0">
                <a:latin typeface="Arial"/>
                <a:cs typeface="Arial"/>
              </a:rPr>
              <a:t>leaves  </a:t>
            </a:r>
            <a:r>
              <a:rPr sz="1050" spc="-60" dirty="0">
                <a:latin typeface="Arial"/>
                <a:cs typeface="Arial"/>
              </a:rPr>
              <a:t>and </a:t>
            </a:r>
            <a:r>
              <a:rPr sz="1050" spc="-30" dirty="0">
                <a:latin typeface="Arial"/>
                <a:cs typeface="Arial"/>
              </a:rPr>
              <a:t>twigs.  </a:t>
            </a:r>
            <a:r>
              <a:rPr sz="1050" spc="-65" dirty="0">
                <a:latin typeface="Arial"/>
                <a:cs typeface="Arial"/>
              </a:rPr>
              <a:t>how </a:t>
            </a:r>
            <a:r>
              <a:rPr sz="1050" spc="-55" dirty="0">
                <a:latin typeface="Arial"/>
                <a:cs typeface="Arial"/>
              </a:rPr>
              <a:t>do </a:t>
            </a:r>
            <a:r>
              <a:rPr sz="1050" spc="-85" dirty="0">
                <a:latin typeface="Courier New"/>
                <a:cs typeface="Courier New"/>
              </a:rPr>
              <a:t>Plant </a:t>
            </a:r>
            <a:r>
              <a:rPr sz="1050" spc="-60" dirty="0">
                <a:latin typeface="Arial"/>
                <a:cs typeface="Arial"/>
              </a:rPr>
              <a:t>and </a:t>
            </a:r>
            <a:r>
              <a:rPr sz="1050" spc="-85" dirty="0">
                <a:latin typeface="Courier New"/>
                <a:cs typeface="Courier New"/>
              </a:rPr>
              <a:t>Twig</a:t>
            </a:r>
            <a:r>
              <a:rPr sz="1050" spc="-150" dirty="0">
                <a:latin typeface="Courier New"/>
                <a:cs typeface="Courier New"/>
              </a:rPr>
              <a:t> </a:t>
            </a:r>
            <a:r>
              <a:rPr sz="1050" spc="-45" dirty="0">
                <a:latin typeface="Arial"/>
                <a:cs typeface="Arial"/>
              </a:rPr>
              <a:t>relate?</a:t>
            </a:r>
            <a:endParaRPr sz="1050" dirty="0">
              <a:latin typeface="Arial"/>
              <a:cs typeface="Arial"/>
            </a:endParaRPr>
          </a:p>
          <a:p>
            <a:pPr marL="461010" indent="-171450">
              <a:lnSpc>
                <a:spcPct val="100000"/>
              </a:lnSpc>
              <a:spcBef>
                <a:spcPts val="175"/>
              </a:spcBef>
              <a:buFont typeface="Arial"/>
              <a:buChar char="•"/>
            </a:pPr>
            <a:r>
              <a:rPr sz="1000" spc="-60" dirty="0">
                <a:latin typeface="Arial"/>
                <a:cs typeface="Arial"/>
              </a:rPr>
              <a:t>(some </a:t>
            </a:r>
            <a:r>
              <a:rPr sz="1000" spc="-30" dirty="0">
                <a:latin typeface="Arial"/>
                <a:cs typeface="Arial"/>
              </a:rPr>
              <a:t>type </a:t>
            </a:r>
            <a:r>
              <a:rPr sz="1000" spc="25" dirty="0">
                <a:latin typeface="Arial"/>
                <a:cs typeface="Arial"/>
              </a:rPr>
              <a:t>of) </a:t>
            </a:r>
            <a:r>
              <a:rPr sz="1000" spc="-30" dirty="0">
                <a:latin typeface="Arial"/>
                <a:cs typeface="Arial"/>
              </a:rPr>
              <a:t>parthood 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relation</a:t>
            </a:r>
            <a:endParaRPr sz="1000" dirty="0">
              <a:latin typeface="Arial"/>
              <a:cs typeface="Arial"/>
            </a:endParaRPr>
          </a:p>
          <a:p>
            <a:pPr marL="184150" marR="270510" indent="-171450">
              <a:lnSpc>
                <a:spcPts val="1200"/>
              </a:lnSpc>
              <a:spcBef>
                <a:spcPts val="334"/>
              </a:spcBef>
              <a:buFont typeface="Arial"/>
              <a:buChar char="•"/>
            </a:pPr>
            <a:r>
              <a:rPr sz="1050" spc="-35" dirty="0">
                <a:latin typeface="Arial"/>
                <a:cs typeface="Arial"/>
              </a:rPr>
              <a:t>The </a:t>
            </a:r>
            <a:r>
              <a:rPr sz="1050" spc="-45" dirty="0">
                <a:latin typeface="Arial"/>
                <a:cs typeface="Arial"/>
              </a:rPr>
              <a:t>elephant’s </a:t>
            </a:r>
            <a:r>
              <a:rPr sz="1050" spc="-50" dirty="0">
                <a:latin typeface="Arial"/>
                <a:cs typeface="Arial"/>
              </a:rPr>
              <a:t>tusks </a:t>
            </a:r>
            <a:r>
              <a:rPr sz="1050" spc="-10" dirty="0">
                <a:latin typeface="Arial"/>
                <a:cs typeface="Arial"/>
              </a:rPr>
              <a:t>(ivory) </a:t>
            </a:r>
            <a:r>
              <a:rPr sz="1050" spc="-80" dirty="0">
                <a:latin typeface="Arial"/>
                <a:cs typeface="Arial"/>
              </a:rPr>
              <a:t>are </a:t>
            </a:r>
            <a:r>
              <a:rPr sz="1050" spc="-75" dirty="0">
                <a:latin typeface="Arial"/>
                <a:cs typeface="Arial"/>
              </a:rPr>
              <a:t>made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25" dirty="0">
                <a:latin typeface="Arial"/>
                <a:cs typeface="Arial"/>
              </a:rPr>
              <a:t>apatite </a:t>
            </a:r>
            <a:r>
              <a:rPr sz="1050" spc="-30" dirty="0">
                <a:latin typeface="Arial"/>
                <a:cs typeface="Arial"/>
              </a:rPr>
              <a:t>(calcium  </a:t>
            </a:r>
            <a:r>
              <a:rPr sz="1050" spc="-45" dirty="0">
                <a:latin typeface="Arial"/>
                <a:cs typeface="Arial"/>
              </a:rPr>
              <a:t>phosphate); </a:t>
            </a:r>
            <a:r>
              <a:rPr sz="1050" spc="-40" dirty="0">
                <a:latin typeface="Arial"/>
                <a:cs typeface="Arial"/>
              </a:rPr>
              <a:t>which </a:t>
            </a:r>
            <a:r>
              <a:rPr sz="1050" spc="-50" dirty="0">
                <a:latin typeface="Arial"/>
                <a:cs typeface="Arial"/>
              </a:rPr>
              <a:t>DOLCE </a:t>
            </a:r>
            <a:r>
              <a:rPr sz="1050" spc="-25" dirty="0">
                <a:latin typeface="Arial"/>
                <a:cs typeface="Arial"/>
              </a:rPr>
              <a:t>relation </a:t>
            </a:r>
            <a:r>
              <a:rPr sz="1050" spc="-65" dirty="0">
                <a:latin typeface="Arial"/>
                <a:cs typeface="Arial"/>
              </a:rPr>
              <a:t>can  </a:t>
            </a:r>
            <a:r>
              <a:rPr sz="1050" spc="-70" dirty="0">
                <a:latin typeface="Arial"/>
                <a:cs typeface="Arial"/>
              </a:rPr>
              <a:t>be  </a:t>
            </a:r>
            <a:r>
              <a:rPr sz="1050" spc="-50" dirty="0">
                <a:latin typeface="Arial"/>
                <a:cs typeface="Arial"/>
              </a:rPr>
              <a:t> </a:t>
            </a:r>
            <a:r>
              <a:rPr sz="1050" spc="-80" dirty="0">
                <a:latin typeface="Arial"/>
                <a:cs typeface="Arial"/>
              </a:rPr>
              <a:t>reused?</a:t>
            </a:r>
            <a:endParaRPr sz="1050" dirty="0">
              <a:latin typeface="Arial"/>
              <a:cs typeface="Arial"/>
            </a:endParaRPr>
          </a:p>
          <a:p>
            <a:pPr marL="461010" indent="-171450">
              <a:lnSpc>
                <a:spcPct val="100000"/>
              </a:lnSpc>
              <a:spcBef>
                <a:spcPts val="155"/>
              </a:spcBef>
              <a:buFont typeface="Arial"/>
              <a:buChar char="•"/>
            </a:pPr>
            <a:r>
              <a:rPr sz="1000" spc="-15" dirty="0">
                <a:latin typeface="Arial"/>
                <a:cs typeface="Arial"/>
              </a:rPr>
              <a:t>constitution</a:t>
            </a:r>
            <a:endParaRPr sz="1000" dirty="0">
              <a:latin typeface="Arial"/>
              <a:cs typeface="Arial"/>
            </a:endParaRPr>
          </a:p>
          <a:p>
            <a:pPr marL="184150" marR="5080" indent="-171450">
              <a:lnSpc>
                <a:spcPts val="1200"/>
              </a:lnSpc>
              <a:spcBef>
                <a:spcPts val="334"/>
              </a:spcBef>
              <a:buFont typeface="Arial"/>
              <a:buChar char="•"/>
            </a:pPr>
            <a:r>
              <a:rPr sz="1050" spc="-60" dirty="0">
                <a:latin typeface="Arial"/>
                <a:cs typeface="Arial"/>
              </a:rPr>
              <a:t>How </a:t>
            </a:r>
            <a:r>
              <a:rPr sz="1050" spc="-45" dirty="0">
                <a:latin typeface="Arial"/>
                <a:cs typeface="Arial"/>
              </a:rPr>
              <a:t>would </a:t>
            </a:r>
            <a:r>
              <a:rPr sz="1050" spc="-65" dirty="0">
                <a:latin typeface="Arial"/>
                <a:cs typeface="Arial"/>
              </a:rPr>
              <a:t>you </a:t>
            </a:r>
            <a:r>
              <a:rPr sz="1050" spc="-60" dirty="0">
                <a:latin typeface="Arial"/>
                <a:cs typeface="Arial"/>
              </a:rPr>
              <a:t>represent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85" dirty="0">
                <a:latin typeface="Courier New"/>
                <a:cs typeface="Courier New"/>
              </a:rPr>
              <a:t>Size </a:t>
            </a:r>
            <a:r>
              <a:rPr sz="1050" spc="-60" dirty="0">
                <a:latin typeface="Arial"/>
                <a:cs typeface="Arial"/>
              </a:rPr>
              <a:t>(</a:t>
            </a:r>
            <a:r>
              <a:rPr sz="1050" spc="-60" dirty="0">
                <a:latin typeface="Courier New"/>
                <a:cs typeface="Courier New"/>
              </a:rPr>
              <a:t>Height</a:t>
            </a:r>
            <a:r>
              <a:rPr sz="1050" spc="-60" dirty="0">
                <a:latin typeface="Arial"/>
                <a:cs typeface="Arial"/>
              </a:rPr>
              <a:t>, </a:t>
            </a:r>
            <a:r>
              <a:rPr sz="1050" spc="-75" dirty="0">
                <a:latin typeface="Courier New"/>
                <a:cs typeface="Courier New"/>
              </a:rPr>
              <a:t>Weight</a:t>
            </a:r>
            <a:r>
              <a:rPr sz="1050" spc="-75" dirty="0">
                <a:latin typeface="Arial"/>
                <a:cs typeface="Arial"/>
              </a:rPr>
              <a:t>, </a:t>
            </a:r>
            <a:r>
              <a:rPr sz="1050" spc="-10" dirty="0">
                <a:latin typeface="Arial"/>
                <a:cs typeface="Arial"/>
              </a:rPr>
              <a:t>etc.) </a:t>
            </a:r>
            <a:r>
              <a:rPr sz="1050" spc="-20" dirty="0">
                <a:latin typeface="Arial"/>
                <a:cs typeface="Arial"/>
              </a:rPr>
              <a:t>of  </a:t>
            </a:r>
            <a:r>
              <a:rPr sz="1050" spc="-70" dirty="0">
                <a:latin typeface="Arial"/>
                <a:cs typeface="Arial"/>
              </a:rPr>
              <a:t>an  </a:t>
            </a:r>
            <a:r>
              <a:rPr sz="1050" spc="-75" dirty="0">
                <a:latin typeface="Arial"/>
                <a:cs typeface="Arial"/>
              </a:rPr>
              <a:t>average  </a:t>
            </a:r>
            <a:r>
              <a:rPr sz="1050" spc="-20" dirty="0">
                <a:latin typeface="Arial"/>
                <a:cs typeface="Arial"/>
              </a:rPr>
              <a:t>adult</a:t>
            </a:r>
            <a:r>
              <a:rPr sz="1050" spc="-114" dirty="0">
                <a:latin typeface="Arial"/>
                <a:cs typeface="Arial"/>
              </a:rPr>
              <a:t> </a:t>
            </a:r>
            <a:r>
              <a:rPr sz="1050" spc="-55" dirty="0">
                <a:latin typeface="Arial"/>
                <a:cs typeface="Arial"/>
              </a:rPr>
              <a:t>elephant?</a:t>
            </a:r>
            <a:endParaRPr sz="1050" dirty="0">
              <a:latin typeface="Arial"/>
              <a:cs typeface="Arial"/>
            </a:endParaRPr>
          </a:p>
          <a:p>
            <a:pPr marL="461010" indent="-171450">
              <a:lnSpc>
                <a:spcPts val="1150"/>
              </a:lnSpc>
              <a:spcBef>
                <a:spcPts val="155"/>
              </a:spcBef>
              <a:buFont typeface="Arial"/>
              <a:buChar char="•"/>
            </a:pPr>
            <a:r>
              <a:rPr sz="1000" dirty="0">
                <a:latin typeface="Arial"/>
                <a:cs typeface="Arial"/>
              </a:rPr>
              <a:t>with </a:t>
            </a:r>
            <a:r>
              <a:rPr sz="1000" i="1" spc="-20" dirty="0">
                <a:latin typeface="Arial"/>
                <a:cs typeface="Arial"/>
              </a:rPr>
              <a:t>quality </a:t>
            </a:r>
            <a:r>
              <a:rPr sz="1000" spc="-55" dirty="0">
                <a:latin typeface="Arial"/>
                <a:cs typeface="Arial"/>
              </a:rPr>
              <a:t>and</a:t>
            </a:r>
            <a:r>
              <a:rPr sz="1000" spc="125" dirty="0">
                <a:latin typeface="Arial"/>
                <a:cs typeface="Arial"/>
              </a:rPr>
              <a:t> </a:t>
            </a:r>
            <a:r>
              <a:rPr sz="1000" i="1" spc="-55" dirty="0">
                <a:latin typeface="Arial"/>
                <a:cs typeface="Arial"/>
              </a:rPr>
              <a:t>quale</a:t>
            </a:r>
            <a:endParaRPr sz="1000" dirty="0">
              <a:latin typeface="Arial"/>
              <a:cs typeface="Arial"/>
            </a:endParaRPr>
          </a:p>
          <a:p>
            <a:pPr marL="461010" indent="-171450">
              <a:lnSpc>
                <a:spcPts val="1150"/>
              </a:lnSpc>
              <a:buFont typeface="Arial"/>
              <a:buChar char="•"/>
            </a:pPr>
            <a:r>
              <a:rPr sz="1000" spc="-35" dirty="0">
                <a:latin typeface="Arial"/>
                <a:cs typeface="Arial"/>
              </a:rPr>
              <a:t>OWL </a:t>
            </a:r>
            <a:r>
              <a:rPr sz="1000" spc="-30" dirty="0">
                <a:latin typeface="Arial"/>
                <a:cs typeface="Arial"/>
              </a:rPr>
              <a:t>data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spc="-40" dirty="0">
                <a:latin typeface="Arial"/>
                <a:cs typeface="Arial"/>
              </a:rPr>
              <a:t>properties</a:t>
            </a:r>
            <a:endParaRPr sz="1000" dirty="0">
              <a:latin typeface="Arial"/>
              <a:cs typeface="Arial"/>
            </a:endParaRPr>
          </a:p>
          <a:p>
            <a:pPr marL="737870" marR="632460" indent="-171450">
              <a:lnSpc>
                <a:spcPct val="101499"/>
              </a:lnSpc>
              <a:spcBef>
                <a:spcPts val="180"/>
              </a:spcBef>
              <a:buFont typeface="Arial"/>
              <a:buChar char="•"/>
            </a:pPr>
            <a:r>
              <a:rPr sz="900" spc="5" dirty="0">
                <a:latin typeface="Arial"/>
                <a:cs typeface="Arial"/>
              </a:rPr>
              <a:t>What </a:t>
            </a:r>
            <a:r>
              <a:rPr sz="900" spc="-40" dirty="0">
                <a:latin typeface="Arial"/>
                <a:cs typeface="Arial"/>
              </a:rPr>
              <a:t>is </a:t>
            </a:r>
            <a:r>
              <a:rPr sz="900" spc="-15" dirty="0">
                <a:latin typeface="Arial"/>
                <a:cs typeface="Arial"/>
              </a:rPr>
              <a:t>the data type; </a:t>
            </a:r>
            <a:r>
              <a:rPr sz="900" spc="-20" dirty="0">
                <a:latin typeface="Arial"/>
                <a:cs typeface="Arial"/>
              </a:rPr>
              <a:t>integer, </a:t>
            </a:r>
            <a:r>
              <a:rPr sz="900" spc="5" dirty="0">
                <a:latin typeface="Arial"/>
                <a:cs typeface="Arial"/>
              </a:rPr>
              <a:t>float, </a:t>
            </a:r>
            <a:r>
              <a:rPr sz="900" spc="-25" dirty="0">
                <a:latin typeface="Arial"/>
                <a:cs typeface="Arial"/>
              </a:rPr>
              <a:t>real, </a:t>
            </a:r>
            <a:r>
              <a:rPr sz="900" spc="-20" dirty="0">
                <a:latin typeface="Arial"/>
                <a:cs typeface="Arial"/>
              </a:rPr>
              <a:t>string?  </a:t>
            </a:r>
            <a:endParaRPr lang="en-US" sz="900" spc="-20" dirty="0" smtClean="0">
              <a:latin typeface="Arial"/>
              <a:cs typeface="Arial"/>
            </a:endParaRPr>
          </a:p>
          <a:p>
            <a:pPr marL="737870" marR="632460" indent="-171450">
              <a:lnSpc>
                <a:spcPct val="101499"/>
              </a:lnSpc>
              <a:spcBef>
                <a:spcPts val="180"/>
              </a:spcBef>
              <a:buFont typeface="Arial"/>
              <a:buChar char="•"/>
            </a:pPr>
            <a:r>
              <a:rPr sz="900" spc="-45" dirty="0" smtClean="0">
                <a:latin typeface="Arial"/>
                <a:cs typeface="Arial"/>
              </a:rPr>
              <a:t>Measure </a:t>
            </a:r>
            <a:r>
              <a:rPr sz="900" spc="-5" dirty="0">
                <a:latin typeface="Arial"/>
                <a:cs typeface="Arial"/>
              </a:rPr>
              <a:t>in </a:t>
            </a:r>
            <a:r>
              <a:rPr sz="900" spc="-20" dirty="0">
                <a:latin typeface="Arial"/>
                <a:cs typeface="Arial"/>
              </a:rPr>
              <a:t>meter, </a:t>
            </a:r>
            <a:r>
              <a:rPr sz="900" spc="-15" dirty="0">
                <a:latin typeface="Arial"/>
                <a:cs typeface="Arial"/>
              </a:rPr>
              <a:t>feet, kg, </a:t>
            </a:r>
            <a:r>
              <a:rPr sz="900" spc="100" dirty="0">
                <a:latin typeface="Arial"/>
                <a:cs typeface="Arial"/>
              </a:rPr>
              <a:t> </a:t>
            </a:r>
            <a:r>
              <a:rPr sz="900" spc="-25" dirty="0">
                <a:latin typeface="Arial"/>
                <a:cs typeface="Arial"/>
              </a:rPr>
              <a:t>lb?</a:t>
            </a:r>
            <a:endParaRPr sz="900" dirty="0">
              <a:latin typeface="Arial"/>
              <a:cs typeface="Arial"/>
            </a:endParaRPr>
          </a:p>
          <a:p>
            <a:pPr marL="737870" marR="337185" indent="-171450">
              <a:lnSpc>
                <a:spcPct val="101499"/>
              </a:lnSpc>
              <a:buFont typeface="Arial"/>
              <a:buChar char="•"/>
            </a:pPr>
            <a:r>
              <a:rPr sz="900" spc="-15" dirty="0">
                <a:latin typeface="Arial"/>
                <a:cs typeface="Arial"/>
              </a:rPr>
              <a:t>Introduce </a:t>
            </a:r>
            <a:r>
              <a:rPr sz="900" spc="-40" dirty="0">
                <a:latin typeface="Arial"/>
                <a:cs typeface="Arial"/>
              </a:rPr>
              <a:t>“</a:t>
            </a:r>
            <a:r>
              <a:rPr sz="900" spc="-40" dirty="0">
                <a:latin typeface="Courier New"/>
                <a:cs typeface="Courier New"/>
              </a:rPr>
              <a:t>ElephantHeight</a:t>
            </a:r>
            <a:r>
              <a:rPr sz="900" spc="-40" dirty="0">
                <a:latin typeface="Arial"/>
                <a:cs typeface="Arial"/>
              </a:rPr>
              <a:t>”, and </a:t>
            </a:r>
            <a:r>
              <a:rPr sz="900" spc="-45" dirty="0">
                <a:latin typeface="Arial"/>
                <a:cs typeface="Arial"/>
              </a:rPr>
              <a:t>also </a:t>
            </a:r>
            <a:r>
              <a:rPr sz="900" spc="-30" dirty="0">
                <a:latin typeface="Arial"/>
                <a:cs typeface="Arial"/>
              </a:rPr>
              <a:t>“</a:t>
            </a:r>
            <a:r>
              <a:rPr sz="900" spc="-30" dirty="0">
                <a:latin typeface="Courier New"/>
                <a:cs typeface="Courier New"/>
              </a:rPr>
              <a:t>LionHeight</a:t>
            </a:r>
            <a:r>
              <a:rPr sz="900" spc="-30" dirty="0">
                <a:latin typeface="Arial"/>
                <a:cs typeface="Arial"/>
              </a:rPr>
              <a:t>”,  </a:t>
            </a:r>
            <a:r>
              <a:rPr sz="900" spc="-45" dirty="0">
                <a:latin typeface="Arial"/>
                <a:cs typeface="Arial"/>
              </a:rPr>
              <a:t>“</a:t>
            </a:r>
            <a:r>
              <a:rPr sz="900" spc="-45" dirty="0">
                <a:latin typeface="Courier New"/>
                <a:cs typeface="Courier New"/>
              </a:rPr>
              <a:t>GiraffeHeight</a:t>
            </a:r>
            <a:r>
              <a:rPr sz="900" spc="-45" dirty="0">
                <a:latin typeface="Arial"/>
                <a:cs typeface="Arial"/>
              </a:rPr>
              <a:t>’, </a:t>
            </a:r>
            <a:r>
              <a:rPr sz="900" spc="-35" dirty="0">
                <a:latin typeface="Arial"/>
                <a:cs typeface="Arial"/>
              </a:rPr>
              <a:t>“</a:t>
            </a:r>
            <a:r>
              <a:rPr sz="900" spc="-35" dirty="0">
                <a:latin typeface="Courier New"/>
                <a:cs typeface="Courier New"/>
              </a:rPr>
              <a:t>ImpalaHeight</a:t>
            </a:r>
            <a:r>
              <a:rPr sz="900" spc="-35" dirty="0">
                <a:latin typeface="Arial"/>
                <a:cs typeface="Arial"/>
              </a:rPr>
              <a:t>”,</a:t>
            </a:r>
            <a:r>
              <a:rPr sz="900" spc="120" dirty="0">
                <a:latin typeface="Arial"/>
                <a:cs typeface="Arial"/>
              </a:rPr>
              <a:t> </a:t>
            </a:r>
            <a:r>
              <a:rPr sz="900" spc="-25" dirty="0">
                <a:latin typeface="Arial"/>
                <a:cs typeface="Arial"/>
              </a:rPr>
              <a:t>etc.?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16/46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38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95300" y="37668"/>
            <a:ext cx="2927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22553B"/>
                </a:solidFill>
                <a:latin typeface="Arial"/>
                <a:cs typeface="Arial"/>
                <a:hlinkClick r:id="rId3" action="ppaction://hlinksldjump"/>
              </a:rPr>
              <a:t>DOLCE</a:t>
            </a:r>
            <a:endParaRPr sz="6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26146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614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118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3622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126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6146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614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118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622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126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236116" y="37668"/>
            <a:ext cx="18542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B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F</a:t>
            </a: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29936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993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3497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001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4505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5009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993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497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001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505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993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3497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001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505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009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2274011" y="37667"/>
            <a:ext cx="1707439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More 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foundational</a:t>
            </a:r>
            <a:r>
              <a:rPr sz="600" b="1" spc="4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191704" y="491591"/>
            <a:ext cx="2224405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5" dirty="0">
                <a:solidFill>
                  <a:srgbClr val="46AA78"/>
                </a:solidFill>
                <a:latin typeface="Arial"/>
                <a:cs typeface="Arial"/>
              </a:rPr>
              <a:t>DOLCE’s </a:t>
            </a:r>
            <a:r>
              <a:rPr sz="1400" spc="-95" dirty="0">
                <a:solidFill>
                  <a:srgbClr val="46AA78"/>
                </a:solidFill>
                <a:latin typeface="Arial"/>
                <a:cs typeface="Arial"/>
              </a:rPr>
              <a:t>basics  </a:t>
            </a:r>
            <a:r>
              <a:rPr sz="1400" spc="-70" dirty="0">
                <a:solidFill>
                  <a:srgbClr val="46AA78"/>
                </a:solidFill>
                <a:latin typeface="Arial"/>
                <a:cs typeface="Arial"/>
              </a:rPr>
              <a:t>on</a:t>
            </a:r>
            <a:r>
              <a:rPr sz="1400" spc="6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75" dirty="0">
                <a:solidFill>
                  <a:srgbClr val="46AA78"/>
                </a:solidFill>
                <a:latin typeface="Arial"/>
                <a:cs typeface="Arial"/>
              </a:rPr>
              <a:t>universals</a:t>
            </a:r>
            <a:endParaRPr sz="14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359994" y="934014"/>
            <a:ext cx="4082457" cy="16506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2156599" y="2730919"/>
            <a:ext cx="295275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5" dirty="0">
                <a:latin typeface="Arial"/>
                <a:cs typeface="Arial"/>
              </a:rPr>
              <a:t>.......</a:t>
            </a:r>
            <a:endParaRPr sz="1050">
              <a:latin typeface="Arial"/>
              <a:cs typeface="Arial"/>
            </a:endParaRPr>
          </a:p>
        </p:txBody>
      </p:sp>
      <p:sp>
        <p:nvSpPr>
          <p:cNvPr id="74" name="object 7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17</a:t>
            </a:r>
            <a:r>
              <a:rPr spc="50" dirty="0"/>
              <a:t>/46</a:t>
            </a: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38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95300" y="37668"/>
            <a:ext cx="2927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3" action="ppaction://hlinksldjump"/>
              </a:rPr>
              <a:t>DOLCE</a:t>
            </a:r>
            <a:endParaRPr sz="6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26146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614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118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622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126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6146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614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118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622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126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236116" y="37668"/>
            <a:ext cx="18542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B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F</a:t>
            </a: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29936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2993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3497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4001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505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5009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993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3497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4001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505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2993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3497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4001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505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5009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2274011" y="37667"/>
            <a:ext cx="1478839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More 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foundational</a:t>
            </a:r>
            <a:r>
              <a:rPr sz="600" b="1" spc="4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502551" y="1017701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92327" y="1207516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92327" y="1359344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92327" y="1511173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92327" y="1814842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92327" y="1966671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02551" y="2164029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02551" y="2718206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624395" y="491591"/>
            <a:ext cx="3985705" cy="24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69240" algn="ctr">
              <a:lnSpc>
                <a:spcPct val="100000"/>
              </a:lnSpc>
            </a:pPr>
            <a:r>
              <a:rPr sz="1400" spc="-15" dirty="0">
                <a:solidFill>
                  <a:srgbClr val="46AA78"/>
                </a:solidFill>
                <a:latin typeface="Arial"/>
                <a:cs typeface="Arial"/>
              </a:rPr>
              <a:t>Introduction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84150" indent="-171450">
              <a:lnSpc>
                <a:spcPct val="100000"/>
              </a:lnSpc>
              <a:buFont typeface="Arial"/>
              <a:buChar char="•"/>
            </a:pPr>
            <a:r>
              <a:rPr sz="1050" spc="-30" dirty="0">
                <a:latin typeface="Arial"/>
                <a:cs typeface="Arial"/>
              </a:rPr>
              <a:t>Ontology </a:t>
            </a:r>
            <a:r>
              <a:rPr sz="1050" spc="-50" dirty="0">
                <a:latin typeface="Arial"/>
                <a:cs typeface="Arial"/>
              </a:rPr>
              <a:t>development:  </a:t>
            </a:r>
            <a:r>
              <a:rPr sz="1050" spc="-25" dirty="0">
                <a:latin typeface="Arial"/>
                <a:cs typeface="Arial"/>
              </a:rPr>
              <a:t>what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55" dirty="0">
                <a:latin typeface="Arial"/>
                <a:cs typeface="Arial"/>
              </a:rPr>
              <a:t>represent,  </a:t>
            </a:r>
            <a:r>
              <a:rPr sz="1050" spc="-60" dirty="0">
                <a:latin typeface="Arial"/>
                <a:cs typeface="Arial"/>
              </a:rPr>
              <a:t>and 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spc="-75" dirty="0">
                <a:latin typeface="Arial"/>
                <a:cs typeface="Arial"/>
              </a:rPr>
              <a:t>how?</a:t>
            </a:r>
            <a:endParaRPr sz="1050" dirty="0">
              <a:latin typeface="Arial"/>
              <a:cs typeface="Arial"/>
            </a:endParaRPr>
          </a:p>
          <a:p>
            <a:pPr marL="461010" indent="-171450">
              <a:lnSpc>
                <a:spcPts val="1200"/>
              </a:lnSpc>
              <a:spcBef>
                <a:spcPts val="170"/>
              </a:spcBef>
              <a:buFont typeface="Arial"/>
              <a:buChar char="•"/>
            </a:pPr>
            <a:r>
              <a:rPr sz="1000" spc="-55" dirty="0">
                <a:latin typeface="Arial"/>
                <a:cs typeface="Arial"/>
              </a:rPr>
              <a:t>Where </a:t>
            </a:r>
            <a:r>
              <a:rPr sz="1000" spc="-50" dirty="0">
                <a:latin typeface="Arial"/>
                <a:cs typeface="Arial"/>
              </a:rPr>
              <a:t>do </a:t>
            </a:r>
            <a:r>
              <a:rPr sz="1000" spc="-60" dirty="0">
                <a:latin typeface="Arial"/>
                <a:cs typeface="Arial"/>
              </a:rPr>
              <a:t>you 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start?</a:t>
            </a:r>
            <a:endParaRPr sz="1000" dirty="0">
              <a:latin typeface="Arial"/>
              <a:cs typeface="Arial"/>
            </a:endParaRPr>
          </a:p>
          <a:p>
            <a:pPr marL="461010" indent="-171450">
              <a:lnSpc>
                <a:spcPts val="1195"/>
              </a:lnSpc>
              <a:buFont typeface="Arial"/>
              <a:buChar char="•"/>
            </a:pPr>
            <a:r>
              <a:rPr sz="1000" spc="-50" dirty="0">
                <a:latin typeface="Arial"/>
                <a:cs typeface="Arial"/>
              </a:rPr>
              <a:t>How </a:t>
            </a:r>
            <a:r>
              <a:rPr sz="1000" spc="-60" dirty="0">
                <a:latin typeface="Arial"/>
                <a:cs typeface="Arial"/>
              </a:rPr>
              <a:t>can  you  </a:t>
            </a:r>
            <a:r>
              <a:rPr sz="1000" spc="-45" dirty="0">
                <a:latin typeface="Arial"/>
                <a:cs typeface="Arial"/>
              </a:rPr>
              <a:t>avoid </a:t>
            </a:r>
            <a:r>
              <a:rPr sz="1000" spc="-35" dirty="0">
                <a:latin typeface="Arial"/>
                <a:cs typeface="Arial"/>
              </a:rPr>
              <a:t>reinventing </a:t>
            </a:r>
            <a:r>
              <a:rPr sz="1000" spc="-25" dirty="0">
                <a:latin typeface="Arial"/>
                <a:cs typeface="Arial"/>
              </a:rPr>
              <a:t>the</a:t>
            </a:r>
            <a:r>
              <a:rPr sz="1000" spc="114" dirty="0">
                <a:latin typeface="Arial"/>
                <a:cs typeface="Arial"/>
              </a:rPr>
              <a:t> </a:t>
            </a:r>
            <a:r>
              <a:rPr sz="1000" spc="-65" dirty="0">
                <a:latin typeface="Arial"/>
                <a:cs typeface="Arial"/>
              </a:rPr>
              <a:t>wheel?</a:t>
            </a:r>
            <a:endParaRPr sz="1000" dirty="0">
              <a:latin typeface="Arial"/>
              <a:cs typeface="Arial"/>
            </a:endParaRPr>
          </a:p>
          <a:p>
            <a:pPr marL="461010" marR="22860" indent="-171450">
              <a:lnSpc>
                <a:spcPts val="1200"/>
              </a:lnSpc>
              <a:spcBef>
                <a:spcPts val="40"/>
              </a:spcBef>
              <a:buFont typeface="Arial"/>
              <a:buChar char="•"/>
            </a:pPr>
            <a:r>
              <a:rPr sz="1000" spc="-15" dirty="0">
                <a:latin typeface="Arial"/>
                <a:cs typeface="Arial"/>
              </a:rPr>
              <a:t>What </a:t>
            </a:r>
            <a:r>
              <a:rPr sz="1000" spc="-30" dirty="0">
                <a:latin typeface="Arial"/>
                <a:cs typeface="Arial"/>
              </a:rPr>
              <a:t>things </a:t>
            </a:r>
            <a:r>
              <a:rPr sz="1000" spc="-60" dirty="0">
                <a:latin typeface="Arial"/>
                <a:cs typeface="Arial"/>
              </a:rPr>
              <a:t>can </a:t>
            </a:r>
            <a:r>
              <a:rPr sz="1000" spc="-50" dirty="0">
                <a:latin typeface="Arial"/>
                <a:cs typeface="Arial"/>
              </a:rPr>
              <a:t>guide </a:t>
            </a:r>
            <a:r>
              <a:rPr sz="1000" spc="-60" dirty="0">
                <a:latin typeface="Arial"/>
                <a:cs typeface="Arial"/>
              </a:rPr>
              <a:t>you </a:t>
            </a:r>
            <a:r>
              <a:rPr sz="1000" spc="10" dirty="0">
                <a:latin typeface="Arial"/>
                <a:cs typeface="Arial"/>
              </a:rPr>
              <a:t>to </a:t>
            </a:r>
            <a:r>
              <a:rPr sz="1000" spc="-70" dirty="0">
                <a:latin typeface="Arial"/>
                <a:cs typeface="Arial"/>
              </a:rPr>
              <a:t>make </a:t>
            </a:r>
            <a:r>
              <a:rPr sz="1000" spc="-25" dirty="0">
                <a:latin typeface="Arial"/>
                <a:cs typeface="Arial"/>
              </a:rPr>
              <a:t>the </a:t>
            </a:r>
            <a:r>
              <a:rPr sz="1000" spc="-75" dirty="0">
                <a:latin typeface="Arial"/>
                <a:cs typeface="Arial"/>
              </a:rPr>
              <a:t>process </a:t>
            </a:r>
            <a:r>
              <a:rPr sz="1000" spc="-70" dirty="0">
                <a:latin typeface="Arial"/>
                <a:cs typeface="Arial"/>
              </a:rPr>
              <a:t>easier </a:t>
            </a:r>
            <a:r>
              <a:rPr sz="1000" spc="10" dirty="0">
                <a:latin typeface="Arial"/>
                <a:cs typeface="Arial"/>
              </a:rPr>
              <a:t>to </a:t>
            </a:r>
            <a:r>
              <a:rPr sz="1000" spc="-40" dirty="0">
                <a:latin typeface="Arial"/>
                <a:cs typeface="Arial"/>
              </a:rPr>
              <a:t>carry  </a:t>
            </a:r>
            <a:r>
              <a:rPr sz="1000" spc="-10" dirty="0">
                <a:latin typeface="Arial"/>
                <a:cs typeface="Arial"/>
              </a:rPr>
              <a:t>out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60" dirty="0">
                <a:latin typeface="Arial"/>
                <a:cs typeface="Arial"/>
              </a:rPr>
              <a:t>successfully?</a:t>
            </a:r>
            <a:endParaRPr sz="1000" dirty="0">
              <a:latin typeface="Arial"/>
              <a:cs typeface="Arial"/>
            </a:endParaRPr>
          </a:p>
          <a:p>
            <a:pPr marL="461010" indent="-171450">
              <a:lnSpc>
                <a:spcPts val="1155"/>
              </a:lnSpc>
              <a:buFont typeface="Arial"/>
              <a:buChar char="•"/>
            </a:pPr>
            <a:r>
              <a:rPr sz="1000" spc="-50" dirty="0">
                <a:latin typeface="Arial"/>
                <a:cs typeface="Arial"/>
              </a:rPr>
              <a:t>How </a:t>
            </a:r>
            <a:r>
              <a:rPr sz="1000" spc="-60" dirty="0">
                <a:latin typeface="Arial"/>
                <a:cs typeface="Arial"/>
              </a:rPr>
              <a:t>can  you  </a:t>
            </a:r>
            <a:r>
              <a:rPr sz="1000" spc="-75" dirty="0">
                <a:latin typeface="Arial"/>
                <a:cs typeface="Arial"/>
              </a:rPr>
              <a:t>make  </a:t>
            </a:r>
            <a:r>
              <a:rPr sz="1000" spc="-25" dirty="0">
                <a:latin typeface="Arial"/>
                <a:cs typeface="Arial"/>
              </a:rPr>
              <a:t>the </a:t>
            </a:r>
            <a:r>
              <a:rPr sz="1000" spc="-45" dirty="0">
                <a:latin typeface="Arial"/>
                <a:cs typeface="Arial"/>
              </a:rPr>
              <a:t>best </a:t>
            </a:r>
            <a:r>
              <a:rPr sz="1000" spc="-20" dirty="0">
                <a:latin typeface="Arial"/>
                <a:cs typeface="Arial"/>
              </a:rPr>
              <a:t>of </a:t>
            </a:r>
            <a:r>
              <a:rPr sz="1000" spc="-30" dirty="0">
                <a:latin typeface="Arial"/>
                <a:cs typeface="Arial"/>
              </a:rPr>
              <a:t>‘legacy’</a:t>
            </a:r>
            <a:r>
              <a:rPr sz="1000" spc="114" dirty="0">
                <a:latin typeface="Arial"/>
                <a:cs typeface="Arial"/>
              </a:rPr>
              <a:t> </a:t>
            </a:r>
            <a:r>
              <a:rPr sz="1000" spc="-35" dirty="0">
                <a:latin typeface="Arial"/>
                <a:cs typeface="Arial"/>
              </a:rPr>
              <a:t>material?</a:t>
            </a:r>
            <a:endParaRPr sz="1000" dirty="0">
              <a:latin typeface="Arial"/>
              <a:cs typeface="Arial"/>
            </a:endParaRPr>
          </a:p>
          <a:p>
            <a:pPr marL="461010" indent="-171450">
              <a:lnSpc>
                <a:spcPts val="1200"/>
              </a:lnSpc>
              <a:buFont typeface="Arial"/>
              <a:buChar char="•"/>
            </a:pPr>
            <a:r>
              <a:rPr sz="1000" spc="-50" dirty="0">
                <a:latin typeface="Arial"/>
                <a:cs typeface="Arial"/>
              </a:rPr>
              <a:t>How </a:t>
            </a:r>
            <a:r>
              <a:rPr sz="1000" spc="-60" dirty="0">
                <a:latin typeface="Arial"/>
                <a:cs typeface="Arial"/>
              </a:rPr>
              <a:t>can you </a:t>
            </a:r>
            <a:r>
              <a:rPr sz="1000" spc="-75" dirty="0">
                <a:latin typeface="Arial"/>
                <a:cs typeface="Arial"/>
              </a:rPr>
              <a:t>make  </a:t>
            </a:r>
            <a:r>
              <a:rPr sz="1000" spc="45" dirty="0">
                <a:latin typeface="Arial"/>
                <a:cs typeface="Arial"/>
              </a:rPr>
              <a:t>it </a:t>
            </a:r>
            <a:r>
              <a:rPr sz="1000" spc="-35" dirty="0">
                <a:latin typeface="Arial"/>
                <a:cs typeface="Arial"/>
              </a:rPr>
              <a:t>interoperable </a:t>
            </a:r>
            <a:r>
              <a:rPr sz="1000" dirty="0">
                <a:latin typeface="Arial"/>
                <a:cs typeface="Arial"/>
              </a:rPr>
              <a:t>with </a:t>
            </a:r>
            <a:r>
              <a:rPr sz="1000" spc="-25" dirty="0">
                <a:latin typeface="Arial"/>
                <a:cs typeface="Arial"/>
              </a:rPr>
              <a:t>other </a:t>
            </a:r>
            <a:r>
              <a:rPr sz="1000" spc="165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ontologies?</a:t>
            </a:r>
            <a:endParaRPr sz="1000" dirty="0">
              <a:latin typeface="Arial"/>
              <a:cs typeface="Arial"/>
            </a:endParaRPr>
          </a:p>
          <a:p>
            <a:pPr marL="184150" marR="5080" indent="-171450">
              <a:lnSpc>
                <a:spcPct val="102600"/>
              </a:lnSpc>
              <a:spcBef>
                <a:spcPts val="315"/>
              </a:spcBef>
              <a:buFont typeface="Arial"/>
              <a:buChar char="•"/>
            </a:pPr>
            <a:r>
              <a:rPr sz="1050" b="1" spc="-40" dirty="0">
                <a:solidFill>
                  <a:srgbClr val="2E3092"/>
                </a:solidFill>
                <a:latin typeface="Arial"/>
                <a:cs typeface="Arial"/>
              </a:rPr>
              <a:t>Foundational </a:t>
            </a:r>
            <a:r>
              <a:rPr sz="1050" b="1" spc="-55" dirty="0">
                <a:solidFill>
                  <a:srgbClr val="2E3092"/>
                </a:solidFill>
                <a:latin typeface="Arial"/>
                <a:cs typeface="Arial"/>
              </a:rPr>
              <a:t>ontologies </a:t>
            </a:r>
            <a:r>
              <a:rPr sz="1050" spc="-50" dirty="0">
                <a:latin typeface="Arial"/>
                <a:cs typeface="Arial"/>
              </a:rPr>
              <a:t>provide </a:t>
            </a:r>
            <a:r>
              <a:rPr sz="1050" spc="-30" dirty="0">
                <a:latin typeface="Arial"/>
                <a:cs typeface="Arial"/>
              </a:rPr>
              <a:t>principal </a:t>
            </a:r>
            <a:r>
              <a:rPr sz="1050" spc="-60" dirty="0">
                <a:latin typeface="Arial"/>
                <a:cs typeface="Arial"/>
              </a:rPr>
              <a:t>categories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45" dirty="0">
                <a:latin typeface="Arial"/>
                <a:cs typeface="Arial"/>
              </a:rPr>
              <a:t>kinds 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35" dirty="0">
                <a:latin typeface="Arial"/>
                <a:cs typeface="Arial"/>
              </a:rPr>
              <a:t>things </a:t>
            </a:r>
            <a:r>
              <a:rPr sz="1050" spc="-65" dirty="0">
                <a:latin typeface="Arial"/>
                <a:cs typeface="Arial"/>
              </a:rPr>
              <a:t>and </a:t>
            </a:r>
            <a:r>
              <a:rPr sz="1050" spc="-40" dirty="0">
                <a:latin typeface="Arial"/>
                <a:cs typeface="Arial"/>
              </a:rPr>
              <a:t>relations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55" dirty="0">
                <a:latin typeface="Arial"/>
                <a:cs typeface="Arial"/>
              </a:rPr>
              <a:t>give </a:t>
            </a:r>
            <a:r>
              <a:rPr sz="1050" spc="-85" dirty="0">
                <a:latin typeface="Arial"/>
                <a:cs typeface="Arial"/>
              </a:rPr>
              <a:t>a </a:t>
            </a:r>
            <a:r>
              <a:rPr sz="1050" spc="-65" dirty="0">
                <a:latin typeface="Arial"/>
                <a:cs typeface="Arial"/>
              </a:rPr>
              <a:t>basic </a:t>
            </a:r>
            <a:r>
              <a:rPr sz="1050" spc="-25" dirty="0">
                <a:latin typeface="Arial"/>
                <a:cs typeface="Arial"/>
              </a:rPr>
              <a:t>structure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85" dirty="0">
                <a:latin typeface="Arial"/>
                <a:cs typeface="Arial"/>
              </a:rPr>
              <a:t>a </a:t>
            </a:r>
            <a:r>
              <a:rPr sz="1050" spc="-50" dirty="0">
                <a:latin typeface="Arial"/>
                <a:cs typeface="Arial"/>
              </a:rPr>
              <a:t>domain  </a:t>
            </a:r>
            <a:r>
              <a:rPr sz="1050" spc="-30" dirty="0">
                <a:latin typeface="Arial"/>
                <a:cs typeface="Arial"/>
              </a:rPr>
              <a:t>ontology; </a:t>
            </a:r>
            <a:r>
              <a:rPr sz="1050" spc="-40" dirty="0">
                <a:latin typeface="Arial"/>
                <a:cs typeface="Arial"/>
              </a:rPr>
              <a:t>informed </a:t>
            </a:r>
            <a:r>
              <a:rPr sz="1050" spc="-65" dirty="0">
                <a:latin typeface="Arial"/>
                <a:cs typeface="Arial"/>
              </a:rPr>
              <a:t>by  </a:t>
            </a:r>
            <a:r>
              <a:rPr sz="1050" b="1" spc="-25" dirty="0">
                <a:latin typeface="Arial"/>
                <a:cs typeface="Arial"/>
              </a:rPr>
              <a:t>O</a:t>
            </a:r>
            <a:r>
              <a:rPr sz="1050" spc="-25" dirty="0">
                <a:latin typeface="Arial"/>
                <a:cs typeface="Arial"/>
              </a:rPr>
              <a:t>ntology </a:t>
            </a:r>
            <a:r>
              <a:rPr sz="1050" spc="-20" dirty="0">
                <a:latin typeface="Arial"/>
                <a:cs typeface="Arial"/>
              </a:rPr>
              <a:t>(analytic </a:t>
            </a:r>
            <a:r>
              <a:rPr sz="1050" spc="25" dirty="0">
                <a:latin typeface="Arial"/>
                <a:cs typeface="Arial"/>
              </a:rPr>
              <a:t> </a:t>
            </a:r>
            <a:r>
              <a:rPr sz="1050" spc="-40" dirty="0">
                <a:latin typeface="Arial"/>
                <a:cs typeface="Arial"/>
              </a:rPr>
              <a:t>philosophy)</a:t>
            </a:r>
            <a:endParaRPr sz="1050" dirty="0">
              <a:latin typeface="Arial"/>
              <a:cs typeface="Arial"/>
            </a:endParaRPr>
          </a:p>
          <a:p>
            <a:pPr marL="184150" marR="223520" indent="-171450">
              <a:lnSpc>
                <a:spcPct val="102600"/>
              </a:lnSpc>
              <a:spcBef>
                <a:spcPts val="295"/>
              </a:spcBef>
              <a:buFont typeface="Arial"/>
              <a:buChar char="•"/>
            </a:pPr>
            <a:r>
              <a:rPr sz="1050" spc="-70" dirty="0">
                <a:solidFill>
                  <a:srgbClr val="2E3092"/>
                </a:solidFill>
                <a:latin typeface="Arial"/>
                <a:cs typeface="Arial"/>
              </a:rPr>
              <a:t>Legacy </a:t>
            </a:r>
            <a:r>
              <a:rPr sz="1050" spc="-75" dirty="0">
                <a:solidFill>
                  <a:srgbClr val="2E3092"/>
                </a:solidFill>
                <a:latin typeface="Arial"/>
                <a:cs typeface="Arial"/>
              </a:rPr>
              <a:t>resources </a:t>
            </a:r>
            <a:r>
              <a:rPr sz="1050" spc="-65" dirty="0">
                <a:latin typeface="Arial"/>
                <a:cs typeface="Arial"/>
              </a:rPr>
              <a:t>can </a:t>
            </a:r>
            <a:r>
              <a:rPr sz="1050" spc="-50" dirty="0">
                <a:latin typeface="Arial"/>
                <a:cs typeface="Arial"/>
              </a:rPr>
              <a:t>provide </a:t>
            </a:r>
            <a:r>
              <a:rPr sz="1050" spc="-55" dirty="0">
                <a:latin typeface="Arial"/>
                <a:cs typeface="Arial"/>
              </a:rPr>
              <a:t>useful </a:t>
            </a:r>
            <a:r>
              <a:rPr sz="1050" spc="-95" dirty="0">
                <a:latin typeface="Arial"/>
                <a:cs typeface="Arial"/>
              </a:rPr>
              <a:t>classes </a:t>
            </a:r>
            <a:r>
              <a:rPr sz="1050" spc="-60" dirty="0">
                <a:latin typeface="Arial"/>
                <a:cs typeface="Arial"/>
              </a:rPr>
              <a:t>and </a:t>
            </a:r>
            <a:r>
              <a:rPr sz="1050" spc="-40" dirty="0">
                <a:latin typeface="Arial"/>
                <a:cs typeface="Arial"/>
              </a:rPr>
              <a:t>properties,  </a:t>
            </a:r>
            <a:r>
              <a:rPr sz="1050" spc="-60" dirty="0">
                <a:latin typeface="Arial"/>
                <a:cs typeface="Arial"/>
              </a:rPr>
              <a:t>and  </a:t>
            </a:r>
            <a:r>
              <a:rPr sz="1050" spc="-50" dirty="0">
                <a:latin typeface="Arial"/>
                <a:cs typeface="Arial"/>
              </a:rPr>
              <a:t>possibly  </a:t>
            </a:r>
            <a:r>
              <a:rPr sz="1050" spc="-65" dirty="0">
                <a:latin typeface="Arial"/>
                <a:cs typeface="Arial"/>
              </a:rPr>
              <a:t>also  </a:t>
            </a:r>
            <a:r>
              <a:rPr sz="1050" spc="-35" dirty="0">
                <a:latin typeface="Arial"/>
                <a:cs typeface="Arial"/>
              </a:rPr>
              <a:t>constraints, </a:t>
            </a:r>
            <a:r>
              <a:rPr sz="1050" spc="-25" dirty="0">
                <a:latin typeface="Arial"/>
                <a:cs typeface="Arial"/>
              </a:rPr>
              <a:t>for </a:t>
            </a:r>
            <a:r>
              <a:rPr sz="1050" spc="-50" dirty="0">
                <a:latin typeface="Arial"/>
                <a:cs typeface="Arial"/>
              </a:rPr>
              <a:t>domain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spc="-45" dirty="0">
                <a:latin typeface="Arial"/>
                <a:cs typeface="Arial"/>
              </a:rPr>
              <a:t>ontologies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4364444" y="3365112"/>
            <a:ext cx="19240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35" dirty="0">
                <a:latin typeface="Arial"/>
                <a:cs typeface="Arial"/>
              </a:rPr>
              <a:t>3/46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38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95300" y="37668"/>
            <a:ext cx="2927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22553B"/>
                </a:solidFill>
                <a:latin typeface="Arial"/>
                <a:cs typeface="Arial"/>
                <a:hlinkClick r:id="rId3" action="ppaction://hlinksldjump"/>
              </a:rPr>
              <a:t>DOLCE</a:t>
            </a:r>
            <a:endParaRPr sz="6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26146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614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118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3622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126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6146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614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118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622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126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236116" y="37668"/>
            <a:ext cx="18542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B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F</a:t>
            </a: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29936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993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3497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001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4505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5009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993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497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001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505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993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3497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001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505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009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2274011" y="37667"/>
            <a:ext cx="1402639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More 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foundational</a:t>
            </a:r>
            <a:r>
              <a:rPr sz="600" b="1" spc="4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35075" y="491591"/>
            <a:ext cx="293878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5" dirty="0">
                <a:solidFill>
                  <a:srgbClr val="46AA78"/>
                </a:solidFill>
                <a:latin typeface="Arial"/>
                <a:cs typeface="Arial"/>
              </a:rPr>
              <a:t>DOLCE’s </a:t>
            </a:r>
            <a:r>
              <a:rPr sz="1400" spc="-50" dirty="0">
                <a:solidFill>
                  <a:srgbClr val="46AA78"/>
                </a:solidFill>
                <a:latin typeface="Arial"/>
                <a:cs typeface="Arial"/>
              </a:rPr>
              <a:t>characterisation </a:t>
            </a:r>
            <a:r>
              <a:rPr sz="1400" spc="-20" dirty="0">
                <a:solidFill>
                  <a:srgbClr val="46AA78"/>
                </a:solidFill>
                <a:latin typeface="Arial"/>
                <a:cs typeface="Arial"/>
              </a:rPr>
              <a:t>of </a:t>
            </a:r>
            <a:r>
              <a:rPr sz="1400" spc="-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75" dirty="0">
                <a:solidFill>
                  <a:srgbClr val="46AA78"/>
                </a:solidFill>
                <a:latin typeface="Arial"/>
                <a:cs typeface="Arial"/>
              </a:rPr>
              <a:t>categories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408460" y="1190914"/>
            <a:ext cx="1265517" cy="10554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08460" y="2305646"/>
            <a:ext cx="1190125" cy="3177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803222" y="1190914"/>
            <a:ext cx="2396405" cy="122782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1855144" y="2511203"/>
            <a:ext cx="32258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b="1" spc="5" dirty="0">
                <a:latin typeface="Helvetica Neue"/>
                <a:cs typeface="Helvetica Neue"/>
              </a:rPr>
              <a:t>...</a:t>
            </a:r>
            <a:r>
              <a:rPr sz="650" b="1" spc="-80" dirty="0">
                <a:latin typeface="Helvetica Neue"/>
                <a:cs typeface="Helvetica Neue"/>
              </a:rPr>
              <a:t> </a:t>
            </a:r>
            <a:r>
              <a:rPr sz="650" b="1" spc="10" dirty="0">
                <a:latin typeface="Helvetica Neue"/>
                <a:cs typeface="Helvetica Neue"/>
              </a:rPr>
              <a:t>etc...</a:t>
            </a:r>
            <a:endParaRPr sz="650">
              <a:latin typeface="Helvetica Neue"/>
              <a:cs typeface="Helvetica Neue"/>
            </a:endParaRPr>
          </a:p>
        </p:txBody>
      </p:sp>
      <p:sp>
        <p:nvSpPr>
          <p:cNvPr id="76" name="object 7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18</a:t>
            </a:r>
            <a:r>
              <a:rPr spc="50" dirty="0"/>
              <a:t>/46</a:t>
            </a: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38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95300" y="37668"/>
            <a:ext cx="2927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22553B"/>
                </a:solidFill>
                <a:latin typeface="Arial"/>
                <a:cs typeface="Arial"/>
                <a:hlinkClick r:id="rId3" action="ppaction://hlinksldjump"/>
              </a:rPr>
              <a:t>DOLCE</a:t>
            </a:r>
            <a:endParaRPr sz="6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26146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614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118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3622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126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6146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614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118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622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126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236116" y="37668"/>
            <a:ext cx="18542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B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F</a:t>
            </a: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29936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993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3497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001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4505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5009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993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497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001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505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993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3497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001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505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009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2274011" y="37668"/>
            <a:ext cx="132643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More 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foundational</a:t>
            </a:r>
            <a:r>
              <a:rPr sz="600" b="1" spc="4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19/46</a:t>
            </a:r>
            <a:endParaRPr sz="6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494015" y="491591"/>
            <a:ext cx="162052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0" dirty="0">
                <a:solidFill>
                  <a:srgbClr val="46AA78"/>
                </a:solidFill>
                <a:latin typeface="Arial"/>
                <a:cs typeface="Arial"/>
              </a:rPr>
              <a:t>Can  </a:t>
            </a:r>
            <a:r>
              <a:rPr sz="1400" spc="-25" dirty="0">
                <a:solidFill>
                  <a:srgbClr val="46AA78"/>
                </a:solidFill>
                <a:latin typeface="Arial"/>
                <a:cs typeface="Arial"/>
              </a:rPr>
              <a:t>all </a:t>
            </a:r>
            <a:r>
              <a:rPr sz="1400" spc="15" dirty="0">
                <a:solidFill>
                  <a:srgbClr val="46AA78"/>
                </a:solidFill>
                <a:latin typeface="Arial"/>
                <a:cs typeface="Arial"/>
              </a:rPr>
              <a:t>that </a:t>
            </a:r>
            <a:r>
              <a:rPr sz="1400" spc="-90" dirty="0">
                <a:solidFill>
                  <a:srgbClr val="46AA78"/>
                </a:solidFill>
                <a:latin typeface="Arial"/>
                <a:cs typeface="Arial"/>
              </a:rPr>
              <a:t>be</a:t>
            </a:r>
            <a:r>
              <a:rPr sz="1400" spc="6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110" dirty="0">
                <a:solidFill>
                  <a:srgbClr val="46AA78"/>
                </a:solidFill>
                <a:latin typeface="Arial"/>
                <a:cs typeface="Arial"/>
              </a:rPr>
              <a:t>used?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38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95300" y="37668"/>
            <a:ext cx="2927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22553B"/>
                </a:solidFill>
                <a:latin typeface="Arial"/>
                <a:cs typeface="Arial"/>
                <a:hlinkClick r:id="rId3" action="ppaction://hlinksldjump"/>
              </a:rPr>
              <a:t>DOLCE</a:t>
            </a:r>
            <a:endParaRPr sz="6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26146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614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118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3622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126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6146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614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118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622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126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236116" y="37668"/>
            <a:ext cx="18542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B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F</a:t>
            </a: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29936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993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3497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001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4505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5009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993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497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001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505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993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3497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001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505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009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2274011" y="37667"/>
            <a:ext cx="1478839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More 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foundational</a:t>
            </a:r>
            <a:r>
              <a:rPr sz="600" b="1" spc="4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502551" y="952398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02551" y="1142187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92327" y="1332001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92327" y="1483829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92327" y="1787487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92327" y="2091144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624395" y="491591"/>
            <a:ext cx="3738055" cy="19822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2015">
              <a:lnSpc>
                <a:spcPct val="100000"/>
              </a:lnSpc>
            </a:pPr>
            <a:r>
              <a:rPr sz="1400" spc="-100" dirty="0">
                <a:solidFill>
                  <a:srgbClr val="46AA78"/>
                </a:solidFill>
                <a:latin typeface="Arial"/>
                <a:cs typeface="Arial"/>
              </a:rPr>
              <a:t>Can  </a:t>
            </a:r>
            <a:r>
              <a:rPr sz="1400" spc="-25" dirty="0">
                <a:solidFill>
                  <a:srgbClr val="46AA78"/>
                </a:solidFill>
                <a:latin typeface="Arial"/>
                <a:cs typeface="Arial"/>
              </a:rPr>
              <a:t>all </a:t>
            </a:r>
            <a:r>
              <a:rPr sz="1400" spc="15" dirty="0">
                <a:solidFill>
                  <a:srgbClr val="46AA78"/>
                </a:solidFill>
                <a:latin typeface="Arial"/>
                <a:cs typeface="Arial"/>
              </a:rPr>
              <a:t>that </a:t>
            </a:r>
            <a:r>
              <a:rPr sz="1400" spc="-90" dirty="0">
                <a:solidFill>
                  <a:srgbClr val="46AA78"/>
                </a:solidFill>
                <a:latin typeface="Arial"/>
                <a:cs typeface="Arial"/>
              </a:rPr>
              <a:t>be</a:t>
            </a:r>
            <a:r>
              <a:rPr sz="1400" spc="6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110" dirty="0">
                <a:solidFill>
                  <a:srgbClr val="46AA78"/>
                </a:solidFill>
                <a:latin typeface="Arial"/>
                <a:cs typeface="Arial"/>
              </a:rPr>
              <a:t>used?</a:t>
            </a:r>
            <a:endParaRPr sz="1400" dirty="0">
              <a:latin typeface="Arial"/>
              <a:cs typeface="Arial"/>
            </a:endParaRPr>
          </a:p>
          <a:p>
            <a:pPr marL="184150" marR="2522855" indent="-171450">
              <a:lnSpc>
                <a:spcPct val="113199"/>
              </a:lnSpc>
              <a:spcBef>
                <a:spcPts val="1205"/>
              </a:spcBef>
              <a:buFont typeface="Arial"/>
              <a:buChar char="•"/>
            </a:pPr>
            <a:r>
              <a:rPr sz="1050" spc="-50" dirty="0">
                <a:latin typeface="Arial"/>
                <a:cs typeface="Arial"/>
              </a:rPr>
              <a:t>DOLCE </a:t>
            </a:r>
            <a:r>
              <a:rPr sz="1050" spc="-20" dirty="0">
                <a:latin typeface="Arial"/>
                <a:cs typeface="Arial"/>
              </a:rPr>
              <a:t>in </a:t>
            </a:r>
            <a:r>
              <a:rPr sz="1050" spc="-10" dirty="0">
                <a:latin typeface="Arial"/>
                <a:cs typeface="Arial"/>
              </a:rPr>
              <a:t>KIF  </a:t>
            </a:r>
            <a:endParaRPr lang="en-US" sz="1050" spc="-10" dirty="0" smtClean="0">
              <a:latin typeface="Arial"/>
              <a:cs typeface="Arial"/>
            </a:endParaRPr>
          </a:p>
          <a:p>
            <a:pPr marL="184150" marR="2522855" indent="-171450">
              <a:lnSpc>
                <a:spcPct val="113199"/>
              </a:lnSpc>
              <a:spcBef>
                <a:spcPts val="1205"/>
              </a:spcBef>
              <a:buFont typeface="Arial"/>
              <a:buChar char="•"/>
            </a:pPr>
            <a:r>
              <a:rPr sz="1050" spc="-50" dirty="0" smtClean="0">
                <a:latin typeface="Arial"/>
                <a:cs typeface="Arial"/>
              </a:rPr>
              <a:t>DOLCE </a:t>
            </a:r>
            <a:r>
              <a:rPr sz="1050" spc="-20" dirty="0">
                <a:latin typeface="Arial"/>
                <a:cs typeface="Arial"/>
              </a:rPr>
              <a:t>in</a:t>
            </a:r>
            <a:r>
              <a:rPr sz="1050" spc="100" dirty="0">
                <a:latin typeface="Arial"/>
                <a:cs typeface="Arial"/>
              </a:rPr>
              <a:t> </a:t>
            </a:r>
            <a:r>
              <a:rPr sz="1050" spc="-30" dirty="0">
                <a:latin typeface="Arial"/>
                <a:cs typeface="Arial"/>
              </a:rPr>
              <a:t>OWL:</a:t>
            </a:r>
            <a:endParaRPr sz="1050" dirty="0">
              <a:latin typeface="Arial"/>
              <a:cs typeface="Arial"/>
            </a:endParaRPr>
          </a:p>
          <a:p>
            <a:pPr marL="461010" indent="-171450">
              <a:lnSpc>
                <a:spcPts val="1200"/>
              </a:lnSpc>
              <a:spcBef>
                <a:spcPts val="170"/>
              </a:spcBef>
              <a:buFont typeface="Arial"/>
              <a:buChar char="•"/>
            </a:pPr>
            <a:r>
              <a:rPr sz="1000" spc="-25" dirty="0">
                <a:latin typeface="Arial"/>
                <a:cs typeface="Arial"/>
              </a:rPr>
              <a:t>DOLCE-Lite:  </a:t>
            </a:r>
            <a:r>
              <a:rPr sz="1000" spc="-30" dirty="0">
                <a:latin typeface="Arial"/>
                <a:cs typeface="Arial"/>
              </a:rPr>
              <a:t>simplified translations </a:t>
            </a:r>
            <a:r>
              <a:rPr sz="1000" spc="-20" dirty="0">
                <a:latin typeface="Arial"/>
                <a:cs typeface="Arial"/>
              </a:rPr>
              <a:t>of</a:t>
            </a:r>
            <a:r>
              <a:rPr sz="1000" spc="135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Dolce2.0</a:t>
            </a:r>
            <a:endParaRPr sz="1000" dirty="0">
              <a:latin typeface="Arial"/>
              <a:cs typeface="Arial"/>
            </a:endParaRPr>
          </a:p>
          <a:p>
            <a:pPr marL="461010" marR="256540" indent="-171450">
              <a:lnSpc>
                <a:spcPts val="1200"/>
              </a:lnSpc>
              <a:spcBef>
                <a:spcPts val="35"/>
              </a:spcBef>
              <a:buFont typeface="Arial"/>
              <a:buChar char="•"/>
            </a:pPr>
            <a:r>
              <a:rPr sz="1000" spc="-70" dirty="0">
                <a:latin typeface="Arial"/>
                <a:cs typeface="Arial"/>
              </a:rPr>
              <a:t>Does </a:t>
            </a:r>
            <a:r>
              <a:rPr sz="1000" i="1" spc="-10" dirty="0">
                <a:latin typeface="Arial"/>
                <a:cs typeface="Arial"/>
              </a:rPr>
              <a:t>not </a:t>
            </a:r>
            <a:r>
              <a:rPr sz="1000" spc="-50" dirty="0">
                <a:latin typeface="Arial"/>
                <a:cs typeface="Arial"/>
              </a:rPr>
              <a:t>consider: </a:t>
            </a:r>
            <a:r>
              <a:rPr sz="1000" spc="-30" dirty="0">
                <a:latin typeface="Arial"/>
                <a:cs typeface="Arial"/>
              </a:rPr>
              <a:t>modality, temporal </a:t>
            </a:r>
            <a:r>
              <a:rPr sz="1000" spc="-35" dirty="0">
                <a:latin typeface="Arial"/>
                <a:cs typeface="Arial"/>
              </a:rPr>
              <a:t>indexing, </a:t>
            </a:r>
            <a:r>
              <a:rPr sz="1000" spc="-25" dirty="0">
                <a:latin typeface="Arial"/>
                <a:cs typeface="Arial"/>
              </a:rPr>
              <a:t>relation  </a:t>
            </a:r>
            <a:r>
              <a:rPr sz="1000" spc="-35" dirty="0">
                <a:latin typeface="Arial"/>
                <a:cs typeface="Arial"/>
              </a:rPr>
              <a:t>composition</a:t>
            </a:r>
            <a:endParaRPr sz="1000" dirty="0">
              <a:latin typeface="Arial"/>
              <a:cs typeface="Arial"/>
            </a:endParaRPr>
          </a:p>
          <a:p>
            <a:pPr marL="461010" indent="-171450">
              <a:lnSpc>
                <a:spcPts val="1155"/>
              </a:lnSpc>
              <a:buFont typeface="Arial"/>
              <a:buChar char="•"/>
            </a:pPr>
            <a:r>
              <a:rPr sz="1000" spc="-20" dirty="0">
                <a:latin typeface="Arial"/>
                <a:cs typeface="Arial"/>
              </a:rPr>
              <a:t>Different </a:t>
            </a:r>
            <a:r>
              <a:rPr sz="1000" spc="-80" dirty="0">
                <a:latin typeface="Arial"/>
                <a:cs typeface="Arial"/>
              </a:rPr>
              <a:t>names  </a:t>
            </a:r>
            <a:r>
              <a:rPr sz="1000" spc="-75" dirty="0">
                <a:latin typeface="Arial"/>
                <a:cs typeface="Arial"/>
              </a:rPr>
              <a:t>are  </a:t>
            </a:r>
            <a:r>
              <a:rPr sz="1000" spc="-45" dirty="0">
                <a:latin typeface="Arial"/>
                <a:cs typeface="Arial"/>
              </a:rPr>
              <a:t>adopted </a:t>
            </a:r>
            <a:r>
              <a:rPr sz="1000" spc="-20" dirty="0">
                <a:latin typeface="Arial"/>
                <a:cs typeface="Arial"/>
              </a:rPr>
              <a:t>for </a:t>
            </a:r>
            <a:r>
              <a:rPr sz="1000" spc="-35" dirty="0">
                <a:latin typeface="Arial"/>
                <a:cs typeface="Arial"/>
              </a:rPr>
              <a:t>relations </a:t>
            </a:r>
            <a:r>
              <a:rPr sz="1000" spc="10" dirty="0">
                <a:latin typeface="Arial"/>
                <a:cs typeface="Arial"/>
              </a:rPr>
              <a:t>that </a:t>
            </a:r>
            <a:r>
              <a:rPr sz="1000" spc="-70" dirty="0">
                <a:latin typeface="Arial"/>
                <a:cs typeface="Arial"/>
              </a:rPr>
              <a:t>have  </a:t>
            </a:r>
            <a:r>
              <a:rPr sz="1000" spc="-25" dirty="0">
                <a:latin typeface="Arial"/>
                <a:cs typeface="Arial"/>
              </a:rPr>
              <a:t>the</a:t>
            </a:r>
            <a:r>
              <a:rPr sz="1000" spc="204" dirty="0">
                <a:latin typeface="Arial"/>
                <a:cs typeface="Arial"/>
              </a:rPr>
              <a:t> </a:t>
            </a:r>
            <a:r>
              <a:rPr sz="1000" spc="-90" dirty="0" smtClean="0">
                <a:latin typeface="Arial"/>
                <a:cs typeface="Arial"/>
              </a:rPr>
              <a:t>same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sz="1000" spc="-70" dirty="0" smtClean="0">
                <a:latin typeface="Arial"/>
                <a:cs typeface="Arial"/>
              </a:rPr>
              <a:t>name  </a:t>
            </a:r>
            <a:r>
              <a:rPr sz="1000" spc="-5" dirty="0">
                <a:latin typeface="Arial"/>
                <a:cs typeface="Arial"/>
              </a:rPr>
              <a:t>but </a:t>
            </a:r>
            <a:r>
              <a:rPr sz="1000" spc="-25" dirty="0">
                <a:latin typeface="Arial"/>
                <a:cs typeface="Arial"/>
              </a:rPr>
              <a:t>different </a:t>
            </a:r>
            <a:r>
              <a:rPr sz="1000" spc="-35" dirty="0">
                <a:latin typeface="Arial"/>
                <a:cs typeface="Arial"/>
              </a:rPr>
              <a:t>arities </a:t>
            </a:r>
            <a:r>
              <a:rPr sz="1000" spc="-15" dirty="0">
                <a:latin typeface="Arial"/>
                <a:cs typeface="Arial"/>
              </a:rPr>
              <a:t>in </a:t>
            </a:r>
            <a:r>
              <a:rPr sz="1000" spc="-25" dirty="0">
                <a:latin typeface="Arial"/>
                <a:cs typeface="Arial"/>
              </a:rPr>
              <a:t>the </a:t>
            </a:r>
            <a:r>
              <a:rPr sz="1000" spc="-50" dirty="0">
                <a:latin typeface="Arial"/>
                <a:cs typeface="Arial"/>
              </a:rPr>
              <a:t>FOL </a:t>
            </a:r>
            <a:r>
              <a:rPr sz="1000" spc="135" dirty="0">
                <a:latin typeface="Arial"/>
                <a:cs typeface="Arial"/>
              </a:rPr>
              <a:t> </a:t>
            </a:r>
            <a:r>
              <a:rPr sz="1000" spc="-55" dirty="0">
                <a:latin typeface="Arial"/>
                <a:cs typeface="Arial"/>
              </a:rPr>
              <a:t>version</a:t>
            </a:r>
            <a:endParaRPr sz="1000" dirty="0">
              <a:latin typeface="Arial"/>
              <a:cs typeface="Arial"/>
            </a:endParaRPr>
          </a:p>
          <a:p>
            <a:pPr marL="461010" indent="-171450">
              <a:lnSpc>
                <a:spcPts val="1200"/>
              </a:lnSpc>
              <a:buFont typeface="Arial"/>
              <a:buChar char="•"/>
            </a:pPr>
            <a:r>
              <a:rPr sz="1000" spc="-85" dirty="0">
                <a:latin typeface="Arial"/>
                <a:cs typeface="Arial"/>
              </a:rPr>
              <a:t>Some  </a:t>
            </a:r>
            <a:r>
              <a:rPr sz="1000" spc="-75" dirty="0">
                <a:latin typeface="Arial"/>
                <a:cs typeface="Arial"/>
              </a:rPr>
              <a:t>commonsense  </a:t>
            </a:r>
            <a:r>
              <a:rPr sz="1000" spc="-55" dirty="0">
                <a:latin typeface="Arial"/>
                <a:cs typeface="Arial"/>
              </a:rPr>
              <a:t>concepts </a:t>
            </a:r>
            <a:r>
              <a:rPr sz="1000" spc="-70" dirty="0">
                <a:latin typeface="Arial"/>
                <a:cs typeface="Arial"/>
              </a:rPr>
              <a:t>have </a:t>
            </a:r>
            <a:r>
              <a:rPr sz="1000" spc="-75" dirty="0">
                <a:latin typeface="Arial"/>
                <a:cs typeface="Arial"/>
              </a:rPr>
              <a:t>been  </a:t>
            </a:r>
            <a:r>
              <a:rPr sz="1000" spc="-65" dirty="0">
                <a:latin typeface="Arial"/>
                <a:cs typeface="Arial"/>
              </a:rPr>
              <a:t>added </a:t>
            </a:r>
            <a:r>
              <a:rPr sz="1000" spc="-100" dirty="0">
                <a:latin typeface="Arial"/>
                <a:cs typeface="Arial"/>
              </a:rPr>
              <a:t>as 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70" dirty="0">
                <a:latin typeface="Arial"/>
                <a:cs typeface="Arial"/>
              </a:rPr>
              <a:t>examples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19/46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38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95300" y="37668"/>
            <a:ext cx="2927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22553B"/>
                </a:solidFill>
                <a:latin typeface="Arial"/>
                <a:cs typeface="Arial"/>
                <a:hlinkClick r:id="rId3" action="ppaction://hlinksldjump"/>
              </a:rPr>
              <a:t>DOLCE</a:t>
            </a:r>
            <a:endParaRPr sz="6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26146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614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118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3622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126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6146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614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118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622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126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236116" y="37668"/>
            <a:ext cx="18542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B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F</a:t>
            </a: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29936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993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3497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001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4505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5009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993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497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001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505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993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3497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001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505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009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2274011" y="37667"/>
            <a:ext cx="1402639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More 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foundational</a:t>
            </a:r>
            <a:r>
              <a:rPr sz="600" b="1" spc="4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502551" y="952398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02551" y="1142187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92327" y="1332001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92327" y="1483829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92327" y="1787487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92327" y="2091144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02551" y="2288501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02551" y="3014764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624395" y="491591"/>
            <a:ext cx="3814255" cy="28903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2015">
              <a:lnSpc>
                <a:spcPct val="100000"/>
              </a:lnSpc>
            </a:pPr>
            <a:r>
              <a:rPr sz="1400" spc="-100" dirty="0">
                <a:solidFill>
                  <a:srgbClr val="46AA78"/>
                </a:solidFill>
                <a:latin typeface="Arial"/>
                <a:cs typeface="Arial"/>
              </a:rPr>
              <a:t>Can  </a:t>
            </a:r>
            <a:r>
              <a:rPr sz="1400" spc="-25" dirty="0">
                <a:solidFill>
                  <a:srgbClr val="46AA78"/>
                </a:solidFill>
                <a:latin typeface="Arial"/>
                <a:cs typeface="Arial"/>
              </a:rPr>
              <a:t>all </a:t>
            </a:r>
            <a:r>
              <a:rPr sz="1400" spc="15" dirty="0">
                <a:solidFill>
                  <a:srgbClr val="46AA78"/>
                </a:solidFill>
                <a:latin typeface="Arial"/>
                <a:cs typeface="Arial"/>
              </a:rPr>
              <a:t>that </a:t>
            </a:r>
            <a:r>
              <a:rPr sz="1400" spc="-90" dirty="0">
                <a:solidFill>
                  <a:srgbClr val="46AA78"/>
                </a:solidFill>
                <a:latin typeface="Arial"/>
                <a:cs typeface="Arial"/>
              </a:rPr>
              <a:t>be</a:t>
            </a:r>
            <a:r>
              <a:rPr sz="1400" spc="6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110" dirty="0">
                <a:solidFill>
                  <a:srgbClr val="46AA78"/>
                </a:solidFill>
                <a:latin typeface="Arial"/>
                <a:cs typeface="Arial"/>
              </a:rPr>
              <a:t>used?</a:t>
            </a:r>
            <a:endParaRPr sz="1400" dirty="0">
              <a:latin typeface="Arial"/>
              <a:cs typeface="Arial"/>
            </a:endParaRPr>
          </a:p>
          <a:p>
            <a:pPr marL="184150" marR="2522855" indent="-171450">
              <a:lnSpc>
                <a:spcPct val="113199"/>
              </a:lnSpc>
              <a:spcBef>
                <a:spcPts val="1205"/>
              </a:spcBef>
              <a:buFont typeface="Arial"/>
              <a:buChar char="•"/>
            </a:pPr>
            <a:r>
              <a:rPr sz="1050" spc="-50" dirty="0">
                <a:latin typeface="Arial"/>
                <a:cs typeface="Arial"/>
              </a:rPr>
              <a:t>DOLCE </a:t>
            </a:r>
            <a:r>
              <a:rPr sz="1050" spc="-20" dirty="0">
                <a:latin typeface="Arial"/>
                <a:cs typeface="Arial"/>
              </a:rPr>
              <a:t>in </a:t>
            </a:r>
            <a:r>
              <a:rPr sz="1050" spc="-10" dirty="0">
                <a:latin typeface="Arial"/>
                <a:cs typeface="Arial"/>
              </a:rPr>
              <a:t>KIF  </a:t>
            </a:r>
            <a:endParaRPr lang="en-US" sz="1050" spc="-10" dirty="0" smtClean="0">
              <a:latin typeface="Arial"/>
              <a:cs typeface="Arial"/>
            </a:endParaRPr>
          </a:p>
          <a:p>
            <a:pPr marL="184150" marR="2522855" indent="-171450">
              <a:lnSpc>
                <a:spcPct val="113199"/>
              </a:lnSpc>
              <a:spcBef>
                <a:spcPts val="1205"/>
              </a:spcBef>
              <a:buFont typeface="Arial"/>
              <a:buChar char="•"/>
            </a:pPr>
            <a:r>
              <a:rPr sz="1050" spc="-50" dirty="0" smtClean="0">
                <a:latin typeface="Arial"/>
                <a:cs typeface="Arial"/>
              </a:rPr>
              <a:t>DOLCE </a:t>
            </a:r>
            <a:r>
              <a:rPr sz="1050" spc="-20" dirty="0">
                <a:latin typeface="Arial"/>
                <a:cs typeface="Arial"/>
              </a:rPr>
              <a:t>in</a:t>
            </a:r>
            <a:r>
              <a:rPr sz="1050" spc="100" dirty="0">
                <a:latin typeface="Arial"/>
                <a:cs typeface="Arial"/>
              </a:rPr>
              <a:t> </a:t>
            </a:r>
            <a:r>
              <a:rPr sz="1050" spc="-30" dirty="0">
                <a:latin typeface="Arial"/>
                <a:cs typeface="Arial"/>
              </a:rPr>
              <a:t>OWL:</a:t>
            </a:r>
            <a:endParaRPr sz="1050" dirty="0">
              <a:latin typeface="Arial"/>
              <a:cs typeface="Arial"/>
            </a:endParaRPr>
          </a:p>
          <a:p>
            <a:pPr marL="461010" indent="-171450">
              <a:lnSpc>
                <a:spcPts val="1200"/>
              </a:lnSpc>
              <a:spcBef>
                <a:spcPts val="170"/>
              </a:spcBef>
              <a:buFont typeface="Arial"/>
              <a:buChar char="•"/>
            </a:pPr>
            <a:r>
              <a:rPr sz="1000" spc="-25" dirty="0">
                <a:latin typeface="Arial"/>
                <a:cs typeface="Arial"/>
              </a:rPr>
              <a:t>DOLCE-Lite:  </a:t>
            </a:r>
            <a:r>
              <a:rPr sz="1000" spc="-30" dirty="0">
                <a:latin typeface="Arial"/>
                <a:cs typeface="Arial"/>
              </a:rPr>
              <a:t>simplified translations </a:t>
            </a:r>
            <a:r>
              <a:rPr sz="1000" spc="-20" dirty="0">
                <a:latin typeface="Arial"/>
                <a:cs typeface="Arial"/>
              </a:rPr>
              <a:t>of</a:t>
            </a:r>
            <a:r>
              <a:rPr sz="1000" spc="135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Dolce2.0</a:t>
            </a:r>
            <a:endParaRPr sz="1000" dirty="0">
              <a:latin typeface="Arial"/>
              <a:cs typeface="Arial"/>
            </a:endParaRPr>
          </a:p>
          <a:p>
            <a:pPr marL="461010" marR="256540" indent="-171450">
              <a:lnSpc>
                <a:spcPts val="1200"/>
              </a:lnSpc>
              <a:spcBef>
                <a:spcPts val="35"/>
              </a:spcBef>
              <a:buFont typeface="Arial"/>
              <a:buChar char="•"/>
            </a:pPr>
            <a:r>
              <a:rPr sz="1000" spc="-70" dirty="0">
                <a:latin typeface="Arial"/>
                <a:cs typeface="Arial"/>
              </a:rPr>
              <a:t>Does </a:t>
            </a:r>
            <a:r>
              <a:rPr sz="1000" i="1" spc="-10" dirty="0">
                <a:latin typeface="Arial"/>
                <a:cs typeface="Arial"/>
              </a:rPr>
              <a:t>not </a:t>
            </a:r>
            <a:r>
              <a:rPr sz="1000" spc="-50" dirty="0">
                <a:latin typeface="Arial"/>
                <a:cs typeface="Arial"/>
              </a:rPr>
              <a:t>consider: </a:t>
            </a:r>
            <a:r>
              <a:rPr sz="1000" spc="-30" dirty="0">
                <a:latin typeface="Arial"/>
                <a:cs typeface="Arial"/>
              </a:rPr>
              <a:t>modality, temporal </a:t>
            </a:r>
            <a:r>
              <a:rPr sz="1000" spc="-35" dirty="0">
                <a:latin typeface="Arial"/>
                <a:cs typeface="Arial"/>
              </a:rPr>
              <a:t>indexing, </a:t>
            </a:r>
            <a:r>
              <a:rPr sz="1000" spc="-25" dirty="0">
                <a:latin typeface="Arial"/>
                <a:cs typeface="Arial"/>
              </a:rPr>
              <a:t>relation  </a:t>
            </a:r>
            <a:r>
              <a:rPr sz="1000" spc="-35" dirty="0">
                <a:latin typeface="Arial"/>
                <a:cs typeface="Arial"/>
              </a:rPr>
              <a:t>composition</a:t>
            </a:r>
            <a:endParaRPr sz="1000" dirty="0">
              <a:latin typeface="Arial"/>
              <a:cs typeface="Arial"/>
            </a:endParaRPr>
          </a:p>
          <a:p>
            <a:pPr marL="461010" indent="-171450">
              <a:lnSpc>
                <a:spcPts val="1155"/>
              </a:lnSpc>
              <a:buFont typeface="Arial"/>
              <a:buChar char="•"/>
            </a:pPr>
            <a:r>
              <a:rPr sz="1000" spc="-20" dirty="0">
                <a:latin typeface="Arial"/>
                <a:cs typeface="Arial"/>
              </a:rPr>
              <a:t>Different </a:t>
            </a:r>
            <a:r>
              <a:rPr sz="1000" spc="-80" dirty="0">
                <a:latin typeface="Arial"/>
                <a:cs typeface="Arial"/>
              </a:rPr>
              <a:t>names  </a:t>
            </a:r>
            <a:r>
              <a:rPr sz="1000" spc="-75" dirty="0">
                <a:latin typeface="Arial"/>
                <a:cs typeface="Arial"/>
              </a:rPr>
              <a:t>are  </a:t>
            </a:r>
            <a:r>
              <a:rPr sz="1000" spc="-45" dirty="0">
                <a:latin typeface="Arial"/>
                <a:cs typeface="Arial"/>
              </a:rPr>
              <a:t>adopted </a:t>
            </a:r>
            <a:r>
              <a:rPr sz="1000" spc="-20" dirty="0">
                <a:latin typeface="Arial"/>
                <a:cs typeface="Arial"/>
              </a:rPr>
              <a:t>for </a:t>
            </a:r>
            <a:r>
              <a:rPr sz="1000" spc="-35" dirty="0">
                <a:latin typeface="Arial"/>
                <a:cs typeface="Arial"/>
              </a:rPr>
              <a:t>relations </a:t>
            </a:r>
            <a:r>
              <a:rPr sz="1000" spc="10" dirty="0">
                <a:latin typeface="Arial"/>
                <a:cs typeface="Arial"/>
              </a:rPr>
              <a:t>that </a:t>
            </a:r>
            <a:r>
              <a:rPr sz="1000" spc="-70" dirty="0">
                <a:latin typeface="Arial"/>
                <a:cs typeface="Arial"/>
              </a:rPr>
              <a:t>have  </a:t>
            </a:r>
            <a:r>
              <a:rPr sz="1000" spc="-25" dirty="0">
                <a:latin typeface="Arial"/>
                <a:cs typeface="Arial"/>
              </a:rPr>
              <a:t>the</a:t>
            </a:r>
            <a:r>
              <a:rPr sz="1000" spc="204" dirty="0">
                <a:latin typeface="Arial"/>
                <a:cs typeface="Arial"/>
              </a:rPr>
              <a:t> </a:t>
            </a:r>
            <a:r>
              <a:rPr sz="1000" spc="-90" dirty="0" smtClean="0">
                <a:latin typeface="Arial"/>
                <a:cs typeface="Arial"/>
              </a:rPr>
              <a:t>same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sz="1000" spc="-70" dirty="0" smtClean="0">
                <a:latin typeface="Arial"/>
                <a:cs typeface="Arial"/>
              </a:rPr>
              <a:t>name  </a:t>
            </a:r>
            <a:r>
              <a:rPr sz="1000" spc="-5" dirty="0">
                <a:latin typeface="Arial"/>
                <a:cs typeface="Arial"/>
              </a:rPr>
              <a:t>but </a:t>
            </a:r>
            <a:r>
              <a:rPr sz="1000" spc="-25" dirty="0">
                <a:latin typeface="Arial"/>
                <a:cs typeface="Arial"/>
              </a:rPr>
              <a:t>different </a:t>
            </a:r>
            <a:r>
              <a:rPr sz="1000" spc="-35" dirty="0">
                <a:latin typeface="Arial"/>
                <a:cs typeface="Arial"/>
              </a:rPr>
              <a:t>arities </a:t>
            </a:r>
            <a:r>
              <a:rPr sz="1000" spc="-15" dirty="0">
                <a:latin typeface="Arial"/>
                <a:cs typeface="Arial"/>
              </a:rPr>
              <a:t>in </a:t>
            </a:r>
            <a:r>
              <a:rPr sz="1000" spc="-25" dirty="0">
                <a:latin typeface="Arial"/>
                <a:cs typeface="Arial"/>
              </a:rPr>
              <a:t>the </a:t>
            </a:r>
            <a:r>
              <a:rPr sz="1000" spc="-50" dirty="0">
                <a:latin typeface="Arial"/>
                <a:cs typeface="Arial"/>
              </a:rPr>
              <a:t>FOL </a:t>
            </a:r>
            <a:r>
              <a:rPr sz="1000" spc="135" dirty="0">
                <a:latin typeface="Arial"/>
                <a:cs typeface="Arial"/>
              </a:rPr>
              <a:t> </a:t>
            </a:r>
            <a:r>
              <a:rPr sz="1000" spc="-55" dirty="0">
                <a:latin typeface="Arial"/>
                <a:cs typeface="Arial"/>
              </a:rPr>
              <a:t>version</a:t>
            </a:r>
            <a:endParaRPr sz="1000" dirty="0">
              <a:latin typeface="Arial"/>
              <a:cs typeface="Arial"/>
            </a:endParaRPr>
          </a:p>
          <a:p>
            <a:pPr marL="461010" indent="-171450">
              <a:lnSpc>
                <a:spcPts val="1200"/>
              </a:lnSpc>
              <a:buFont typeface="Arial"/>
              <a:buChar char="•"/>
            </a:pPr>
            <a:r>
              <a:rPr sz="1000" spc="-85" dirty="0">
                <a:latin typeface="Arial"/>
                <a:cs typeface="Arial"/>
              </a:rPr>
              <a:t>Some  </a:t>
            </a:r>
            <a:r>
              <a:rPr sz="1000" spc="-75" dirty="0">
                <a:latin typeface="Arial"/>
                <a:cs typeface="Arial"/>
              </a:rPr>
              <a:t>commonsense  </a:t>
            </a:r>
            <a:r>
              <a:rPr sz="1000" spc="-55" dirty="0">
                <a:latin typeface="Arial"/>
                <a:cs typeface="Arial"/>
              </a:rPr>
              <a:t>concepts </a:t>
            </a:r>
            <a:r>
              <a:rPr sz="1000" spc="-70" dirty="0">
                <a:latin typeface="Arial"/>
                <a:cs typeface="Arial"/>
              </a:rPr>
              <a:t>have </a:t>
            </a:r>
            <a:r>
              <a:rPr sz="1000" spc="-75" dirty="0">
                <a:latin typeface="Arial"/>
                <a:cs typeface="Arial"/>
              </a:rPr>
              <a:t>been  </a:t>
            </a:r>
            <a:r>
              <a:rPr sz="1000" spc="-65" dirty="0">
                <a:latin typeface="Arial"/>
                <a:cs typeface="Arial"/>
              </a:rPr>
              <a:t>added </a:t>
            </a:r>
            <a:r>
              <a:rPr sz="1000" spc="-100" dirty="0">
                <a:latin typeface="Arial"/>
                <a:cs typeface="Arial"/>
              </a:rPr>
              <a:t>as 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70" dirty="0">
                <a:latin typeface="Arial"/>
                <a:cs typeface="Arial"/>
              </a:rPr>
              <a:t>examples</a:t>
            </a:r>
            <a:endParaRPr sz="1000" dirty="0">
              <a:latin typeface="Arial"/>
              <a:cs typeface="Arial"/>
            </a:endParaRPr>
          </a:p>
          <a:p>
            <a:pPr marL="184150" marR="19685" indent="-171450">
              <a:lnSpc>
                <a:spcPct val="102600"/>
              </a:lnSpc>
              <a:spcBef>
                <a:spcPts val="320"/>
              </a:spcBef>
              <a:buFont typeface="Arial"/>
              <a:buChar char="•"/>
            </a:pPr>
            <a:r>
              <a:rPr sz="1050" spc="-35" dirty="0">
                <a:latin typeface="Arial"/>
                <a:cs typeface="Arial"/>
              </a:rPr>
              <a:t>DOLCE-2.1-Lite-Plus </a:t>
            </a:r>
            <a:r>
              <a:rPr sz="1050" spc="-55" dirty="0">
                <a:latin typeface="Arial"/>
                <a:cs typeface="Arial"/>
              </a:rPr>
              <a:t>version includes </a:t>
            </a:r>
            <a:r>
              <a:rPr sz="1050" spc="-90" dirty="0">
                <a:latin typeface="Arial"/>
                <a:cs typeface="Arial"/>
              </a:rPr>
              <a:t>some </a:t>
            </a:r>
            <a:r>
              <a:rPr sz="1050" spc="-60" dirty="0">
                <a:latin typeface="Arial"/>
                <a:cs typeface="Arial"/>
              </a:rPr>
              <a:t>modules </a:t>
            </a:r>
            <a:r>
              <a:rPr sz="1050" spc="-25" dirty="0">
                <a:latin typeface="Arial"/>
                <a:cs typeface="Arial"/>
              </a:rPr>
              <a:t>for  </a:t>
            </a:r>
            <a:r>
              <a:rPr sz="1050" spc="-50" dirty="0">
                <a:latin typeface="Arial"/>
                <a:cs typeface="Arial"/>
              </a:rPr>
              <a:t>Plans, </a:t>
            </a:r>
            <a:r>
              <a:rPr sz="1050" spc="-25" dirty="0">
                <a:latin typeface="Arial"/>
                <a:cs typeface="Arial"/>
              </a:rPr>
              <a:t>Information </a:t>
            </a:r>
            <a:r>
              <a:rPr sz="1050" spc="-40" dirty="0">
                <a:latin typeface="Arial"/>
                <a:cs typeface="Arial"/>
              </a:rPr>
              <a:t>Objects, </a:t>
            </a:r>
            <a:r>
              <a:rPr sz="1050" spc="-45" dirty="0">
                <a:latin typeface="Arial"/>
                <a:cs typeface="Arial"/>
              </a:rPr>
              <a:t>Semiotics, </a:t>
            </a:r>
            <a:r>
              <a:rPr sz="1050" spc="-50" dirty="0">
                <a:latin typeface="Arial"/>
                <a:cs typeface="Arial"/>
              </a:rPr>
              <a:t>Temporal </a:t>
            </a:r>
            <a:r>
              <a:rPr sz="1050" spc="-35" dirty="0">
                <a:latin typeface="Arial"/>
                <a:cs typeface="Arial"/>
              </a:rPr>
              <a:t>relations,  </a:t>
            </a:r>
            <a:r>
              <a:rPr sz="1050" spc="-50" dirty="0">
                <a:latin typeface="Arial"/>
                <a:cs typeface="Arial"/>
              </a:rPr>
              <a:t>Social </a:t>
            </a:r>
            <a:r>
              <a:rPr sz="1050" spc="-40" dirty="0">
                <a:latin typeface="Arial"/>
                <a:cs typeface="Arial"/>
              </a:rPr>
              <a:t>notions </a:t>
            </a:r>
            <a:r>
              <a:rPr sz="1050" spc="-35" dirty="0">
                <a:latin typeface="Arial"/>
                <a:cs typeface="Arial"/>
              </a:rPr>
              <a:t>(collectives, </a:t>
            </a:r>
            <a:r>
              <a:rPr sz="1050" spc="-45" dirty="0">
                <a:latin typeface="Arial"/>
                <a:cs typeface="Arial"/>
              </a:rPr>
              <a:t>organizations, </a:t>
            </a:r>
            <a:r>
              <a:rPr sz="1050" spc="-10" dirty="0">
                <a:latin typeface="Arial"/>
                <a:cs typeface="Arial"/>
              </a:rPr>
              <a:t>etc.), </a:t>
            </a:r>
            <a:r>
              <a:rPr sz="1050" spc="-85" dirty="0">
                <a:latin typeface="Arial"/>
                <a:cs typeface="Arial"/>
              </a:rPr>
              <a:t>a </a:t>
            </a:r>
            <a:r>
              <a:rPr sz="1050" spc="-30" dirty="0">
                <a:latin typeface="Arial"/>
                <a:cs typeface="Arial"/>
              </a:rPr>
              <a:t>Reification  </a:t>
            </a:r>
            <a:r>
              <a:rPr sz="1050" spc="-55" dirty="0">
                <a:latin typeface="Arial"/>
                <a:cs typeface="Arial"/>
              </a:rPr>
              <a:t>vocabulary,</a:t>
            </a:r>
            <a:r>
              <a:rPr sz="1050" spc="35" dirty="0">
                <a:latin typeface="Arial"/>
                <a:cs typeface="Arial"/>
              </a:rPr>
              <a:t> </a:t>
            </a:r>
            <a:r>
              <a:rPr sz="1050" spc="-30" dirty="0">
                <a:latin typeface="Arial"/>
                <a:cs typeface="Arial"/>
              </a:rPr>
              <a:t>etc.</a:t>
            </a:r>
            <a:endParaRPr sz="10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050" spc="-85" dirty="0">
                <a:latin typeface="Courier New"/>
                <a:cs typeface="Courier New"/>
                <a:hlinkClick r:id="rId9"/>
              </a:rPr>
              <a:t>http://www.loa.istc.cnr.it/old/DOLCE.html</a:t>
            </a:r>
            <a:endParaRPr sz="1050" dirty="0">
              <a:latin typeface="Courier New"/>
              <a:cs typeface="Courier New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19/46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38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95300" y="37668"/>
            <a:ext cx="2927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22553B"/>
                </a:solidFill>
                <a:latin typeface="Arial"/>
                <a:cs typeface="Arial"/>
                <a:hlinkClick r:id="rId3" action="ppaction://hlinksldjump"/>
              </a:rPr>
              <a:t>DOLCE</a:t>
            </a:r>
            <a:endParaRPr sz="6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26146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614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118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3622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126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6146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614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118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622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126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236116" y="37668"/>
            <a:ext cx="18542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B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F</a:t>
            </a: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29936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993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3497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001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4505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5009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993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497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001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505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993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3497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001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505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009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2274011" y="37667"/>
            <a:ext cx="1478839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More 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foundational</a:t>
            </a:r>
            <a:r>
              <a:rPr sz="600" b="1" spc="4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182545" y="491591"/>
            <a:ext cx="243204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40" dirty="0">
                <a:solidFill>
                  <a:srgbClr val="46AA78"/>
                </a:solidFill>
                <a:latin typeface="Arial"/>
                <a:cs typeface="Arial"/>
              </a:rPr>
              <a:t>D3</a:t>
            </a:r>
            <a:endParaRPr sz="14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359994" y="1005313"/>
            <a:ext cx="3887960" cy="18721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20/46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38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95300" y="37668"/>
            <a:ext cx="2927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3" action="ppaction://hlinksldjump"/>
              </a:rPr>
              <a:t>DOLCE</a:t>
            </a:r>
            <a:endParaRPr sz="6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26146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6146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614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118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3622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126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6146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614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118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622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126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236116" y="37668"/>
            <a:ext cx="18542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22553B"/>
                </a:solidFill>
                <a:latin typeface="Arial"/>
                <a:cs typeface="Arial"/>
                <a:hlinkClick r:id="rId4" action="ppaction://hlinksldjump"/>
              </a:rPr>
              <a:t>B</a:t>
            </a:r>
            <a:r>
              <a:rPr sz="600" b="1" spc="-20" dirty="0">
                <a:solidFill>
                  <a:srgbClr val="22553B"/>
                </a:solidFill>
                <a:latin typeface="Arial"/>
                <a:cs typeface="Arial"/>
                <a:hlinkClick r:id="rId4" action="ppaction://hlinksldjump"/>
              </a:rPr>
              <a:t>F</a:t>
            </a:r>
            <a:r>
              <a:rPr sz="600" b="1" spc="5" dirty="0">
                <a:solidFill>
                  <a:srgbClr val="22553B"/>
                </a:solidFill>
                <a:latin typeface="Arial"/>
                <a:cs typeface="Arial"/>
                <a:hlinkClick r:id="rId4" action="ppaction://hlinksldjump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29936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993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3497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001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4505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5009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993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497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001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505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993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3497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001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505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009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2274011" y="37668"/>
            <a:ext cx="132643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More 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foundational</a:t>
            </a:r>
            <a:r>
              <a:rPr sz="600" b="1" spc="4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020176" y="491591"/>
            <a:ext cx="56769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25" dirty="0">
                <a:solidFill>
                  <a:srgbClr val="46AA78"/>
                </a:solidFill>
                <a:latin typeface="Arial"/>
                <a:cs typeface="Arial"/>
              </a:rPr>
              <a:t>Outline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310743" y="911009"/>
            <a:ext cx="160096" cy="1600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350253" y="924598"/>
            <a:ext cx="8128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10" dirty="0">
                <a:solidFill>
                  <a:srgbClr val="FBFDFC"/>
                </a:solidFill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541032" y="1134808"/>
            <a:ext cx="65265" cy="652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41032" y="1306880"/>
            <a:ext cx="65265" cy="652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516636" y="894461"/>
            <a:ext cx="2931414" cy="493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50" dirty="0">
                <a:solidFill>
                  <a:srgbClr val="D9EDE4"/>
                </a:solidFill>
                <a:latin typeface="Arial"/>
                <a:cs typeface="Arial"/>
                <a:hlinkClick r:id="rId3" action="ppaction://hlinksldjump"/>
              </a:rPr>
              <a:t>DOLCE</a:t>
            </a:r>
            <a:endParaRPr sz="1050" dirty="0">
              <a:latin typeface="Arial"/>
              <a:cs typeface="Arial"/>
            </a:endParaRPr>
          </a:p>
          <a:p>
            <a:pPr marL="151130">
              <a:lnSpc>
                <a:spcPct val="100000"/>
              </a:lnSpc>
              <a:spcBef>
                <a:spcPts val="35"/>
              </a:spcBef>
            </a:pPr>
            <a:r>
              <a:rPr sz="1050" spc="-55" dirty="0">
                <a:solidFill>
                  <a:srgbClr val="CCCCCC"/>
                </a:solidFill>
                <a:latin typeface="Arial"/>
                <a:cs typeface="Arial"/>
                <a:hlinkClick r:id="rId9" action="ppaction://hlinksldjump"/>
              </a:rPr>
              <a:t>Overview</a:t>
            </a:r>
            <a:endParaRPr sz="1050" dirty="0">
              <a:latin typeface="Arial"/>
              <a:cs typeface="Arial"/>
            </a:endParaRPr>
          </a:p>
          <a:p>
            <a:pPr marL="151130">
              <a:lnSpc>
                <a:spcPct val="100000"/>
              </a:lnSpc>
              <a:spcBef>
                <a:spcPts val="35"/>
              </a:spcBef>
            </a:pPr>
            <a:r>
              <a:rPr sz="1050" spc="-45" dirty="0">
                <a:solidFill>
                  <a:srgbClr val="CCCCCC"/>
                </a:solidFill>
                <a:latin typeface="Arial"/>
                <a:cs typeface="Arial"/>
                <a:hlinkClick r:id="rId10" action="ppaction://hlinksldjump"/>
              </a:rPr>
              <a:t>Formalisations </a:t>
            </a:r>
            <a:r>
              <a:rPr sz="1050" spc="-60" dirty="0">
                <a:solidFill>
                  <a:srgbClr val="CCCCCC"/>
                </a:solidFill>
                <a:latin typeface="Arial"/>
                <a:cs typeface="Arial"/>
                <a:hlinkClick r:id="rId10" action="ppaction://hlinksldjump"/>
              </a:rPr>
              <a:t>and</a:t>
            </a:r>
            <a:r>
              <a:rPr sz="1050" spc="145" dirty="0">
                <a:solidFill>
                  <a:srgbClr val="CCCCCC"/>
                </a:solidFill>
                <a:latin typeface="Arial"/>
                <a:cs typeface="Arial"/>
                <a:hlinkClick r:id="rId10" action="ppaction://hlinksldjump"/>
              </a:rPr>
              <a:t> </a:t>
            </a:r>
            <a:r>
              <a:rPr sz="1050" spc="-40" dirty="0">
                <a:solidFill>
                  <a:srgbClr val="CCCCCC"/>
                </a:solidFill>
                <a:latin typeface="Arial"/>
                <a:cs typeface="Arial"/>
                <a:hlinkClick r:id="rId10" action="ppaction://hlinksldjump"/>
              </a:rPr>
              <a:t>implementations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310743" y="1547215"/>
            <a:ext cx="160096" cy="1600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350253" y="1560804"/>
            <a:ext cx="8128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10" dirty="0">
                <a:solidFill>
                  <a:srgbClr val="ECF6F1"/>
                </a:solidFill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541032" y="1771015"/>
            <a:ext cx="65265" cy="652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41032" y="1943087"/>
            <a:ext cx="65265" cy="652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41032" y="2115172"/>
            <a:ext cx="65265" cy="652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516636" y="1530667"/>
            <a:ext cx="3236214" cy="6585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50" dirty="0">
                <a:solidFill>
                  <a:srgbClr val="46AA78"/>
                </a:solidFill>
                <a:latin typeface="Arial"/>
                <a:cs typeface="Arial"/>
                <a:hlinkClick r:id="rId4" action="ppaction://hlinksldjump"/>
              </a:rPr>
              <a:t>BFO</a:t>
            </a:r>
            <a:endParaRPr sz="1050" dirty="0">
              <a:latin typeface="Arial"/>
              <a:cs typeface="Arial"/>
            </a:endParaRPr>
          </a:p>
          <a:p>
            <a:pPr marL="151130">
              <a:lnSpc>
                <a:spcPct val="100000"/>
              </a:lnSpc>
              <a:spcBef>
                <a:spcPts val="35"/>
              </a:spcBef>
            </a:pPr>
            <a:r>
              <a:rPr sz="1050" spc="-55" dirty="0">
                <a:latin typeface="Arial"/>
                <a:cs typeface="Arial"/>
                <a:hlinkClick r:id="rId11" action="ppaction://hlinksldjump"/>
              </a:rPr>
              <a:t>Overview</a:t>
            </a:r>
            <a:endParaRPr sz="1050" dirty="0">
              <a:latin typeface="Arial"/>
              <a:cs typeface="Arial"/>
            </a:endParaRPr>
          </a:p>
          <a:p>
            <a:pPr marL="151130" marR="5080">
              <a:lnSpc>
                <a:spcPct val="102600"/>
              </a:lnSpc>
            </a:pPr>
            <a:r>
              <a:rPr sz="1050" spc="-45" dirty="0">
                <a:latin typeface="Arial"/>
                <a:cs typeface="Arial"/>
                <a:hlinkClick r:id="rId12" action="ppaction://hlinksldjump"/>
              </a:rPr>
              <a:t>Formalisations </a:t>
            </a:r>
            <a:r>
              <a:rPr sz="1050" spc="-60" dirty="0">
                <a:latin typeface="Arial"/>
                <a:cs typeface="Arial"/>
                <a:hlinkClick r:id="rId12" action="ppaction://hlinksldjump"/>
              </a:rPr>
              <a:t>and </a:t>
            </a:r>
            <a:r>
              <a:rPr sz="1050" spc="-40" dirty="0">
                <a:latin typeface="Arial"/>
                <a:cs typeface="Arial"/>
                <a:hlinkClick r:id="rId12" action="ppaction://hlinksldjump"/>
              </a:rPr>
              <a:t>implementations </a:t>
            </a:r>
            <a:r>
              <a:rPr sz="1050" spc="-40" dirty="0">
                <a:latin typeface="Arial"/>
                <a:cs typeface="Arial"/>
              </a:rPr>
              <a:t> </a:t>
            </a:r>
            <a:r>
              <a:rPr sz="1050" spc="-40" dirty="0">
                <a:latin typeface="Arial"/>
                <a:cs typeface="Arial"/>
                <a:hlinkClick r:id="rId13" action="ppaction://hlinksldjump"/>
              </a:rPr>
              <a:t>Relation</a:t>
            </a:r>
            <a:r>
              <a:rPr sz="1050" spc="5" dirty="0">
                <a:latin typeface="Arial"/>
                <a:cs typeface="Arial"/>
                <a:hlinkClick r:id="rId13" action="ppaction://hlinksldjump"/>
              </a:rPr>
              <a:t> </a:t>
            </a:r>
            <a:r>
              <a:rPr sz="1050" spc="-30" dirty="0">
                <a:latin typeface="Arial"/>
                <a:cs typeface="Arial"/>
                <a:hlinkClick r:id="rId13" action="ppaction://hlinksldjump"/>
              </a:rPr>
              <a:t>Ontology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310743" y="2355494"/>
            <a:ext cx="160096" cy="1600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350253" y="2369096"/>
            <a:ext cx="8128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10" dirty="0">
                <a:solidFill>
                  <a:srgbClr val="FBFDFC"/>
                </a:solidFill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541032" y="2579306"/>
            <a:ext cx="65265" cy="652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41032" y="2751378"/>
            <a:ext cx="65265" cy="652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41032" y="2923451"/>
            <a:ext cx="65265" cy="652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516636" y="2334587"/>
            <a:ext cx="3617214" cy="662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130" marR="925194" indent="-139065">
              <a:lnSpc>
                <a:spcPct val="102600"/>
              </a:lnSpc>
            </a:pPr>
            <a:r>
              <a:rPr sz="1050" spc="-45" dirty="0">
                <a:solidFill>
                  <a:srgbClr val="D9EDE4"/>
                </a:solidFill>
                <a:latin typeface="Arial"/>
                <a:cs typeface="Arial"/>
                <a:hlinkClick r:id="rId5" action="ppaction://hlinksldjump"/>
              </a:rPr>
              <a:t>More </a:t>
            </a:r>
            <a:r>
              <a:rPr sz="1050" spc="-30" dirty="0">
                <a:solidFill>
                  <a:srgbClr val="D9EDE4"/>
                </a:solidFill>
                <a:latin typeface="Arial"/>
                <a:cs typeface="Arial"/>
                <a:hlinkClick r:id="rId5" action="ppaction://hlinksldjump"/>
              </a:rPr>
              <a:t>foundational </a:t>
            </a:r>
            <a:r>
              <a:rPr sz="1050" spc="-45" dirty="0">
                <a:solidFill>
                  <a:srgbClr val="D9EDE4"/>
                </a:solidFill>
                <a:latin typeface="Arial"/>
                <a:cs typeface="Arial"/>
                <a:hlinkClick r:id="rId5" action="ppaction://hlinksldjump"/>
              </a:rPr>
              <a:t>ontologies </a:t>
            </a:r>
            <a:r>
              <a:rPr sz="1050" spc="-45" dirty="0">
                <a:solidFill>
                  <a:srgbClr val="D9EDE4"/>
                </a:solidFill>
                <a:latin typeface="Arial"/>
                <a:cs typeface="Arial"/>
              </a:rPr>
              <a:t> </a:t>
            </a:r>
            <a:r>
              <a:rPr sz="1050" spc="-45" dirty="0">
                <a:solidFill>
                  <a:srgbClr val="CCCCCC"/>
                </a:solidFill>
                <a:latin typeface="Arial"/>
                <a:cs typeface="Arial"/>
                <a:hlinkClick r:id="rId14" action="ppaction://hlinksldjump"/>
              </a:rPr>
              <a:t>Ontologies </a:t>
            </a:r>
            <a:r>
              <a:rPr sz="1050" spc="-60" dirty="0">
                <a:solidFill>
                  <a:srgbClr val="CCCCCC"/>
                </a:solidFill>
                <a:latin typeface="Arial"/>
                <a:cs typeface="Arial"/>
                <a:hlinkClick r:id="rId14" action="ppaction://hlinksldjump"/>
              </a:rPr>
              <a:t>and</a:t>
            </a:r>
            <a:r>
              <a:rPr sz="1050" spc="135" dirty="0">
                <a:solidFill>
                  <a:srgbClr val="CCCCCC"/>
                </a:solidFill>
                <a:latin typeface="Arial"/>
                <a:cs typeface="Arial"/>
                <a:hlinkClick r:id="rId14" action="ppaction://hlinksldjump"/>
              </a:rPr>
              <a:t> </a:t>
            </a:r>
            <a:r>
              <a:rPr sz="1050" spc="-70" dirty="0">
                <a:solidFill>
                  <a:srgbClr val="CCCCCC"/>
                </a:solidFill>
                <a:latin typeface="Arial"/>
                <a:cs typeface="Arial"/>
                <a:hlinkClick r:id="rId14" action="ppaction://hlinksldjump"/>
              </a:rPr>
              <a:t>choices</a:t>
            </a:r>
            <a:endParaRPr sz="1050" dirty="0">
              <a:latin typeface="Arial"/>
              <a:cs typeface="Arial"/>
            </a:endParaRPr>
          </a:p>
          <a:p>
            <a:pPr marL="151130" marR="5080">
              <a:lnSpc>
                <a:spcPct val="102600"/>
              </a:lnSpc>
            </a:pPr>
            <a:r>
              <a:rPr sz="1050" spc="-60" dirty="0">
                <a:solidFill>
                  <a:srgbClr val="CCCCCC"/>
                </a:solidFill>
                <a:latin typeface="Arial"/>
                <a:cs typeface="Arial"/>
                <a:hlinkClick r:id="rId15" action="ppaction://hlinksldjump"/>
              </a:rPr>
              <a:t>Where and </a:t>
            </a:r>
            <a:r>
              <a:rPr sz="1050" spc="-65" dirty="0">
                <a:solidFill>
                  <a:srgbClr val="CCCCCC"/>
                </a:solidFill>
                <a:latin typeface="Arial"/>
                <a:cs typeface="Arial"/>
                <a:hlinkClick r:id="rId15" action="ppaction://hlinksldjump"/>
              </a:rPr>
              <a:t>how </a:t>
            </a:r>
            <a:r>
              <a:rPr sz="1050" spc="-85" dirty="0">
                <a:solidFill>
                  <a:srgbClr val="CCCCCC"/>
                </a:solidFill>
                <a:latin typeface="Arial"/>
                <a:cs typeface="Arial"/>
                <a:hlinkClick r:id="rId15" action="ppaction://hlinksldjump"/>
              </a:rPr>
              <a:t>does </a:t>
            </a:r>
            <a:r>
              <a:rPr sz="1050" spc="45" dirty="0">
                <a:solidFill>
                  <a:srgbClr val="CCCCCC"/>
                </a:solidFill>
                <a:latin typeface="Arial"/>
                <a:cs typeface="Arial"/>
                <a:hlinkClick r:id="rId15" action="ppaction://hlinksldjump"/>
              </a:rPr>
              <a:t>it </a:t>
            </a:r>
            <a:r>
              <a:rPr sz="1050" spc="-80" dirty="0">
                <a:solidFill>
                  <a:srgbClr val="CCCCCC"/>
                </a:solidFill>
                <a:latin typeface="Arial"/>
                <a:cs typeface="Arial"/>
                <a:hlinkClick r:id="rId15" action="ppaction://hlinksldjump"/>
              </a:rPr>
              <a:t>make </a:t>
            </a:r>
            <a:r>
              <a:rPr sz="1050" spc="-85" dirty="0">
                <a:solidFill>
                  <a:srgbClr val="CCCCCC"/>
                </a:solidFill>
                <a:latin typeface="Arial"/>
                <a:cs typeface="Arial"/>
                <a:hlinkClick r:id="rId15" action="ppaction://hlinksldjump"/>
              </a:rPr>
              <a:t>a </a:t>
            </a:r>
            <a:r>
              <a:rPr sz="1050" spc="-55" dirty="0">
                <a:solidFill>
                  <a:srgbClr val="CCCCCC"/>
                </a:solidFill>
                <a:latin typeface="Arial"/>
                <a:cs typeface="Arial"/>
                <a:hlinkClick r:id="rId15" action="ppaction://hlinksldjump"/>
              </a:rPr>
              <a:t>difference? </a:t>
            </a:r>
            <a:r>
              <a:rPr sz="1050" spc="-55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050" spc="-90" dirty="0">
                <a:solidFill>
                  <a:srgbClr val="CCCCCC"/>
                </a:solidFill>
                <a:latin typeface="Arial"/>
                <a:cs typeface="Arial"/>
                <a:hlinkClick r:id="rId16" action="ppaction://hlinksldjump"/>
              </a:rPr>
              <a:t>GFO  </a:t>
            </a:r>
            <a:r>
              <a:rPr sz="1050" spc="-110" dirty="0">
                <a:solidFill>
                  <a:srgbClr val="CCCCCC"/>
                </a:solidFill>
                <a:latin typeface="Arial"/>
                <a:cs typeface="Arial"/>
                <a:hlinkClick r:id="rId16" action="ppaction://hlinksldjump"/>
              </a:rPr>
              <a:t>as  </a:t>
            </a:r>
            <a:r>
              <a:rPr sz="1050" spc="-30" dirty="0">
                <a:solidFill>
                  <a:srgbClr val="CCCCCC"/>
                </a:solidFill>
                <a:latin typeface="Arial"/>
                <a:cs typeface="Arial"/>
                <a:hlinkClick r:id="rId16" action="ppaction://hlinksldjump"/>
              </a:rPr>
              <a:t>‘super’ foundational </a:t>
            </a:r>
            <a:r>
              <a:rPr sz="1050" spc="-20" dirty="0">
                <a:solidFill>
                  <a:srgbClr val="CCCCCC"/>
                </a:solidFill>
                <a:latin typeface="Arial"/>
                <a:cs typeface="Arial"/>
                <a:hlinkClick r:id="rId16" action="ppaction://hlinksldjump"/>
              </a:rPr>
              <a:t>(extra</a:t>
            </a:r>
            <a:r>
              <a:rPr sz="1050" spc="195" dirty="0">
                <a:solidFill>
                  <a:srgbClr val="CCCCCC"/>
                </a:solidFill>
                <a:latin typeface="Arial"/>
                <a:cs typeface="Arial"/>
                <a:hlinkClick r:id="rId16" action="ppaction://hlinksldjump"/>
              </a:rPr>
              <a:t> </a:t>
            </a:r>
            <a:r>
              <a:rPr sz="1050" spc="-50" dirty="0">
                <a:solidFill>
                  <a:srgbClr val="CCCCCC"/>
                </a:solidFill>
                <a:latin typeface="Arial"/>
                <a:cs typeface="Arial"/>
                <a:hlinkClick r:id="rId16" action="ppaction://hlinksldjump"/>
              </a:rPr>
              <a:t>slides)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89" name="object 8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21</a:t>
            </a:r>
            <a:r>
              <a:rPr spc="50" dirty="0"/>
              <a:t>/46</a:t>
            </a: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38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95300" y="37668"/>
            <a:ext cx="2927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3" action="ppaction://hlinksldjump"/>
              </a:rPr>
              <a:t>DOLCE</a:t>
            </a:r>
            <a:endParaRPr sz="6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26146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614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614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118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3622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126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6146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614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118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622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126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236116" y="37668"/>
            <a:ext cx="18542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22553B"/>
                </a:solidFill>
                <a:latin typeface="Arial"/>
                <a:cs typeface="Arial"/>
                <a:hlinkClick r:id="rId4" action="ppaction://hlinksldjump"/>
              </a:rPr>
              <a:t>B</a:t>
            </a:r>
            <a:r>
              <a:rPr sz="600" b="1" spc="-20" dirty="0">
                <a:solidFill>
                  <a:srgbClr val="22553B"/>
                </a:solidFill>
                <a:latin typeface="Arial"/>
                <a:cs typeface="Arial"/>
                <a:hlinkClick r:id="rId4" action="ppaction://hlinksldjump"/>
              </a:rPr>
              <a:t>F</a:t>
            </a:r>
            <a:r>
              <a:rPr sz="600" b="1" spc="5" dirty="0">
                <a:solidFill>
                  <a:srgbClr val="22553B"/>
                </a:solidFill>
                <a:latin typeface="Arial"/>
                <a:cs typeface="Arial"/>
                <a:hlinkClick r:id="rId4" action="ppaction://hlinksldjump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29936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993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3497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001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4505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5009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993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497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001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505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993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3497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001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505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009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2274011" y="37667"/>
            <a:ext cx="1326439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More 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foundational</a:t>
            </a:r>
            <a:r>
              <a:rPr sz="600" b="1" spc="4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502551" y="970127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02551" y="1159916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92327" y="1501559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92327" y="1957057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92327" y="2412542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02551" y="2609900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02551" y="2819933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624394" y="491591"/>
            <a:ext cx="3814255" cy="2615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7920">
              <a:lnSpc>
                <a:spcPct val="100000"/>
              </a:lnSpc>
            </a:pPr>
            <a:r>
              <a:rPr sz="1400" spc="-55" dirty="0">
                <a:solidFill>
                  <a:srgbClr val="46AA78"/>
                </a:solidFill>
                <a:latin typeface="Arial"/>
                <a:cs typeface="Arial"/>
              </a:rPr>
              <a:t>BFO</a:t>
            </a:r>
            <a:r>
              <a:rPr sz="1400" spc="-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46AA78"/>
                </a:solidFill>
                <a:latin typeface="Arial"/>
                <a:cs typeface="Arial"/>
              </a:rPr>
              <a:t>Overview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184150" indent="-171450">
              <a:lnSpc>
                <a:spcPct val="100000"/>
              </a:lnSpc>
              <a:buFont typeface="Arial"/>
              <a:buChar char="•"/>
            </a:pPr>
            <a:r>
              <a:rPr sz="1050" spc="-30" dirty="0">
                <a:latin typeface="Arial"/>
                <a:cs typeface="Arial"/>
              </a:rPr>
              <a:t>Ontology </a:t>
            </a:r>
            <a:r>
              <a:rPr sz="1050" spc="-110" dirty="0">
                <a:latin typeface="Arial"/>
                <a:cs typeface="Arial"/>
              </a:rPr>
              <a:t>as  </a:t>
            </a:r>
            <a:r>
              <a:rPr sz="1050" spc="-25" dirty="0">
                <a:latin typeface="Arial"/>
                <a:cs typeface="Arial"/>
              </a:rPr>
              <a:t>reality</a:t>
            </a:r>
            <a:r>
              <a:rPr sz="1050" spc="100" dirty="0">
                <a:latin typeface="Arial"/>
                <a:cs typeface="Arial"/>
              </a:rPr>
              <a:t> </a:t>
            </a:r>
            <a:r>
              <a:rPr sz="1050" spc="-45" dirty="0">
                <a:latin typeface="Arial"/>
                <a:cs typeface="Arial"/>
              </a:rPr>
              <a:t>representation</a:t>
            </a:r>
            <a:endParaRPr sz="1050" dirty="0">
              <a:latin typeface="Arial"/>
              <a:cs typeface="Arial"/>
            </a:endParaRPr>
          </a:p>
          <a:p>
            <a:pPr marL="184150" marR="248285" indent="-171450">
              <a:lnSpc>
                <a:spcPts val="1200"/>
              </a:lnSpc>
              <a:spcBef>
                <a:spcPts val="310"/>
              </a:spcBef>
              <a:buFont typeface="Arial"/>
              <a:buChar char="•"/>
            </a:pPr>
            <a:r>
              <a:rPr sz="1050" spc="-45" dirty="0">
                <a:latin typeface="Arial"/>
                <a:cs typeface="Arial"/>
              </a:rPr>
              <a:t>Aims </a:t>
            </a:r>
            <a:r>
              <a:rPr sz="1050" dirty="0">
                <a:latin typeface="Arial"/>
                <a:cs typeface="Arial"/>
              </a:rPr>
              <a:t>at </a:t>
            </a:r>
            <a:r>
              <a:rPr sz="1050" spc="-40" dirty="0">
                <a:latin typeface="Arial"/>
                <a:cs typeface="Arial"/>
              </a:rPr>
              <a:t>reconciling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55" dirty="0">
                <a:latin typeface="Arial"/>
                <a:cs typeface="Arial"/>
              </a:rPr>
              <a:t>so-called </a:t>
            </a:r>
            <a:r>
              <a:rPr sz="1050" spc="-40" dirty="0">
                <a:latin typeface="Arial"/>
                <a:cs typeface="Arial"/>
              </a:rPr>
              <a:t>three-dimensionalist </a:t>
            </a:r>
            <a:r>
              <a:rPr sz="1050" spc="-60" dirty="0">
                <a:latin typeface="Arial"/>
                <a:cs typeface="Arial"/>
              </a:rPr>
              <a:t>and  </a:t>
            </a:r>
            <a:r>
              <a:rPr sz="1050" spc="-35" dirty="0">
                <a:latin typeface="Arial"/>
                <a:cs typeface="Arial"/>
              </a:rPr>
              <a:t>four-dimensionalist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spc="-65" dirty="0">
                <a:latin typeface="Arial"/>
                <a:cs typeface="Arial"/>
              </a:rPr>
              <a:t>views</a:t>
            </a:r>
            <a:endParaRPr sz="1050" dirty="0">
              <a:latin typeface="Arial"/>
              <a:cs typeface="Arial"/>
            </a:endParaRPr>
          </a:p>
          <a:p>
            <a:pPr marL="461010" marR="5080" indent="-171450">
              <a:lnSpc>
                <a:spcPct val="100000"/>
              </a:lnSpc>
              <a:spcBef>
                <a:spcPts val="150"/>
              </a:spcBef>
              <a:buFont typeface="Arial"/>
              <a:buChar char="•"/>
            </a:pPr>
            <a:r>
              <a:rPr sz="1000" spc="-70" dirty="0">
                <a:latin typeface="Arial"/>
                <a:cs typeface="Arial"/>
              </a:rPr>
              <a:t>Snap </a:t>
            </a:r>
            <a:r>
              <a:rPr sz="1000" spc="-30" dirty="0">
                <a:latin typeface="Arial"/>
                <a:cs typeface="Arial"/>
              </a:rPr>
              <a:t>ontology </a:t>
            </a:r>
            <a:r>
              <a:rPr sz="1000" spc="-20" dirty="0">
                <a:latin typeface="Arial"/>
                <a:cs typeface="Arial"/>
              </a:rPr>
              <a:t>of </a:t>
            </a:r>
            <a:r>
              <a:rPr sz="1000" spc="-45" dirty="0">
                <a:latin typeface="Arial"/>
                <a:cs typeface="Arial"/>
              </a:rPr>
              <a:t>endurants </a:t>
            </a:r>
            <a:r>
              <a:rPr sz="1000" spc="-35" dirty="0">
                <a:latin typeface="Arial"/>
                <a:cs typeface="Arial"/>
              </a:rPr>
              <a:t>which </a:t>
            </a:r>
            <a:r>
              <a:rPr sz="1000" spc="-55" dirty="0">
                <a:latin typeface="Arial"/>
                <a:cs typeface="Arial"/>
              </a:rPr>
              <a:t>is reproduced </a:t>
            </a:r>
            <a:r>
              <a:rPr sz="1000" dirty="0">
                <a:latin typeface="Arial"/>
                <a:cs typeface="Arial"/>
              </a:rPr>
              <a:t>at </a:t>
            </a:r>
            <a:r>
              <a:rPr sz="1000" spc="-75" dirty="0">
                <a:latin typeface="Arial"/>
                <a:cs typeface="Arial"/>
              </a:rPr>
              <a:t>each  </a:t>
            </a:r>
            <a:r>
              <a:rPr sz="1000" spc="-40" dirty="0">
                <a:latin typeface="Arial"/>
                <a:cs typeface="Arial"/>
              </a:rPr>
              <a:t>moment </a:t>
            </a:r>
            <a:r>
              <a:rPr sz="1000" spc="-20" dirty="0">
                <a:latin typeface="Arial"/>
                <a:cs typeface="Arial"/>
              </a:rPr>
              <a:t>of </a:t>
            </a:r>
            <a:r>
              <a:rPr sz="1000" spc="-15" dirty="0">
                <a:latin typeface="Arial"/>
                <a:cs typeface="Arial"/>
              </a:rPr>
              <a:t>time </a:t>
            </a:r>
            <a:r>
              <a:rPr sz="1000" spc="-55" dirty="0">
                <a:latin typeface="Arial"/>
                <a:cs typeface="Arial"/>
              </a:rPr>
              <a:t>and is </a:t>
            </a:r>
            <a:r>
              <a:rPr sz="1000" spc="-80" dirty="0">
                <a:latin typeface="Arial"/>
                <a:cs typeface="Arial"/>
              </a:rPr>
              <a:t>used </a:t>
            </a:r>
            <a:r>
              <a:rPr sz="1000" spc="10" dirty="0">
                <a:latin typeface="Arial"/>
                <a:cs typeface="Arial"/>
              </a:rPr>
              <a:t>to </a:t>
            </a:r>
            <a:r>
              <a:rPr sz="1000" spc="-50" dirty="0">
                <a:latin typeface="Arial"/>
                <a:cs typeface="Arial"/>
              </a:rPr>
              <a:t>characterise </a:t>
            </a:r>
            <a:r>
              <a:rPr sz="1000" spc="-15" dirty="0">
                <a:latin typeface="Arial"/>
                <a:cs typeface="Arial"/>
              </a:rPr>
              <a:t>static </a:t>
            </a:r>
            <a:r>
              <a:rPr sz="1000" spc="-60" dirty="0">
                <a:latin typeface="Arial"/>
                <a:cs typeface="Arial"/>
              </a:rPr>
              <a:t>views </a:t>
            </a:r>
            <a:r>
              <a:rPr sz="1000" spc="-20" dirty="0">
                <a:latin typeface="Arial"/>
                <a:cs typeface="Arial"/>
              </a:rPr>
              <a:t>of </a:t>
            </a:r>
            <a:r>
              <a:rPr sz="1000" spc="-25" dirty="0">
                <a:latin typeface="Arial"/>
                <a:cs typeface="Arial"/>
              </a:rPr>
              <a:t>the  </a:t>
            </a:r>
            <a:r>
              <a:rPr sz="1000" spc="-40" dirty="0">
                <a:latin typeface="Arial"/>
                <a:cs typeface="Arial"/>
              </a:rPr>
              <a:t>world</a:t>
            </a:r>
            <a:endParaRPr sz="1000" dirty="0">
              <a:latin typeface="Arial"/>
              <a:cs typeface="Arial"/>
            </a:endParaRPr>
          </a:p>
          <a:p>
            <a:pPr marL="461010" marR="224154" indent="-171450">
              <a:lnSpc>
                <a:spcPts val="1200"/>
              </a:lnSpc>
              <a:spcBef>
                <a:spcPts val="30"/>
              </a:spcBef>
              <a:buFont typeface="Arial"/>
              <a:buChar char="•"/>
            </a:pPr>
            <a:r>
              <a:rPr sz="1000" spc="-70" dirty="0">
                <a:latin typeface="Arial"/>
                <a:cs typeface="Arial"/>
              </a:rPr>
              <a:t>Span </a:t>
            </a:r>
            <a:r>
              <a:rPr sz="1000" spc="-30" dirty="0">
                <a:latin typeface="Arial"/>
                <a:cs typeface="Arial"/>
              </a:rPr>
              <a:t>ontology </a:t>
            </a:r>
            <a:r>
              <a:rPr sz="1000" spc="-20" dirty="0">
                <a:latin typeface="Arial"/>
                <a:cs typeface="Arial"/>
              </a:rPr>
              <a:t>of </a:t>
            </a:r>
            <a:r>
              <a:rPr sz="1000" spc="-55" dirty="0">
                <a:latin typeface="Arial"/>
                <a:cs typeface="Arial"/>
              </a:rPr>
              <a:t>happenings and </a:t>
            </a:r>
            <a:r>
              <a:rPr sz="1000" spc="-40" dirty="0">
                <a:latin typeface="Arial"/>
                <a:cs typeface="Arial"/>
              </a:rPr>
              <a:t>occurrents </a:t>
            </a:r>
            <a:r>
              <a:rPr sz="1000" spc="-45" dirty="0">
                <a:latin typeface="Arial"/>
                <a:cs typeface="Arial"/>
              </a:rPr>
              <a:t>and, </a:t>
            </a:r>
            <a:r>
              <a:rPr sz="1000" spc="-60" dirty="0">
                <a:latin typeface="Arial"/>
                <a:cs typeface="Arial"/>
              </a:rPr>
              <a:t>more  </a:t>
            </a:r>
            <a:r>
              <a:rPr sz="1000" spc="-50" dirty="0">
                <a:latin typeface="Arial"/>
                <a:cs typeface="Arial"/>
              </a:rPr>
              <a:t>generally, </a:t>
            </a:r>
            <a:r>
              <a:rPr sz="1000" spc="-20" dirty="0">
                <a:latin typeface="Arial"/>
                <a:cs typeface="Arial"/>
              </a:rPr>
              <a:t>of </a:t>
            </a:r>
            <a:r>
              <a:rPr sz="1000" spc="-25" dirty="0">
                <a:latin typeface="Arial"/>
                <a:cs typeface="Arial"/>
              </a:rPr>
              <a:t>entities </a:t>
            </a:r>
            <a:r>
              <a:rPr sz="1000" spc="-35" dirty="0">
                <a:latin typeface="Arial"/>
                <a:cs typeface="Arial"/>
              </a:rPr>
              <a:t>which </a:t>
            </a:r>
            <a:r>
              <a:rPr sz="1000" spc="-40" dirty="0">
                <a:latin typeface="Arial"/>
                <a:cs typeface="Arial"/>
              </a:rPr>
              <a:t>persist </a:t>
            </a:r>
            <a:r>
              <a:rPr sz="1000" spc="-15" dirty="0">
                <a:latin typeface="Arial"/>
                <a:cs typeface="Arial"/>
              </a:rPr>
              <a:t>in time </a:t>
            </a:r>
            <a:r>
              <a:rPr sz="1000" spc="-60" dirty="0">
                <a:latin typeface="Arial"/>
                <a:cs typeface="Arial"/>
              </a:rPr>
              <a:t>by </a:t>
            </a:r>
            <a:r>
              <a:rPr sz="1000" spc="-30" dirty="0">
                <a:latin typeface="Arial"/>
                <a:cs typeface="Arial"/>
              </a:rPr>
              <a:t>perduring, </a:t>
            </a:r>
            <a:r>
              <a:rPr sz="1000" spc="-45" dirty="0">
                <a:latin typeface="Arial"/>
                <a:cs typeface="Arial"/>
              </a:rPr>
              <a:t>or  </a:t>
            </a:r>
            <a:r>
              <a:rPr sz="1000" spc="-20" dirty="0">
                <a:latin typeface="Arial"/>
                <a:cs typeface="Arial"/>
              </a:rPr>
              <a:t>‘unfolding </a:t>
            </a:r>
            <a:r>
              <a:rPr sz="1000" spc="-15" dirty="0">
                <a:latin typeface="Arial"/>
                <a:cs typeface="Arial"/>
              </a:rPr>
              <a:t>in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time’</a:t>
            </a:r>
            <a:endParaRPr sz="1000" dirty="0">
              <a:latin typeface="Arial"/>
              <a:cs typeface="Arial"/>
            </a:endParaRPr>
          </a:p>
          <a:p>
            <a:pPr marL="461010" indent="-171450">
              <a:lnSpc>
                <a:spcPts val="1155"/>
              </a:lnSpc>
              <a:buFont typeface="Arial"/>
              <a:buChar char="•"/>
            </a:pPr>
            <a:r>
              <a:rPr sz="1000" spc="-40" dirty="0">
                <a:latin typeface="Arial"/>
                <a:cs typeface="Arial"/>
              </a:rPr>
              <a:t>Endurants </a:t>
            </a:r>
            <a:r>
              <a:rPr sz="1000" spc="-30" dirty="0">
                <a:latin typeface="Arial"/>
                <a:cs typeface="Arial"/>
              </a:rPr>
              <a:t>(Snap) </a:t>
            </a:r>
            <a:r>
              <a:rPr sz="1000" spc="-45" dirty="0">
                <a:latin typeface="Arial"/>
                <a:cs typeface="Arial"/>
              </a:rPr>
              <a:t>or </a:t>
            </a:r>
            <a:r>
              <a:rPr sz="1000" spc="-40" dirty="0">
                <a:latin typeface="Arial"/>
                <a:cs typeface="Arial"/>
              </a:rPr>
              <a:t>perdurants 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spc="-30" dirty="0">
                <a:latin typeface="Arial"/>
                <a:cs typeface="Arial"/>
              </a:rPr>
              <a:t>(Span)</a:t>
            </a:r>
            <a:endParaRPr sz="100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355"/>
              </a:spcBef>
              <a:buFont typeface="Arial"/>
              <a:buChar char="•"/>
            </a:pPr>
            <a:r>
              <a:rPr sz="1050" spc="-20" dirty="0">
                <a:latin typeface="Arial"/>
                <a:cs typeface="Arial"/>
              </a:rPr>
              <a:t>Limited</a:t>
            </a:r>
            <a:r>
              <a:rPr sz="1050" spc="10" dirty="0">
                <a:latin typeface="Arial"/>
                <a:cs typeface="Arial"/>
              </a:rPr>
              <a:t> </a:t>
            </a:r>
            <a:r>
              <a:rPr sz="1050" spc="-30" dirty="0">
                <a:latin typeface="Arial"/>
                <a:cs typeface="Arial"/>
              </a:rPr>
              <a:t>granularity</a:t>
            </a:r>
            <a:endParaRPr sz="1050" dirty="0">
              <a:latin typeface="Arial"/>
              <a:cs typeface="Arial"/>
            </a:endParaRPr>
          </a:p>
          <a:p>
            <a:pPr marL="184150" marR="519430" indent="-171450">
              <a:lnSpc>
                <a:spcPct val="102699"/>
              </a:lnSpc>
              <a:spcBef>
                <a:spcPts val="295"/>
              </a:spcBef>
              <a:buFont typeface="Arial"/>
              <a:buChar char="•"/>
            </a:pPr>
            <a:r>
              <a:rPr sz="1050" spc="-45" dirty="0">
                <a:latin typeface="Arial"/>
                <a:cs typeface="Arial"/>
              </a:rPr>
              <a:t>Heavily influenced </a:t>
            </a:r>
            <a:r>
              <a:rPr sz="1050" spc="-65" dirty="0">
                <a:latin typeface="Arial"/>
                <a:cs typeface="Arial"/>
              </a:rPr>
              <a:t>by </a:t>
            </a:r>
            <a:r>
              <a:rPr sz="1050" spc="-30" dirty="0">
                <a:latin typeface="Arial"/>
                <a:cs typeface="Arial"/>
              </a:rPr>
              <a:t>parthood </a:t>
            </a:r>
            <a:r>
              <a:rPr sz="1050" spc="-35" dirty="0">
                <a:latin typeface="Arial"/>
                <a:cs typeface="Arial"/>
              </a:rPr>
              <a:t>relations, </a:t>
            </a:r>
            <a:r>
              <a:rPr sz="1050" spc="-55" dirty="0">
                <a:latin typeface="Arial"/>
                <a:cs typeface="Arial"/>
              </a:rPr>
              <a:t>boundaries,  </a:t>
            </a:r>
            <a:r>
              <a:rPr sz="1050" spc="-80" dirty="0">
                <a:latin typeface="Arial"/>
                <a:cs typeface="Arial"/>
              </a:rPr>
              <a:t>dependence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79" name="object 7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22</a:t>
            </a:r>
            <a:r>
              <a:rPr spc="50" dirty="0"/>
              <a:t>/46</a:t>
            </a: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38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95300" y="37668"/>
            <a:ext cx="2927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3" action="ppaction://hlinksldjump"/>
              </a:rPr>
              <a:t>DOLCE</a:t>
            </a:r>
            <a:endParaRPr sz="6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26146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614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118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118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3622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126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6146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614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118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622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126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236116" y="37668"/>
            <a:ext cx="18542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22553B"/>
                </a:solidFill>
                <a:latin typeface="Arial"/>
                <a:cs typeface="Arial"/>
                <a:hlinkClick r:id="rId4" action="ppaction://hlinksldjump"/>
              </a:rPr>
              <a:t>B</a:t>
            </a:r>
            <a:r>
              <a:rPr sz="600" b="1" spc="-20" dirty="0">
                <a:solidFill>
                  <a:srgbClr val="22553B"/>
                </a:solidFill>
                <a:latin typeface="Arial"/>
                <a:cs typeface="Arial"/>
                <a:hlinkClick r:id="rId4" action="ppaction://hlinksldjump"/>
              </a:rPr>
              <a:t>F</a:t>
            </a:r>
            <a:r>
              <a:rPr sz="600" b="1" spc="5" dirty="0">
                <a:solidFill>
                  <a:srgbClr val="22553B"/>
                </a:solidFill>
                <a:latin typeface="Arial"/>
                <a:cs typeface="Arial"/>
                <a:hlinkClick r:id="rId4" action="ppaction://hlinksldjump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29936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993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3497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001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4505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5009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993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497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001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505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993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3497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001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505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009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2274011" y="37667"/>
            <a:ext cx="1555039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More 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foundational</a:t>
            </a:r>
            <a:r>
              <a:rPr sz="600" b="1" spc="4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705178" y="491591"/>
            <a:ext cx="1198245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5" dirty="0">
                <a:solidFill>
                  <a:srgbClr val="46AA78"/>
                </a:solidFill>
                <a:latin typeface="Arial"/>
                <a:cs typeface="Arial"/>
              </a:rPr>
              <a:t>BFO</a:t>
            </a:r>
            <a:r>
              <a:rPr sz="140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46AA78"/>
                </a:solidFill>
                <a:latin typeface="Arial"/>
                <a:cs typeface="Arial"/>
              </a:rPr>
              <a:t>Taxonomy</a:t>
            </a:r>
            <a:endParaRPr sz="14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240004" y="873728"/>
            <a:ext cx="1846797" cy="22012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423998" y="1336001"/>
            <a:ext cx="1846852" cy="17389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23</a:t>
            </a:r>
            <a:r>
              <a:rPr spc="50" dirty="0"/>
              <a:t>/46</a:t>
            </a: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38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95300" y="37668"/>
            <a:ext cx="2927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3" action="ppaction://hlinksldjump"/>
              </a:rPr>
              <a:t>DOLCE</a:t>
            </a:r>
            <a:endParaRPr sz="6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26146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614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118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622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3622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126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6146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614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118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622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126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236116" y="37668"/>
            <a:ext cx="18542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22553B"/>
                </a:solidFill>
                <a:latin typeface="Arial"/>
                <a:cs typeface="Arial"/>
                <a:hlinkClick r:id="rId4" action="ppaction://hlinksldjump"/>
              </a:rPr>
              <a:t>B</a:t>
            </a:r>
            <a:r>
              <a:rPr sz="600" b="1" spc="-20" dirty="0">
                <a:solidFill>
                  <a:srgbClr val="22553B"/>
                </a:solidFill>
                <a:latin typeface="Arial"/>
                <a:cs typeface="Arial"/>
                <a:hlinkClick r:id="rId4" action="ppaction://hlinksldjump"/>
              </a:rPr>
              <a:t>F</a:t>
            </a:r>
            <a:r>
              <a:rPr sz="600" b="1" spc="5" dirty="0">
                <a:solidFill>
                  <a:srgbClr val="22553B"/>
                </a:solidFill>
                <a:latin typeface="Arial"/>
                <a:cs typeface="Arial"/>
                <a:hlinkClick r:id="rId4" action="ppaction://hlinksldjump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29936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993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3497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001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4505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5009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993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497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001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505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993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3497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001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505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009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2274011" y="37667"/>
            <a:ext cx="1478839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More 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foundational</a:t>
            </a:r>
            <a:r>
              <a:rPr sz="600" b="1" spc="4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690966" y="491591"/>
            <a:ext cx="1226185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75" dirty="0">
                <a:solidFill>
                  <a:srgbClr val="46AA78"/>
                </a:solidFill>
                <a:latin typeface="Arial"/>
                <a:cs typeface="Arial"/>
              </a:rPr>
              <a:t>Example</a:t>
            </a:r>
            <a:r>
              <a:rPr sz="1400" spc="1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46AA78"/>
                </a:solidFill>
                <a:latin typeface="Arial"/>
                <a:cs typeface="Arial"/>
              </a:rPr>
              <a:t>section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457200" y="704039"/>
            <a:ext cx="3693526" cy="27519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24</a:t>
            </a:r>
            <a:r>
              <a:rPr spc="50" dirty="0"/>
              <a:t>/46</a:t>
            </a: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38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95300" y="37668"/>
            <a:ext cx="2927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3" action="ppaction://hlinksldjump"/>
              </a:rPr>
              <a:t>DOLCE</a:t>
            </a:r>
            <a:endParaRPr sz="6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26146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614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118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622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126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126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6146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614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118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622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126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236116" y="37668"/>
            <a:ext cx="18542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22553B"/>
                </a:solidFill>
                <a:latin typeface="Arial"/>
                <a:cs typeface="Arial"/>
                <a:hlinkClick r:id="rId4" action="ppaction://hlinksldjump"/>
              </a:rPr>
              <a:t>B</a:t>
            </a:r>
            <a:r>
              <a:rPr sz="600" b="1" spc="-20" dirty="0">
                <a:solidFill>
                  <a:srgbClr val="22553B"/>
                </a:solidFill>
                <a:latin typeface="Arial"/>
                <a:cs typeface="Arial"/>
                <a:hlinkClick r:id="rId4" action="ppaction://hlinksldjump"/>
              </a:rPr>
              <a:t>F</a:t>
            </a:r>
            <a:r>
              <a:rPr sz="600" b="1" spc="5" dirty="0">
                <a:solidFill>
                  <a:srgbClr val="22553B"/>
                </a:solidFill>
                <a:latin typeface="Arial"/>
                <a:cs typeface="Arial"/>
                <a:hlinkClick r:id="rId4" action="ppaction://hlinksldjump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29936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993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3497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001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4505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5009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993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497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001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505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993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3497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001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505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009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2274011" y="37667"/>
            <a:ext cx="1326439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More 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foundational</a:t>
            </a:r>
            <a:r>
              <a:rPr sz="600" b="1" spc="4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099070" y="491591"/>
            <a:ext cx="2409825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40" dirty="0">
                <a:solidFill>
                  <a:srgbClr val="46AA78"/>
                </a:solidFill>
                <a:latin typeface="Arial"/>
                <a:cs typeface="Arial"/>
              </a:rPr>
              <a:t>The </a:t>
            </a:r>
            <a:r>
              <a:rPr sz="1400" spc="-15" dirty="0">
                <a:solidFill>
                  <a:srgbClr val="46AA78"/>
                </a:solidFill>
                <a:latin typeface="Arial"/>
                <a:cs typeface="Arial"/>
              </a:rPr>
              <a:t>Wildlife </a:t>
            </a:r>
            <a:r>
              <a:rPr sz="1400" spc="-35" dirty="0">
                <a:solidFill>
                  <a:srgbClr val="46AA78"/>
                </a:solidFill>
                <a:latin typeface="Arial"/>
                <a:cs typeface="Arial"/>
              </a:rPr>
              <a:t>Ontology </a:t>
            </a:r>
            <a:r>
              <a:rPr sz="1400" spc="-75" dirty="0">
                <a:solidFill>
                  <a:srgbClr val="46AA78"/>
                </a:solidFill>
                <a:latin typeface="Arial"/>
                <a:cs typeface="Arial"/>
              </a:rPr>
              <a:t>and </a:t>
            </a:r>
            <a:r>
              <a:rPr sz="1400" spc="3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46AA78"/>
                </a:solidFill>
                <a:latin typeface="Arial"/>
                <a:cs typeface="Arial"/>
              </a:rPr>
              <a:t>BFO</a:t>
            </a:r>
            <a:endParaRPr sz="14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502551" y="1124927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92327" y="1466557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92327" y="1770227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624395" y="1070800"/>
            <a:ext cx="3585655" cy="8091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marR="643890" indent="-171450">
              <a:lnSpc>
                <a:spcPts val="1200"/>
              </a:lnSpc>
              <a:buFont typeface="Arial"/>
              <a:buChar char="•"/>
            </a:pPr>
            <a:r>
              <a:rPr sz="1050" spc="-60" dirty="0">
                <a:latin typeface="Arial"/>
                <a:cs typeface="Arial"/>
              </a:rPr>
              <a:t>Exercise: </a:t>
            </a:r>
            <a:r>
              <a:rPr sz="1050" spc="-25" dirty="0">
                <a:latin typeface="Arial"/>
                <a:cs typeface="Arial"/>
              </a:rPr>
              <a:t>revisit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15" dirty="0">
                <a:latin typeface="Arial"/>
                <a:cs typeface="Arial"/>
              </a:rPr>
              <a:t>Wildlife </a:t>
            </a:r>
            <a:r>
              <a:rPr sz="1050" spc="85" dirty="0">
                <a:latin typeface="Arial"/>
                <a:cs typeface="Arial"/>
              </a:rPr>
              <a:t>&amp; </a:t>
            </a:r>
            <a:r>
              <a:rPr sz="1050" spc="-50" dirty="0">
                <a:latin typeface="Arial"/>
                <a:cs typeface="Arial"/>
              </a:rPr>
              <a:t>DOLCE </a:t>
            </a:r>
            <a:r>
              <a:rPr sz="1050" spc="-60" dirty="0">
                <a:latin typeface="Arial"/>
                <a:cs typeface="Arial"/>
              </a:rPr>
              <a:t>and </a:t>
            </a:r>
            <a:r>
              <a:rPr sz="1050" spc="-15" dirty="0">
                <a:latin typeface="Arial"/>
                <a:cs typeface="Arial"/>
              </a:rPr>
              <a:t>find  </a:t>
            </a:r>
            <a:r>
              <a:rPr sz="1050" spc="-55" dirty="0">
                <a:latin typeface="Arial"/>
                <a:cs typeface="Arial"/>
              </a:rPr>
              <a:t>corresponding </a:t>
            </a:r>
            <a:r>
              <a:rPr sz="1050" spc="-50" dirty="0">
                <a:latin typeface="Arial"/>
                <a:cs typeface="Arial"/>
              </a:rPr>
              <a:t>BFO</a:t>
            </a:r>
            <a:r>
              <a:rPr sz="1050" spc="175" dirty="0">
                <a:latin typeface="Arial"/>
                <a:cs typeface="Arial"/>
              </a:rPr>
              <a:t> </a:t>
            </a:r>
            <a:r>
              <a:rPr sz="1050" spc="-60" dirty="0">
                <a:latin typeface="Arial"/>
                <a:cs typeface="Arial"/>
              </a:rPr>
              <a:t>categories</a:t>
            </a:r>
            <a:endParaRPr sz="1050" dirty="0">
              <a:latin typeface="Arial"/>
              <a:cs typeface="Arial"/>
            </a:endParaRPr>
          </a:p>
          <a:p>
            <a:pPr marL="461010" marR="5080" indent="-171450">
              <a:lnSpc>
                <a:spcPct val="100000"/>
              </a:lnSpc>
              <a:spcBef>
                <a:spcPts val="155"/>
              </a:spcBef>
              <a:buFont typeface="Arial"/>
              <a:buChar char="•"/>
            </a:pPr>
            <a:r>
              <a:rPr sz="1000" spc="-35" dirty="0">
                <a:latin typeface="Arial"/>
                <a:cs typeface="Arial"/>
              </a:rPr>
              <a:t>Non-Agentive </a:t>
            </a:r>
            <a:r>
              <a:rPr sz="1000" spc="-45" dirty="0">
                <a:latin typeface="Arial"/>
                <a:cs typeface="Arial"/>
              </a:rPr>
              <a:t>Physical </a:t>
            </a:r>
            <a:r>
              <a:rPr sz="1000" spc="-20" dirty="0">
                <a:latin typeface="Arial"/>
                <a:cs typeface="Arial"/>
              </a:rPr>
              <a:t>Object, Amount of </a:t>
            </a:r>
            <a:r>
              <a:rPr sz="1000" dirty="0">
                <a:latin typeface="Arial"/>
                <a:cs typeface="Arial"/>
              </a:rPr>
              <a:t>Matter, </a:t>
            </a:r>
            <a:r>
              <a:rPr sz="1000" spc="-60" dirty="0">
                <a:latin typeface="Arial"/>
                <a:cs typeface="Arial"/>
              </a:rPr>
              <a:t>Process,  </a:t>
            </a:r>
            <a:r>
              <a:rPr sz="1000" spc="-55" dirty="0">
                <a:latin typeface="Arial"/>
                <a:cs typeface="Arial"/>
              </a:rPr>
              <a:t>and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45" dirty="0" smtClean="0">
                <a:latin typeface="Arial"/>
                <a:cs typeface="Arial"/>
              </a:rPr>
              <a:t>Achievement</a:t>
            </a:r>
            <a:r>
              <a:rPr lang="en-US" sz="1000" dirty="0">
                <a:latin typeface="Arial"/>
                <a:cs typeface="Arial"/>
              </a:rPr>
              <a:t> </a:t>
            </a:r>
            <a:endParaRPr lang="en-US" sz="1000" dirty="0" smtClean="0">
              <a:latin typeface="Arial"/>
              <a:cs typeface="Arial"/>
            </a:endParaRPr>
          </a:p>
          <a:p>
            <a:pPr marL="461010" marR="5080" indent="-171450">
              <a:lnSpc>
                <a:spcPct val="100000"/>
              </a:lnSpc>
              <a:spcBef>
                <a:spcPts val="155"/>
              </a:spcBef>
              <a:buFont typeface="Arial"/>
              <a:buChar char="•"/>
            </a:pPr>
            <a:r>
              <a:rPr sz="1000" spc="-25" dirty="0" smtClean="0">
                <a:latin typeface="Arial"/>
                <a:cs typeface="Arial"/>
              </a:rPr>
              <a:t>parthood</a:t>
            </a:r>
            <a:r>
              <a:rPr sz="1000" spc="-25" dirty="0">
                <a:latin typeface="Arial"/>
                <a:cs typeface="Arial"/>
              </a:rPr>
              <a:t>, </a:t>
            </a:r>
            <a:r>
              <a:rPr sz="1000" spc="-15" dirty="0">
                <a:latin typeface="Arial"/>
                <a:cs typeface="Arial"/>
              </a:rPr>
              <a:t>constitution, </a:t>
            </a:r>
            <a:r>
              <a:rPr sz="1000" spc="-20" dirty="0">
                <a:latin typeface="Arial"/>
                <a:cs typeface="Arial"/>
              </a:rPr>
              <a:t>quality </a:t>
            </a:r>
            <a:r>
              <a:rPr sz="1000" spc="85" dirty="0">
                <a:latin typeface="Arial"/>
                <a:cs typeface="Arial"/>
              </a:rPr>
              <a:t>&amp;</a:t>
            </a:r>
            <a:r>
              <a:rPr sz="1000" spc="260" dirty="0">
                <a:latin typeface="Arial"/>
                <a:cs typeface="Arial"/>
              </a:rPr>
              <a:t> </a:t>
            </a:r>
            <a:r>
              <a:rPr sz="1000" spc="-55" dirty="0">
                <a:latin typeface="Arial"/>
                <a:cs typeface="Arial"/>
              </a:rPr>
              <a:t>quale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25/46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38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95300" y="37668"/>
            <a:ext cx="2927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3" action="ppaction://hlinksldjump"/>
              </a:rPr>
              <a:t>DOLCE</a:t>
            </a:r>
            <a:endParaRPr sz="6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26146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614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118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622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126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6146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614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118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622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126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236116" y="37668"/>
            <a:ext cx="18542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B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F</a:t>
            </a: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29936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2993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3497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4001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505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5009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993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3497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4001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505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2993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3497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4001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505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5009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2274011" y="37667"/>
            <a:ext cx="1478839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More 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foundational</a:t>
            </a:r>
            <a:r>
              <a:rPr sz="600" b="1" spc="4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502551" y="952563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92327" y="1142377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92327" y="1446034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92327" y="1597863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92327" y="1749704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624394" y="491591"/>
            <a:ext cx="3890456" cy="1994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8305">
              <a:lnSpc>
                <a:spcPct val="100000"/>
              </a:lnSpc>
            </a:pPr>
            <a:r>
              <a:rPr sz="1400" spc="-45" dirty="0">
                <a:solidFill>
                  <a:srgbClr val="46AA78"/>
                </a:solidFill>
                <a:latin typeface="Arial"/>
                <a:cs typeface="Arial"/>
              </a:rPr>
              <a:t>Why </a:t>
            </a:r>
            <a:r>
              <a:rPr sz="1400" spc="-125" dirty="0">
                <a:solidFill>
                  <a:srgbClr val="46AA78"/>
                </a:solidFill>
                <a:latin typeface="Arial"/>
                <a:cs typeface="Arial"/>
              </a:rPr>
              <a:t>use  </a:t>
            </a:r>
            <a:r>
              <a:rPr sz="1400" spc="-110" dirty="0">
                <a:solidFill>
                  <a:srgbClr val="46AA78"/>
                </a:solidFill>
                <a:latin typeface="Arial"/>
                <a:cs typeface="Arial"/>
              </a:rPr>
              <a:t>a  </a:t>
            </a:r>
            <a:r>
              <a:rPr sz="1400" spc="-35" dirty="0">
                <a:solidFill>
                  <a:srgbClr val="46AA78"/>
                </a:solidFill>
                <a:latin typeface="Arial"/>
                <a:cs typeface="Arial"/>
              </a:rPr>
              <a:t>foundational</a:t>
            </a:r>
            <a:r>
              <a:rPr sz="1400" spc="-2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46AA78"/>
                </a:solidFill>
                <a:latin typeface="Arial"/>
                <a:cs typeface="Arial"/>
              </a:rPr>
              <a:t>ontology?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 marL="184150" indent="-171450">
              <a:lnSpc>
                <a:spcPct val="100000"/>
              </a:lnSpc>
              <a:buFont typeface="Arial"/>
              <a:buChar char="•"/>
            </a:pPr>
            <a:r>
              <a:rPr sz="1050" spc="-45" dirty="0">
                <a:latin typeface="Arial"/>
                <a:cs typeface="Arial"/>
              </a:rPr>
              <a:t>Pros:</a:t>
            </a:r>
            <a:endParaRPr sz="1050" dirty="0">
              <a:latin typeface="Arial"/>
              <a:cs typeface="Arial"/>
            </a:endParaRPr>
          </a:p>
          <a:p>
            <a:pPr marL="461010" marR="59055" indent="-171450" algn="just">
              <a:lnSpc>
                <a:spcPct val="100000"/>
              </a:lnSpc>
              <a:spcBef>
                <a:spcPts val="170"/>
              </a:spcBef>
              <a:buFont typeface="Arial"/>
              <a:buChar char="•"/>
            </a:pPr>
            <a:r>
              <a:rPr sz="1000" spc="-5" dirty="0">
                <a:latin typeface="Arial"/>
                <a:cs typeface="Arial"/>
              </a:rPr>
              <a:t>don’t </a:t>
            </a:r>
            <a:r>
              <a:rPr sz="1000" spc="-70" dirty="0">
                <a:latin typeface="Arial"/>
                <a:cs typeface="Arial"/>
              </a:rPr>
              <a:t>have </a:t>
            </a:r>
            <a:r>
              <a:rPr sz="1000" spc="10" dirty="0">
                <a:latin typeface="Arial"/>
                <a:cs typeface="Arial"/>
              </a:rPr>
              <a:t>to </a:t>
            </a:r>
            <a:r>
              <a:rPr sz="1000" spc="-25" dirty="0">
                <a:latin typeface="Arial"/>
                <a:cs typeface="Arial"/>
              </a:rPr>
              <a:t>‘reinvent the </a:t>
            </a:r>
            <a:r>
              <a:rPr sz="1000" spc="-45" dirty="0">
                <a:latin typeface="Arial"/>
                <a:cs typeface="Arial"/>
              </a:rPr>
              <a:t>wheel’ </a:t>
            </a:r>
            <a:r>
              <a:rPr sz="1000" dirty="0">
                <a:latin typeface="Arial"/>
                <a:cs typeface="Arial"/>
              </a:rPr>
              <a:t>with </a:t>
            </a:r>
            <a:r>
              <a:rPr sz="1000" spc="-50" dirty="0">
                <a:latin typeface="Arial"/>
                <a:cs typeface="Arial"/>
              </a:rPr>
              <a:t>respect </a:t>
            </a:r>
            <a:r>
              <a:rPr sz="1000" spc="10" dirty="0">
                <a:latin typeface="Arial"/>
                <a:cs typeface="Arial"/>
              </a:rPr>
              <a:t>to </a:t>
            </a:r>
            <a:r>
              <a:rPr sz="1000" spc="-25" dirty="0">
                <a:latin typeface="Arial"/>
                <a:cs typeface="Arial"/>
              </a:rPr>
              <a:t>the </a:t>
            </a:r>
            <a:r>
              <a:rPr sz="1000" spc="-60" dirty="0">
                <a:latin typeface="Arial"/>
                <a:cs typeface="Arial"/>
              </a:rPr>
              <a:t>basic  </a:t>
            </a:r>
            <a:r>
              <a:rPr sz="1000" spc="-55" dirty="0">
                <a:latin typeface="Arial"/>
                <a:cs typeface="Arial"/>
              </a:rPr>
              <a:t>categories and </a:t>
            </a:r>
            <a:r>
              <a:rPr sz="1000" spc="-40" dirty="0">
                <a:latin typeface="Arial"/>
                <a:cs typeface="Arial"/>
              </a:rPr>
              <a:t>relationships </a:t>
            </a:r>
            <a:r>
              <a:rPr sz="1000" spc="10" dirty="0">
                <a:latin typeface="Arial"/>
                <a:cs typeface="Arial"/>
              </a:rPr>
              <a:t>to </a:t>
            </a:r>
            <a:r>
              <a:rPr sz="1000" spc="-55" dirty="0">
                <a:latin typeface="Arial"/>
                <a:cs typeface="Arial"/>
              </a:rPr>
              <a:t>represent </a:t>
            </a:r>
            <a:r>
              <a:rPr sz="1000" spc="-25" dirty="0">
                <a:latin typeface="Arial"/>
                <a:cs typeface="Arial"/>
              </a:rPr>
              <a:t>the </a:t>
            </a:r>
            <a:r>
              <a:rPr sz="1000" spc="-40" dirty="0">
                <a:latin typeface="Arial"/>
                <a:cs typeface="Arial"/>
              </a:rPr>
              <a:t>subject </a:t>
            </a:r>
            <a:r>
              <a:rPr sz="1000" spc="-45" dirty="0">
                <a:latin typeface="Arial"/>
                <a:cs typeface="Arial"/>
              </a:rPr>
              <a:t>domain  </a:t>
            </a:r>
            <a:endParaRPr lang="en-US" sz="1000" spc="-45" dirty="0" smtClean="0">
              <a:latin typeface="Arial"/>
              <a:cs typeface="Arial"/>
            </a:endParaRPr>
          </a:p>
          <a:p>
            <a:pPr marL="461010" marR="59055" indent="-171450" algn="just">
              <a:lnSpc>
                <a:spcPct val="100000"/>
              </a:lnSpc>
              <a:spcBef>
                <a:spcPts val="170"/>
              </a:spcBef>
              <a:buFont typeface="Arial"/>
              <a:buChar char="•"/>
            </a:pPr>
            <a:r>
              <a:rPr sz="1000" spc="-55" dirty="0" smtClean="0">
                <a:latin typeface="Arial"/>
                <a:cs typeface="Arial"/>
              </a:rPr>
              <a:t>improves </a:t>
            </a:r>
            <a:r>
              <a:rPr sz="1000" spc="-40" dirty="0">
                <a:latin typeface="Arial"/>
                <a:cs typeface="Arial"/>
              </a:rPr>
              <a:t>overall </a:t>
            </a:r>
            <a:r>
              <a:rPr sz="1000" spc="-20" dirty="0">
                <a:latin typeface="Arial"/>
                <a:cs typeface="Arial"/>
              </a:rPr>
              <a:t>quality </a:t>
            </a:r>
            <a:r>
              <a:rPr sz="1000" dirty="0">
                <a:latin typeface="Arial"/>
                <a:cs typeface="Arial"/>
              </a:rPr>
              <a:t>with </a:t>
            </a:r>
            <a:r>
              <a:rPr sz="1000" spc="-35" dirty="0">
                <a:latin typeface="Arial"/>
                <a:cs typeface="Arial"/>
              </a:rPr>
              <a:t>modelling </a:t>
            </a:r>
            <a:r>
              <a:rPr sz="1000" spc="160" dirty="0">
                <a:latin typeface="Arial"/>
                <a:cs typeface="Arial"/>
              </a:rPr>
              <a:t> </a:t>
            </a:r>
            <a:r>
              <a:rPr sz="1000" spc="-55" dirty="0">
                <a:latin typeface="Arial"/>
                <a:cs typeface="Arial"/>
              </a:rPr>
              <a:t>guidance</a:t>
            </a:r>
            <a:endParaRPr sz="1000" dirty="0">
              <a:latin typeface="Arial"/>
              <a:cs typeface="Arial"/>
            </a:endParaRPr>
          </a:p>
          <a:p>
            <a:pPr marL="461010" indent="-171450">
              <a:lnSpc>
                <a:spcPts val="1195"/>
              </a:lnSpc>
              <a:buFont typeface="Arial"/>
              <a:buChar char="•"/>
            </a:pPr>
            <a:r>
              <a:rPr sz="1000" spc="-20" dirty="0">
                <a:latin typeface="Arial"/>
                <a:cs typeface="Arial"/>
              </a:rPr>
              <a:t>facilitates interoperability </a:t>
            </a:r>
            <a:r>
              <a:rPr sz="1000" spc="-60" dirty="0">
                <a:latin typeface="Arial"/>
                <a:cs typeface="Arial"/>
              </a:rPr>
              <a:t>among</a:t>
            </a:r>
            <a:r>
              <a:rPr sz="1000" spc="145" dirty="0">
                <a:latin typeface="Arial"/>
                <a:cs typeface="Arial"/>
              </a:rPr>
              <a:t> </a:t>
            </a:r>
            <a:r>
              <a:rPr sz="1000" spc="-40" dirty="0">
                <a:latin typeface="Arial"/>
                <a:cs typeface="Arial"/>
              </a:rPr>
              <a:t>ontologies</a:t>
            </a:r>
            <a:endParaRPr sz="1000" dirty="0">
              <a:latin typeface="Arial"/>
              <a:cs typeface="Arial"/>
            </a:endParaRPr>
          </a:p>
          <a:p>
            <a:pPr marL="461010" marR="5080" indent="-171450">
              <a:lnSpc>
                <a:spcPts val="1200"/>
              </a:lnSpc>
              <a:spcBef>
                <a:spcPts val="35"/>
              </a:spcBef>
              <a:buFont typeface="Arial"/>
              <a:buChar char="•"/>
            </a:pPr>
            <a:r>
              <a:rPr sz="1000" spc="-55" dirty="0">
                <a:latin typeface="Arial"/>
                <a:cs typeface="Arial"/>
              </a:rPr>
              <a:t>is </a:t>
            </a:r>
            <a:r>
              <a:rPr sz="1000" spc="-50" dirty="0">
                <a:latin typeface="Arial"/>
                <a:cs typeface="Arial"/>
              </a:rPr>
              <a:t>useful </a:t>
            </a:r>
            <a:r>
              <a:rPr sz="1000" spc="-60" dirty="0">
                <a:latin typeface="Arial"/>
                <a:cs typeface="Arial"/>
              </a:rPr>
              <a:t>when </a:t>
            </a:r>
            <a:r>
              <a:rPr sz="1000" spc="-40" dirty="0">
                <a:latin typeface="Arial"/>
                <a:cs typeface="Arial"/>
              </a:rPr>
              <a:t>subtle </a:t>
            </a:r>
            <a:r>
              <a:rPr sz="1000" spc="-25" dirty="0">
                <a:latin typeface="Arial"/>
                <a:cs typeface="Arial"/>
              </a:rPr>
              <a:t>distinctions, </a:t>
            </a:r>
            <a:r>
              <a:rPr sz="1000" spc="-45" dirty="0">
                <a:latin typeface="Arial"/>
                <a:cs typeface="Arial"/>
              </a:rPr>
              <a:t>recognizing </a:t>
            </a:r>
            <a:r>
              <a:rPr sz="1000" spc="-50" dirty="0">
                <a:latin typeface="Arial"/>
                <a:cs typeface="Arial"/>
              </a:rPr>
              <a:t>disagreement,  </a:t>
            </a:r>
            <a:r>
              <a:rPr sz="1000" spc="-45" dirty="0">
                <a:latin typeface="Arial"/>
                <a:cs typeface="Arial"/>
              </a:rPr>
              <a:t>rigorous </a:t>
            </a:r>
            <a:r>
              <a:rPr sz="1000" spc="-30" dirty="0">
                <a:latin typeface="Arial"/>
                <a:cs typeface="Arial"/>
              </a:rPr>
              <a:t>referential </a:t>
            </a:r>
            <a:r>
              <a:rPr sz="1000" spc="-50" dirty="0">
                <a:latin typeface="Arial"/>
                <a:cs typeface="Arial"/>
              </a:rPr>
              <a:t>semantics, </a:t>
            </a:r>
            <a:r>
              <a:rPr sz="1000" spc="-55" dirty="0">
                <a:latin typeface="Arial"/>
                <a:cs typeface="Arial"/>
              </a:rPr>
              <a:t>general </a:t>
            </a:r>
            <a:r>
              <a:rPr sz="1000" spc="-35" dirty="0">
                <a:latin typeface="Arial"/>
                <a:cs typeface="Arial"/>
              </a:rPr>
              <a:t>abstractions, </a:t>
            </a:r>
            <a:r>
              <a:rPr sz="1000" spc="-40" dirty="0">
                <a:latin typeface="Arial"/>
                <a:cs typeface="Arial"/>
              </a:rPr>
              <a:t>careful  </a:t>
            </a:r>
            <a:r>
              <a:rPr sz="1000" spc="-35" dirty="0">
                <a:latin typeface="Arial"/>
                <a:cs typeface="Arial"/>
              </a:rPr>
              <a:t>explanation </a:t>
            </a:r>
            <a:r>
              <a:rPr sz="1000" spc="-55" dirty="0">
                <a:latin typeface="Arial"/>
                <a:cs typeface="Arial"/>
              </a:rPr>
              <a:t>and </a:t>
            </a:r>
            <a:r>
              <a:rPr sz="1000" spc="-10" dirty="0">
                <a:latin typeface="Arial"/>
                <a:cs typeface="Arial"/>
              </a:rPr>
              <a:t>justification </a:t>
            </a:r>
            <a:r>
              <a:rPr sz="1000" spc="-20" dirty="0">
                <a:latin typeface="Arial"/>
                <a:cs typeface="Arial"/>
              </a:rPr>
              <a:t>of </a:t>
            </a:r>
            <a:r>
              <a:rPr sz="1000" spc="-30" dirty="0">
                <a:latin typeface="Arial"/>
                <a:cs typeface="Arial"/>
              </a:rPr>
              <a:t>ontological </a:t>
            </a:r>
            <a:r>
              <a:rPr sz="1000" spc="-20" dirty="0">
                <a:latin typeface="Arial"/>
                <a:cs typeface="Arial"/>
              </a:rPr>
              <a:t>commitment, </a:t>
            </a:r>
            <a:r>
              <a:rPr sz="1000" spc="-55" dirty="0">
                <a:latin typeface="Arial"/>
                <a:cs typeface="Arial"/>
              </a:rPr>
              <a:t>and  </a:t>
            </a:r>
            <a:r>
              <a:rPr sz="1000" spc="-20" dirty="0">
                <a:latin typeface="Arial"/>
                <a:cs typeface="Arial"/>
              </a:rPr>
              <a:t>mutual </a:t>
            </a:r>
            <a:r>
              <a:rPr sz="1000" spc="-40" dirty="0">
                <a:latin typeface="Arial"/>
                <a:cs typeface="Arial"/>
              </a:rPr>
              <a:t>understanding </a:t>
            </a:r>
            <a:r>
              <a:rPr sz="1000" spc="-75" dirty="0">
                <a:latin typeface="Arial"/>
                <a:cs typeface="Arial"/>
              </a:rPr>
              <a:t>are 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important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364444" y="3365112"/>
            <a:ext cx="19240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35" dirty="0">
                <a:latin typeface="Arial"/>
                <a:cs typeface="Arial"/>
              </a:rPr>
              <a:t>4/46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38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95300" y="37668"/>
            <a:ext cx="2927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3" action="ppaction://hlinksldjump"/>
              </a:rPr>
              <a:t>DOLCE</a:t>
            </a:r>
            <a:endParaRPr sz="6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26146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614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118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622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126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126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6146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614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118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622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126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236116" y="37668"/>
            <a:ext cx="18542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22553B"/>
                </a:solidFill>
                <a:latin typeface="Arial"/>
                <a:cs typeface="Arial"/>
                <a:hlinkClick r:id="rId4" action="ppaction://hlinksldjump"/>
              </a:rPr>
              <a:t>B</a:t>
            </a:r>
            <a:r>
              <a:rPr sz="600" b="1" spc="-20" dirty="0">
                <a:solidFill>
                  <a:srgbClr val="22553B"/>
                </a:solidFill>
                <a:latin typeface="Arial"/>
                <a:cs typeface="Arial"/>
                <a:hlinkClick r:id="rId4" action="ppaction://hlinksldjump"/>
              </a:rPr>
              <a:t>F</a:t>
            </a:r>
            <a:r>
              <a:rPr sz="600" b="1" spc="5" dirty="0">
                <a:solidFill>
                  <a:srgbClr val="22553B"/>
                </a:solidFill>
                <a:latin typeface="Arial"/>
                <a:cs typeface="Arial"/>
                <a:hlinkClick r:id="rId4" action="ppaction://hlinksldjump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29936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993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3497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001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4505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5009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993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497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001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505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993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3497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001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505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009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2274011" y="37668"/>
            <a:ext cx="125023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More 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foundational</a:t>
            </a:r>
            <a:r>
              <a:rPr sz="600" b="1" spc="4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099070" y="491591"/>
            <a:ext cx="2409825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40" dirty="0">
                <a:solidFill>
                  <a:srgbClr val="46AA78"/>
                </a:solidFill>
                <a:latin typeface="Arial"/>
                <a:cs typeface="Arial"/>
              </a:rPr>
              <a:t>The </a:t>
            </a:r>
            <a:r>
              <a:rPr sz="1400" spc="-15" dirty="0">
                <a:solidFill>
                  <a:srgbClr val="46AA78"/>
                </a:solidFill>
                <a:latin typeface="Arial"/>
                <a:cs typeface="Arial"/>
              </a:rPr>
              <a:t>Wildlife </a:t>
            </a:r>
            <a:r>
              <a:rPr sz="1400" spc="-35" dirty="0">
                <a:solidFill>
                  <a:srgbClr val="46AA78"/>
                </a:solidFill>
                <a:latin typeface="Arial"/>
                <a:cs typeface="Arial"/>
              </a:rPr>
              <a:t>Ontology </a:t>
            </a:r>
            <a:r>
              <a:rPr sz="1400" spc="-75" dirty="0">
                <a:solidFill>
                  <a:srgbClr val="46AA78"/>
                </a:solidFill>
                <a:latin typeface="Arial"/>
                <a:cs typeface="Arial"/>
              </a:rPr>
              <a:t>and </a:t>
            </a:r>
            <a:r>
              <a:rPr sz="1400" spc="3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46AA78"/>
                </a:solidFill>
                <a:latin typeface="Arial"/>
                <a:cs typeface="Arial"/>
              </a:rPr>
              <a:t>BFO</a:t>
            </a:r>
            <a:endParaRPr sz="14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502551" y="1124927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92327" y="1466557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92327" y="1770227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02551" y="1947341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92327" y="2137143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92327" y="2440813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92327" y="2592641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624395" y="1070800"/>
            <a:ext cx="3661856" cy="1966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marR="708025" indent="-171450">
              <a:lnSpc>
                <a:spcPts val="1200"/>
              </a:lnSpc>
              <a:buFont typeface="Arial"/>
              <a:buChar char="•"/>
            </a:pPr>
            <a:r>
              <a:rPr sz="1050" spc="-60" dirty="0">
                <a:latin typeface="Arial"/>
                <a:cs typeface="Arial"/>
              </a:rPr>
              <a:t>Exercise: </a:t>
            </a:r>
            <a:r>
              <a:rPr sz="1050" spc="-25" dirty="0">
                <a:latin typeface="Arial"/>
                <a:cs typeface="Arial"/>
              </a:rPr>
              <a:t>revisit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15" dirty="0">
                <a:latin typeface="Arial"/>
                <a:cs typeface="Arial"/>
              </a:rPr>
              <a:t>Wildlife </a:t>
            </a:r>
            <a:r>
              <a:rPr sz="1050" spc="85" dirty="0">
                <a:latin typeface="Arial"/>
                <a:cs typeface="Arial"/>
              </a:rPr>
              <a:t>&amp; </a:t>
            </a:r>
            <a:r>
              <a:rPr sz="1050" spc="-50" dirty="0">
                <a:latin typeface="Arial"/>
                <a:cs typeface="Arial"/>
              </a:rPr>
              <a:t>DOLCE </a:t>
            </a:r>
            <a:r>
              <a:rPr sz="1050" spc="-60" dirty="0">
                <a:latin typeface="Arial"/>
                <a:cs typeface="Arial"/>
              </a:rPr>
              <a:t>and </a:t>
            </a:r>
            <a:r>
              <a:rPr sz="1050" spc="-15" dirty="0">
                <a:latin typeface="Arial"/>
                <a:cs typeface="Arial"/>
              </a:rPr>
              <a:t>find  </a:t>
            </a:r>
            <a:r>
              <a:rPr sz="1050" spc="-55" dirty="0">
                <a:latin typeface="Arial"/>
                <a:cs typeface="Arial"/>
              </a:rPr>
              <a:t>corresponding </a:t>
            </a:r>
            <a:r>
              <a:rPr sz="1050" spc="-50" dirty="0">
                <a:latin typeface="Arial"/>
                <a:cs typeface="Arial"/>
              </a:rPr>
              <a:t>BFO</a:t>
            </a:r>
            <a:r>
              <a:rPr sz="1050" spc="175" dirty="0">
                <a:latin typeface="Arial"/>
                <a:cs typeface="Arial"/>
              </a:rPr>
              <a:t> </a:t>
            </a:r>
            <a:r>
              <a:rPr sz="1050" spc="-60" dirty="0">
                <a:latin typeface="Arial"/>
                <a:cs typeface="Arial"/>
              </a:rPr>
              <a:t>categories</a:t>
            </a:r>
            <a:endParaRPr sz="1050" dirty="0">
              <a:latin typeface="Arial"/>
              <a:cs typeface="Arial"/>
            </a:endParaRPr>
          </a:p>
          <a:p>
            <a:pPr marL="461010" marR="68580" indent="-171450">
              <a:lnSpc>
                <a:spcPct val="100000"/>
              </a:lnSpc>
              <a:spcBef>
                <a:spcPts val="155"/>
              </a:spcBef>
              <a:buFont typeface="Arial"/>
              <a:buChar char="•"/>
            </a:pPr>
            <a:r>
              <a:rPr sz="1000" spc="-35" dirty="0">
                <a:latin typeface="Arial"/>
                <a:cs typeface="Arial"/>
              </a:rPr>
              <a:t>Non-Agentive </a:t>
            </a:r>
            <a:r>
              <a:rPr sz="1000" spc="-45" dirty="0">
                <a:latin typeface="Arial"/>
                <a:cs typeface="Arial"/>
              </a:rPr>
              <a:t>Physical </a:t>
            </a:r>
            <a:r>
              <a:rPr sz="1000" spc="-20" dirty="0">
                <a:latin typeface="Arial"/>
                <a:cs typeface="Arial"/>
              </a:rPr>
              <a:t>Object, Amount of </a:t>
            </a:r>
            <a:r>
              <a:rPr sz="1000" dirty="0">
                <a:latin typeface="Arial"/>
                <a:cs typeface="Arial"/>
              </a:rPr>
              <a:t>Matter, </a:t>
            </a:r>
            <a:r>
              <a:rPr sz="1000" spc="-60" dirty="0">
                <a:latin typeface="Arial"/>
                <a:cs typeface="Arial"/>
              </a:rPr>
              <a:t>Process,  </a:t>
            </a:r>
            <a:r>
              <a:rPr sz="1000" spc="-55" dirty="0">
                <a:latin typeface="Arial"/>
                <a:cs typeface="Arial"/>
              </a:rPr>
              <a:t>and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Achievement</a:t>
            </a:r>
            <a:endParaRPr sz="1000" dirty="0">
              <a:latin typeface="Arial"/>
              <a:cs typeface="Arial"/>
            </a:endParaRPr>
          </a:p>
          <a:p>
            <a:pPr marL="461010" indent="-171450">
              <a:lnSpc>
                <a:spcPts val="1195"/>
              </a:lnSpc>
              <a:buFont typeface="Arial"/>
              <a:buChar char="•"/>
            </a:pPr>
            <a:r>
              <a:rPr sz="1000" spc="-25" dirty="0">
                <a:latin typeface="Arial"/>
                <a:cs typeface="Arial"/>
              </a:rPr>
              <a:t>parthood, </a:t>
            </a:r>
            <a:r>
              <a:rPr sz="1000" spc="-15" dirty="0">
                <a:latin typeface="Arial"/>
                <a:cs typeface="Arial"/>
              </a:rPr>
              <a:t>constitution, </a:t>
            </a:r>
            <a:r>
              <a:rPr sz="1000" spc="-20" dirty="0">
                <a:latin typeface="Arial"/>
                <a:cs typeface="Arial"/>
              </a:rPr>
              <a:t>quality </a:t>
            </a:r>
            <a:r>
              <a:rPr sz="1000" spc="85" dirty="0">
                <a:latin typeface="Arial"/>
                <a:cs typeface="Arial"/>
              </a:rPr>
              <a:t>&amp;</a:t>
            </a:r>
            <a:r>
              <a:rPr sz="1000" spc="260" dirty="0">
                <a:latin typeface="Arial"/>
                <a:cs typeface="Arial"/>
              </a:rPr>
              <a:t> </a:t>
            </a:r>
            <a:r>
              <a:rPr sz="1000" spc="-55" dirty="0">
                <a:latin typeface="Arial"/>
                <a:cs typeface="Arial"/>
              </a:rPr>
              <a:t>quale</a:t>
            </a:r>
            <a:endParaRPr sz="100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95"/>
              </a:spcBef>
              <a:buFont typeface="Arial"/>
              <a:buChar char="•"/>
            </a:pPr>
            <a:r>
              <a:rPr sz="1050" spc="-95" dirty="0">
                <a:latin typeface="Arial"/>
                <a:cs typeface="Arial"/>
              </a:rPr>
              <a:t>Issues</a:t>
            </a:r>
            <a:endParaRPr sz="1050" dirty="0">
              <a:latin typeface="Arial"/>
              <a:cs typeface="Arial"/>
            </a:endParaRPr>
          </a:p>
          <a:p>
            <a:pPr marL="461010" marR="100965" indent="-171450">
              <a:lnSpc>
                <a:spcPct val="100000"/>
              </a:lnSpc>
              <a:spcBef>
                <a:spcPts val="175"/>
              </a:spcBef>
              <a:buFont typeface="Arial"/>
              <a:buChar char="•"/>
            </a:pPr>
            <a:r>
              <a:rPr sz="1000" spc="-55" dirty="0">
                <a:latin typeface="Arial"/>
                <a:cs typeface="Arial"/>
              </a:rPr>
              <a:t>Generally: </a:t>
            </a:r>
            <a:r>
              <a:rPr sz="1000" spc="10" dirty="0">
                <a:latin typeface="Arial"/>
                <a:cs typeface="Arial"/>
              </a:rPr>
              <a:t>to </a:t>
            </a:r>
            <a:r>
              <a:rPr sz="1000" spc="-50" dirty="0">
                <a:latin typeface="Arial"/>
                <a:cs typeface="Arial"/>
              </a:rPr>
              <a:t>do </a:t>
            </a:r>
            <a:r>
              <a:rPr sz="1000" spc="-20" dirty="0">
                <a:latin typeface="Arial"/>
                <a:cs typeface="Arial"/>
              </a:rPr>
              <a:t>this </a:t>
            </a:r>
            <a:r>
              <a:rPr sz="1000" spc="-15" dirty="0">
                <a:latin typeface="Arial"/>
                <a:cs typeface="Arial"/>
              </a:rPr>
              <a:t>in </a:t>
            </a:r>
            <a:r>
              <a:rPr sz="1000" spc="-80" dirty="0">
                <a:latin typeface="Arial"/>
                <a:cs typeface="Arial"/>
              </a:rPr>
              <a:t>a </a:t>
            </a:r>
            <a:r>
              <a:rPr sz="1000" spc="-35" dirty="0">
                <a:latin typeface="Arial"/>
                <a:cs typeface="Arial"/>
              </a:rPr>
              <a:t>transparent </a:t>
            </a:r>
            <a:r>
              <a:rPr sz="1000" spc="-55" dirty="0">
                <a:latin typeface="Arial"/>
                <a:cs typeface="Arial"/>
              </a:rPr>
              <a:t>and </a:t>
            </a:r>
            <a:r>
              <a:rPr sz="1000" spc="-65" dirty="0">
                <a:latin typeface="Arial"/>
                <a:cs typeface="Arial"/>
              </a:rPr>
              <a:t>reusable </a:t>
            </a:r>
            <a:r>
              <a:rPr sz="1000" spc="-80" dirty="0">
                <a:latin typeface="Arial"/>
                <a:cs typeface="Arial"/>
              </a:rPr>
              <a:t>way, </a:t>
            </a:r>
            <a:r>
              <a:rPr sz="1000" spc="-95" dirty="0">
                <a:latin typeface="Arial"/>
                <a:cs typeface="Arial"/>
              </a:rPr>
              <a:t>we  </a:t>
            </a:r>
            <a:r>
              <a:rPr sz="1000" spc="-80" dirty="0">
                <a:latin typeface="Arial"/>
                <a:cs typeface="Arial"/>
              </a:rPr>
              <a:t>need a </a:t>
            </a:r>
            <a:r>
              <a:rPr sz="1000" spc="-45" dirty="0">
                <a:latin typeface="Arial"/>
                <a:cs typeface="Arial"/>
              </a:rPr>
              <a:t>mapping </a:t>
            </a:r>
            <a:r>
              <a:rPr sz="1000" spc="-60" dirty="0">
                <a:latin typeface="Arial"/>
                <a:cs typeface="Arial"/>
              </a:rPr>
              <a:t>between </a:t>
            </a:r>
            <a:r>
              <a:rPr sz="1000" spc="-25" dirty="0">
                <a:latin typeface="Arial"/>
                <a:cs typeface="Arial"/>
              </a:rPr>
              <a:t>the </a:t>
            </a:r>
            <a:r>
              <a:rPr sz="1000" spc="-30" dirty="0">
                <a:latin typeface="Arial"/>
                <a:cs typeface="Arial"/>
              </a:rPr>
              <a:t>two foundational </a:t>
            </a:r>
            <a:r>
              <a:rPr sz="1000" spc="-40" dirty="0">
                <a:latin typeface="Arial"/>
                <a:cs typeface="Arial"/>
              </a:rPr>
              <a:t>ontologies  </a:t>
            </a:r>
            <a:endParaRPr lang="en-US" sz="1000" spc="-40" dirty="0" smtClean="0">
              <a:latin typeface="Arial"/>
              <a:cs typeface="Arial"/>
            </a:endParaRPr>
          </a:p>
          <a:p>
            <a:pPr marL="461010" marR="100965" indent="-171450">
              <a:lnSpc>
                <a:spcPct val="100000"/>
              </a:lnSpc>
              <a:spcBef>
                <a:spcPts val="175"/>
              </a:spcBef>
              <a:buFont typeface="Arial"/>
              <a:buChar char="•"/>
            </a:pPr>
            <a:r>
              <a:rPr sz="1000" spc="-45" dirty="0" smtClean="0">
                <a:latin typeface="Arial"/>
                <a:cs typeface="Arial"/>
              </a:rPr>
              <a:t>Immediacy</a:t>
            </a:r>
            <a:r>
              <a:rPr sz="1000" spc="-45" dirty="0">
                <a:latin typeface="Arial"/>
                <a:cs typeface="Arial"/>
              </a:rPr>
              <a:t>:  </a:t>
            </a:r>
            <a:r>
              <a:rPr sz="1000" spc="-15" dirty="0">
                <a:latin typeface="Arial"/>
                <a:cs typeface="Arial"/>
              </a:rPr>
              <a:t>What </a:t>
            </a:r>
            <a:r>
              <a:rPr sz="1000" dirty="0">
                <a:latin typeface="Arial"/>
                <a:cs typeface="Arial"/>
              </a:rPr>
              <a:t>with </a:t>
            </a:r>
            <a:r>
              <a:rPr sz="1000" spc="-25" dirty="0">
                <a:latin typeface="Arial"/>
                <a:cs typeface="Arial"/>
              </a:rPr>
              <a:t>the</a:t>
            </a:r>
            <a:r>
              <a:rPr sz="1000" spc="145" dirty="0">
                <a:latin typeface="Arial"/>
                <a:cs typeface="Arial"/>
              </a:rPr>
              <a:t> </a:t>
            </a:r>
            <a:r>
              <a:rPr sz="1000" spc="-40" dirty="0">
                <a:latin typeface="Arial"/>
                <a:cs typeface="Arial"/>
              </a:rPr>
              <a:t>relations</a:t>
            </a:r>
            <a:r>
              <a:rPr sz="1000" spc="-40" dirty="0" smtClean="0">
                <a:latin typeface="Arial"/>
                <a:cs typeface="Arial"/>
              </a:rPr>
              <a:t>?</a:t>
            </a:r>
            <a:endParaRPr lang="en-US" sz="1000" dirty="0">
              <a:latin typeface="Arial"/>
              <a:cs typeface="Arial"/>
            </a:endParaRPr>
          </a:p>
          <a:p>
            <a:pPr marL="461010" marR="100965" indent="-171450">
              <a:lnSpc>
                <a:spcPct val="100000"/>
              </a:lnSpc>
              <a:spcBef>
                <a:spcPts val="175"/>
              </a:spcBef>
              <a:buFont typeface="Arial"/>
              <a:buChar char="•"/>
            </a:pPr>
            <a:r>
              <a:rPr sz="1000" spc="-40" dirty="0" smtClean="0">
                <a:latin typeface="Arial"/>
                <a:cs typeface="Arial"/>
              </a:rPr>
              <a:t>There </a:t>
            </a:r>
            <a:r>
              <a:rPr sz="1000" spc="-55" dirty="0">
                <a:latin typeface="Arial"/>
                <a:cs typeface="Arial"/>
              </a:rPr>
              <a:t>is </a:t>
            </a:r>
            <a:r>
              <a:rPr sz="1000" spc="-80" dirty="0">
                <a:latin typeface="Arial"/>
                <a:cs typeface="Arial"/>
              </a:rPr>
              <a:t>a </a:t>
            </a:r>
            <a:r>
              <a:rPr sz="1000" spc="-80" dirty="0">
                <a:latin typeface="Courier New"/>
                <a:cs typeface="Courier New"/>
              </a:rPr>
              <a:t>bfo-ro.owl </a:t>
            </a:r>
            <a:r>
              <a:rPr sz="1000" spc="10" dirty="0">
                <a:latin typeface="Arial"/>
                <a:cs typeface="Arial"/>
              </a:rPr>
              <a:t>to </a:t>
            </a:r>
            <a:r>
              <a:rPr sz="1000" spc="-25" dirty="0">
                <a:latin typeface="Arial"/>
                <a:cs typeface="Arial"/>
              </a:rPr>
              <a:t>integrate </a:t>
            </a:r>
            <a:r>
              <a:rPr sz="1000" spc="-35" dirty="0">
                <a:latin typeface="Arial"/>
                <a:cs typeface="Arial"/>
              </a:rPr>
              <a:t>relations </a:t>
            </a:r>
            <a:r>
              <a:rPr sz="1000" spc="-20" dirty="0">
                <a:latin typeface="Arial"/>
                <a:cs typeface="Arial"/>
              </a:rPr>
              <a:t>of </a:t>
            </a:r>
            <a:r>
              <a:rPr sz="1000" spc="-25" dirty="0">
                <a:latin typeface="Arial"/>
                <a:cs typeface="Arial"/>
              </a:rPr>
              <a:t>the </a:t>
            </a:r>
            <a:r>
              <a:rPr sz="1000" spc="-35" dirty="0">
                <a:latin typeface="Arial"/>
                <a:cs typeface="Arial"/>
              </a:rPr>
              <a:t>Relation  </a:t>
            </a:r>
            <a:r>
              <a:rPr sz="1000" spc="-30" dirty="0">
                <a:latin typeface="Arial"/>
                <a:cs typeface="Arial"/>
              </a:rPr>
              <a:t>Ontology </a:t>
            </a:r>
            <a:r>
              <a:rPr sz="1000" dirty="0">
                <a:latin typeface="Arial"/>
                <a:cs typeface="Arial"/>
              </a:rPr>
              <a:t>with </a:t>
            </a:r>
            <a:r>
              <a:rPr sz="1000" spc="-45" dirty="0">
                <a:latin typeface="Arial"/>
                <a:cs typeface="Arial"/>
              </a:rPr>
              <a:t>BFO </a:t>
            </a:r>
            <a:r>
              <a:rPr sz="600" spc="-15" dirty="0">
                <a:latin typeface="Arial"/>
                <a:cs typeface="Arial"/>
              </a:rPr>
              <a:t>(extensions under  </a:t>
            </a:r>
            <a:r>
              <a:rPr sz="600" spc="8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consideration)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25/46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38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95300" y="37668"/>
            <a:ext cx="2927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3" action="ppaction://hlinksldjump"/>
              </a:rPr>
              <a:t>DOLCE</a:t>
            </a:r>
            <a:endParaRPr sz="6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26146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614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118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622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126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6146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6146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614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118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622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126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236116" y="37668"/>
            <a:ext cx="18542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22553B"/>
                </a:solidFill>
                <a:latin typeface="Arial"/>
                <a:cs typeface="Arial"/>
                <a:hlinkClick r:id="rId4" action="ppaction://hlinksldjump"/>
              </a:rPr>
              <a:t>B</a:t>
            </a:r>
            <a:r>
              <a:rPr sz="600" b="1" spc="-20" dirty="0">
                <a:solidFill>
                  <a:srgbClr val="22553B"/>
                </a:solidFill>
                <a:latin typeface="Arial"/>
                <a:cs typeface="Arial"/>
                <a:hlinkClick r:id="rId4" action="ppaction://hlinksldjump"/>
              </a:rPr>
              <a:t>F</a:t>
            </a:r>
            <a:r>
              <a:rPr sz="600" b="1" spc="5" dirty="0">
                <a:solidFill>
                  <a:srgbClr val="22553B"/>
                </a:solidFill>
                <a:latin typeface="Arial"/>
                <a:cs typeface="Arial"/>
                <a:hlinkClick r:id="rId4" action="ppaction://hlinksldjump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29936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993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3497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001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4505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5009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993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497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001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505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993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3497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001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505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009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2274011" y="37667"/>
            <a:ext cx="1631239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More 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foundational</a:t>
            </a:r>
            <a:r>
              <a:rPr sz="600" b="1" spc="4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4162971" y="37667"/>
            <a:ext cx="447129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502551" y="1164437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02551" y="1546542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02551" y="1928647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02551" y="2138680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02551" y="2520784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624395" y="491591"/>
            <a:ext cx="3636645" cy="2423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69875" algn="ctr">
              <a:lnSpc>
                <a:spcPct val="100000"/>
              </a:lnSpc>
            </a:pPr>
            <a:r>
              <a:rPr sz="1400" spc="-65" dirty="0">
                <a:solidFill>
                  <a:srgbClr val="46AA78"/>
                </a:solidFill>
                <a:latin typeface="Arial"/>
                <a:cs typeface="Arial"/>
              </a:rPr>
              <a:t>Overview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184150" marR="5080" indent="-171450">
              <a:lnSpc>
                <a:spcPct val="102600"/>
              </a:lnSpc>
              <a:buFont typeface="Arial"/>
              <a:buChar char="•"/>
            </a:pPr>
            <a:r>
              <a:rPr sz="1050" spc="-50" dirty="0">
                <a:latin typeface="Arial"/>
                <a:cs typeface="Arial"/>
              </a:rPr>
              <a:t>BFO </a:t>
            </a:r>
            <a:r>
              <a:rPr sz="1050" spc="-45" dirty="0">
                <a:latin typeface="Arial"/>
                <a:cs typeface="Arial"/>
              </a:rPr>
              <a:t>1.1 </a:t>
            </a:r>
            <a:r>
              <a:rPr sz="1050" spc="-20" dirty="0">
                <a:latin typeface="Arial"/>
                <a:cs typeface="Arial"/>
              </a:rPr>
              <a:t>in </a:t>
            </a:r>
            <a:r>
              <a:rPr sz="1050" spc="-40" dirty="0">
                <a:latin typeface="Arial"/>
                <a:cs typeface="Arial"/>
              </a:rPr>
              <a:t>OWL </a:t>
            </a:r>
            <a:r>
              <a:rPr sz="1050" dirty="0">
                <a:latin typeface="Arial"/>
                <a:cs typeface="Arial"/>
              </a:rPr>
              <a:t>with </a:t>
            </a:r>
            <a:r>
              <a:rPr sz="1050" spc="-65" dirty="0">
                <a:latin typeface="Arial"/>
                <a:cs typeface="Arial"/>
              </a:rPr>
              <a:t>39 </a:t>
            </a:r>
            <a:r>
              <a:rPr sz="1050" spc="-80" dirty="0">
                <a:latin typeface="Arial"/>
                <a:cs typeface="Arial"/>
              </a:rPr>
              <a:t>classes, </a:t>
            </a:r>
            <a:r>
              <a:rPr sz="1050" spc="-55" dirty="0">
                <a:latin typeface="Arial"/>
                <a:cs typeface="Arial"/>
              </a:rPr>
              <a:t>no </a:t>
            </a:r>
            <a:r>
              <a:rPr sz="1050" spc="-30" dirty="0">
                <a:latin typeface="Arial"/>
                <a:cs typeface="Arial"/>
              </a:rPr>
              <a:t>object </a:t>
            </a:r>
            <a:r>
              <a:rPr sz="1050" spc="-50" dirty="0">
                <a:latin typeface="Arial"/>
                <a:cs typeface="Arial"/>
              </a:rPr>
              <a:t>or </a:t>
            </a:r>
            <a:r>
              <a:rPr sz="1050" spc="-35" dirty="0">
                <a:latin typeface="Arial"/>
                <a:cs typeface="Arial"/>
              </a:rPr>
              <a:t>data </a:t>
            </a:r>
            <a:r>
              <a:rPr sz="1050" spc="-40" dirty="0">
                <a:latin typeface="Arial"/>
                <a:cs typeface="Arial"/>
              </a:rPr>
              <a:t>properties,  </a:t>
            </a:r>
            <a:r>
              <a:rPr sz="1050" spc="-20" dirty="0">
                <a:latin typeface="Arial"/>
                <a:cs typeface="Arial"/>
              </a:rPr>
              <a:t>in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i="1" spc="25" dirty="0">
                <a:latin typeface="Arial"/>
                <a:cs typeface="Arial"/>
              </a:rPr>
              <a:t>ALC</a:t>
            </a:r>
            <a:r>
              <a:rPr sz="1050" spc="25" dirty="0">
                <a:latin typeface="Arial"/>
                <a:cs typeface="Arial"/>
              </a:rPr>
              <a:t>.</a:t>
            </a:r>
            <a:endParaRPr sz="1050" dirty="0">
              <a:latin typeface="Arial"/>
              <a:cs typeface="Arial"/>
            </a:endParaRPr>
          </a:p>
          <a:p>
            <a:pPr marL="184150" marR="5080" indent="-171450">
              <a:lnSpc>
                <a:spcPct val="102600"/>
              </a:lnSpc>
              <a:spcBef>
                <a:spcPts val="295"/>
              </a:spcBef>
              <a:buFont typeface="Arial"/>
              <a:buChar char="•"/>
            </a:pPr>
            <a:r>
              <a:rPr sz="1050" spc="-45" dirty="0">
                <a:latin typeface="Arial"/>
                <a:cs typeface="Arial"/>
              </a:rPr>
              <a:t>There </a:t>
            </a:r>
            <a:r>
              <a:rPr sz="1050" spc="-60" dirty="0">
                <a:latin typeface="Arial"/>
                <a:cs typeface="Arial"/>
              </a:rPr>
              <a:t>is </a:t>
            </a:r>
            <a:r>
              <a:rPr sz="1050" spc="-85" dirty="0">
                <a:latin typeface="Arial"/>
                <a:cs typeface="Arial"/>
              </a:rPr>
              <a:t>a </a:t>
            </a:r>
            <a:r>
              <a:rPr sz="1050" spc="-85" dirty="0">
                <a:latin typeface="Courier New"/>
                <a:cs typeface="Courier New"/>
              </a:rPr>
              <a:t>bfo-ro.owl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25" dirty="0">
                <a:latin typeface="Arial"/>
                <a:cs typeface="Arial"/>
              </a:rPr>
              <a:t>integration </a:t>
            </a:r>
            <a:r>
              <a:rPr sz="1050" spc="-40" dirty="0">
                <a:latin typeface="Arial"/>
                <a:cs typeface="Arial"/>
              </a:rPr>
              <a:t>relations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40" dirty="0">
                <a:latin typeface="Arial"/>
                <a:cs typeface="Arial"/>
              </a:rPr>
              <a:t>Relation  </a:t>
            </a:r>
            <a:r>
              <a:rPr sz="1050" spc="-30" dirty="0">
                <a:latin typeface="Arial"/>
                <a:cs typeface="Arial"/>
              </a:rPr>
              <a:t>Ontology </a:t>
            </a:r>
            <a:r>
              <a:rPr sz="1050" dirty="0">
                <a:latin typeface="Arial"/>
                <a:cs typeface="Arial"/>
              </a:rPr>
              <a:t>with </a:t>
            </a:r>
            <a:r>
              <a:rPr sz="1050" spc="-50" dirty="0">
                <a:latin typeface="Arial"/>
                <a:cs typeface="Arial"/>
              </a:rPr>
              <a:t>BFO  </a:t>
            </a:r>
            <a:r>
              <a:rPr sz="600" spc="-15" dirty="0">
                <a:latin typeface="Arial"/>
                <a:cs typeface="Arial"/>
              </a:rPr>
              <a:t>(extensions under </a:t>
            </a:r>
            <a:r>
              <a:rPr sz="600" spc="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consideration)</a:t>
            </a:r>
            <a:endParaRPr sz="60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330"/>
              </a:spcBef>
              <a:buFont typeface="Arial"/>
              <a:buChar char="•"/>
            </a:pPr>
            <a:r>
              <a:rPr sz="1050" spc="-55" dirty="0">
                <a:latin typeface="Arial"/>
                <a:cs typeface="Arial"/>
              </a:rPr>
              <a:t>Version  </a:t>
            </a:r>
            <a:r>
              <a:rPr sz="1050" spc="-20" dirty="0">
                <a:latin typeface="Arial"/>
                <a:cs typeface="Arial"/>
              </a:rPr>
              <a:t>in </a:t>
            </a:r>
            <a:r>
              <a:rPr sz="1050" spc="-60" dirty="0">
                <a:latin typeface="Arial"/>
                <a:cs typeface="Arial"/>
              </a:rPr>
              <a:t>Isabelle  </a:t>
            </a:r>
            <a:r>
              <a:rPr sz="1050" spc="-20" dirty="0">
                <a:latin typeface="Arial"/>
                <a:cs typeface="Arial"/>
              </a:rPr>
              <a:t>(mainly </a:t>
            </a:r>
            <a:r>
              <a:rPr sz="1050" spc="-40" dirty="0">
                <a:latin typeface="Arial"/>
                <a:cs typeface="Arial"/>
              </a:rPr>
              <a:t>part-wholes, </a:t>
            </a:r>
            <a:r>
              <a:rPr sz="1050" spc="-5" dirty="0">
                <a:latin typeface="Arial"/>
                <a:cs typeface="Arial"/>
              </a:rPr>
              <a:t>but </a:t>
            </a:r>
            <a:r>
              <a:rPr sz="1050" spc="-10" dirty="0">
                <a:latin typeface="Arial"/>
                <a:cs typeface="Arial"/>
              </a:rPr>
              <a:t>not </a:t>
            </a:r>
            <a:r>
              <a:rPr sz="1050" spc="-20" dirty="0">
                <a:latin typeface="Arial"/>
                <a:cs typeface="Arial"/>
              </a:rPr>
              <a:t>all </a:t>
            </a:r>
            <a:r>
              <a:rPr sz="1050" spc="40" dirty="0">
                <a:latin typeface="Arial"/>
                <a:cs typeface="Arial"/>
              </a:rPr>
              <a:t> </a:t>
            </a:r>
            <a:r>
              <a:rPr sz="1050" spc="-50" dirty="0">
                <a:latin typeface="Arial"/>
                <a:cs typeface="Arial"/>
              </a:rPr>
              <a:t>categories)</a:t>
            </a:r>
            <a:endParaRPr sz="1050" dirty="0">
              <a:latin typeface="Arial"/>
              <a:cs typeface="Arial"/>
            </a:endParaRPr>
          </a:p>
          <a:p>
            <a:pPr marL="184150" marR="279400" indent="-171450">
              <a:lnSpc>
                <a:spcPct val="102600"/>
              </a:lnSpc>
              <a:spcBef>
                <a:spcPts val="295"/>
              </a:spcBef>
              <a:buFont typeface="Arial"/>
              <a:buChar char="•"/>
            </a:pPr>
            <a:r>
              <a:rPr sz="1050" spc="-55" dirty="0">
                <a:latin typeface="Arial"/>
                <a:cs typeface="Arial"/>
              </a:rPr>
              <a:t>Version </a:t>
            </a:r>
            <a:r>
              <a:rPr sz="1050" spc="-20" dirty="0">
                <a:latin typeface="Arial"/>
                <a:cs typeface="Arial"/>
              </a:rPr>
              <a:t>in </a:t>
            </a:r>
            <a:r>
              <a:rPr sz="1050" spc="-40" dirty="0">
                <a:latin typeface="Arial"/>
                <a:cs typeface="Arial"/>
              </a:rPr>
              <a:t>OBO </a:t>
            </a:r>
            <a:r>
              <a:rPr sz="1050" spc="-10" dirty="0">
                <a:latin typeface="Arial"/>
                <a:cs typeface="Arial"/>
              </a:rPr>
              <a:t>(the </a:t>
            </a:r>
            <a:r>
              <a:rPr sz="1050" spc="-30" dirty="0">
                <a:latin typeface="Arial"/>
                <a:cs typeface="Arial"/>
              </a:rPr>
              <a:t>original </a:t>
            </a:r>
            <a:r>
              <a:rPr sz="1050" spc="-110" dirty="0">
                <a:latin typeface="Arial"/>
                <a:cs typeface="Arial"/>
              </a:rPr>
              <a:t>Gene </a:t>
            </a:r>
            <a:r>
              <a:rPr sz="1050" spc="-30" dirty="0">
                <a:latin typeface="Arial"/>
                <a:cs typeface="Arial"/>
              </a:rPr>
              <a:t>Ontology </a:t>
            </a:r>
            <a:r>
              <a:rPr sz="1050" spc="-20" dirty="0">
                <a:latin typeface="Arial"/>
                <a:cs typeface="Arial"/>
              </a:rPr>
              <a:t>format, </a:t>
            </a:r>
            <a:r>
              <a:rPr sz="1050" dirty="0">
                <a:latin typeface="Arial"/>
                <a:cs typeface="Arial"/>
              </a:rPr>
              <a:t>with  </a:t>
            </a:r>
            <a:r>
              <a:rPr sz="1050" spc="-15" dirty="0">
                <a:latin typeface="Arial"/>
                <a:cs typeface="Arial"/>
              </a:rPr>
              <a:t>limited, </a:t>
            </a:r>
            <a:r>
              <a:rPr sz="1050" spc="-5" dirty="0">
                <a:latin typeface="Arial"/>
                <a:cs typeface="Arial"/>
              </a:rPr>
              <a:t>but </a:t>
            </a:r>
            <a:r>
              <a:rPr sz="1050" spc="-50" dirty="0">
                <a:latin typeface="Arial"/>
                <a:cs typeface="Arial"/>
              </a:rPr>
              <a:t>expanding, </a:t>
            </a:r>
            <a:r>
              <a:rPr sz="1050" spc="-55" dirty="0">
                <a:latin typeface="Arial"/>
                <a:cs typeface="Arial"/>
              </a:rPr>
              <a:t>types  </a:t>
            </a:r>
            <a:r>
              <a:rPr sz="1050" spc="-20" dirty="0">
                <a:latin typeface="Arial"/>
                <a:cs typeface="Arial"/>
              </a:rPr>
              <a:t>of</a:t>
            </a:r>
            <a:r>
              <a:rPr sz="1050" spc="215" dirty="0">
                <a:latin typeface="Arial"/>
                <a:cs typeface="Arial"/>
              </a:rPr>
              <a:t> </a:t>
            </a:r>
            <a:r>
              <a:rPr sz="1050" spc="-35" dirty="0">
                <a:latin typeface="Arial"/>
                <a:cs typeface="Arial"/>
              </a:rPr>
              <a:t>relationships)</a:t>
            </a:r>
            <a:endParaRPr sz="1050" dirty="0">
              <a:latin typeface="Arial"/>
              <a:cs typeface="Arial"/>
            </a:endParaRPr>
          </a:p>
          <a:p>
            <a:pPr marL="184150" marR="443865" indent="-171450">
              <a:lnSpc>
                <a:spcPct val="102699"/>
              </a:lnSpc>
              <a:spcBef>
                <a:spcPts val="295"/>
              </a:spcBef>
              <a:buFont typeface="Arial"/>
              <a:buChar char="•"/>
            </a:pPr>
            <a:r>
              <a:rPr sz="1050" spc="-55" dirty="0">
                <a:latin typeface="Arial"/>
                <a:cs typeface="Arial"/>
              </a:rPr>
              <a:t>Version </a:t>
            </a:r>
            <a:r>
              <a:rPr sz="1050" spc="-20" dirty="0">
                <a:latin typeface="Arial"/>
                <a:cs typeface="Arial"/>
              </a:rPr>
              <a:t>in </a:t>
            </a:r>
            <a:r>
              <a:rPr sz="1050" spc="-50" dirty="0">
                <a:latin typeface="Arial"/>
                <a:cs typeface="Arial"/>
              </a:rPr>
              <a:t>Prover9 </a:t>
            </a:r>
            <a:r>
              <a:rPr sz="1050" spc="5" dirty="0">
                <a:latin typeface="Arial"/>
                <a:cs typeface="Arial"/>
              </a:rPr>
              <a:t>(first </a:t>
            </a:r>
            <a:r>
              <a:rPr sz="1050" spc="-55" dirty="0">
                <a:latin typeface="Arial"/>
                <a:cs typeface="Arial"/>
              </a:rPr>
              <a:t>order </a:t>
            </a:r>
            <a:r>
              <a:rPr sz="1050" spc="-35" dirty="0">
                <a:latin typeface="Arial"/>
                <a:cs typeface="Arial"/>
              </a:rPr>
              <a:t>logic </a:t>
            </a:r>
            <a:r>
              <a:rPr sz="1050" spc="-50" dirty="0">
                <a:latin typeface="Arial"/>
                <a:cs typeface="Arial"/>
              </a:rPr>
              <a:t>model </a:t>
            </a:r>
            <a:r>
              <a:rPr sz="1050" spc="-70" dirty="0">
                <a:latin typeface="Arial"/>
                <a:cs typeface="Arial"/>
              </a:rPr>
              <a:t>checker </a:t>
            </a:r>
            <a:r>
              <a:rPr sz="1050" spc="-60" dirty="0">
                <a:latin typeface="Arial"/>
                <a:cs typeface="Arial"/>
              </a:rPr>
              <a:t>and  </a:t>
            </a:r>
            <a:r>
              <a:rPr sz="1050" spc="-50" dirty="0">
                <a:latin typeface="Arial"/>
                <a:cs typeface="Arial"/>
              </a:rPr>
              <a:t>theorem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spc="-35" dirty="0">
                <a:latin typeface="Arial"/>
                <a:cs typeface="Arial"/>
              </a:rPr>
              <a:t>prover)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26/46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38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95300" y="37668"/>
            <a:ext cx="2927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3" action="ppaction://hlinksldjump"/>
              </a:rPr>
              <a:t>DOLCE</a:t>
            </a:r>
            <a:endParaRPr sz="6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26146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614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118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622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126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6146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614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614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118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622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126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236116" y="37668"/>
            <a:ext cx="18542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22553B"/>
                </a:solidFill>
                <a:latin typeface="Arial"/>
                <a:cs typeface="Arial"/>
                <a:hlinkClick r:id="rId4" action="ppaction://hlinksldjump"/>
              </a:rPr>
              <a:t>B</a:t>
            </a:r>
            <a:r>
              <a:rPr sz="600" b="1" spc="-20" dirty="0">
                <a:solidFill>
                  <a:srgbClr val="22553B"/>
                </a:solidFill>
                <a:latin typeface="Arial"/>
                <a:cs typeface="Arial"/>
                <a:hlinkClick r:id="rId4" action="ppaction://hlinksldjump"/>
              </a:rPr>
              <a:t>F</a:t>
            </a:r>
            <a:r>
              <a:rPr sz="600" b="1" spc="5" dirty="0">
                <a:solidFill>
                  <a:srgbClr val="22553B"/>
                </a:solidFill>
                <a:latin typeface="Arial"/>
                <a:cs typeface="Arial"/>
                <a:hlinkClick r:id="rId4" action="ppaction://hlinksldjump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29936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993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3497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001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4505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5009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993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497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001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505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993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3497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001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505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009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2274011" y="37668"/>
            <a:ext cx="163123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More 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foundational</a:t>
            </a:r>
            <a:r>
              <a:rPr sz="600" b="1" spc="4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4162971" y="37667"/>
            <a:ext cx="504279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502551" y="1059357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607527" y="1124623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0" y="0"/>
                </a:moveTo>
                <a:lnTo>
                  <a:pt x="4156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051697" y="1124623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0" y="0"/>
                </a:moveTo>
                <a:lnTo>
                  <a:pt x="4156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773629" y="1124623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0" y="0"/>
                </a:moveTo>
                <a:lnTo>
                  <a:pt x="4156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065195" y="1124623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0" y="0"/>
                </a:moveTo>
                <a:lnTo>
                  <a:pt x="4156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725113" y="1124623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0" y="0"/>
                </a:moveTo>
                <a:lnTo>
                  <a:pt x="4156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016679" y="1124623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0" y="0"/>
                </a:moveTo>
                <a:lnTo>
                  <a:pt x="4156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076096" y="1296695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56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887804" y="1296695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0" y="0"/>
                </a:moveTo>
                <a:lnTo>
                  <a:pt x="4156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625940" y="1296695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0" y="0"/>
                </a:moveTo>
                <a:lnTo>
                  <a:pt x="4156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735781" y="1296695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0" y="0"/>
                </a:moveTo>
                <a:lnTo>
                  <a:pt x="4156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048346" y="1468767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56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972030" y="1468767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0" y="0"/>
                </a:moveTo>
                <a:lnTo>
                  <a:pt x="4156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455252" y="1468767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0" y="0"/>
                </a:moveTo>
                <a:lnTo>
                  <a:pt x="4156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421075" y="1468767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0" y="0"/>
                </a:moveTo>
                <a:lnTo>
                  <a:pt x="4156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123924" y="1640840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56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624395" y="491591"/>
            <a:ext cx="3627120" cy="1199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9944">
              <a:lnSpc>
                <a:spcPct val="100000"/>
              </a:lnSpc>
            </a:pPr>
            <a:r>
              <a:rPr sz="1400" spc="-40" dirty="0">
                <a:solidFill>
                  <a:srgbClr val="46AA78"/>
                </a:solidFill>
                <a:latin typeface="Arial"/>
                <a:cs typeface="Arial"/>
              </a:rPr>
              <a:t>The </a:t>
            </a:r>
            <a:r>
              <a:rPr sz="1400" spc="-45" dirty="0">
                <a:solidFill>
                  <a:srgbClr val="46AA78"/>
                </a:solidFill>
                <a:latin typeface="Arial"/>
                <a:cs typeface="Arial"/>
              </a:rPr>
              <a:t>Relation</a:t>
            </a:r>
            <a:r>
              <a:rPr sz="1400" spc="12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46AA78"/>
                </a:solidFill>
                <a:latin typeface="Arial"/>
                <a:cs typeface="Arial"/>
              </a:rPr>
              <a:t>Ontology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 marR="5080">
              <a:lnSpc>
                <a:spcPct val="102600"/>
              </a:lnSpc>
            </a:pPr>
            <a:r>
              <a:rPr sz="1050" spc="-25" dirty="0">
                <a:latin typeface="Arial"/>
                <a:cs typeface="Arial"/>
              </a:rPr>
              <a:t>Definitions for </a:t>
            </a:r>
            <a:r>
              <a:rPr sz="1050" i="1" spc="-60" dirty="0">
                <a:latin typeface="Arial"/>
                <a:cs typeface="Arial"/>
              </a:rPr>
              <a:t>is </a:t>
            </a:r>
            <a:r>
              <a:rPr sz="1050" i="1" spc="-40" dirty="0">
                <a:latin typeface="Arial"/>
                <a:cs typeface="Arial"/>
              </a:rPr>
              <a:t>a</a:t>
            </a:r>
            <a:r>
              <a:rPr sz="1050" spc="-40" dirty="0">
                <a:latin typeface="Arial"/>
                <a:cs typeface="Arial"/>
              </a:rPr>
              <a:t>, </a:t>
            </a:r>
            <a:r>
              <a:rPr sz="1050" i="1" spc="-20" dirty="0">
                <a:latin typeface="Arial"/>
                <a:cs typeface="Arial"/>
              </a:rPr>
              <a:t>part of </a:t>
            </a:r>
            <a:r>
              <a:rPr sz="1050" spc="-5" dirty="0">
                <a:latin typeface="Arial"/>
                <a:cs typeface="Arial"/>
              </a:rPr>
              <a:t>, </a:t>
            </a:r>
            <a:r>
              <a:rPr sz="1050" i="1" spc="-25" dirty="0">
                <a:latin typeface="Arial"/>
                <a:cs typeface="Arial"/>
              </a:rPr>
              <a:t>integral </a:t>
            </a:r>
            <a:r>
              <a:rPr sz="1050" i="1" spc="-20" dirty="0">
                <a:latin typeface="Arial"/>
                <a:cs typeface="Arial"/>
              </a:rPr>
              <a:t>part of </a:t>
            </a:r>
            <a:r>
              <a:rPr sz="1050" spc="-5" dirty="0">
                <a:latin typeface="Arial"/>
                <a:cs typeface="Arial"/>
              </a:rPr>
              <a:t>, </a:t>
            </a:r>
            <a:r>
              <a:rPr sz="1050" i="1" spc="-45" dirty="0">
                <a:latin typeface="Arial"/>
                <a:cs typeface="Arial"/>
              </a:rPr>
              <a:t>proper </a:t>
            </a:r>
            <a:r>
              <a:rPr sz="1050" i="1" spc="-20" dirty="0">
                <a:latin typeface="Arial"/>
                <a:cs typeface="Arial"/>
              </a:rPr>
              <a:t>part of </a:t>
            </a:r>
            <a:r>
              <a:rPr sz="1050" spc="-5" dirty="0">
                <a:latin typeface="Arial"/>
                <a:cs typeface="Arial"/>
              </a:rPr>
              <a:t>,  </a:t>
            </a:r>
            <a:r>
              <a:rPr sz="1050" i="1" spc="-40" dirty="0">
                <a:latin typeface="Arial"/>
                <a:cs typeface="Arial"/>
              </a:rPr>
              <a:t>located </a:t>
            </a:r>
            <a:r>
              <a:rPr sz="1050" i="1" spc="-10" dirty="0">
                <a:latin typeface="Arial"/>
                <a:cs typeface="Arial"/>
              </a:rPr>
              <a:t>in</a:t>
            </a:r>
            <a:r>
              <a:rPr sz="1050" spc="-10" dirty="0">
                <a:latin typeface="Arial"/>
                <a:cs typeface="Arial"/>
              </a:rPr>
              <a:t>, </a:t>
            </a:r>
            <a:r>
              <a:rPr sz="1050" i="1" spc="-45" dirty="0">
                <a:latin typeface="Arial"/>
                <a:cs typeface="Arial"/>
              </a:rPr>
              <a:t>contained </a:t>
            </a:r>
            <a:r>
              <a:rPr sz="1050" i="1" spc="-10" dirty="0">
                <a:latin typeface="Arial"/>
                <a:cs typeface="Arial"/>
              </a:rPr>
              <a:t>in</a:t>
            </a:r>
            <a:r>
              <a:rPr sz="1050" spc="-10" dirty="0">
                <a:latin typeface="Arial"/>
                <a:cs typeface="Arial"/>
              </a:rPr>
              <a:t>, </a:t>
            </a:r>
            <a:r>
              <a:rPr sz="1050" i="1" spc="-40" dirty="0">
                <a:latin typeface="Arial"/>
                <a:cs typeface="Arial"/>
              </a:rPr>
              <a:t>adjacent </a:t>
            </a:r>
            <a:r>
              <a:rPr sz="1050" i="1" spc="25" dirty="0">
                <a:latin typeface="Arial"/>
                <a:cs typeface="Arial"/>
              </a:rPr>
              <a:t>to</a:t>
            </a:r>
            <a:r>
              <a:rPr sz="1050" spc="25" dirty="0">
                <a:latin typeface="Arial"/>
                <a:cs typeface="Arial"/>
              </a:rPr>
              <a:t>, </a:t>
            </a:r>
            <a:r>
              <a:rPr sz="1050" i="1" spc="-30" dirty="0">
                <a:latin typeface="Arial"/>
                <a:cs typeface="Arial"/>
              </a:rPr>
              <a:t>transformation </a:t>
            </a:r>
            <a:r>
              <a:rPr sz="1050" i="1" spc="-20" dirty="0">
                <a:latin typeface="Arial"/>
                <a:cs typeface="Arial"/>
              </a:rPr>
              <a:t>of </a:t>
            </a:r>
            <a:r>
              <a:rPr sz="1050" spc="-5" dirty="0">
                <a:latin typeface="Arial"/>
                <a:cs typeface="Arial"/>
              </a:rPr>
              <a:t>,  </a:t>
            </a:r>
            <a:r>
              <a:rPr sz="1050" i="1" spc="-65" dirty="0">
                <a:latin typeface="Arial"/>
                <a:cs typeface="Arial"/>
              </a:rPr>
              <a:t>derives </a:t>
            </a:r>
            <a:r>
              <a:rPr sz="1050" i="1" spc="-15" dirty="0">
                <a:latin typeface="Arial"/>
                <a:cs typeface="Arial"/>
              </a:rPr>
              <a:t>from</a:t>
            </a:r>
            <a:r>
              <a:rPr sz="1050" spc="-15" dirty="0">
                <a:latin typeface="Arial"/>
                <a:cs typeface="Arial"/>
              </a:rPr>
              <a:t>, </a:t>
            </a:r>
            <a:r>
              <a:rPr sz="1050" i="1" spc="-75" dirty="0">
                <a:latin typeface="Arial"/>
                <a:cs typeface="Arial"/>
              </a:rPr>
              <a:t>preceded </a:t>
            </a:r>
            <a:r>
              <a:rPr sz="1050" i="1" spc="-65" dirty="0">
                <a:latin typeface="Arial"/>
                <a:cs typeface="Arial"/>
              </a:rPr>
              <a:t>by </a:t>
            </a:r>
            <a:r>
              <a:rPr sz="1050" spc="-5" dirty="0">
                <a:latin typeface="Arial"/>
                <a:cs typeface="Arial"/>
              </a:rPr>
              <a:t>, </a:t>
            </a:r>
            <a:r>
              <a:rPr sz="1050" i="1" spc="-90" dirty="0">
                <a:latin typeface="Arial"/>
                <a:cs typeface="Arial"/>
              </a:rPr>
              <a:t>has </a:t>
            </a:r>
            <a:r>
              <a:rPr sz="1050" i="1" spc="-15" dirty="0">
                <a:latin typeface="Arial"/>
                <a:cs typeface="Arial"/>
              </a:rPr>
              <a:t>participant</a:t>
            </a:r>
            <a:r>
              <a:rPr sz="1050" spc="-15" dirty="0">
                <a:latin typeface="Arial"/>
                <a:cs typeface="Arial"/>
              </a:rPr>
              <a:t>, </a:t>
            </a:r>
            <a:r>
              <a:rPr sz="1050" i="1" spc="-90" dirty="0">
                <a:latin typeface="Arial"/>
                <a:cs typeface="Arial"/>
              </a:rPr>
              <a:t>has </a:t>
            </a:r>
            <a:r>
              <a:rPr sz="1050" i="1" spc="-30" dirty="0">
                <a:latin typeface="Arial"/>
                <a:cs typeface="Arial"/>
              </a:rPr>
              <a:t>agent</a:t>
            </a:r>
            <a:r>
              <a:rPr sz="1050" spc="-30" dirty="0">
                <a:latin typeface="Arial"/>
                <a:cs typeface="Arial"/>
              </a:rPr>
              <a:t>,  </a:t>
            </a:r>
            <a:r>
              <a:rPr sz="1050" i="1" spc="-50" dirty="0">
                <a:latin typeface="Arial"/>
                <a:cs typeface="Arial"/>
              </a:rPr>
              <a:t>instance</a:t>
            </a:r>
            <a:r>
              <a:rPr sz="1050" i="1" spc="85" dirty="0">
                <a:latin typeface="Arial"/>
                <a:cs typeface="Arial"/>
              </a:rPr>
              <a:t> </a:t>
            </a:r>
            <a:r>
              <a:rPr sz="1050" i="1" spc="-20" dirty="0">
                <a:latin typeface="Arial"/>
                <a:cs typeface="Arial"/>
              </a:rPr>
              <a:t>of</a:t>
            </a:r>
            <a:endParaRPr sz="105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27/46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38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95300" y="37668"/>
            <a:ext cx="2927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3" action="ppaction://hlinksldjump"/>
              </a:rPr>
              <a:t>DOLCE</a:t>
            </a:r>
            <a:endParaRPr sz="6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26146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614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118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622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126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6146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614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614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118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622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126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236116" y="37668"/>
            <a:ext cx="18542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22553B"/>
                </a:solidFill>
                <a:latin typeface="Arial"/>
                <a:cs typeface="Arial"/>
                <a:hlinkClick r:id="rId4" action="ppaction://hlinksldjump"/>
              </a:rPr>
              <a:t>B</a:t>
            </a:r>
            <a:r>
              <a:rPr sz="600" b="1" spc="-20" dirty="0">
                <a:solidFill>
                  <a:srgbClr val="22553B"/>
                </a:solidFill>
                <a:latin typeface="Arial"/>
                <a:cs typeface="Arial"/>
                <a:hlinkClick r:id="rId4" action="ppaction://hlinksldjump"/>
              </a:rPr>
              <a:t>F</a:t>
            </a:r>
            <a:r>
              <a:rPr sz="600" b="1" spc="5" dirty="0">
                <a:solidFill>
                  <a:srgbClr val="22553B"/>
                </a:solidFill>
                <a:latin typeface="Arial"/>
                <a:cs typeface="Arial"/>
                <a:hlinkClick r:id="rId4" action="ppaction://hlinksldjump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29936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993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3497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001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4505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5009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993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497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001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505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993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3497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001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505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009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2274011" y="37668"/>
            <a:ext cx="147883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More 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foundational</a:t>
            </a:r>
            <a:r>
              <a:rPr sz="600" b="1" spc="4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502551" y="1059357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607527" y="1124623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0" y="0"/>
                </a:moveTo>
                <a:lnTo>
                  <a:pt x="4156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051697" y="1124623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0" y="0"/>
                </a:moveTo>
                <a:lnTo>
                  <a:pt x="4156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773629" y="1124623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0" y="0"/>
                </a:moveTo>
                <a:lnTo>
                  <a:pt x="4156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065195" y="1124623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0" y="0"/>
                </a:moveTo>
                <a:lnTo>
                  <a:pt x="4156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725113" y="1124623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0" y="0"/>
                </a:moveTo>
                <a:lnTo>
                  <a:pt x="4156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016679" y="1124623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0" y="0"/>
                </a:moveTo>
                <a:lnTo>
                  <a:pt x="4156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076096" y="1296695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56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887804" y="1296695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0" y="0"/>
                </a:moveTo>
                <a:lnTo>
                  <a:pt x="4156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625940" y="1296695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0" y="0"/>
                </a:moveTo>
                <a:lnTo>
                  <a:pt x="4156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735781" y="1296695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0" y="0"/>
                </a:moveTo>
                <a:lnTo>
                  <a:pt x="4156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048346" y="1468767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56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972030" y="1468767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0" y="0"/>
                </a:moveTo>
                <a:lnTo>
                  <a:pt x="4156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455252" y="1468767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0" y="0"/>
                </a:moveTo>
                <a:lnTo>
                  <a:pt x="4156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421075" y="1468767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0" y="0"/>
                </a:moveTo>
                <a:lnTo>
                  <a:pt x="4156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123924" y="1640840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56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02551" y="1765363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92327" y="1955177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106297" y="231142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96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779904" y="231142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96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92327" y="2410663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92327" y="2714332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165464" y="276692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96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92327" y="2866161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955076" y="291875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96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486875" y="291875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96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/>
          <p:nvPr/>
        </p:nvSpPr>
        <p:spPr>
          <a:xfrm>
            <a:off x="624395" y="491591"/>
            <a:ext cx="3627120" cy="27992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9944">
              <a:lnSpc>
                <a:spcPct val="100000"/>
              </a:lnSpc>
            </a:pPr>
            <a:r>
              <a:rPr sz="1400" spc="-40" dirty="0">
                <a:solidFill>
                  <a:srgbClr val="46AA78"/>
                </a:solidFill>
                <a:latin typeface="Arial"/>
                <a:cs typeface="Arial"/>
              </a:rPr>
              <a:t>The </a:t>
            </a:r>
            <a:r>
              <a:rPr sz="1400" spc="-45" dirty="0">
                <a:solidFill>
                  <a:srgbClr val="46AA78"/>
                </a:solidFill>
                <a:latin typeface="Arial"/>
                <a:cs typeface="Arial"/>
              </a:rPr>
              <a:t>Relation</a:t>
            </a:r>
            <a:r>
              <a:rPr sz="1400" spc="12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46AA78"/>
                </a:solidFill>
                <a:latin typeface="Arial"/>
                <a:cs typeface="Arial"/>
              </a:rPr>
              <a:t>Ontology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L="184150" marR="5080" indent="-171450">
              <a:lnSpc>
                <a:spcPct val="102600"/>
              </a:lnSpc>
              <a:buFont typeface="Arial"/>
              <a:buChar char="•"/>
            </a:pPr>
            <a:r>
              <a:rPr sz="1050" spc="-25" dirty="0">
                <a:latin typeface="Arial"/>
                <a:cs typeface="Arial"/>
              </a:rPr>
              <a:t>Definitions for </a:t>
            </a:r>
            <a:r>
              <a:rPr sz="1050" i="1" spc="-60" dirty="0">
                <a:latin typeface="Arial"/>
                <a:cs typeface="Arial"/>
              </a:rPr>
              <a:t>is </a:t>
            </a:r>
            <a:r>
              <a:rPr sz="1050" i="1" spc="-40" dirty="0">
                <a:latin typeface="Arial"/>
                <a:cs typeface="Arial"/>
              </a:rPr>
              <a:t>a</a:t>
            </a:r>
            <a:r>
              <a:rPr sz="1050" spc="-40" dirty="0">
                <a:latin typeface="Arial"/>
                <a:cs typeface="Arial"/>
              </a:rPr>
              <a:t>, </a:t>
            </a:r>
            <a:r>
              <a:rPr sz="1050" i="1" spc="-20" dirty="0">
                <a:latin typeface="Arial"/>
                <a:cs typeface="Arial"/>
              </a:rPr>
              <a:t>part of </a:t>
            </a:r>
            <a:r>
              <a:rPr sz="1050" spc="-5" dirty="0">
                <a:latin typeface="Arial"/>
                <a:cs typeface="Arial"/>
              </a:rPr>
              <a:t>, </a:t>
            </a:r>
            <a:r>
              <a:rPr sz="1050" i="1" spc="-25" dirty="0">
                <a:latin typeface="Arial"/>
                <a:cs typeface="Arial"/>
              </a:rPr>
              <a:t>integral </a:t>
            </a:r>
            <a:r>
              <a:rPr sz="1050" i="1" spc="-20" dirty="0">
                <a:latin typeface="Arial"/>
                <a:cs typeface="Arial"/>
              </a:rPr>
              <a:t>part of </a:t>
            </a:r>
            <a:r>
              <a:rPr sz="1050" spc="-5" dirty="0">
                <a:latin typeface="Arial"/>
                <a:cs typeface="Arial"/>
              </a:rPr>
              <a:t>, </a:t>
            </a:r>
            <a:r>
              <a:rPr sz="1050" i="1" spc="-45" dirty="0">
                <a:latin typeface="Arial"/>
                <a:cs typeface="Arial"/>
              </a:rPr>
              <a:t>proper </a:t>
            </a:r>
            <a:r>
              <a:rPr sz="1050" i="1" spc="-20" dirty="0">
                <a:latin typeface="Arial"/>
                <a:cs typeface="Arial"/>
              </a:rPr>
              <a:t>part of </a:t>
            </a:r>
            <a:r>
              <a:rPr sz="1050" spc="-5" dirty="0">
                <a:latin typeface="Arial"/>
                <a:cs typeface="Arial"/>
              </a:rPr>
              <a:t>,  </a:t>
            </a:r>
            <a:r>
              <a:rPr sz="1050" i="1" spc="-40" dirty="0">
                <a:latin typeface="Arial"/>
                <a:cs typeface="Arial"/>
              </a:rPr>
              <a:t>located </a:t>
            </a:r>
            <a:r>
              <a:rPr sz="1050" i="1" spc="-10" dirty="0">
                <a:latin typeface="Arial"/>
                <a:cs typeface="Arial"/>
              </a:rPr>
              <a:t>in</a:t>
            </a:r>
            <a:r>
              <a:rPr sz="1050" spc="-10" dirty="0">
                <a:latin typeface="Arial"/>
                <a:cs typeface="Arial"/>
              </a:rPr>
              <a:t>, </a:t>
            </a:r>
            <a:r>
              <a:rPr sz="1050" i="1" spc="-45" dirty="0">
                <a:latin typeface="Arial"/>
                <a:cs typeface="Arial"/>
              </a:rPr>
              <a:t>contained </a:t>
            </a:r>
            <a:r>
              <a:rPr sz="1050" i="1" spc="-10" dirty="0">
                <a:latin typeface="Arial"/>
                <a:cs typeface="Arial"/>
              </a:rPr>
              <a:t>in</a:t>
            </a:r>
            <a:r>
              <a:rPr sz="1050" spc="-10" dirty="0">
                <a:latin typeface="Arial"/>
                <a:cs typeface="Arial"/>
              </a:rPr>
              <a:t>, </a:t>
            </a:r>
            <a:r>
              <a:rPr sz="1050" i="1" spc="-40" dirty="0">
                <a:latin typeface="Arial"/>
                <a:cs typeface="Arial"/>
              </a:rPr>
              <a:t>adjacent </a:t>
            </a:r>
            <a:r>
              <a:rPr sz="1050" i="1" spc="25" dirty="0">
                <a:latin typeface="Arial"/>
                <a:cs typeface="Arial"/>
              </a:rPr>
              <a:t>to</a:t>
            </a:r>
            <a:r>
              <a:rPr sz="1050" spc="25" dirty="0">
                <a:latin typeface="Arial"/>
                <a:cs typeface="Arial"/>
              </a:rPr>
              <a:t>, </a:t>
            </a:r>
            <a:r>
              <a:rPr sz="1050" i="1" spc="-30" dirty="0">
                <a:latin typeface="Arial"/>
                <a:cs typeface="Arial"/>
              </a:rPr>
              <a:t>transformation </a:t>
            </a:r>
            <a:r>
              <a:rPr sz="1050" i="1" spc="-20" dirty="0">
                <a:latin typeface="Arial"/>
                <a:cs typeface="Arial"/>
              </a:rPr>
              <a:t>of </a:t>
            </a:r>
            <a:r>
              <a:rPr sz="1050" spc="-5" dirty="0">
                <a:latin typeface="Arial"/>
                <a:cs typeface="Arial"/>
              </a:rPr>
              <a:t>,  </a:t>
            </a:r>
            <a:r>
              <a:rPr sz="1050" i="1" spc="-65" dirty="0">
                <a:latin typeface="Arial"/>
                <a:cs typeface="Arial"/>
              </a:rPr>
              <a:t>derives </a:t>
            </a:r>
            <a:r>
              <a:rPr sz="1050" i="1" spc="-15" dirty="0">
                <a:latin typeface="Arial"/>
                <a:cs typeface="Arial"/>
              </a:rPr>
              <a:t>from</a:t>
            </a:r>
            <a:r>
              <a:rPr sz="1050" spc="-15" dirty="0">
                <a:latin typeface="Arial"/>
                <a:cs typeface="Arial"/>
              </a:rPr>
              <a:t>, </a:t>
            </a:r>
            <a:r>
              <a:rPr sz="1050" i="1" spc="-75" dirty="0">
                <a:latin typeface="Arial"/>
                <a:cs typeface="Arial"/>
              </a:rPr>
              <a:t>preceded </a:t>
            </a:r>
            <a:r>
              <a:rPr sz="1050" i="1" spc="-65" dirty="0">
                <a:latin typeface="Arial"/>
                <a:cs typeface="Arial"/>
              </a:rPr>
              <a:t>by </a:t>
            </a:r>
            <a:r>
              <a:rPr sz="1050" spc="-5" dirty="0">
                <a:latin typeface="Arial"/>
                <a:cs typeface="Arial"/>
              </a:rPr>
              <a:t>, </a:t>
            </a:r>
            <a:r>
              <a:rPr sz="1050" i="1" spc="-90" dirty="0">
                <a:latin typeface="Arial"/>
                <a:cs typeface="Arial"/>
              </a:rPr>
              <a:t>has </a:t>
            </a:r>
            <a:r>
              <a:rPr sz="1050" i="1" spc="-15" dirty="0">
                <a:latin typeface="Arial"/>
                <a:cs typeface="Arial"/>
              </a:rPr>
              <a:t>participant</a:t>
            </a:r>
            <a:r>
              <a:rPr sz="1050" spc="-15" dirty="0">
                <a:latin typeface="Arial"/>
                <a:cs typeface="Arial"/>
              </a:rPr>
              <a:t>, </a:t>
            </a:r>
            <a:r>
              <a:rPr sz="1050" i="1" spc="-90" dirty="0">
                <a:latin typeface="Arial"/>
                <a:cs typeface="Arial"/>
              </a:rPr>
              <a:t>has </a:t>
            </a:r>
            <a:r>
              <a:rPr sz="1050" i="1" spc="-30" dirty="0">
                <a:latin typeface="Arial"/>
                <a:cs typeface="Arial"/>
              </a:rPr>
              <a:t>agent</a:t>
            </a:r>
            <a:r>
              <a:rPr sz="1050" spc="-30" dirty="0">
                <a:latin typeface="Arial"/>
                <a:cs typeface="Arial"/>
              </a:rPr>
              <a:t>,  </a:t>
            </a:r>
            <a:r>
              <a:rPr sz="1050" i="1" spc="-50" dirty="0">
                <a:latin typeface="Arial"/>
                <a:cs typeface="Arial"/>
              </a:rPr>
              <a:t>instance</a:t>
            </a:r>
            <a:r>
              <a:rPr sz="1050" i="1" spc="85" dirty="0">
                <a:latin typeface="Arial"/>
                <a:cs typeface="Arial"/>
              </a:rPr>
              <a:t> </a:t>
            </a:r>
            <a:r>
              <a:rPr sz="1050" i="1" spc="-20" dirty="0">
                <a:latin typeface="Arial"/>
                <a:cs typeface="Arial"/>
              </a:rPr>
              <a:t>of</a:t>
            </a:r>
            <a:endParaRPr sz="1050" dirty="0">
              <a:latin typeface="Arial"/>
              <a:cs typeface="Arial"/>
            </a:endParaRPr>
          </a:p>
          <a:p>
            <a:pPr marL="289560" marR="309245" indent="-277495">
              <a:lnSpc>
                <a:spcPct val="106800"/>
              </a:lnSpc>
              <a:spcBef>
                <a:spcPts val="85"/>
              </a:spcBef>
              <a:buFont typeface="Arial"/>
              <a:buChar char="•"/>
            </a:pPr>
            <a:r>
              <a:rPr sz="1050" spc="-60" dirty="0">
                <a:latin typeface="Arial"/>
                <a:cs typeface="Arial"/>
              </a:rPr>
              <a:t>Proposed extensions </a:t>
            </a:r>
            <a:r>
              <a:rPr sz="1050" spc="-55" dirty="0">
                <a:latin typeface="Arial"/>
                <a:cs typeface="Arial"/>
              </a:rPr>
              <a:t>under </a:t>
            </a:r>
            <a:r>
              <a:rPr sz="1050" spc="-40" dirty="0">
                <a:latin typeface="Arial"/>
                <a:cs typeface="Arial"/>
              </a:rPr>
              <a:t>consideration, </a:t>
            </a:r>
            <a:r>
              <a:rPr sz="1050" spc="-65" dirty="0">
                <a:latin typeface="Arial"/>
                <a:cs typeface="Arial"/>
              </a:rPr>
              <a:t>among </a:t>
            </a:r>
            <a:r>
              <a:rPr sz="1050" spc="-40" dirty="0">
                <a:latin typeface="Arial"/>
                <a:cs typeface="Arial"/>
              </a:rPr>
              <a:t>others:  </a:t>
            </a:r>
            <a:endParaRPr lang="en-US" sz="1050" spc="-40" dirty="0" smtClean="0">
              <a:latin typeface="Arial"/>
              <a:cs typeface="Arial"/>
            </a:endParaRPr>
          </a:p>
          <a:p>
            <a:pPr marL="746760" marR="309245" lvl="1" indent="-277495">
              <a:lnSpc>
                <a:spcPct val="106800"/>
              </a:lnSpc>
              <a:spcBef>
                <a:spcPts val="85"/>
              </a:spcBef>
              <a:buFont typeface="Arial"/>
              <a:buChar char="•"/>
            </a:pPr>
            <a:r>
              <a:rPr sz="1000" spc="-45" dirty="0" smtClean="0">
                <a:latin typeface="Arial"/>
                <a:cs typeface="Arial"/>
              </a:rPr>
              <a:t>Relations </a:t>
            </a:r>
            <a:r>
              <a:rPr sz="1000" spc="-60" dirty="0">
                <a:latin typeface="Arial"/>
                <a:cs typeface="Arial"/>
              </a:rPr>
              <a:t>between </a:t>
            </a:r>
            <a:r>
              <a:rPr sz="1000" spc="-45" dirty="0">
                <a:latin typeface="Arial"/>
                <a:cs typeface="Arial"/>
              </a:rPr>
              <a:t>generically </a:t>
            </a:r>
            <a:r>
              <a:rPr sz="1000" spc="-50" dirty="0" smtClean="0">
                <a:latin typeface="Arial"/>
                <a:cs typeface="Arial"/>
              </a:rPr>
              <a:t>dependent</a:t>
            </a:r>
            <a:r>
              <a:rPr lang="en-US" sz="1000" spc="-50" dirty="0" smtClean="0">
                <a:latin typeface="Arial"/>
                <a:cs typeface="Arial"/>
              </a:rPr>
              <a:t> </a:t>
            </a:r>
            <a:r>
              <a:rPr sz="1000" spc="-30" dirty="0" smtClean="0">
                <a:latin typeface="Arial"/>
                <a:cs typeface="Arial"/>
              </a:rPr>
              <a:t>continuants </a:t>
            </a:r>
            <a:r>
              <a:rPr sz="1000" spc="-55" dirty="0">
                <a:latin typeface="Arial"/>
                <a:cs typeface="Arial"/>
              </a:rPr>
              <a:t>and  </a:t>
            </a:r>
            <a:r>
              <a:rPr sz="1000" spc="-35" dirty="0">
                <a:latin typeface="Arial"/>
                <a:cs typeface="Arial"/>
              </a:rPr>
              <a:t>specifically </a:t>
            </a:r>
            <a:r>
              <a:rPr sz="1000" spc="-50" dirty="0">
                <a:latin typeface="Arial"/>
                <a:cs typeface="Arial"/>
              </a:rPr>
              <a:t>dependent </a:t>
            </a:r>
            <a:r>
              <a:rPr sz="1000" spc="-30" dirty="0">
                <a:latin typeface="Arial"/>
                <a:cs typeface="Arial"/>
              </a:rPr>
              <a:t>continuants </a:t>
            </a:r>
            <a:r>
              <a:rPr sz="1000" spc="-20" dirty="0">
                <a:latin typeface="Arial"/>
                <a:cs typeface="Arial"/>
              </a:rPr>
              <a:t>(a.o., 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concretizes</a:t>
            </a:r>
            <a:r>
              <a:rPr sz="1000" spc="-45" dirty="0" smtClean="0">
                <a:latin typeface="Arial"/>
                <a:cs typeface="Arial"/>
              </a:rPr>
              <a:t>,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sz="1000" i="1" spc="-80" dirty="0" smtClean="0">
                <a:latin typeface="Arial"/>
                <a:cs typeface="Arial"/>
              </a:rPr>
              <a:t>has  </a:t>
            </a:r>
            <a:r>
              <a:rPr sz="1000" i="1" spc="-20" dirty="0">
                <a:latin typeface="Arial"/>
                <a:cs typeface="Arial"/>
              </a:rPr>
              <a:t>quality </a:t>
            </a:r>
            <a:r>
              <a:rPr sz="1000" spc="-5" dirty="0">
                <a:latin typeface="Arial"/>
                <a:cs typeface="Arial"/>
              </a:rPr>
              <a:t>, </a:t>
            </a:r>
            <a:r>
              <a:rPr sz="1000" i="1" spc="-80" dirty="0">
                <a:latin typeface="Arial"/>
                <a:cs typeface="Arial"/>
              </a:rPr>
              <a:t>has  </a:t>
            </a:r>
            <a:r>
              <a:rPr sz="1000" i="1" spc="-15" dirty="0">
                <a:latin typeface="Arial"/>
                <a:cs typeface="Arial"/>
              </a:rPr>
              <a:t>function</a:t>
            </a:r>
            <a:r>
              <a:rPr sz="1000" spc="-15" dirty="0">
                <a:latin typeface="Arial"/>
                <a:cs typeface="Arial"/>
              </a:rPr>
              <a:t>,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...)</a:t>
            </a:r>
            <a:endParaRPr sz="1000" dirty="0">
              <a:latin typeface="Arial"/>
              <a:cs typeface="Arial"/>
            </a:endParaRPr>
          </a:p>
          <a:p>
            <a:pPr marL="461010" marR="510540" indent="-171450">
              <a:lnSpc>
                <a:spcPts val="1200"/>
              </a:lnSpc>
              <a:spcBef>
                <a:spcPts val="35"/>
              </a:spcBef>
              <a:buFont typeface="Arial"/>
              <a:buChar char="•"/>
            </a:pPr>
            <a:r>
              <a:rPr sz="1000" spc="-5" dirty="0">
                <a:latin typeface="Arial"/>
                <a:cs typeface="Arial"/>
              </a:rPr>
              <a:t>A </a:t>
            </a:r>
            <a:r>
              <a:rPr sz="1000" spc="-25" dirty="0">
                <a:latin typeface="Arial"/>
                <a:cs typeface="Arial"/>
              </a:rPr>
              <a:t>relation </a:t>
            </a:r>
            <a:r>
              <a:rPr sz="1000" spc="-60" dirty="0">
                <a:latin typeface="Arial"/>
                <a:cs typeface="Arial"/>
              </a:rPr>
              <a:t>between </a:t>
            </a:r>
            <a:r>
              <a:rPr sz="1000" spc="-80" dirty="0">
                <a:latin typeface="Arial"/>
                <a:cs typeface="Arial"/>
              </a:rPr>
              <a:t>a </a:t>
            </a:r>
            <a:r>
              <a:rPr sz="1000" spc="-75" dirty="0">
                <a:latin typeface="Arial"/>
                <a:cs typeface="Arial"/>
              </a:rPr>
              <a:t>process </a:t>
            </a:r>
            <a:r>
              <a:rPr sz="1000" spc="-55" dirty="0">
                <a:latin typeface="Arial"/>
                <a:cs typeface="Arial"/>
              </a:rPr>
              <a:t>and </a:t>
            </a:r>
            <a:r>
              <a:rPr sz="1000" spc="-80" dirty="0">
                <a:latin typeface="Arial"/>
                <a:cs typeface="Arial"/>
              </a:rPr>
              <a:t>a </a:t>
            </a:r>
            <a:r>
              <a:rPr sz="1000" spc="-75" dirty="0">
                <a:latin typeface="Arial"/>
                <a:cs typeface="Arial"/>
              </a:rPr>
              <a:t>process </a:t>
            </a:r>
            <a:r>
              <a:rPr sz="1000" spc="-45" dirty="0">
                <a:latin typeface="Arial"/>
                <a:cs typeface="Arial"/>
              </a:rPr>
              <a:t>or </a:t>
            </a:r>
            <a:r>
              <a:rPr sz="1000" spc="-20" dirty="0">
                <a:latin typeface="Arial"/>
                <a:cs typeface="Arial"/>
              </a:rPr>
              <a:t>quality  </a:t>
            </a:r>
            <a:r>
              <a:rPr sz="1000" spc="-25" dirty="0">
                <a:latin typeface="Arial"/>
                <a:cs typeface="Arial"/>
              </a:rPr>
              <a:t>(</a:t>
            </a:r>
            <a:r>
              <a:rPr sz="1000" i="1" spc="-25" dirty="0">
                <a:latin typeface="Arial"/>
                <a:cs typeface="Arial"/>
              </a:rPr>
              <a:t>regulates</a:t>
            </a:r>
            <a:r>
              <a:rPr sz="1000" spc="-25" dirty="0">
                <a:latin typeface="Arial"/>
                <a:cs typeface="Arial"/>
              </a:rPr>
              <a:t>)</a:t>
            </a:r>
            <a:endParaRPr sz="1000" dirty="0">
              <a:latin typeface="Arial"/>
              <a:cs typeface="Arial"/>
            </a:endParaRPr>
          </a:p>
          <a:p>
            <a:pPr marL="461010" indent="-171450">
              <a:lnSpc>
                <a:spcPts val="1155"/>
              </a:lnSpc>
              <a:buFont typeface="Arial"/>
              <a:buChar char="•"/>
            </a:pPr>
            <a:r>
              <a:rPr sz="1000" spc="-50" dirty="0">
                <a:latin typeface="Arial"/>
                <a:cs typeface="Arial"/>
              </a:rPr>
              <a:t>Refinements on </a:t>
            </a:r>
            <a:r>
              <a:rPr sz="1000" i="1" spc="-50" dirty="0">
                <a:latin typeface="Arial"/>
                <a:cs typeface="Arial"/>
              </a:rPr>
              <a:t>derived </a:t>
            </a:r>
            <a:r>
              <a:rPr sz="1000" i="1" spc="75" dirty="0">
                <a:latin typeface="Arial"/>
                <a:cs typeface="Arial"/>
              </a:rPr>
              <a:t> </a:t>
            </a:r>
            <a:r>
              <a:rPr sz="1000" i="1" spc="-20" dirty="0">
                <a:latin typeface="Arial"/>
                <a:cs typeface="Arial"/>
              </a:rPr>
              <a:t>from</a:t>
            </a:r>
            <a:endParaRPr sz="1000" dirty="0">
              <a:latin typeface="Arial"/>
              <a:cs typeface="Arial"/>
            </a:endParaRPr>
          </a:p>
          <a:p>
            <a:pPr marL="461010" indent="-171450">
              <a:lnSpc>
                <a:spcPts val="1200"/>
              </a:lnSpc>
              <a:buFont typeface="Arial"/>
              <a:buChar char="•"/>
            </a:pPr>
            <a:r>
              <a:rPr sz="1000" spc="-55" dirty="0">
                <a:latin typeface="Arial"/>
                <a:cs typeface="Arial"/>
              </a:rPr>
              <a:t>Measurements </a:t>
            </a:r>
            <a:r>
              <a:rPr sz="1000" spc="-50" dirty="0">
                <a:latin typeface="Arial"/>
                <a:cs typeface="Arial"/>
              </a:rPr>
              <a:t>(</a:t>
            </a:r>
            <a:r>
              <a:rPr sz="1000" i="1" spc="-50" dirty="0">
                <a:latin typeface="Arial"/>
                <a:cs typeface="Arial"/>
              </a:rPr>
              <a:t>has  </a:t>
            </a:r>
            <a:r>
              <a:rPr sz="1000" i="1" spc="-35" dirty="0">
                <a:latin typeface="Arial"/>
                <a:cs typeface="Arial"/>
              </a:rPr>
              <a:t>value</a:t>
            </a:r>
            <a:r>
              <a:rPr sz="1000" spc="-35" dirty="0">
                <a:latin typeface="Arial"/>
                <a:cs typeface="Arial"/>
              </a:rPr>
              <a:t>, </a:t>
            </a:r>
            <a:r>
              <a:rPr sz="1000" i="1" spc="-20" dirty="0">
                <a:latin typeface="Arial"/>
                <a:cs typeface="Arial"/>
              </a:rPr>
              <a:t>of  </a:t>
            </a:r>
            <a:r>
              <a:rPr sz="1000" i="1" spc="-45" dirty="0">
                <a:latin typeface="Arial"/>
                <a:cs typeface="Arial"/>
              </a:rPr>
              <a:t>dimension</a:t>
            </a:r>
            <a:r>
              <a:rPr sz="1000" spc="-45" dirty="0">
                <a:latin typeface="Arial"/>
                <a:cs typeface="Arial"/>
              </a:rPr>
              <a:t>, 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...)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27/46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38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95300" y="37668"/>
            <a:ext cx="2927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3" action="ppaction://hlinksldjump"/>
              </a:rPr>
              <a:t>DOLCE</a:t>
            </a:r>
            <a:endParaRPr sz="6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26146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614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118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622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126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6146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614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118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118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622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126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236116" y="37668"/>
            <a:ext cx="18542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22553B"/>
                </a:solidFill>
                <a:latin typeface="Arial"/>
                <a:cs typeface="Arial"/>
                <a:hlinkClick r:id="rId4" action="ppaction://hlinksldjump"/>
              </a:rPr>
              <a:t>B</a:t>
            </a:r>
            <a:r>
              <a:rPr sz="600" b="1" spc="-20" dirty="0">
                <a:solidFill>
                  <a:srgbClr val="22553B"/>
                </a:solidFill>
                <a:latin typeface="Arial"/>
                <a:cs typeface="Arial"/>
                <a:hlinkClick r:id="rId4" action="ppaction://hlinksldjump"/>
              </a:rPr>
              <a:t>F</a:t>
            </a:r>
            <a:r>
              <a:rPr sz="600" b="1" spc="5" dirty="0">
                <a:solidFill>
                  <a:srgbClr val="22553B"/>
                </a:solidFill>
                <a:latin typeface="Arial"/>
                <a:cs typeface="Arial"/>
                <a:hlinkClick r:id="rId4" action="ppaction://hlinksldjump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29936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993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3497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001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4505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5009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993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497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001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505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993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3497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001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505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009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2274011" y="37667"/>
            <a:ext cx="1555039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More 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foundational</a:t>
            </a:r>
            <a:r>
              <a:rPr sz="600" b="1" spc="4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502551" y="812063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02551" y="1684515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914793" y="1921865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56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914793" y="2093938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56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14793" y="2266010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56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14793" y="2438082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56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14793" y="2610154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56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14793" y="2782227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56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914793" y="2954312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56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914793" y="3126384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56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02551" y="3245281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624394" y="491591"/>
            <a:ext cx="3814255" cy="2755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9944">
              <a:lnSpc>
                <a:spcPct val="100000"/>
              </a:lnSpc>
            </a:pPr>
            <a:r>
              <a:rPr sz="1400" spc="-40" dirty="0">
                <a:solidFill>
                  <a:srgbClr val="46AA78"/>
                </a:solidFill>
                <a:latin typeface="Arial"/>
                <a:cs typeface="Arial"/>
              </a:rPr>
              <a:t>The </a:t>
            </a:r>
            <a:r>
              <a:rPr sz="1400" spc="-45" dirty="0">
                <a:solidFill>
                  <a:srgbClr val="46AA78"/>
                </a:solidFill>
                <a:latin typeface="Arial"/>
                <a:cs typeface="Arial"/>
              </a:rPr>
              <a:t>Relation</a:t>
            </a:r>
            <a:r>
              <a:rPr sz="1400" spc="12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46AA78"/>
                </a:solidFill>
                <a:latin typeface="Arial"/>
                <a:cs typeface="Arial"/>
              </a:rPr>
              <a:t>Ontology</a:t>
            </a:r>
            <a:endParaRPr sz="1400" dirty="0">
              <a:latin typeface="Arial"/>
              <a:cs typeface="Arial"/>
            </a:endParaRPr>
          </a:p>
          <a:p>
            <a:pPr marL="12700" marR="5080">
              <a:lnSpc>
                <a:spcPct val="102600"/>
              </a:lnSpc>
              <a:spcBef>
                <a:spcPts val="240"/>
              </a:spcBef>
            </a:pPr>
            <a:r>
              <a:rPr sz="1050" b="1" dirty="0">
                <a:latin typeface="Arial"/>
                <a:cs typeface="Arial"/>
              </a:rPr>
              <a:t>Note</a:t>
            </a:r>
            <a:r>
              <a:rPr sz="1050" dirty="0">
                <a:latin typeface="Arial"/>
                <a:cs typeface="Arial"/>
              </a:rPr>
              <a:t>: </a:t>
            </a:r>
            <a:r>
              <a:rPr sz="1050" spc="-35" dirty="0">
                <a:latin typeface="Arial"/>
                <a:cs typeface="Arial"/>
              </a:rPr>
              <a:t>The </a:t>
            </a:r>
            <a:r>
              <a:rPr sz="1050" spc="-40" dirty="0">
                <a:latin typeface="Arial"/>
                <a:cs typeface="Arial"/>
              </a:rPr>
              <a:t>OBO Relation </a:t>
            </a:r>
            <a:r>
              <a:rPr sz="1050" spc="-35" dirty="0">
                <a:latin typeface="Arial"/>
                <a:cs typeface="Arial"/>
              </a:rPr>
              <a:t>ontology </a:t>
            </a:r>
            <a:r>
              <a:rPr sz="1050" spc="-60" dirty="0">
                <a:latin typeface="Arial"/>
                <a:cs typeface="Arial"/>
              </a:rPr>
              <a:t>is </a:t>
            </a:r>
            <a:r>
              <a:rPr sz="1050" spc="-50" dirty="0">
                <a:latin typeface="Arial"/>
                <a:cs typeface="Arial"/>
              </a:rPr>
              <a:t>undergoing </a:t>
            </a:r>
            <a:r>
              <a:rPr sz="1050" spc="-35" dirty="0">
                <a:latin typeface="Arial"/>
                <a:cs typeface="Arial"/>
              </a:rPr>
              <a:t>substantial  </a:t>
            </a:r>
            <a:r>
              <a:rPr sz="1050" spc="-70" dirty="0">
                <a:latin typeface="Arial"/>
                <a:cs typeface="Arial"/>
              </a:rPr>
              <a:t>changes: </a:t>
            </a:r>
            <a:r>
              <a:rPr sz="1050" spc="-80" dirty="0">
                <a:latin typeface="Arial"/>
                <a:cs typeface="Arial"/>
              </a:rPr>
              <a:t>Core </a:t>
            </a:r>
            <a:r>
              <a:rPr sz="1050" spc="-45" dirty="0">
                <a:latin typeface="Arial"/>
                <a:cs typeface="Arial"/>
              </a:rPr>
              <a:t>domain-independent </a:t>
            </a:r>
            <a:r>
              <a:rPr sz="1050" spc="-40" dirty="0">
                <a:latin typeface="Arial"/>
                <a:cs typeface="Arial"/>
              </a:rPr>
              <a:t>relations </a:t>
            </a:r>
            <a:r>
              <a:rPr sz="1050" spc="-5" dirty="0">
                <a:latin typeface="Arial"/>
                <a:cs typeface="Arial"/>
              </a:rPr>
              <a:t>will </a:t>
            </a:r>
            <a:r>
              <a:rPr sz="1050" spc="-35" dirty="0">
                <a:latin typeface="Arial"/>
                <a:cs typeface="Arial"/>
              </a:rPr>
              <a:t>live </a:t>
            </a:r>
            <a:r>
              <a:rPr sz="1050" spc="-20" dirty="0">
                <a:latin typeface="Arial"/>
                <a:cs typeface="Arial"/>
              </a:rPr>
              <a:t>in </a:t>
            </a:r>
            <a:r>
              <a:rPr sz="1050" spc="-35" dirty="0">
                <a:latin typeface="Arial"/>
                <a:cs typeface="Arial"/>
              </a:rPr>
              <a:t>BFO,  Biology </a:t>
            </a:r>
            <a:r>
              <a:rPr sz="1050" spc="-45" dirty="0">
                <a:latin typeface="Arial"/>
                <a:cs typeface="Arial"/>
              </a:rPr>
              <a:t>specific </a:t>
            </a:r>
            <a:r>
              <a:rPr sz="1050" spc="-40" dirty="0">
                <a:latin typeface="Arial"/>
                <a:cs typeface="Arial"/>
              </a:rPr>
              <a:t>relations (defined </a:t>
            </a:r>
            <a:r>
              <a:rPr sz="1050" spc="-20" dirty="0">
                <a:latin typeface="Arial"/>
                <a:cs typeface="Arial"/>
              </a:rPr>
              <a:t>in </a:t>
            </a:r>
            <a:r>
              <a:rPr sz="1050" spc="-45" dirty="0">
                <a:latin typeface="Arial"/>
                <a:cs typeface="Arial"/>
              </a:rPr>
              <a:t>terms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70" dirty="0">
                <a:latin typeface="Arial"/>
                <a:cs typeface="Arial"/>
              </a:rPr>
              <a:t>core </a:t>
            </a:r>
            <a:r>
              <a:rPr sz="1050" spc="-30" dirty="0">
                <a:latin typeface="Arial"/>
                <a:cs typeface="Arial"/>
              </a:rPr>
              <a:t>relations)  </a:t>
            </a:r>
            <a:r>
              <a:rPr sz="1050" spc="-5" dirty="0">
                <a:latin typeface="Arial"/>
                <a:cs typeface="Arial"/>
              </a:rPr>
              <a:t>will </a:t>
            </a:r>
            <a:r>
              <a:rPr sz="1050" spc="-35" dirty="0">
                <a:latin typeface="Arial"/>
                <a:cs typeface="Arial"/>
              </a:rPr>
              <a:t>live </a:t>
            </a:r>
            <a:r>
              <a:rPr sz="1050" spc="-20" dirty="0">
                <a:latin typeface="Arial"/>
                <a:cs typeface="Arial"/>
              </a:rPr>
              <a:t>in </a:t>
            </a:r>
            <a:r>
              <a:rPr sz="1050" spc="-70" dirty="0">
                <a:latin typeface="Arial"/>
                <a:cs typeface="Arial"/>
              </a:rPr>
              <a:t>RO</a:t>
            </a:r>
            <a:r>
              <a:rPr sz="1050" spc="55" dirty="0">
                <a:latin typeface="Arial"/>
                <a:cs typeface="Arial"/>
              </a:rPr>
              <a:t> </a:t>
            </a:r>
            <a:r>
              <a:rPr sz="1050" spc="-40" dirty="0">
                <a:latin typeface="Arial"/>
                <a:cs typeface="Arial"/>
              </a:rPr>
              <a:t>(</a:t>
            </a:r>
            <a:r>
              <a:rPr sz="600" spc="-40" dirty="0">
                <a:latin typeface="Courier New"/>
                <a:cs typeface="Courier New"/>
                <a:hlinkClick r:id="rId8"/>
              </a:rPr>
              <a:t>http://groups.google.com/group/obo- </a:t>
            </a:r>
            <a:r>
              <a:rPr sz="600" spc="-45" dirty="0">
                <a:latin typeface="Courier New"/>
                <a:cs typeface="Courier New"/>
                <a:hlinkClick r:id="rId8"/>
              </a:rPr>
              <a:t>relations/browse_thread/thread/</a:t>
            </a:r>
            <a:endParaRPr sz="600" dirty="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600" spc="-40" dirty="0">
                <a:latin typeface="Courier New"/>
                <a:cs typeface="Courier New"/>
                <a:hlinkClick r:id="rId8"/>
              </a:rPr>
              <a:t>29fc616eb570f7dc/fc0647f190b5f178</a:t>
            </a:r>
            <a:r>
              <a:rPr sz="1050" spc="-40" dirty="0">
                <a:latin typeface="Arial"/>
                <a:cs typeface="Arial"/>
              </a:rPr>
              <a:t>)</a:t>
            </a:r>
            <a:endParaRPr sz="1050" dirty="0">
              <a:latin typeface="Arial"/>
              <a:cs typeface="Arial"/>
            </a:endParaRPr>
          </a:p>
          <a:p>
            <a:pPr marL="12700" marR="1114425">
              <a:lnSpc>
                <a:spcPct val="102600"/>
              </a:lnSpc>
              <a:spcBef>
                <a:spcPts val="90"/>
              </a:spcBef>
            </a:pPr>
            <a:r>
              <a:rPr sz="1050" spc="-50" dirty="0">
                <a:latin typeface="Arial"/>
                <a:cs typeface="Arial"/>
              </a:rPr>
              <a:t>BFO </a:t>
            </a:r>
            <a:r>
              <a:rPr sz="1050" spc="-5" dirty="0">
                <a:latin typeface="Arial"/>
                <a:cs typeface="Arial"/>
              </a:rPr>
              <a:t>will </a:t>
            </a:r>
            <a:r>
              <a:rPr sz="1050" spc="-30" dirty="0">
                <a:latin typeface="Arial"/>
                <a:cs typeface="Arial"/>
              </a:rPr>
              <a:t>likely </a:t>
            </a:r>
            <a:r>
              <a:rPr sz="1050" spc="-45" dirty="0">
                <a:latin typeface="Arial"/>
                <a:cs typeface="Arial"/>
              </a:rPr>
              <a:t>include </a:t>
            </a:r>
            <a:r>
              <a:rPr sz="1050" spc="-30" dirty="0">
                <a:latin typeface="Arial"/>
                <a:cs typeface="Arial"/>
              </a:rPr>
              <a:t>the follow </a:t>
            </a:r>
            <a:r>
              <a:rPr sz="1050" spc="-35" dirty="0">
                <a:latin typeface="Arial"/>
                <a:cs typeface="Arial"/>
              </a:rPr>
              <a:t>relations:  </a:t>
            </a:r>
            <a:r>
              <a:rPr sz="1050" spc="-50" dirty="0">
                <a:latin typeface="Arial"/>
                <a:cs typeface="Arial"/>
              </a:rPr>
              <a:t>BFO  </a:t>
            </a:r>
            <a:r>
              <a:rPr sz="1050" spc="-65" dirty="0">
                <a:latin typeface="Arial"/>
                <a:cs typeface="Arial"/>
              </a:rPr>
              <a:t>0000050 </a:t>
            </a:r>
            <a:r>
              <a:rPr sz="1050" spc="-20" dirty="0">
                <a:latin typeface="Arial"/>
                <a:cs typeface="Arial"/>
              </a:rPr>
              <a:t>part</a:t>
            </a:r>
            <a:r>
              <a:rPr sz="1050" spc="45" dirty="0">
                <a:latin typeface="Arial"/>
                <a:cs typeface="Arial"/>
              </a:rPr>
              <a:t> </a:t>
            </a:r>
            <a:r>
              <a:rPr sz="1050" spc="-20" dirty="0">
                <a:latin typeface="Arial"/>
                <a:cs typeface="Arial"/>
              </a:rPr>
              <a:t>of</a:t>
            </a:r>
            <a:endParaRPr sz="10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050" spc="-50" dirty="0">
                <a:latin typeface="Arial"/>
                <a:cs typeface="Arial"/>
              </a:rPr>
              <a:t>BFO  </a:t>
            </a:r>
            <a:r>
              <a:rPr sz="1050" spc="-65" dirty="0">
                <a:latin typeface="Arial"/>
                <a:cs typeface="Arial"/>
              </a:rPr>
              <a:t>0000051  </a:t>
            </a:r>
            <a:r>
              <a:rPr sz="1050" spc="-90" dirty="0">
                <a:latin typeface="Arial"/>
                <a:cs typeface="Arial"/>
              </a:rPr>
              <a:t>has</a:t>
            </a:r>
            <a:r>
              <a:rPr sz="1050" spc="-175" dirty="0">
                <a:latin typeface="Arial"/>
                <a:cs typeface="Arial"/>
              </a:rPr>
              <a:t> </a:t>
            </a:r>
            <a:r>
              <a:rPr sz="1050" spc="-20" dirty="0">
                <a:latin typeface="Arial"/>
                <a:cs typeface="Arial"/>
              </a:rPr>
              <a:t>part</a:t>
            </a:r>
            <a:endParaRPr sz="1050" dirty="0">
              <a:latin typeface="Arial"/>
              <a:cs typeface="Arial"/>
            </a:endParaRPr>
          </a:p>
          <a:p>
            <a:pPr marL="12700" marR="1885950">
              <a:lnSpc>
                <a:spcPct val="102600"/>
              </a:lnSpc>
            </a:pPr>
            <a:r>
              <a:rPr sz="1050" spc="-50" dirty="0">
                <a:latin typeface="Arial"/>
                <a:cs typeface="Arial"/>
              </a:rPr>
              <a:t>BFO </a:t>
            </a:r>
            <a:r>
              <a:rPr sz="1050" spc="-65" dirty="0">
                <a:latin typeface="Arial"/>
                <a:cs typeface="Arial"/>
              </a:rPr>
              <a:t>0000056 </a:t>
            </a:r>
            <a:r>
              <a:rPr sz="1050" spc="-35" dirty="0">
                <a:latin typeface="Arial"/>
                <a:cs typeface="Arial"/>
              </a:rPr>
              <a:t>participates </a:t>
            </a:r>
            <a:r>
              <a:rPr sz="1050" spc="-20" dirty="0">
                <a:latin typeface="Arial"/>
                <a:cs typeface="Arial"/>
              </a:rPr>
              <a:t>in  </a:t>
            </a:r>
            <a:r>
              <a:rPr sz="1050" spc="-50" dirty="0">
                <a:latin typeface="Arial"/>
                <a:cs typeface="Arial"/>
              </a:rPr>
              <a:t>BFO </a:t>
            </a:r>
            <a:r>
              <a:rPr sz="1050" spc="-65" dirty="0">
                <a:latin typeface="Arial"/>
                <a:cs typeface="Arial"/>
              </a:rPr>
              <a:t>0000057 </a:t>
            </a:r>
            <a:r>
              <a:rPr sz="1050" spc="-90" dirty="0">
                <a:latin typeface="Arial"/>
                <a:cs typeface="Arial"/>
              </a:rPr>
              <a:t>has </a:t>
            </a:r>
            <a:r>
              <a:rPr sz="1050" spc="-20" dirty="0">
                <a:latin typeface="Arial"/>
                <a:cs typeface="Arial"/>
              </a:rPr>
              <a:t>participant  </a:t>
            </a:r>
            <a:r>
              <a:rPr sz="1050" spc="-50" dirty="0">
                <a:latin typeface="Arial"/>
                <a:cs typeface="Arial"/>
              </a:rPr>
              <a:t>BFO </a:t>
            </a:r>
            <a:r>
              <a:rPr sz="1050" spc="-65" dirty="0">
                <a:latin typeface="Arial"/>
                <a:cs typeface="Arial"/>
              </a:rPr>
              <a:t>0000062 </a:t>
            </a:r>
            <a:r>
              <a:rPr sz="1050" spc="-75" dirty="0">
                <a:latin typeface="Arial"/>
                <a:cs typeface="Arial"/>
              </a:rPr>
              <a:t>preceded </a:t>
            </a:r>
            <a:r>
              <a:rPr sz="1050" spc="-65" dirty="0">
                <a:latin typeface="Arial"/>
                <a:cs typeface="Arial"/>
              </a:rPr>
              <a:t>by  </a:t>
            </a:r>
            <a:r>
              <a:rPr sz="1050" spc="-50" dirty="0">
                <a:latin typeface="Arial"/>
                <a:cs typeface="Arial"/>
              </a:rPr>
              <a:t>BFO </a:t>
            </a:r>
            <a:r>
              <a:rPr sz="1050" spc="-65" dirty="0">
                <a:latin typeface="Arial"/>
                <a:cs typeface="Arial"/>
              </a:rPr>
              <a:t>0000063</a:t>
            </a:r>
            <a:r>
              <a:rPr sz="1050" spc="140" dirty="0">
                <a:latin typeface="Arial"/>
                <a:cs typeface="Arial"/>
              </a:rPr>
              <a:t> </a:t>
            </a:r>
            <a:r>
              <a:rPr sz="1050" spc="-85" dirty="0">
                <a:latin typeface="Arial"/>
                <a:cs typeface="Arial"/>
              </a:rPr>
              <a:t>precedes</a:t>
            </a:r>
            <a:endParaRPr sz="1050" dirty="0">
              <a:latin typeface="Arial"/>
              <a:cs typeface="Arial"/>
            </a:endParaRPr>
          </a:p>
          <a:p>
            <a:pPr marL="12700" marR="1319530">
              <a:lnSpc>
                <a:spcPct val="102600"/>
              </a:lnSpc>
            </a:pPr>
            <a:r>
              <a:rPr sz="1050" spc="-50" dirty="0">
                <a:latin typeface="Arial"/>
                <a:cs typeface="Arial"/>
              </a:rPr>
              <a:t>BFO </a:t>
            </a:r>
            <a:r>
              <a:rPr sz="1050" spc="-65" dirty="0">
                <a:latin typeface="Arial"/>
                <a:cs typeface="Arial"/>
              </a:rPr>
              <a:t>0000060 </a:t>
            </a:r>
            <a:r>
              <a:rPr sz="1050" spc="-40" dirty="0">
                <a:latin typeface="Arial"/>
                <a:cs typeface="Arial"/>
              </a:rPr>
              <a:t>immediately </a:t>
            </a:r>
            <a:r>
              <a:rPr sz="1050" spc="-75" dirty="0">
                <a:latin typeface="Arial"/>
                <a:cs typeface="Arial"/>
              </a:rPr>
              <a:t>preceded </a:t>
            </a:r>
            <a:r>
              <a:rPr sz="1050" spc="-65" dirty="0">
                <a:latin typeface="Arial"/>
                <a:cs typeface="Arial"/>
              </a:rPr>
              <a:t>by  </a:t>
            </a:r>
            <a:r>
              <a:rPr sz="1050" spc="-50" dirty="0">
                <a:latin typeface="Arial"/>
                <a:cs typeface="Arial"/>
              </a:rPr>
              <a:t>BFO  </a:t>
            </a:r>
            <a:r>
              <a:rPr sz="1050" spc="-65" dirty="0">
                <a:latin typeface="Arial"/>
                <a:cs typeface="Arial"/>
              </a:rPr>
              <a:t>0000061  </a:t>
            </a:r>
            <a:r>
              <a:rPr sz="1050" spc="-40" dirty="0">
                <a:latin typeface="Arial"/>
                <a:cs typeface="Arial"/>
              </a:rPr>
              <a:t>immediately</a:t>
            </a:r>
            <a:r>
              <a:rPr sz="1050" spc="-140" dirty="0">
                <a:latin typeface="Arial"/>
                <a:cs typeface="Arial"/>
              </a:rPr>
              <a:t> </a:t>
            </a:r>
            <a:r>
              <a:rPr sz="1050" spc="-85" dirty="0">
                <a:latin typeface="Arial"/>
                <a:cs typeface="Arial"/>
              </a:rPr>
              <a:t>precedes</a:t>
            </a:r>
            <a:endParaRPr sz="10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spc="-65" dirty="0">
                <a:latin typeface="Arial"/>
                <a:cs typeface="Arial"/>
              </a:rPr>
              <a:t>Discuss.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83" name="object 8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28</a:t>
            </a:r>
            <a:r>
              <a:rPr spc="50" dirty="0"/>
              <a:t>/46</a:t>
            </a: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38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95300" y="37668"/>
            <a:ext cx="2927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3" action="ppaction://hlinksldjump"/>
              </a:rPr>
              <a:t>DOLCE</a:t>
            </a:r>
            <a:endParaRPr sz="6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26146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614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118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622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126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6146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614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118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622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622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126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236116" y="37668"/>
            <a:ext cx="18542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22553B"/>
                </a:solidFill>
                <a:latin typeface="Arial"/>
                <a:cs typeface="Arial"/>
                <a:hlinkClick r:id="rId4" action="ppaction://hlinksldjump"/>
              </a:rPr>
              <a:t>B</a:t>
            </a:r>
            <a:r>
              <a:rPr sz="600" b="1" spc="-20" dirty="0">
                <a:solidFill>
                  <a:srgbClr val="22553B"/>
                </a:solidFill>
                <a:latin typeface="Arial"/>
                <a:cs typeface="Arial"/>
                <a:hlinkClick r:id="rId4" action="ppaction://hlinksldjump"/>
              </a:rPr>
              <a:t>F</a:t>
            </a:r>
            <a:r>
              <a:rPr sz="600" b="1" spc="5" dirty="0">
                <a:solidFill>
                  <a:srgbClr val="22553B"/>
                </a:solidFill>
                <a:latin typeface="Arial"/>
                <a:cs typeface="Arial"/>
                <a:hlinkClick r:id="rId4" action="ppaction://hlinksldjump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29936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993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3497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001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4505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5009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993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497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001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505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993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3497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001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505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009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2274011" y="37667"/>
            <a:ext cx="1555039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More 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foundational</a:t>
            </a:r>
            <a:r>
              <a:rPr sz="600" b="1" spc="4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535430" y="491591"/>
            <a:ext cx="1537335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46AA78"/>
                </a:solidFill>
                <a:latin typeface="Arial"/>
                <a:cs typeface="Arial"/>
              </a:rPr>
              <a:t>A </a:t>
            </a:r>
            <a:r>
              <a:rPr sz="1400" spc="-30" dirty="0">
                <a:solidFill>
                  <a:srgbClr val="46AA78"/>
                </a:solidFill>
                <a:latin typeface="Arial"/>
                <a:cs typeface="Arial"/>
              </a:rPr>
              <a:t>relation</a:t>
            </a:r>
            <a:r>
              <a:rPr sz="1400" spc="7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46AA78"/>
                </a:solidFill>
                <a:latin typeface="Arial"/>
                <a:cs typeface="Arial"/>
              </a:rPr>
              <a:t>ontology?</a:t>
            </a:r>
            <a:endParaRPr sz="14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502551" y="1335532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624395" y="1259278"/>
            <a:ext cx="3232785" cy="3308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marR="5080" indent="-171450">
              <a:lnSpc>
                <a:spcPct val="102600"/>
              </a:lnSpc>
              <a:buFont typeface="Arial"/>
              <a:buChar char="•"/>
            </a:pPr>
            <a:r>
              <a:rPr sz="1050" spc="-15" dirty="0">
                <a:latin typeface="Arial"/>
                <a:cs typeface="Arial"/>
              </a:rPr>
              <a:t>What </a:t>
            </a:r>
            <a:r>
              <a:rPr sz="1050" spc="-80" dirty="0">
                <a:latin typeface="Arial"/>
                <a:cs typeface="Arial"/>
              </a:rPr>
              <a:t>are </a:t>
            </a:r>
            <a:r>
              <a:rPr sz="1050" spc="-30" dirty="0">
                <a:latin typeface="Arial"/>
                <a:cs typeface="Arial"/>
              </a:rPr>
              <a:t>the ‘core’ </a:t>
            </a:r>
            <a:r>
              <a:rPr sz="1050" spc="-60" dirty="0">
                <a:latin typeface="Arial"/>
                <a:cs typeface="Arial"/>
              </a:rPr>
              <a:t>and </a:t>
            </a:r>
            <a:r>
              <a:rPr sz="1050" spc="-20" dirty="0">
                <a:latin typeface="Arial"/>
                <a:cs typeface="Arial"/>
              </a:rPr>
              <a:t>primitive </a:t>
            </a:r>
            <a:r>
              <a:rPr sz="1050" spc="-40" dirty="0">
                <a:latin typeface="Arial"/>
                <a:cs typeface="Arial"/>
              </a:rPr>
              <a:t>relations </a:t>
            </a:r>
            <a:r>
              <a:rPr sz="1050" spc="-85" dirty="0">
                <a:latin typeface="Arial"/>
                <a:cs typeface="Arial"/>
              </a:rPr>
              <a:t>necessary </a:t>
            </a:r>
            <a:r>
              <a:rPr sz="1050" spc="10" dirty="0">
                <a:latin typeface="Arial"/>
                <a:cs typeface="Arial"/>
              </a:rPr>
              <a:t>to  </a:t>
            </a:r>
            <a:r>
              <a:rPr sz="1050" spc="-65" dirty="0">
                <a:latin typeface="Arial"/>
                <a:cs typeface="Arial"/>
              </a:rPr>
              <a:t>develop  </a:t>
            </a:r>
            <a:r>
              <a:rPr sz="1050" spc="-85" dirty="0">
                <a:latin typeface="Arial"/>
                <a:cs typeface="Arial"/>
              </a:rPr>
              <a:t>a  </a:t>
            </a:r>
            <a:r>
              <a:rPr sz="1050" spc="-50" dirty="0">
                <a:latin typeface="Arial"/>
                <a:cs typeface="Arial"/>
              </a:rPr>
              <a:t>domain</a:t>
            </a:r>
            <a:r>
              <a:rPr sz="1050" spc="-105" dirty="0">
                <a:latin typeface="Arial"/>
                <a:cs typeface="Arial"/>
              </a:rPr>
              <a:t> </a:t>
            </a:r>
            <a:r>
              <a:rPr sz="1050" spc="-40" dirty="0">
                <a:latin typeface="Arial"/>
                <a:cs typeface="Arial"/>
              </a:rPr>
              <a:t>ontology?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29/46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38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95300" y="37668"/>
            <a:ext cx="2927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3" action="ppaction://hlinksldjump"/>
              </a:rPr>
              <a:t>DOLCE</a:t>
            </a:r>
            <a:endParaRPr sz="6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26146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614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118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622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126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6146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614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118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622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622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126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236116" y="37668"/>
            <a:ext cx="18542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22553B"/>
                </a:solidFill>
                <a:latin typeface="Arial"/>
                <a:cs typeface="Arial"/>
                <a:hlinkClick r:id="rId4" action="ppaction://hlinksldjump"/>
              </a:rPr>
              <a:t>B</a:t>
            </a:r>
            <a:r>
              <a:rPr sz="600" b="1" spc="-20" dirty="0">
                <a:solidFill>
                  <a:srgbClr val="22553B"/>
                </a:solidFill>
                <a:latin typeface="Arial"/>
                <a:cs typeface="Arial"/>
                <a:hlinkClick r:id="rId4" action="ppaction://hlinksldjump"/>
              </a:rPr>
              <a:t>F</a:t>
            </a:r>
            <a:r>
              <a:rPr sz="600" b="1" spc="5" dirty="0">
                <a:solidFill>
                  <a:srgbClr val="22553B"/>
                </a:solidFill>
                <a:latin typeface="Arial"/>
                <a:cs typeface="Arial"/>
                <a:hlinkClick r:id="rId4" action="ppaction://hlinksldjump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29936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993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3497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001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4505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5009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993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497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001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505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993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3497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001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505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009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2274011" y="37667"/>
            <a:ext cx="1555039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More 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foundational</a:t>
            </a:r>
            <a:r>
              <a:rPr sz="600" b="1" spc="4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4162971" y="37667"/>
            <a:ext cx="447129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535430" y="491591"/>
            <a:ext cx="1537335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46AA78"/>
                </a:solidFill>
                <a:latin typeface="Arial"/>
                <a:cs typeface="Arial"/>
              </a:rPr>
              <a:t>A </a:t>
            </a:r>
            <a:r>
              <a:rPr sz="1400" spc="-30" dirty="0">
                <a:solidFill>
                  <a:srgbClr val="46AA78"/>
                </a:solidFill>
                <a:latin typeface="Arial"/>
                <a:cs typeface="Arial"/>
              </a:rPr>
              <a:t>relation</a:t>
            </a:r>
            <a:r>
              <a:rPr sz="1400" spc="7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46AA78"/>
                </a:solidFill>
                <a:latin typeface="Arial"/>
                <a:cs typeface="Arial"/>
              </a:rPr>
              <a:t>ontology?</a:t>
            </a:r>
            <a:endParaRPr sz="14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502551" y="1335532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02551" y="1717649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624395" y="1259278"/>
            <a:ext cx="3591560" cy="7009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marR="363855" indent="-171450">
              <a:lnSpc>
                <a:spcPct val="102600"/>
              </a:lnSpc>
              <a:buFont typeface="Arial"/>
              <a:buChar char="•"/>
            </a:pPr>
            <a:r>
              <a:rPr sz="1050" spc="-15" dirty="0">
                <a:latin typeface="Arial"/>
                <a:cs typeface="Arial"/>
              </a:rPr>
              <a:t>What </a:t>
            </a:r>
            <a:r>
              <a:rPr sz="1050" spc="-80" dirty="0">
                <a:latin typeface="Arial"/>
                <a:cs typeface="Arial"/>
              </a:rPr>
              <a:t>are </a:t>
            </a:r>
            <a:r>
              <a:rPr sz="1050" spc="-30" dirty="0">
                <a:latin typeface="Arial"/>
                <a:cs typeface="Arial"/>
              </a:rPr>
              <a:t>the ‘core’ </a:t>
            </a:r>
            <a:r>
              <a:rPr sz="1050" spc="-60" dirty="0">
                <a:latin typeface="Arial"/>
                <a:cs typeface="Arial"/>
              </a:rPr>
              <a:t>and </a:t>
            </a:r>
            <a:r>
              <a:rPr sz="1050" spc="-20" dirty="0">
                <a:latin typeface="Arial"/>
                <a:cs typeface="Arial"/>
              </a:rPr>
              <a:t>primitive </a:t>
            </a:r>
            <a:r>
              <a:rPr sz="1050" spc="-40" dirty="0">
                <a:latin typeface="Arial"/>
                <a:cs typeface="Arial"/>
              </a:rPr>
              <a:t>relations </a:t>
            </a:r>
            <a:r>
              <a:rPr sz="1050" spc="-85" dirty="0">
                <a:latin typeface="Arial"/>
                <a:cs typeface="Arial"/>
              </a:rPr>
              <a:t>necessary </a:t>
            </a:r>
            <a:r>
              <a:rPr sz="1050" spc="10" dirty="0">
                <a:latin typeface="Arial"/>
                <a:cs typeface="Arial"/>
              </a:rPr>
              <a:t>to  </a:t>
            </a:r>
            <a:r>
              <a:rPr sz="1050" spc="-65" dirty="0">
                <a:latin typeface="Arial"/>
                <a:cs typeface="Arial"/>
              </a:rPr>
              <a:t>develop  </a:t>
            </a:r>
            <a:r>
              <a:rPr sz="1050" spc="-85" dirty="0">
                <a:latin typeface="Arial"/>
                <a:cs typeface="Arial"/>
              </a:rPr>
              <a:t>a  </a:t>
            </a:r>
            <a:r>
              <a:rPr sz="1050" spc="-50" dirty="0">
                <a:latin typeface="Arial"/>
                <a:cs typeface="Arial"/>
              </a:rPr>
              <a:t>domain</a:t>
            </a:r>
            <a:r>
              <a:rPr sz="1050" spc="-105" dirty="0">
                <a:latin typeface="Arial"/>
                <a:cs typeface="Arial"/>
              </a:rPr>
              <a:t> </a:t>
            </a:r>
            <a:r>
              <a:rPr sz="1050" spc="-40" dirty="0">
                <a:latin typeface="Arial"/>
                <a:cs typeface="Arial"/>
              </a:rPr>
              <a:t>ontology?</a:t>
            </a:r>
            <a:endParaRPr sz="1050" dirty="0">
              <a:latin typeface="Arial"/>
              <a:cs typeface="Arial"/>
            </a:endParaRPr>
          </a:p>
          <a:p>
            <a:pPr marL="184150" marR="5080" indent="-171450">
              <a:lnSpc>
                <a:spcPct val="102600"/>
              </a:lnSpc>
              <a:spcBef>
                <a:spcPts val="300"/>
              </a:spcBef>
              <a:buFont typeface="Arial"/>
              <a:buChar char="•"/>
            </a:pPr>
            <a:r>
              <a:rPr sz="1050" spc="-35" dirty="0">
                <a:latin typeface="Arial"/>
                <a:cs typeface="Arial"/>
              </a:rPr>
              <a:t>Do </a:t>
            </a:r>
            <a:r>
              <a:rPr sz="1050" spc="-100" dirty="0">
                <a:latin typeface="Arial"/>
                <a:cs typeface="Arial"/>
              </a:rPr>
              <a:t>we </a:t>
            </a:r>
            <a:r>
              <a:rPr sz="1050" spc="-85" dirty="0">
                <a:latin typeface="Arial"/>
                <a:cs typeface="Arial"/>
              </a:rPr>
              <a:t>need a </a:t>
            </a:r>
            <a:r>
              <a:rPr sz="1050" i="1" spc="-70" dirty="0">
                <a:latin typeface="Arial"/>
                <a:cs typeface="Arial"/>
              </a:rPr>
              <a:t>separate </a:t>
            </a:r>
            <a:r>
              <a:rPr sz="1050" spc="-35" dirty="0">
                <a:latin typeface="Arial"/>
                <a:cs typeface="Arial"/>
              </a:rPr>
              <a:t>ontology </a:t>
            </a:r>
            <a:r>
              <a:rPr sz="1050" spc="-25" dirty="0">
                <a:latin typeface="Arial"/>
                <a:cs typeface="Arial"/>
              </a:rPr>
              <a:t>for </a:t>
            </a:r>
            <a:r>
              <a:rPr sz="1050" spc="-35" dirty="0">
                <a:latin typeface="Arial"/>
                <a:cs typeface="Arial"/>
              </a:rPr>
              <a:t>relations, </a:t>
            </a:r>
            <a:r>
              <a:rPr sz="1050" spc="-50" dirty="0">
                <a:latin typeface="Arial"/>
                <a:cs typeface="Arial"/>
              </a:rPr>
              <a:t>or </a:t>
            </a:r>
            <a:r>
              <a:rPr sz="1050" spc="-30" dirty="0">
                <a:latin typeface="Arial"/>
                <a:cs typeface="Arial"/>
              </a:rPr>
              <a:t>integrated </a:t>
            </a:r>
            <a:r>
              <a:rPr sz="1050" spc="-20" dirty="0">
                <a:latin typeface="Arial"/>
                <a:cs typeface="Arial"/>
              </a:rPr>
              <a:t>in  </a:t>
            </a:r>
            <a:r>
              <a:rPr sz="1050" spc="-85" dirty="0">
                <a:latin typeface="Arial"/>
                <a:cs typeface="Arial"/>
              </a:rPr>
              <a:t>a  </a:t>
            </a:r>
            <a:r>
              <a:rPr sz="1050" spc="-30" dirty="0">
                <a:latin typeface="Arial"/>
                <a:cs typeface="Arial"/>
              </a:rPr>
              <a:t>foundational</a:t>
            </a:r>
            <a:r>
              <a:rPr sz="1050" spc="-45" dirty="0">
                <a:latin typeface="Arial"/>
                <a:cs typeface="Arial"/>
              </a:rPr>
              <a:t> </a:t>
            </a:r>
            <a:r>
              <a:rPr sz="1050" spc="-40" dirty="0">
                <a:latin typeface="Arial"/>
                <a:cs typeface="Arial"/>
              </a:rPr>
              <a:t>ontology?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29/46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38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95300" y="37668"/>
            <a:ext cx="2927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3" action="ppaction://hlinksldjump"/>
              </a:rPr>
              <a:t>DOLCE</a:t>
            </a:r>
            <a:endParaRPr sz="6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26146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614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118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622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126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6146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614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118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622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622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126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236116" y="37668"/>
            <a:ext cx="18542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22553B"/>
                </a:solidFill>
                <a:latin typeface="Arial"/>
                <a:cs typeface="Arial"/>
                <a:hlinkClick r:id="rId4" action="ppaction://hlinksldjump"/>
              </a:rPr>
              <a:t>B</a:t>
            </a:r>
            <a:r>
              <a:rPr sz="600" b="1" spc="-20" dirty="0">
                <a:solidFill>
                  <a:srgbClr val="22553B"/>
                </a:solidFill>
                <a:latin typeface="Arial"/>
                <a:cs typeface="Arial"/>
                <a:hlinkClick r:id="rId4" action="ppaction://hlinksldjump"/>
              </a:rPr>
              <a:t>F</a:t>
            </a:r>
            <a:r>
              <a:rPr sz="600" b="1" spc="5" dirty="0">
                <a:solidFill>
                  <a:srgbClr val="22553B"/>
                </a:solidFill>
                <a:latin typeface="Arial"/>
                <a:cs typeface="Arial"/>
                <a:hlinkClick r:id="rId4" action="ppaction://hlinksldjump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29936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993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3497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001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4505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5009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993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497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001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505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993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3497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001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505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009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2274011" y="37667"/>
            <a:ext cx="1631239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More 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foundational</a:t>
            </a:r>
            <a:r>
              <a:rPr sz="600" b="1" spc="4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535430" y="491591"/>
            <a:ext cx="1537335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46AA78"/>
                </a:solidFill>
                <a:latin typeface="Arial"/>
                <a:cs typeface="Arial"/>
              </a:rPr>
              <a:t>A </a:t>
            </a:r>
            <a:r>
              <a:rPr sz="1400" spc="-30" dirty="0">
                <a:solidFill>
                  <a:srgbClr val="46AA78"/>
                </a:solidFill>
                <a:latin typeface="Arial"/>
                <a:cs typeface="Arial"/>
              </a:rPr>
              <a:t>relation</a:t>
            </a:r>
            <a:r>
              <a:rPr sz="1400" spc="7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46AA78"/>
                </a:solidFill>
                <a:latin typeface="Arial"/>
                <a:cs typeface="Arial"/>
              </a:rPr>
              <a:t>ontology?</a:t>
            </a:r>
            <a:endParaRPr sz="14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502551" y="1335532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02551" y="1717649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02551" y="2099754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624395" y="1259278"/>
            <a:ext cx="3591560" cy="12367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marR="363855" indent="-171450">
              <a:lnSpc>
                <a:spcPct val="102600"/>
              </a:lnSpc>
              <a:buFont typeface="Arial"/>
              <a:buChar char="•"/>
            </a:pPr>
            <a:r>
              <a:rPr sz="1050" spc="-15" dirty="0">
                <a:latin typeface="Arial"/>
                <a:cs typeface="Arial"/>
              </a:rPr>
              <a:t>What </a:t>
            </a:r>
            <a:r>
              <a:rPr sz="1050" spc="-80" dirty="0">
                <a:latin typeface="Arial"/>
                <a:cs typeface="Arial"/>
              </a:rPr>
              <a:t>are </a:t>
            </a:r>
            <a:r>
              <a:rPr sz="1050" spc="-30" dirty="0">
                <a:latin typeface="Arial"/>
                <a:cs typeface="Arial"/>
              </a:rPr>
              <a:t>the ‘core’ </a:t>
            </a:r>
            <a:r>
              <a:rPr sz="1050" spc="-60" dirty="0">
                <a:latin typeface="Arial"/>
                <a:cs typeface="Arial"/>
              </a:rPr>
              <a:t>and </a:t>
            </a:r>
            <a:r>
              <a:rPr sz="1050" spc="-20" dirty="0">
                <a:latin typeface="Arial"/>
                <a:cs typeface="Arial"/>
              </a:rPr>
              <a:t>primitive </a:t>
            </a:r>
            <a:r>
              <a:rPr sz="1050" spc="-40" dirty="0">
                <a:latin typeface="Arial"/>
                <a:cs typeface="Arial"/>
              </a:rPr>
              <a:t>relations </a:t>
            </a:r>
            <a:r>
              <a:rPr sz="1050" spc="-85" dirty="0">
                <a:latin typeface="Arial"/>
                <a:cs typeface="Arial"/>
              </a:rPr>
              <a:t>necessary </a:t>
            </a:r>
            <a:r>
              <a:rPr sz="1050" spc="10" dirty="0">
                <a:latin typeface="Arial"/>
                <a:cs typeface="Arial"/>
              </a:rPr>
              <a:t>to  </a:t>
            </a:r>
            <a:r>
              <a:rPr sz="1050" spc="-65" dirty="0">
                <a:latin typeface="Arial"/>
                <a:cs typeface="Arial"/>
              </a:rPr>
              <a:t>develop  </a:t>
            </a:r>
            <a:r>
              <a:rPr sz="1050" spc="-85" dirty="0">
                <a:latin typeface="Arial"/>
                <a:cs typeface="Arial"/>
              </a:rPr>
              <a:t>a  </a:t>
            </a:r>
            <a:r>
              <a:rPr sz="1050" spc="-50" dirty="0">
                <a:latin typeface="Arial"/>
                <a:cs typeface="Arial"/>
              </a:rPr>
              <a:t>domain</a:t>
            </a:r>
            <a:r>
              <a:rPr sz="1050" spc="-105" dirty="0">
                <a:latin typeface="Arial"/>
                <a:cs typeface="Arial"/>
              </a:rPr>
              <a:t> </a:t>
            </a:r>
            <a:r>
              <a:rPr sz="1050" spc="-40" dirty="0">
                <a:latin typeface="Arial"/>
                <a:cs typeface="Arial"/>
              </a:rPr>
              <a:t>ontology?</a:t>
            </a:r>
            <a:endParaRPr sz="1050" dirty="0">
              <a:latin typeface="Arial"/>
              <a:cs typeface="Arial"/>
            </a:endParaRPr>
          </a:p>
          <a:p>
            <a:pPr marL="184150" marR="5080" indent="-171450">
              <a:lnSpc>
                <a:spcPct val="102600"/>
              </a:lnSpc>
              <a:spcBef>
                <a:spcPts val="300"/>
              </a:spcBef>
              <a:buFont typeface="Arial"/>
              <a:buChar char="•"/>
            </a:pPr>
            <a:r>
              <a:rPr sz="1050" spc="-35" dirty="0">
                <a:latin typeface="Arial"/>
                <a:cs typeface="Arial"/>
              </a:rPr>
              <a:t>Do </a:t>
            </a:r>
            <a:r>
              <a:rPr sz="1050" spc="-100" dirty="0">
                <a:latin typeface="Arial"/>
                <a:cs typeface="Arial"/>
              </a:rPr>
              <a:t>we </a:t>
            </a:r>
            <a:r>
              <a:rPr sz="1050" spc="-85" dirty="0">
                <a:latin typeface="Arial"/>
                <a:cs typeface="Arial"/>
              </a:rPr>
              <a:t>need a </a:t>
            </a:r>
            <a:r>
              <a:rPr sz="1050" i="1" spc="-70" dirty="0">
                <a:latin typeface="Arial"/>
                <a:cs typeface="Arial"/>
              </a:rPr>
              <a:t>separate </a:t>
            </a:r>
            <a:r>
              <a:rPr sz="1050" spc="-35" dirty="0">
                <a:latin typeface="Arial"/>
                <a:cs typeface="Arial"/>
              </a:rPr>
              <a:t>ontology </a:t>
            </a:r>
            <a:r>
              <a:rPr sz="1050" spc="-25" dirty="0">
                <a:latin typeface="Arial"/>
                <a:cs typeface="Arial"/>
              </a:rPr>
              <a:t>for </a:t>
            </a:r>
            <a:r>
              <a:rPr sz="1050" spc="-35" dirty="0">
                <a:latin typeface="Arial"/>
                <a:cs typeface="Arial"/>
              </a:rPr>
              <a:t>relations, </a:t>
            </a:r>
            <a:r>
              <a:rPr sz="1050" spc="-50" dirty="0">
                <a:latin typeface="Arial"/>
                <a:cs typeface="Arial"/>
              </a:rPr>
              <a:t>or </a:t>
            </a:r>
            <a:r>
              <a:rPr sz="1050" spc="-30" dirty="0">
                <a:latin typeface="Arial"/>
                <a:cs typeface="Arial"/>
              </a:rPr>
              <a:t>integrated </a:t>
            </a:r>
            <a:r>
              <a:rPr sz="1050" spc="-20" dirty="0">
                <a:latin typeface="Arial"/>
                <a:cs typeface="Arial"/>
              </a:rPr>
              <a:t>in  </a:t>
            </a:r>
            <a:r>
              <a:rPr sz="1050" spc="-85" dirty="0">
                <a:latin typeface="Arial"/>
                <a:cs typeface="Arial"/>
              </a:rPr>
              <a:t>a  </a:t>
            </a:r>
            <a:r>
              <a:rPr sz="1050" spc="-30" dirty="0">
                <a:latin typeface="Arial"/>
                <a:cs typeface="Arial"/>
              </a:rPr>
              <a:t>foundational</a:t>
            </a:r>
            <a:r>
              <a:rPr sz="1050" spc="-45" dirty="0">
                <a:latin typeface="Arial"/>
                <a:cs typeface="Arial"/>
              </a:rPr>
              <a:t> </a:t>
            </a:r>
            <a:r>
              <a:rPr sz="1050" spc="-40" dirty="0">
                <a:latin typeface="Arial"/>
                <a:cs typeface="Arial"/>
              </a:rPr>
              <a:t>ontology?</a:t>
            </a:r>
            <a:endParaRPr sz="1050" dirty="0">
              <a:latin typeface="Arial"/>
              <a:cs typeface="Arial"/>
            </a:endParaRPr>
          </a:p>
          <a:p>
            <a:pPr marL="184150" marR="66040" indent="-171450">
              <a:lnSpc>
                <a:spcPct val="102600"/>
              </a:lnSpc>
              <a:spcBef>
                <a:spcPts val="300"/>
              </a:spcBef>
              <a:buFont typeface="Arial"/>
              <a:buChar char="•"/>
            </a:pPr>
            <a:r>
              <a:rPr sz="1050" spc="-55" dirty="0">
                <a:latin typeface="Arial"/>
                <a:cs typeface="Arial"/>
              </a:rPr>
              <a:t>Philosophers do </a:t>
            </a:r>
            <a:r>
              <a:rPr sz="1050" spc="-10" dirty="0">
                <a:latin typeface="Arial"/>
                <a:cs typeface="Arial"/>
              </a:rPr>
              <a:t>not </a:t>
            </a:r>
            <a:r>
              <a:rPr sz="1050" spc="-80" dirty="0">
                <a:latin typeface="Arial"/>
                <a:cs typeface="Arial"/>
              </a:rPr>
              <a:t>agree </a:t>
            </a:r>
            <a:r>
              <a:rPr sz="1050" spc="-55" dirty="0">
                <a:latin typeface="Arial"/>
                <a:cs typeface="Arial"/>
              </a:rPr>
              <a:t>on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75" dirty="0">
                <a:latin typeface="Arial"/>
                <a:cs typeface="Arial"/>
              </a:rPr>
              <a:t>answers, </a:t>
            </a:r>
            <a:r>
              <a:rPr sz="1050" spc="-5" dirty="0">
                <a:latin typeface="Arial"/>
                <a:cs typeface="Arial"/>
              </a:rPr>
              <a:t>but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55" dirty="0">
                <a:latin typeface="Arial"/>
                <a:cs typeface="Arial"/>
              </a:rPr>
              <a:t>modellers  </a:t>
            </a:r>
            <a:r>
              <a:rPr sz="1050" spc="-60" dirty="0">
                <a:latin typeface="Arial"/>
                <a:cs typeface="Arial"/>
              </a:rPr>
              <a:t>and </a:t>
            </a:r>
            <a:r>
              <a:rPr sz="1050" spc="-70" dirty="0">
                <a:latin typeface="Arial"/>
                <a:cs typeface="Arial"/>
              </a:rPr>
              <a:t>engineers </a:t>
            </a:r>
            <a:r>
              <a:rPr sz="1050" spc="-85" dirty="0">
                <a:latin typeface="Arial"/>
                <a:cs typeface="Arial"/>
              </a:rPr>
              <a:t>need </a:t>
            </a:r>
            <a:r>
              <a:rPr sz="1050" spc="-60" dirty="0">
                <a:latin typeface="Arial"/>
                <a:cs typeface="Arial"/>
              </a:rPr>
              <a:t>agreement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15" dirty="0">
                <a:latin typeface="Arial"/>
                <a:cs typeface="Arial"/>
              </a:rPr>
              <a:t>facilitate </a:t>
            </a:r>
            <a:r>
              <a:rPr sz="1050" spc="-25" dirty="0">
                <a:latin typeface="Arial"/>
                <a:cs typeface="Arial"/>
              </a:rPr>
              <a:t>interoperability  </a:t>
            </a:r>
            <a:r>
              <a:rPr sz="1050" spc="-65" dirty="0">
                <a:latin typeface="Arial"/>
                <a:cs typeface="Arial"/>
              </a:rPr>
              <a:t>among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-45" dirty="0">
                <a:latin typeface="Arial"/>
                <a:cs typeface="Arial"/>
              </a:rPr>
              <a:t>ontologies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29/46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38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95300" y="37668"/>
            <a:ext cx="2927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3" action="ppaction://hlinksldjump"/>
              </a:rPr>
              <a:t>DOLCE</a:t>
            </a:r>
            <a:endParaRPr sz="6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26146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614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118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622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126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6146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614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118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622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126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126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236116" y="37668"/>
            <a:ext cx="18542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22553B"/>
                </a:solidFill>
                <a:latin typeface="Arial"/>
                <a:cs typeface="Arial"/>
                <a:hlinkClick r:id="rId4" action="ppaction://hlinksldjump"/>
              </a:rPr>
              <a:t>B</a:t>
            </a:r>
            <a:r>
              <a:rPr sz="600" b="1" spc="-20" dirty="0">
                <a:solidFill>
                  <a:srgbClr val="22553B"/>
                </a:solidFill>
                <a:latin typeface="Arial"/>
                <a:cs typeface="Arial"/>
                <a:hlinkClick r:id="rId4" action="ppaction://hlinksldjump"/>
              </a:rPr>
              <a:t>F</a:t>
            </a:r>
            <a:r>
              <a:rPr sz="600" b="1" spc="5" dirty="0">
                <a:solidFill>
                  <a:srgbClr val="22553B"/>
                </a:solidFill>
                <a:latin typeface="Arial"/>
                <a:cs typeface="Arial"/>
                <a:hlinkClick r:id="rId4" action="ppaction://hlinksldjump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29936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993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3497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001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4505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5009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993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497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001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505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993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3497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001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505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009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2274011" y="37667"/>
            <a:ext cx="1402639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More 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foundational</a:t>
            </a:r>
            <a:r>
              <a:rPr sz="600" b="1" spc="4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368755" y="491591"/>
            <a:ext cx="1871345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30" dirty="0">
                <a:solidFill>
                  <a:srgbClr val="46AA78"/>
                </a:solidFill>
                <a:latin typeface="Arial"/>
                <a:cs typeface="Arial"/>
              </a:rPr>
              <a:t>Other relation</a:t>
            </a:r>
            <a:r>
              <a:rPr sz="1400" spc="12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46AA78"/>
                </a:solidFill>
                <a:latin typeface="Arial"/>
                <a:cs typeface="Arial"/>
              </a:rPr>
              <a:t>ontologies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502551" y="1310386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02551" y="1844319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92327" y="2185962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92327" y="2337790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92327" y="2489619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624395" y="1234120"/>
            <a:ext cx="3814255" cy="13464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marR="36830" indent="-171450">
              <a:lnSpc>
                <a:spcPct val="102600"/>
              </a:lnSpc>
              <a:buFont typeface="Arial"/>
              <a:buChar char="•"/>
            </a:pPr>
            <a:r>
              <a:rPr sz="1050" spc="-35" dirty="0">
                <a:latin typeface="Arial"/>
                <a:cs typeface="Arial"/>
              </a:rPr>
              <a:t>The </a:t>
            </a:r>
            <a:r>
              <a:rPr sz="1050" spc="-40" dirty="0">
                <a:latin typeface="Arial"/>
                <a:cs typeface="Arial"/>
              </a:rPr>
              <a:t>Relation </a:t>
            </a:r>
            <a:r>
              <a:rPr sz="1050" spc="-30" dirty="0">
                <a:latin typeface="Arial"/>
                <a:cs typeface="Arial"/>
              </a:rPr>
              <a:t>Ontology </a:t>
            </a:r>
            <a:r>
              <a:rPr sz="1050" spc="-15" dirty="0">
                <a:latin typeface="Arial"/>
                <a:cs typeface="Arial"/>
              </a:rPr>
              <a:t>(Smith </a:t>
            </a:r>
            <a:r>
              <a:rPr sz="1050" spc="-20" dirty="0">
                <a:latin typeface="Arial"/>
                <a:cs typeface="Arial"/>
              </a:rPr>
              <a:t>et </a:t>
            </a:r>
            <a:r>
              <a:rPr sz="1050" spc="-25" dirty="0">
                <a:latin typeface="Arial"/>
                <a:cs typeface="Arial"/>
              </a:rPr>
              <a:t>al, </a:t>
            </a:r>
            <a:r>
              <a:rPr sz="1050" spc="-55" dirty="0">
                <a:latin typeface="Arial"/>
                <a:cs typeface="Arial"/>
              </a:rPr>
              <a:t>2005, </a:t>
            </a:r>
            <a:r>
              <a:rPr sz="1050" spc="-95" dirty="0">
                <a:latin typeface="Arial"/>
                <a:cs typeface="Arial"/>
              </a:rPr>
              <a:t>Genome </a:t>
            </a:r>
            <a:r>
              <a:rPr sz="1050" dirty="0">
                <a:latin typeface="Arial"/>
                <a:cs typeface="Arial"/>
              </a:rPr>
              <a:t>Biol.) </a:t>
            </a:r>
            <a:r>
              <a:rPr sz="1050" spc="-60" dirty="0">
                <a:latin typeface="Arial"/>
                <a:cs typeface="Arial"/>
              </a:rPr>
              <a:t>is  </a:t>
            </a:r>
            <a:r>
              <a:rPr sz="1050" spc="-10" dirty="0">
                <a:latin typeface="Arial"/>
                <a:cs typeface="Arial"/>
              </a:rPr>
              <a:t>not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35" dirty="0">
                <a:latin typeface="Arial"/>
                <a:cs typeface="Arial"/>
              </a:rPr>
              <a:t>only </a:t>
            </a:r>
            <a:r>
              <a:rPr sz="1050" spc="-20" dirty="0">
                <a:latin typeface="Arial"/>
                <a:cs typeface="Arial"/>
              </a:rPr>
              <a:t>‘relation ontology’—but </a:t>
            </a:r>
            <a:r>
              <a:rPr sz="1050" spc="-55" dirty="0">
                <a:latin typeface="Arial"/>
                <a:cs typeface="Arial"/>
              </a:rPr>
              <a:t>no </a:t>
            </a:r>
            <a:r>
              <a:rPr sz="1050" spc="-30" dirty="0">
                <a:latin typeface="Arial"/>
                <a:cs typeface="Arial"/>
              </a:rPr>
              <a:t>other </a:t>
            </a:r>
            <a:r>
              <a:rPr sz="1050" spc="-50" dirty="0">
                <a:latin typeface="Arial"/>
                <a:cs typeface="Arial"/>
              </a:rPr>
              <a:t>claims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70" dirty="0">
                <a:latin typeface="Arial"/>
                <a:cs typeface="Arial"/>
              </a:rPr>
              <a:t>be  </a:t>
            </a:r>
            <a:r>
              <a:rPr sz="1050" i="1" spc="-30" dirty="0">
                <a:latin typeface="Arial"/>
                <a:cs typeface="Arial"/>
              </a:rPr>
              <a:t>the </a:t>
            </a:r>
            <a:r>
              <a:rPr sz="1050" spc="-25" dirty="0">
                <a:latin typeface="Arial"/>
                <a:cs typeface="Arial"/>
              </a:rPr>
              <a:t>relation</a:t>
            </a:r>
            <a:r>
              <a:rPr sz="1050" spc="110" dirty="0">
                <a:latin typeface="Arial"/>
                <a:cs typeface="Arial"/>
              </a:rPr>
              <a:t> </a:t>
            </a:r>
            <a:r>
              <a:rPr sz="1050" spc="-35" dirty="0">
                <a:latin typeface="Arial"/>
                <a:cs typeface="Arial"/>
              </a:rPr>
              <a:t>ontology</a:t>
            </a:r>
            <a:endParaRPr sz="1050" dirty="0">
              <a:latin typeface="Arial"/>
              <a:cs typeface="Arial"/>
            </a:endParaRPr>
          </a:p>
          <a:p>
            <a:pPr marL="184150" marR="5080" indent="-171450">
              <a:lnSpc>
                <a:spcPts val="1200"/>
              </a:lnSpc>
              <a:spcBef>
                <a:spcPts val="315"/>
              </a:spcBef>
              <a:buFont typeface="Arial"/>
              <a:buChar char="•"/>
            </a:pPr>
            <a:r>
              <a:rPr sz="1050" spc="-45" dirty="0">
                <a:latin typeface="Arial"/>
                <a:cs typeface="Arial"/>
              </a:rPr>
              <a:t>There </a:t>
            </a:r>
            <a:r>
              <a:rPr sz="1050" spc="-80" dirty="0">
                <a:latin typeface="Arial"/>
                <a:cs typeface="Arial"/>
              </a:rPr>
              <a:t>are </a:t>
            </a:r>
            <a:r>
              <a:rPr sz="1050" spc="-15" dirty="0">
                <a:latin typeface="Arial"/>
                <a:cs typeface="Arial"/>
              </a:rPr>
              <a:t>“</a:t>
            </a:r>
            <a:r>
              <a:rPr sz="1050" b="1" spc="-15" dirty="0">
                <a:latin typeface="Arial"/>
                <a:cs typeface="Arial"/>
              </a:rPr>
              <a:t>RBox</a:t>
            </a:r>
            <a:r>
              <a:rPr sz="1050" spc="-15" dirty="0">
                <a:latin typeface="Arial"/>
                <a:cs typeface="Arial"/>
              </a:rPr>
              <a:t>es” </a:t>
            </a:r>
            <a:r>
              <a:rPr sz="1050" spc="5" dirty="0">
                <a:latin typeface="Arial"/>
                <a:cs typeface="Arial"/>
              </a:rPr>
              <a:t>that </a:t>
            </a:r>
            <a:r>
              <a:rPr sz="1050" spc="-65" dirty="0">
                <a:latin typeface="Arial"/>
                <a:cs typeface="Arial"/>
              </a:rPr>
              <a:t>can </a:t>
            </a:r>
            <a:r>
              <a:rPr sz="1050" spc="-70" dirty="0">
                <a:latin typeface="Arial"/>
                <a:cs typeface="Arial"/>
              </a:rPr>
              <a:t>be </a:t>
            </a:r>
            <a:r>
              <a:rPr sz="1050" spc="-105" dirty="0">
                <a:latin typeface="Arial"/>
                <a:cs typeface="Arial"/>
              </a:rPr>
              <a:t>seen </a:t>
            </a:r>
            <a:r>
              <a:rPr sz="1050" spc="-110" dirty="0">
                <a:latin typeface="Arial"/>
                <a:cs typeface="Arial"/>
              </a:rPr>
              <a:t>as </a:t>
            </a:r>
            <a:r>
              <a:rPr sz="1050" spc="-85" dirty="0">
                <a:latin typeface="Arial"/>
                <a:cs typeface="Arial"/>
              </a:rPr>
              <a:t>a </a:t>
            </a:r>
            <a:r>
              <a:rPr sz="1050" spc="-25" dirty="0">
                <a:latin typeface="Arial"/>
                <a:cs typeface="Arial"/>
              </a:rPr>
              <a:t>relation </a:t>
            </a:r>
            <a:r>
              <a:rPr sz="1050" spc="-40" dirty="0">
                <a:latin typeface="Arial"/>
                <a:cs typeface="Arial"/>
              </a:rPr>
              <a:t>ontology,  e.g.,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spc="-30" dirty="0">
                <a:latin typeface="Arial"/>
                <a:cs typeface="Arial"/>
              </a:rPr>
              <a:t>containing</a:t>
            </a:r>
            <a:endParaRPr sz="1050" dirty="0">
              <a:latin typeface="Arial"/>
              <a:cs typeface="Arial"/>
            </a:endParaRPr>
          </a:p>
          <a:p>
            <a:pPr marL="461010" marR="1440815" indent="-171450">
              <a:lnSpc>
                <a:spcPct val="100000"/>
              </a:lnSpc>
              <a:spcBef>
                <a:spcPts val="155"/>
              </a:spcBef>
              <a:buFont typeface="Arial"/>
              <a:buChar char="•"/>
            </a:pPr>
            <a:r>
              <a:rPr sz="1000" spc="-35" dirty="0">
                <a:latin typeface="Arial"/>
                <a:cs typeface="Arial"/>
              </a:rPr>
              <a:t>Part-whole relations </a:t>
            </a:r>
            <a:r>
              <a:rPr sz="1000" spc="-15" dirty="0">
                <a:latin typeface="Arial"/>
                <a:cs typeface="Arial"/>
              </a:rPr>
              <a:t>(next </a:t>
            </a:r>
            <a:r>
              <a:rPr sz="1000" spc="-25" dirty="0">
                <a:latin typeface="Arial"/>
                <a:cs typeface="Arial"/>
              </a:rPr>
              <a:t>lecture)  </a:t>
            </a:r>
            <a:endParaRPr lang="en-US" sz="1000" spc="-25" dirty="0" smtClean="0">
              <a:latin typeface="Arial"/>
              <a:cs typeface="Arial"/>
            </a:endParaRPr>
          </a:p>
          <a:p>
            <a:pPr marL="461010" marR="1440815" indent="-171450">
              <a:lnSpc>
                <a:spcPct val="100000"/>
              </a:lnSpc>
              <a:spcBef>
                <a:spcPts val="155"/>
              </a:spcBef>
              <a:buFont typeface="Arial"/>
              <a:buChar char="•"/>
            </a:pPr>
            <a:r>
              <a:rPr sz="1000" spc="-30" dirty="0" smtClean="0">
                <a:latin typeface="Arial"/>
                <a:cs typeface="Arial"/>
              </a:rPr>
              <a:t>Spatial </a:t>
            </a:r>
            <a:r>
              <a:rPr sz="1000" spc="-35" dirty="0">
                <a:latin typeface="Arial"/>
                <a:cs typeface="Arial"/>
              </a:rPr>
              <a:t>relations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spc="-30" dirty="0">
                <a:latin typeface="Arial"/>
                <a:cs typeface="Arial"/>
              </a:rPr>
              <a:t>(RCC)</a:t>
            </a:r>
            <a:endParaRPr sz="1000" dirty="0">
              <a:latin typeface="Arial"/>
              <a:cs typeface="Arial"/>
            </a:endParaRPr>
          </a:p>
          <a:p>
            <a:pPr marL="461010" indent="-171450">
              <a:lnSpc>
                <a:spcPts val="1195"/>
              </a:lnSpc>
              <a:buFont typeface="Arial"/>
              <a:buChar char="•"/>
            </a:pPr>
            <a:r>
              <a:rPr sz="1000" spc="-45" dirty="0">
                <a:latin typeface="Arial"/>
                <a:cs typeface="Arial"/>
              </a:rPr>
              <a:t>Temporal </a:t>
            </a:r>
            <a:r>
              <a:rPr sz="1000" spc="-35" dirty="0">
                <a:latin typeface="Arial"/>
                <a:cs typeface="Arial"/>
              </a:rPr>
              <a:t>relations</a:t>
            </a:r>
            <a:r>
              <a:rPr sz="1000" spc="10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(Allen)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30/46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38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95300" y="37668"/>
            <a:ext cx="2927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3" action="ppaction://hlinksldjump"/>
              </a:rPr>
              <a:t>DOLCE</a:t>
            </a:r>
            <a:endParaRPr sz="6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26146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614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118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622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126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6146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614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118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622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126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236116" y="37668"/>
            <a:ext cx="18542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B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F</a:t>
            </a: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29936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29936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993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3497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001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4505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5009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993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497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001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505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993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3497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001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505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009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2274011" y="37668"/>
            <a:ext cx="125023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22553B"/>
                </a:solidFill>
                <a:latin typeface="Arial"/>
                <a:cs typeface="Arial"/>
                <a:hlinkClick r:id="rId5" action="ppaction://hlinksldjump"/>
              </a:rPr>
              <a:t>More </a:t>
            </a:r>
            <a:r>
              <a:rPr sz="600" b="1" spc="-20" dirty="0">
                <a:solidFill>
                  <a:srgbClr val="22553B"/>
                </a:solidFill>
                <a:latin typeface="Arial"/>
                <a:cs typeface="Arial"/>
                <a:hlinkClick r:id="rId5" action="ppaction://hlinksldjump"/>
              </a:rPr>
              <a:t>foundational</a:t>
            </a:r>
            <a:r>
              <a:rPr sz="600" b="1" spc="45" dirty="0">
                <a:solidFill>
                  <a:srgbClr val="22553B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22553B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4162971" y="37667"/>
            <a:ext cx="447129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020176" y="491591"/>
            <a:ext cx="56769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25" dirty="0">
                <a:solidFill>
                  <a:srgbClr val="46AA78"/>
                </a:solidFill>
                <a:latin typeface="Arial"/>
                <a:cs typeface="Arial"/>
              </a:rPr>
              <a:t>Outline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310743" y="911009"/>
            <a:ext cx="160096" cy="1600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350253" y="924598"/>
            <a:ext cx="8128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10" dirty="0">
                <a:solidFill>
                  <a:srgbClr val="FBFDFC"/>
                </a:solidFill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541032" y="1134808"/>
            <a:ext cx="65265" cy="652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41032" y="1306880"/>
            <a:ext cx="65265" cy="652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516636" y="894461"/>
            <a:ext cx="3007614" cy="493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50" dirty="0">
                <a:solidFill>
                  <a:srgbClr val="D9EDE4"/>
                </a:solidFill>
                <a:latin typeface="Arial"/>
                <a:cs typeface="Arial"/>
                <a:hlinkClick r:id="rId3" action="ppaction://hlinksldjump"/>
              </a:rPr>
              <a:t>DOLCE</a:t>
            </a:r>
            <a:endParaRPr sz="1050" dirty="0">
              <a:latin typeface="Arial"/>
              <a:cs typeface="Arial"/>
            </a:endParaRPr>
          </a:p>
          <a:p>
            <a:pPr marL="151130">
              <a:lnSpc>
                <a:spcPct val="100000"/>
              </a:lnSpc>
              <a:spcBef>
                <a:spcPts val="35"/>
              </a:spcBef>
            </a:pPr>
            <a:r>
              <a:rPr sz="1050" spc="-55" dirty="0">
                <a:solidFill>
                  <a:srgbClr val="CCCCCC"/>
                </a:solidFill>
                <a:latin typeface="Arial"/>
                <a:cs typeface="Arial"/>
                <a:hlinkClick r:id="rId9" action="ppaction://hlinksldjump"/>
              </a:rPr>
              <a:t>Overview</a:t>
            </a:r>
            <a:endParaRPr sz="1050" dirty="0">
              <a:latin typeface="Arial"/>
              <a:cs typeface="Arial"/>
            </a:endParaRPr>
          </a:p>
          <a:p>
            <a:pPr marL="151130">
              <a:lnSpc>
                <a:spcPct val="100000"/>
              </a:lnSpc>
              <a:spcBef>
                <a:spcPts val="35"/>
              </a:spcBef>
            </a:pPr>
            <a:r>
              <a:rPr sz="1050" spc="-45" dirty="0">
                <a:solidFill>
                  <a:srgbClr val="CCCCCC"/>
                </a:solidFill>
                <a:latin typeface="Arial"/>
                <a:cs typeface="Arial"/>
                <a:hlinkClick r:id="rId10" action="ppaction://hlinksldjump"/>
              </a:rPr>
              <a:t>Formalisations </a:t>
            </a:r>
            <a:r>
              <a:rPr sz="1050" spc="-60" dirty="0">
                <a:solidFill>
                  <a:srgbClr val="CCCCCC"/>
                </a:solidFill>
                <a:latin typeface="Arial"/>
                <a:cs typeface="Arial"/>
                <a:hlinkClick r:id="rId10" action="ppaction://hlinksldjump"/>
              </a:rPr>
              <a:t>and</a:t>
            </a:r>
            <a:r>
              <a:rPr sz="1050" spc="145" dirty="0">
                <a:solidFill>
                  <a:srgbClr val="CCCCCC"/>
                </a:solidFill>
                <a:latin typeface="Arial"/>
                <a:cs typeface="Arial"/>
                <a:hlinkClick r:id="rId10" action="ppaction://hlinksldjump"/>
              </a:rPr>
              <a:t> </a:t>
            </a:r>
            <a:r>
              <a:rPr sz="1050" spc="-40" dirty="0">
                <a:solidFill>
                  <a:srgbClr val="CCCCCC"/>
                </a:solidFill>
                <a:latin typeface="Arial"/>
                <a:cs typeface="Arial"/>
                <a:hlinkClick r:id="rId10" action="ppaction://hlinksldjump"/>
              </a:rPr>
              <a:t>implementations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310743" y="1547215"/>
            <a:ext cx="160096" cy="1600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350253" y="1560804"/>
            <a:ext cx="8128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10" dirty="0">
                <a:solidFill>
                  <a:srgbClr val="FBFDFC"/>
                </a:solidFill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541032" y="1771015"/>
            <a:ext cx="65265" cy="652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41032" y="1943087"/>
            <a:ext cx="65265" cy="652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41032" y="2115172"/>
            <a:ext cx="65265" cy="652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516636" y="1530667"/>
            <a:ext cx="3160014" cy="6585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50" dirty="0">
                <a:solidFill>
                  <a:srgbClr val="D9EDE4"/>
                </a:solidFill>
                <a:latin typeface="Arial"/>
                <a:cs typeface="Arial"/>
                <a:hlinkClick r:id="rId4" action="ppaction://hlinksldjump"/>
              </a:rPr>
              <a:t>BFO</a:t>
            </a:r>
            <a:endParaRPr sz="1050" dirty="0">
              <a:latin typeface="Arial"/>
              <a:cs typeface="Arial"/>
            </a:endParaRPr>
          </a:p>
          <a:p>
            <a:pPr marL="151130">
              <a:lnSpc>
                <a:spcPct val="100000"/>
              </a:lnSpc>
              <a:spcBef>
                <a:spcPts val="35"/>
              </a:spcBef>
            </a:pPr>
            <a:r>
              <a:rPr sz="1050" spc="-55" dirty="0">
                <a:solidFill>
                  <a:srgbClr val="CCCCCC"/>
                </a:solidFill>
                <a:latin typeface="Arial"/>
                <a:cs typeface="Arial"/>
                <a:hlinkClick r:id="rId11" action="ppaction://hlinksldjump"/>
              </a:rPr>
              <a:t>Overview</a:t>
            </a:r>
            <a:endParaRPr sz="1050" dirty="0">
              <a:latin typeface="Arial"/>
              <a:cs typeface="Arial"/>
            </a:endParaRPr>
          </a:p>
          <a:p>
            <a:pPr marL="151130" marR="5080">
              <a:lnSpc>
                <a:spcPct val="102600"/>
              </a:lnSpc>
            </a:pPr>
            <a:r>
              <a:rPr sz="1050" spc="-45" dirty="0">
                <a:solidFill>
                  <a:srgbClr val="CCCCCC"/>
                </a:solidFill>
                <a:latin typeface="Arial"/>
                <a:cs typeface="Arial"/>
                <a:hlinkClick r:id="rId12" action="ppaction://hlinksldjump"/>
              </a:rPr>
              <a:t>Formalisations </a:t>
            </a:r>
            <a:r>
              <a:rPr sz="1050" spc="-60" dirty="0">
                <a:solidFill>
                  <a:srgbClr val="CCCCCC"/>
                </a:solidFill>
                <a:latin typeface="Arial"/>
                <a:cs typeface="Arial"/>
                <a:hlinkClick r:id="rId12" action="ppaction://hlinksldjump"/>
              </a:rPr>
              <a:t>and </a:t>
            </a:r>
            <a:r>
              <a:rPr sz="1050" spc="-40" dirty="0">
                <a:solidFill>
                  <a:srgbClr val="CCCCCC"/>
                </a:solidFill>
                <a:latin typeface="Arial"/>
                <a:cs typeface="Arial"/>
                <a:hlinkClick r:id="rId12" action="ppaction://hlinksldjump"/>
              </a:rPr>
              <a:t>implementations </a:t>
            </a:r>
            <a:r>
              <a:rPr sz="1050" spc="-40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050" spc="-40" dirty="0">
                <a:solidFill>
                  <a:srgbClr val="CCCCCC"/>
                </a:solidFill>
                <a:latin typeface="Arial"/>
                <a:cs typeface="Arial"/>
                <a:hlinkClick r:id="rId13" action="ppaction://hlinksldjump"/>
              </a:rPr>
              <a:t>Relation</a:t>
            </a:r>
            <a:r>
              <a:rPr sz="1050" spc="5" dirty="0">
                <a:solidFill>
                  <a:srgbClr val="CCCCCC"/>
                </a:solidFill>
                <a:latin typeface="Arial"/>
                <a:cs typeface="Arial"/>
                <a:hlinkClick r:id="rId13" action="ppaction://hlinksldjump"/>
              </a:rPr>
              <a:t> </a:t>
            </a:r>
            <a:r>
              <a:rPr sz="1050" spc="-30" dirty="0">
                <a:solidFill>
                  <a:srgbClr val="CCCCCC"/>
                </a:solidFill>
                <a:latin typeface="Arial"/>
                <a:cs typeface="Arial"/>
                <a:hlinkClick r:id="rId13" action="ppaction://hlinksldjump"/>
              </a:rPr>
              <a:t>Ontology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310743" y="2355494"/>
            <a:ext cx="160096" cy="1600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350253" y="2369096"/>
            <a:ext cx="8128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10" dirty="0">
                <a:solidFill>
                  <a:srgbClr val="ECF6F1"/>
                </a:solidFill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541032" y="2579306"/>
            <a:ext cx="65265" cy="652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41032" y="2751378"/>
            <a:ext cx="65265" cy="652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41032" y="2923451"/>
            <a:ext cx="65265" cy="652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516636" y="2334587"/>
            <a:ext cx="3464814" cy="662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130" marR="925194" indent="-139065">
              <a:lnSpc>
                <a:spcPct val="102600"/>
              </a:lnSpc>
            </a:pPr>
            <a:r>
              <a:rPr sz="1050" spc="-45" dirty="0">
                <a:solidFill>
                  <a:srgbClr val="46AA78"/>
                </a:solidFill>
                <a:latin typeface="Arial"/>
                <a:cs typeface="Arial"/>
                <a:hlinkClick r:id="rId5" action="ppaction://hlinksldjump"/>
              </a:rPr>
              <a:t>More </a:t>
            </a:r>
            <a:r>
              <a:rPr sz="1050" spc="-30" dirty="0">
                <a:solidFill>
                  <a:srgbClr val="46AA78"/>
                </a:solidFill>
                <a:latin typeface="Arial"/>
                <a:cs typeface="Arial"/>
                <a:hlinkClick r:id="rId5" action="ppaction://hlinksldjump"/>
              </a:rPr>
              <a:t>foundational </a:t>
            </a:r>
            <a:r>
              <a:rPr sz="1050" spc="-45" dirty="0">
                <a:solidFill>
                  <a:srgbClr val="46AA78"/>
                </a:solidFill>
                <a:latin typeface="Arial"/>
                <a:cs typeface="Arial"/>
                <a:hlinkClick r:id="rId5" action="ppaction://hlinksldjump"/>
              </a:rPr>
              <a:t>ontologies </a:t>
            </a:r>
            <a:r>
              <a:rPr sz="1050" spc="-4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050" spc="-45" dirty="0">
                <a:latin typeface="Arial"/>
                <a:cs typeface="Arial"/>
                <a:hlinkClick r:id="rId14" action="ppaction://hlinksldjump"/>
              </a:rPr>
              <a:t>Ontologies </a:t>
            </a:r>
            <a:r>
              <a:rPr sz="1050" spc="-60" dirty="0">
                <a:latin typeface="Arial"/>
                <a:cs typeface="Arial"/>
                <a:hlinkClick r:id="rId14" action="ppaction://hlinksldjump"/>
              </a:rPr>
              <a:t>and</a:t>
            </a:r>
            <a:r>
              <a:rPr sz="1050" spc="135" dirty="0">
                <a:latin typeface="Arial"/>
                <a:cs typeface="Arial"/>
                <a:hlinkClick r:id="rId14" action="ppaction://hlinksldjump"/>
              </a:rPr>
              <a:t> </a:t>
            </a:r>
            <a:r>
              <a:rPr sz="1050" spc="-70" dirty="0">
                <a:latin typeface="Arial"/>
                <a:cs typeface="Arial"/>
                <a:hlinkClick r:id="rId14" action="ppaction://hlinksldjump"/>
              </a:rPr>
              <a:t>choices</a:t>
            </a:r>
            <a:endParaRPr sz="1050" dirty="0">
              <a:latin typeface="Arial"/>
              <a:cs typeface="Arial"/>
            </a:endParaRPr>
          </a:p>
          <a:p>
            <a:pPr marL="151130" marR="5080">
              <a:lnSpc>
                <a:spcPct val="102600"/>
              </a:lnSpc>
            </a:pPr>
            <a:r>
              <a:rPr sz="1050" spc="-60" dirty="0">
                <a:latin typeface="Arial"/>
                <a:cs typeface="Arial"/>
                <a:hlinkClick r:id="rId15" action="ppaction://hlinksldjump"/>
              </a:rPr>
              <a:t>Where and </a:t>
            </a:r>
            <a:r>
              <a:rPr sz="1050" spc="-65" dirty="0">
                <a:latin typeface="Arial"/>
                <a:cs typeface="Arial"/>
                <a:hlinkClick r:id="rId15" action="ppaction://hlinksldjump"/>
              </a:rPr>
              <a:t>how </a:t>
            </a:r>
            <a:r>
              <a:rPr sz="1050" spc="-85" dirty="0">
                <a:latin typeface="Arial"/>
                <a:cs typeface="Arial"/>
                <a:hlinkClick r:id="rId15" action="ppaction://hlinksldjump"/>
              </a:rPr>
              <a:t>does </a:t>
            </a:r>
            <a:r>
              <a:rPr sz="1050" spc="45" dirty="0">
                <a:latin typeface="Arial"/>
                <a:cs typeface="Arial"/>
                <a:hlinkClick r:id="rId15" action="ppaction://hlinksldjump"/>
              </a:rPr>
              <a:t>it </a:t>
            </a:r>
            <a:r>
              <a:rPr sz="1050" spc="-80" dirty="0">
                <a:latin typeface="Arial"/>
                <a:cs typeface="Arial"/>
                <a:hlinkClick r:id="rId15" action="ppaction://hlinksldjump"/>
              </a:rPr>
              <a:t>make </a:t>
            </a:r>
            <a:r>
              <a:rPr sz="1050" spc="-85" dirty="0">
                <a:latin typeface="Arial"/>
                <a:cs typeface="Arial"/>
                <a:hlinkClick r:id="rId15" action="ppaction://hlinksldjump"/>
              </a:rPr>
              <a:t>a </a:t>
            </a:r>
            <a:r>
              <a:rPr sz="1050" spc="-55" dirty="0">
                <a:latin typeface="Arial"/>
                <a:cs typeface="Arial"/>
                <a:hlinkClick r:id="rId15" action="ppaction://hlinksldjump"/>
              </a:rPr>
              <a:t>difference? </a:t>
            </a:r>
            <a:r>
              <a:rPr sz="1050" spc="-55" dirty="0">
                <a:latin typeface="Arial"/>
                <a:cs typeface="Arial"/>
              </a:rPr>
              <a:t> </a:t>
            </a:r>
            <a:r>
              <a:rPr sz="1050" spc="-90" dirty="0">
                <a:latin typeface="Arial"/>
                <a:cs typeface="Arial"/>
                <a:hlinkClick r:id="rId16" action="ppaction://hlinksldjump"/>
              </a:rPr>
              <a:t>GFO  </a:t>
            </a:r>
            <a:r>
              <a:rPr sz="1050" spc="-110" dirty="0">
                <a:latin typeface="Arial"/>
                <a:cs typeface="Arial"/>
                <a:hlinkClick r:id="rId16" action="ppaction://hlinksldjump"/>
              </a:rPr>
              <a:t>as  </a:t>
            </a:r>
            <a:r>
              <a:rPr sz="1050" spc="-30" dirty="0">
                <a:latin typeface="Arial"/>
                <a:cs typeface="Arial"/>
                <a:hlinkClick r:id="rId16" action="ppaction://hlinksldjump"/>
              </a:rPr>
              <a:t>‘super’ foundational </a:t>
            </a:r>
            <a:r>
              <a:rPr sz="1050" spc="-20" dirty="0">
                <a:latin typeface="Arial"/>
                <a:cs typeface="Arial"/>
                <a:hlinkClick r:id="rId16" action="ppaction://hlinksldjump"/>
              </a:rPr>
              <a:t>(extra</a:t>
            </a:r>
            <a:r>
              <a:rPr sz="1050" spc="195" dirty="0">
                <a:latin typeface="Arial"/>
                <a:cs typeface="Arial"/>
                <a:hlinkClick r:id="rId16" action="ppaction://hlinksldjump"/>
              </a:rPr>
              <a:t> </a:t>
            </a:r>
            <a:r>
              <a:rPr sz="1050" spc="-50" dirty="0">
                <a:latin typeface="Arial"/>
                <a:cs typeface="Arial"/>
                <a:hlinkClick r:id="rId16" action="ppaction://hlinksldjump"/>
              </a:rPr>
              <a:t>slides)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89" name="object 8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31</a:t>
            </a:r>
            <a:r>
              <a:rPr spc="50" dirty="0"/>
              <a:t>/46</a:t>
            </a: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38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95300" y="37668"/>
            <a:ext cx="2927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3" action="ppaction://hlinksldjump"/>
              </a:rPr>
              <a:t>DOLCE</a:t>
            </a:r>
            <a:endParaRPr sz="6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26146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614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118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622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126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6146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614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118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622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126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236116" y="37668"/>
            <a:ext cx="18542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B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F</a:t>
            </a: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29936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2993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3497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4001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505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5009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993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3497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4001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505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2993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3497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4001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505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5009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2274011" y="37668"/>
            <a:ext cx="140263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More 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foundational</a:t>
            </a:r>
            <a:r>
              <a:rPr sz="600" b="1" spc="4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4162971" y="37668"/>
            <a:ext cx="58047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502551" y="952563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92327" y="1142377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92327" y="1446034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92327" y="1597863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92327" y="1749704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02551" y="2382304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92327" y="2572118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92327" y="2723946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92327" y="3027603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624394" y="491591"/>
            <a:ext cx="3890456" cy="28127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8305">
              <a:lnSpc>
                <a:spcPct val="100000"/>
              </a:lnSpc>
            </a:pPr>
            <a:r>
              <a:rPr sz="1400" spc="-45" dirty="0">
                <a:solidFill>
                  <a:srgbClr val="46AA78"/>
                </a:solidFill>
                <a:latin typeface="Arial"/>
                <a:cs typeface="Arial"/>
              </a:rPr>
              <a:t>Why </a:t>
            </a:r>
            <a:r>
              <a:rPr sz="1400" spc="-125" dirty="0">
                <a:solidFill>
                  <a:srgbClr val="46AA78"/>
                </a:solidFill>
                <a:latin typeface="Arial"/>
                <a:cs typeface="Arial"/>
              </a:rPr>
              <a:t>use  </a:t>
            </a:r>
            <a:r>
              <a:rPr sz="1400" spc="-110" dirty="0">
                <a:solidFill>
                  <a:srgbClr val="46AA78"/>
                </a:solidFill>
                <a:latin typeface="Arial"/>
                <a:cs typeface="Arial"/>
              </a:rPr>
              <a:t>a  </a:t>
            </a:r>
            <a:r>
              <a:rPr sz="1400" spc="-35" dirty="0">
                <a:solidFill>
                  <a:srgbClr val="46AA78"/>
                </a:solidFill>
                <a:latin typeface="Arial"/>
                <a:cs typeface="Arial"/>
              </a:rPr>
              <a:t>foundational</a:t>
            </a:r>
            <a:r>
              <a:rPr sz="1400" spc="-2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46AA78"/>
                </a:solidFill>
                <a:latin typeface="Arial"/>
                <a:cs typeface="Arial"/>
              </a:rPr>
              <a:t>ontology?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 marL="184150" indent="-171450">
              <a:lnSpc>
                <a:spcPct val="100000"/>
              </a:lnSpc>
              <a:buFont typeface="Arial"/>
              <a:buChar char="•"/>
            </a:pPr>
            <a:r>
              <a:rPr sz="1050" spc="-45" dirty="0">
                <a:latin typeface="Arial"/>
                <a:cs typeface="Arial"/>
              </a:rPr>
              <a:t>Pros:</a:t>
            </a:r>
            <a:endParaRPr sz="1050" dirty="0">
              <a:latin typeface="Arial"/>
              <a:cs typeface="Arial"/>
            </a:endParaRPr>
          </a:p>
          <a:p>
            <a:pPr marL="461010" marR="59055" indent="-171450" algn="just">
              <a:lnSpc>
                <a:spcPct val="100000"/>
              </a:lnSpc>
              <a:spcBef>
                <a:spcPts val="170"/>
              </a:spcBef>
              <a:buFont typeface="Arial"/>
              <a:buChar char="•"/>
            </a:pPr>
            <a:r>
              <a:rPr sz="1000" spc="-5" dirty="0">
                <a:latin typeface="Arial"/>
                <a:cs typeface="Arial"/>
              </a:rPr>
              <a:t>don’t </a:t>
            </a:r>
            <a:r>
              <a:rPr sz="1000" spc="-70" dirty="0">
                <a:latin typeface="Arial"/>
                <a:cs typeface="Arial"/>
              </a:rPr>
              <a:t>have </a:t>
            </a:r>
            <a:r>
              <a:rPr sz="1000" spc="10" dirty="0">
                <a:latin typeface="Arial"/>
                <a:cs typeface="Arial"/>
              </a:rPr>
              <a:t>to </a:t>
            </a:r>
            <a:r>
              <a:rPr sz="1000" spc="-25" dirty="0">
                <a:latin typeface="Arial"/>
                <a:cs typeface="Arial"/>
              </a:rPr>
              <a:t>‘reinvent the </a:t>
            </a:r>
            <a:r>
              <a:rPr sz="1000" spc="-45" dirty="0">
                <a:latin typeface="Arial"/>
                <a:cs typeface="Arial"/>
              </a:rPr>
              <a:t>wheel’ </a:t>
            </a:r>
            <a:r>
              <a:rPr sz="1000" dirty="0">
                <a:latin typeface="Arial"/>
                <a:cs typeface="Arial"/>
              </a:rPr>
              <a:t>with </a:t>
            </a:r>
            <a:r>
              <a:rPr sz="1000" spc="-50" dirty="0">
                <a:latin typeface="Arial"/>
                <a:cs typeface="Arial"/>
              </a:rPr>
              <a:t>respect </a:t>
            </a:r>
            <a:r>
              <a:rPr sz="1000" spc="10" dirty="0">
                <a:latin typeface="Arial"/>
                <a:cs typeface="Arial"/>
              </a:rPr>
              <a:t>to </a:t>
            </a:r>
            <a:r>
              <a:rPr sz="1000" spc="-25" dirty="0">
                <a:latin typeface="Arial"/>
                <a:cs typeface="Arial"/>
              </a:rPr>
              <a:t>the </a:t>
            </a:r>
            <a:r>
              <a:rPr sz="1000" spc="-60" dirty="0">
                <a:latin typeface="Arial"/>
                <a:cs typeface="Arial"/>
              </a:rPr>
              <a:t>basic  </a:t>
            </a:r>
            <a:r>
              <a:rPr sz="1000" spc="-55" dirty="0">
                <a:latin typeface="Arial"/>
                <a:cs typeface="Arial"/>
              </a:rPr>
              <a:t>categories and </a:t>
            </a:r>
            <a:r>
              <a:rPr sz="1000" spc="-40" dirty="0">
                <a:latin typeface="Arial"/>
                <a:cs typeface="Arial"/>
              </a:rPr>
              <a:t>relationships </a:t>
            </a:r>
            <a:r>
              <a:rPr sz="1000" spc="10" dirty="0">
                <a:latin typeface="Arial"/>
                <a:cs typeface="Arial"/>
              </a:rPr>
              <a:t>to </a:t>
            </a:r>
            <a:r>
              <a:rPr sz="1000" spc="-55" dirty="0">
                <a:latin typeface="Arial"/>
                <a:cs typeface="Arial"/>
              </a:rPr>
              <a:t>represent </a:t>
            </a:r>
            <a:r>
              <a:rPr sz="1000" spc="-25" dirty="0">
                <a:latin typeface="Arial"/>
                <a:cs typeface="Arial"/>
              </a:rPr>
              <a:t>the </a:t>
            </a:r>
            <a:r>
              <a:rPr sz="1000" spc="-40" dirty="0">
                <a:latin typeface="Arial"/>
                <a:cs typeface="Arial"/>
              </a:rPr>
              <a:t>subject </a:t>
            </a:r>
            <a:r>
              <a:rPr sz="1000" spc="-45" dirty="0">
                <a:latin typeface="Arial"/>
                <a:cs typeface="Arial"/>
              </a:rPr>
              <a:t>domain  </a:t>
            </a:r>
            <a:endParaRPr lang="en-US" sz="1000" spc="-45" dirty="0" smtClean="0">
              <a:latin typeface="Arial"/>
              <a:cs typeface="Arial"/>
            </a:endParaRPr>
          </a:p>
          <a:p>
            <a:pPr marL="461010" marR="59055" indent="-171450" algn="just">
              <a:lnSpc>
                <a:spcPct val="100000"/>
              </a:lnSpc>
              <a:spcBef>
                <a:spcPts val="170"/>
              </a:spcBef>
              <a:buFont typeface="Arial"/>
              <a:buChar char="•"/>
            </a:pPr>
            <a:r>
              <a:rPr sz="1000" spc="-55" dirty="0" smtClean="0">
                <a:latin typeface="Arial"/>
                <a:cs typeface="Arial"/>
              </a:rPr>
              <a:t>improves </a:t>
            </a:r>
            <a:r>
              <a:rPr sz="1000" spc="-40" dirty="0">
                <a:latin typeface="Arial"/>
                <a:cs typeface="Arial"/>
              </a:rPr>
              <a:t>overall </a:t>
            </a:r>
            <a:r>
              <a:rPr sz="1000" spc="-20" dirty="0">
                <a:latin typeface="Arial"/>
                <a:cs typeface="Arial"/>
              </a:rPr>
              <a:t>quality </a:t>
            </a:r>
            <a:r>
              <a:rPr sz="1000" dirty="0">
                <a:latin typeface="Arial"/>
                <a:cs typeface="Arial"/>
              </a:rPr>
              <a:t>with </a:t>
            </a:r>
            <a:r>
              <a:rPr sz="1000" spc="-35" dirty="0">
                <a:latin typeface="Arial"/>
                <a:cs typeface="Arial"/>
              </a:rPr>
              <a:t>modelling </a:t>
            </a:r>
            <a:r>
              <a:rPr sz="1000" spc="160" dirty="0">
                <a:latin typeface="Arial"/>
                <a:cs typeface="Arial"/>
              </a:rPr>
              <a:t> </a:t>
            </a:r>
            <a:r>
              <a:rPr sz="1000" spc="-55" dirty="0">
                <a:latin typeface="Arial"/>
                <a:cs typeface="Arial"/>
              </a:rPr>
              <a:t>guidance</a:t>
            </a:r>
            <a:endParaRPr sz="1000" dirty="0">
              <a:latin typeface="Arial"/>
              <a:cs typeface="Arial"/>
            </a:endParaRPr>
          </a:p>
          <a:p>
            <a:pPr marL="461010" indent="-171450">
              <a:lnSpc>
                <a:spcPts val="1195"/>
              </a:lnSpc>
              <a:buFont typeface="Arial"/>
              <a:buChar char="•"/>
            </a:pPr>
            <a:r>
              <a:rPr sz="1000" spc="-20" dirty="0">
                <a:latin typeface="Arial"/>
                <a:cs typeface="Arial"/>
              </a:rPr>
              <a:t>facilitates interoperability </a:t>
            </a:r>
            <a:r>
              <a:rPr sz="1000" spc="-60" dirty="0">
                <a:latin typeface="Arial"/>
                <a:cs typeface="Arial"/>
              </a:rPr>
              <a:t>among</a:t>
            </a:r>
            <a:r>
              <a:rPr sz="1000" spc="145" dirty="0">
                <a:latin typeface="Arial"/>
                <a:cs typeface="Arial"/>
              </a:rPr>
              <a:t> </a:t>
            </a:r>
            <a:r>
              <a:rPr sz="1000" spc="-40" dirty="0">
                <a:latin typeface="Arial"/>
                <a:cs typeface="Arial"/>
              </a:rPr>
              <a:t>ontologies</a:t>
            </a:r>
            <a:endParaRPr sz="1000" dirty="0">
              <a:latin typeface="Arial"/>
              <a:cs typeface="Arial"/>
            </a:endParaRPr>
          </a:p>
          <a:p>
            <a:pPr marL="461010" marR="5080" indent="-171450">
              <a:lnSpc>
                <a:spcPts val="1200"/>
              </a:lnSpc>
              <a:spcBef>
                <a:spcPts val="35"/>
              </a:spcBef>
              <a:buFont typeface="Arial"/>
              <a:buChar char="•"/>
            </a:pPr>
            <a:r>
              <a:rPr sz="1000" spc="-55" dirty="0">
                <a:latin typeface="Arial"/>
                <a:cs typeface="Arial"/>
              </a:rPr>
              <a:t>is </a:t>
            </a:r>
            <a:r>
              <a:rPr sz="1000" spc="-50" dirty="0">
                <a:latin typeface="Arial"/>
                <a:cs typeface="Arial"/>
              </a:rPr>
              <a:t>useful </a:t>
            </a:r>
            <a:r>
              <a:rPr sz="1000" spc="-60" dirty="0">
                <a:latin typeface="Arial"/>
                <a:cs typeface="Arial"/>
              </a:rPr>
              <a:t>when </a:t>
            </a:r>
            <a:r>
              <a:rPr sz="1000" spc="-40" dirty="0">
                <a:latin typeface="Arial"/>
                <a:cs typeface="Arial"/>
              </a:rPr>
              <a:t>subtle </a:t>
            </a:r>
            <a:r>
              <a:rPr sz="1000" spc="-25" dirty="0">
                <a:latin typeface="Arial"/>
                <a:cs typeface="Arial"/>
              </a:rPr>
              <a:t>distinctions, </a:t>
            </a:r>
            <a:r>
              <a:rPr sz="1000" spc="-45" dirty="0">
                <a:latin typeface="Arial"/>
                <a:cs typeface="Arial"/>
              </a:rPr>
              <a:t>recognizing </a:t>
            </a:r>
            <a:r>
              <a:rPr sz="1000" spc="-50" dirty="0">
                <a:latin typeface="Arial"/>
                <a:cs typeface="Arial"/>
              </a:rPr>
              <a:t>disagreement,  </a:t>
            </a:r>
            <a:r>
              <a:rPr sz="1000" spc="-45" dirty="0">
                <a:latin typeface="Arial"/>
                <a:cs typeface="Arial"/>
              </a:rPr>
              <a:t>rigorous </a:t>
            </a:r>
            <a:r>
              <a:rPr sz="1000" spc="-30" dirty="0">
                <a:latin typeface="Arial"/>
                <a:cs typeface="Arial"/>
              </a:rPr>
              <a:t>referential </a:t>
            </a:r>
            <a:r>
              <a:rPr sz="1000" spc="-50" dirty="0">
                <a:latin typeface="Arial"/>
                <a:cs typeface="Arial"/>
              </a:rPr>
              <a:t>semantics, </a:t>
            </a:r>
            <a:r>
              <a:rPr sz="1000" spc="-55" dirty="0">
                <a:latin typeface="Arial"/>
                <a:cs typeface="Arial"/>
              </a:rPr>
              <a:t>general </a:t>
            </a:r>
            <a:r>
              <a:rPr sz="1000" spc="-35" dirty="0">
                <a:latin typeface="Arial"/>
                <a:cs typeface="Arial"/>
              </a:rPr>
              <a:t>abstractions, </a:t>
            </a:r>
            <a:r>
              <a:rPr sz="1000" spc="-40" dirty="0">
                <a:latin typeface="Arial"/>
                <a:cs typeface="Arial"/>
              </a:rPr>
              <a:t>careful  </a:t>
            </a:r>
            <a:r>
              <a:rPr sz="1000" spc="-35" dirty="0">
                <a:latin typeface="Arial"/>
                <a:cs typeface="Arial"/>
              </a:rPr>
              <a:t>explanation </a:t>
            </a:r>
            <a:r>
              <a:rPr sz="1000" spc="-55" dirty="0">
                <a:latin typeface="Arial"/>
                <a:cs typeface="Arial"/>
              </a:rPr>
              <a:t>and </a:t>
            </a:r>
            <a:r>
              <a:rPr sz="1000" spc="-10" dirty="0">
                <a:latin typeface="Arial"/>
                <a:cs typeface="Arial"/>
              </a:rPr>
              <a:t>justification </a:t>
            </a:r>
            <a:r>
              <a:rPr sz="1000" spc="-20" dirty="0">
                <a:latin typeface="Arial"/>
                <a:cs typeface="Arial"/>
              </a:rPr>
              <a:t>of </a:t>
            </a:r>
            <a:r>
              <a:rPr sz="1000" spc="-30" dirty="0">
                <a:latin typeface="Arial"/>
                <a:cs typeface="Arial"/>
              </a:rPr>
              <a:t>ontological </a:t>
            </a:r>
            <a:r>
              <a:rPr sz="1000" spc="-20" dirty="0">
                <a:latin typeface="Arial"/>
                <a:cs typeface="Arial"/>
              </a:rPr>
              <a:t>commitment, </a:t>
            </a:r>
            <a:r>
              <a:rPr sz="1000" spc="-55" dirty="0">
                <a:latin typeface="Arial"/>
                <a:cs typeface="Arial"/>
              </a:rPr>
              <a:t>and  </a:t>
            </a:r>
            <a:r>
              <a:rPr sz="1000" spc="-20" dirty="0">
                <a:latin typeface="Arial"/>
                <a:cs typeface="Arial"/>
              </a:rPr>
              <a:t>mutual </a:t>
            </a:r>
            <a:r>
              <a:rPr sz="1000" spc="-40" dirty="0">
                <a:latin typeface="Arial"/>
                <a:cs typeface="Arial"/>
              </a:rPr>
              <a:t>understanding </a:t>
            </a:r>
            <a:r>
              <a:rPr sz="1000" spc="-75" dirty="0">
                <a:latin typeface="Arial"/>
                <a:cs typeface="Arial"/>
              </a:rPr>
              <a:t>are 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important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1050" spc="-75" dirty="0">
                <a:latin typeface="Arial"/>
                <a:cs typeface="Arial"/>
              </a:rPr>
              <a:t>Cons:</a:t>
            </a:r>
            <a:endParaRPr sz="1050" dirty="0">
              <a:latin typeface="Arial"/>
              <a:cs typeface="Arial"/>
            </a:endParaRPr>
          </a:p>
          <a:p>
            <a:pPr marL="461010" indent="-171450">
              <a:lnSpc>
                <a:spcPts val="1200"/>
              </a:lnSpc>
              <a:spcBef>
                <a:spcPts val="175"/>
              </a:spcBef>
              <a:buFont typeface="Arial"/>
              <a:buChar char="•"/>
            </a:pPr>
            <a:r>
              <a:rPr sz="1000" spc="-5" dirty="0">
                <a:latin typeface="Arial"/>
                <a:cs typeface="Arial"/>
              </a:rPr>
              <a:t>too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30" dirty="0">
                <a:latin typeface="Arial"/>
                <a:cs typeface="Arial"/>
              </a:rPr>
              <a:t>abstract</a:t>
            </a:r>
            <a:endParaRPr sz="1000" dirty="0">
              <a:latin typeface="Arial"/>
              <a:cs typeface="Arial"/>
            </a:endParaRPr>
          </a:p>
          <a:p>
            <a:pPr marL="461010" marR="481330" indent="-171450">
              <a:lnSpc>
                <a:spcPts val="1200"/>
              </a:lnSpc>
              <a:spcBef>
                <a:spcPts val="35"/>
              </a:spcBef>
              <a:buFont typeface="Arial"/>
              <a:buChar char="•"/>
            </a:pPr>
            <a:r>
              <a:rPr sz="1000" spc="-5" dirty="0">
                <a:latin typeface="Arial"/>
                <a:cs typeface="Arial"/>
              </a:rPr>
              <a:t>too </a:t>
            </a:r>
            <a:r>
              <a:rPr sz="1000" spc="-75" dirty="0">
                <a:latin typeface="Arial"/>
                <a:cs typeface="Arial"/>
              </a:rPr>
              <a:t>expressive </a:t>
            </a:r>
            <a:r>
              <a:rPr sz="1000" spc="-55" dirty="0">
                <a:latin typeface="Arial"/>
                <a:cs typeface="Arial"/>
              </a:rPr>
              <a:t>and </a:t>
            </a:r>
            <a:r>
              <a:rPr sz="1000" spc="-65" dirty="0">
                <a:latin typeface="Arial"/>
                <a:cs typeface="Arial"/>
              </a:rPr>
              <a:t>comprehensive </a:t>
            </a:r>
            <a:r>
              <a:rPr sz="1000" spc="-20" dirty="0">
                <a:latin typeface="Arial"/>
                <a:cs typeface="Arial"/>
              </a:rPr>
              <a:t>for </a:t>
            </a:r>
            <a:r>
              <a:rPr sz="1000" spc="-25" dirty="0">
                <a:latin typeface="Arial"/>
                <a:cs typeface="Arial"/>
              </a:rPr>
              <a:t>the </a:t>
            </a:r>
            <a:r>
              <a:rPr sz="1000" spc="-55" dirty="0">
                <a:latin typeface="Arial"/>
                <a:cs typeface="Arial"/>
              </a:rPr>
              <a:t>envisioned  </a:t>
            </a:r>
            <a:r>
              <a:rPr sz="1000" spc="-30" dirty="0">
                <a:latin typeface="Arial"/>
                <a:cs typeface="Arial"/>
              </a:rPr>
              <a:t>ontology-driven </a:t>
            </a:r>
            <a:r>
              <a:rPr sz="1000" spc="-20" dirty="0">
                <a:latin typeface="Arial"/>
                <a:cs typeface="Arial"/>
              </a:rPr>
              <a:t>information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spc="-60" dirty="0">
                <a:latin typeface="Arial"/>
                <a:cs typeface="Arial"/>
              </a:rPr>
              <a:t>system</a:t>
            </a:r>
            <a:endParaRPr sz="1000" dirty="0">
              <a:latin typeface="Arial"/>
              <a:cs typeface="Arial"/>
            </a:endParaRPr>
          </a:p>
          <a:p>
            <a:pPr marL="461010" indent="-171450">
              <a:lnSpc>
                <a:spcPts val="1155"/>
              </a:lnSpc>
              <a:buFont typeface="Arial"/>
              <a:buChar char="•"/>
            </a:pPr>
            <a:r>
              <a:rPr sz="1000" spc="-55" dirty="0">
                <a:latin typeface="Arial"/>
                <a:cs typeface="Arial"/>
              </a:rPr>
              <a:t>takes </a:t>
            </a:r>
            <a:r>
              <a:rPr sz="1000" spc="-80" dirty="0">
                <a:latin typeface="Arial"/>
                <a:cs typeface="Arial"/>
              </a:rPr>
              <a:t>excessive  </a:t>
            </a:r>
            <a:r>
              <a:rPr sz="1000" spc="-15" dirty="0">
                <a:latin typeface="Arial"/>
                <a:cs typeface="Arial"/>
              </a:rPr>
              <a:t>effort </a:t>
            </a:r>
            <a:r>
              <a:rPr sz="1000" spc="10" dirty="0">
                <a:latin typeface="Arial"/>
                <a:cs typeface="Arial"/>
              </a:rPr>
              <a:t>to </a:t>
            </a:r>
            <a:r>
              <a:rPr sz="1000" spc="-45" dirty="0">
                <a:latin typeface="Arial"/>
                <a:cs typeface="Arial"/>
              </a:rPr>
              <a:t>understand </a:t>
            </a:r>
            <a:r>
              <a:rPr sz="1000" spc="-30" dirty="0">
                <a:latin typeface="Arial"/>
                <a:cs typeface="Arial"/>
              </a:rPr>
              <a:t>them </a:t>
            </a:r>
            <a:r>
              <a:rPr sz="1000" spc="-15" dirty="0">
                <a:latin typeface="Arial"/>
                <a:cs typeface="Arial"/>
              </a:rPr>
              <a:t>in </a:t>
            </a:r>
            <a:r>
              <a:rPr sz="1000" spc="-25" dirty="0">
                <a:latin typeface="Arial"/>
                <a:cs typeface="Arial"/>
              </a:rPr>
              <a:t>sufficient </a:t>
            </a:r>
            <a:r>
              <a:rPr sz="1000" spc="18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detail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364444" y="3365112"/>
            <a:ext cx="19240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35" dirty="0">
                <a:latin typeface="Arial"/>
                <a:cs typeface="Arial"/>
              </a:rPr>
              <a:t>4/46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38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95300" y="37668"/>
            <a:ext cx="2927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3" action="ppaction://hlinksldjump"/>
              </a:rPr>
              <a:t>DOLCE</a:t>
            </a:r>
            <a:endParaRPr sz="6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26146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614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118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622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126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6146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614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118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622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126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236116" y="37668"/>
            <a:ext cx="18542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B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F</a:t>
            </a: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29936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2993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993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3497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001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4505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5009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993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497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001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505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993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3497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001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505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009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2274011" y="37667"/>
            <a:ext cx="1478839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22553B"/>
                </a:solidFill>
                <a:latin typeface="Arial"/>
                <a:cs typeface="Arial"/>
                <a:hlinkClick r:id="rId5" action="ppaction://hlinksldjump"/>
              </a:rPr>
              <a:t>More </a:t>
            </a:r>
            <a:r>
              <a:rPr sz="600" b="1" spc="-20" dirty="0">
                <a:solidFill>
                  <a:srgbClr val="22553B"/>
                </a:solidFill>
                <a:latin typeface="Arial"/>
                <a:cs typeface="Arial"/>
                <a:hlinkClick r:id="rId5" action="ppaction://hlinksldjump"/>
              </a:rPr>
              <a:t>foundational</a:t>
            </a:r>
            <a:r>
              <a:rPr sz="600" b="1" spc="45" dirty="0">
                <a:solidFill>
                  <a:srgbClr val="22553B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22553B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4162971" y="37667"/>
            <a:ext cx="447129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439786" y="491591"/>
            <a:ext cx="172847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5" dirty="0">
                <a:solidFill>
                  <a:srgbClr val="46AA78"/>
                </a:solidFill>
                <a:latin typeface="Arial"/>
                <a:cs typeface="Arial"/>
              </a:rPr>
              <a:t>Ontologies </a:t>
            </a:r>
            <a:r>
              <a:rPr sz="1400" spc="-75" dirty="0">
                <a:solidFill>
                  <a:srgbClr val="46AA78"/>
                </a:solidFill>
                <a:latin typeface="Arial"/>
                <a:cs typeface="Arial"/>
              </a:rPr>
              <a:t>and</a:t>
            </a:r>
            <a:r>
              <a:rPr sz="1400" spc="17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85" dirty="0">
                <a:solidFill>
                  <a:srgbClr val="46AA78"/>
                </a:solidFill>
                <a:latin typeface="Arial"/>
                <a:cs typeface="Arial"/>
              </a:rPr>
              <a:t>choices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502551" y="1242060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92327" y="1431861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92327" y="1583702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92327" y="1735531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92327" y="1887359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92327" y="2039188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624395" y="1170152"/>
            <a:ext cx="3661855" cy="1043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buFont typeface="Arial"/>
              <a:buChar char="•"/>
            </a:pPr>
            <a:r>
              <a:rPr sz="1050" spc="-30" dirty="0">
                <a:latin typeface="Arial"/>
                <a:cs typeface="Arial"/>
              </a:rPr>
              <a:t>Other </a:t>
            </a:r>
            <a:r>
              <a:rPr sz="1050" spc="-65" dirty="0">
                <a:latin typeface="Arial"/>
                <a:cs typeface="Arial"/>
              </a:rPr>
              <a:t>more  </a:t>
            </a:r>
            <a:r>
              <a:rPr sz="1050" spc="-50" dirty="0">
                <a:latin typeface="Arial"/>
                <a:cs typeface="Arial"/>
              </a:rPr>
              <a:t>or </a:t>
            </a:r>
            <a:r>
              <a:rPr sz="1050" spc="-90" dirty="0">
                <a:latin typeface="Arial"/>
                <a:cs typeface="Arial"/>
              </a:rPr>
              <a:t>less  used  </a:t>
            </a:r>
            <a:r>
              <a:rPr sz="1050" spc="-30" dirty="0">
                <a:latin typeface="Arial"/>
                <a:cs typeface="Arial"/>
              </a:rPr>
              <a:t>foundational </a:t>
            </a:r>
            <a:r>
              <a:rPr sz="1050" spc="-40" dirty="0">
                <a:latin typeface="Arial"/>
                <a:cs typeface="Arial"/>
              </a:rPr>
              <a:t>ontologies,</a:t>
            </a:r>
            <a:r>
              <a:rPr sz="1050" spc="204" dirty="0">
                <a:latin typeface="Arial"/>
                <a:cs typeface="Arial"/>
              </a:rPr>
              <a:t> </a:t>
            </a:r>
            <a:r>
              <a:rPr sz="1050" spc="-35" dirty="0">
                <a:latin typeface="Arial"/>
                <a:cs typeface="Arial"/>
              </a:rPr>
              <a:t>a.o.:</a:t>
            </a:r>
            <a:endParaRPr sz="1050" dirty="0">
              <a:latin typeface="Arial"/>
              <a:cs typeface="Arial"/>
            </a:endParaRPr>
          </a:p>
          <a:p>
            <a:pPr marL="461010" marR="2303145" indent="-171450">
              <a:lnSpc>
                <a:spcPct val="100000"/>
              </a:lnSpc>
              <a:spcBef>
                <a:spcPts val="175"/>
              </a:spcBef>
              <a:buFont typeface="Arial"/>
              <a:buChar char="•"/>
            </a:pPr>
            <a:r>
              <a:rPr sz="1000" spc="-80" dirty="0">
                <a:latin typeface="Arial"/>
                <a:cs typeface="Arial"/>
              </a:rPr>
              <a:t>GFO  </a:t>
            </a:r>
            <a:endParaRPr lang="en-US" sz="1000" spc="-80" dirty="0" smtClean="0">
              <a:latin typeface="Arial"/>
              <a:cs typeface="Arial"/>
            </a:endParaRPr>
          </a:p>
          <a:p>
            <a:pPr marL="461010" marR="2303145" indent="-171450">
              <a:lnSpc>
                <a:spcPct val="100000"/>
              </a:lnSpc>
              <a:spcBef>
                <a:spcPts val="175"/>
              </a:spcBef>
              <a:buFont typeface="Arial"/>
              <a:buChar char="•"/>
            </a:pPr>
            <a:r>
              <a:rPr sz="1000" spc="-40" dirty="0" smtClean="0">
                <a:latin typeface="Arial"/>
                <a:cs typeface="Arial"/>
              </a:rPr>
              <a:t>SUMO  </a:t>
            </a:r>
            <a:endParaRPr lang="en-US" sz="1000" spc="-40" dirty="0" smtClean="0">
              <a:latin typeface="Arial"/>
              <a:cs typeface="Arial"/>
            </a:endParaRPr>
          </a:p>
          <a:p>
            <a:pPr marL="461010" marR="2303145" indent="-171450">
              <a:lnSpc>
                <a:spcPct val="100000"/>
              </a:lnSpc>
              <a:spcBef>
                <a:spcPts val="175"/>
              </a:spcBef>
              <a:buFont typeface="Arial"/>
              <a:buChar char="•"/>
            </a:pPr>
            <a:r>
              <a:rPr sz="1000" spc="-60" dirty="0" smtClean="0">
                <a:latin typeface="Arial"/>
                <a:cs typeface="Arial"/>
              </a:rPr>
              <a:t>OCHRE  </a:t>
            </a:r>
            <a:endParaRPr lang="en-US" sz="1000" spc="-60" dirty="0" smtClean="0">
              <a:latin typeface="Arial"/>
              <a:cs typeface="Arial"/>
            </a:endParaRPr>
          </a:p>
          <a:p>
            <a:pPr marL="461010" marR="2303145" indent="-171450">
              <a:lnSpc>
                <a:spcPct val="100000"/>
              </a:lnSpc>
              <a:spcBef>
                <a:spcPts val="175"/>
              </a:spcBef>
              <a:buFont typeface="Arial"/>
              <a:buChar char="•"/>
            </a:pPr>
            <a:r>
              <a:rPr sz="1000" spc="-55" dirty="0" smtClean="0">
                <a:latin typeface="Arial"/>
                <a:cs typeface="Arial"/>
              </a:rPr>
              <a:t>UFO  </a:t>
            </a:r>
            <a:endParaRPr lang="en-US" sz="1000" spc="-55" dirty="0" smtClean="0">
              <a:latin typeface="Arial"/>
              <a:cs typeface="Arial"/>
            </a:endParaRPr>
          </a:p>
          <a:p>
            <a:pPr marL="461010" marR="2303145" indent="-171450">
              <a:lnSpc>
                <a:spcPct val="100000"/>
              </a:lnSpc>
              <a:spcBef>
                <a:spcPts val="175"/>
              </a:spcBef>
              <a:buFont typeface="Arial"/>
              <a:buChar char="•"/>
            </a:pPr>
            <a:r>
              <a:rPr sz="1000" spc="-90" dirty="0" smtClean="0">
                <a:latin typeface="Arial"/>
                <a:cs typeface="Arial"/>
              </a:rPr>
              <a:t>Y</a:t>
            </a:r>
            <a:r>
              <a:rPr sz="1000" spc="10" dirty="0" smtClean="0">
                <a:latin typeface="Arial"/>
                <a:cs typeface="Arial"/>
              </a:rPr>
              <a:t>AM</a:t>
            </a:r>
            <a:r>
              <a:rPr sz="1000" spc="-80" dirty="0" smtClean="0">
                <a:latin typeface="Arial"/>
                <a:cs typeface="Arial"/>
              </a:rPr>
              <a:t>A</a:t>
            </a:r>
            <a:r>
              <a:rPr sz="1000" spc="10" dirty="0" smtClean="0">
                <a:latin typeface="Arial"/>
                <a:cs typeface="Arial"/>
              </a:rPr>
              <a:t>TO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32/46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38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95300" y="37668"/>
            <a:ext cx="2927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3" action="ppaction://hlinksldjump"/>
              </a:rPr>
              <a:t>DOLCE</a:t>
            </a:r>
            <a:endParaRPr sz="6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26146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614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118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622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126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6146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614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118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622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126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236116" y="37668"/>
            <a:ext cx="18542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B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F</a:t>
            </a: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29936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2993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993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3497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001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4505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5009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993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497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001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505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993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3497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001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505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009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2274011" y="37667"/>
            <a:ext cx="1555039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22553B"/>
                </a:solidFill>
                <a:latin typeface="Arial"/>
                <a:cs typeface="Arial"/>
                <a:hlinkClick r:id="rId5" action="ppaction://hlinksldjump"/>
              </a:rPr>
              <a:t>More </a:t>
            </a:r>
            <a:r>
              <a:rPr sz="600" b="1" spc="-20" dirty="0">
                <a:solidFill>
                  <a:srgbClr val="22553B"/>
                </a:solidFill>
                <a:latin typeface="Arial"/>
                <a:cs typeface="Arial"/>
                <a:hlinkClick r:id="rId5" action="ppaction://hlinksldjump"/>
              </a:rPr>
              <a:t>foundational</a:t>
            </a:r>
            <a:r>
              <a:rPr sz="600" b="1" spc="45" dirty="0">
                <a:solidFill>
                  <a:srgbClr val="22553B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22553B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439786" y="491591"/>
            <a:ext cx="172847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5" dirty="0">
                <a:solidFill>
                  <a:srgbClr val="46AA78"/>
                </a:solidFill>
                <a:latin typeface="Arial"/>
                <a:cs typeface="Arial"/>
              </a:rPr>
              <a:t>Ontologies </a:t>
            </a:r>
            <a:r>
              <a:rPr sz="1400" spc="-75" dirty="0">
                <a:solidFill>
                  <a:srgbClr val="46AA78"/>
                </a:solidFill>
                <a:latin typeface="Arial"/>
                <a:cs typeface="Arial"/>
              </a:rPr>
              <a:t>and</a:t>
            </a:r>
            <a:r>
              <a:rPr sz="1400" spc="17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85" dirty="0">
                <a:solidFill>
                  <a:srgbClr val="46AA78"/>
                </a:solidFill>
                <a:latin typeface="Arial"/>
                <a:cs typeface="Arial"/>
              </a:rPr>
              <a:t>choices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502551" y="1242060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92327" y="1431861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92327" y="1583702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92327" y="1735531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92327" y="1887359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92327" y="2039188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02551" y="2236546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624395" y="1170152"/>
            <a:ext cx="3890455" cy="1580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buFont typeface="Arial"/>
              <a:buChar char="•"/>
            </a:pPr>
            <a:r>
              <a:rPr sz="1050" spc="-30" dirty="0">
                <a:latin typeface="Arial"/>
                <a:cs typeface="Arial"/>
              </a:rPr>
              <a:t>Other </a:t>
            </a:r>
            <a:r>
              <a:rPr sz="1050" spc="-65" dirty="0">
                <a:latin typeface="Arial"/>
                <a:cs typeface="Arial"/>
              </a:rPr>
              <a:t>more  </a:t>
            </a:r>
            <a:r>
              <a:rPr sz="1050" spc="-50" dirty="0">
                <a:latin typeface="Arial"/>
                <a:cs typeface="Arial"/>
              </a:rPr>
              <a:t>or </a:t>
            </a:r>
            <a:r>
              <a:rPr sz="1050" spc="-90" dirty="0">
                <a:latin typeface="Arial"/>
                <a:cs typeface="Arial"/>
              </a:rPr>
              <a:t>less  used  </a:t>
            </a:r>
            <a:r>
              <a:rPr sz="1050" spc="-30" dirty="0">
                <a:latin typeface="Arial"/>
                <a:cs typeface="Arial"/>
              </a:rPr>
              <a:t>foundational </a:t>
            </a:r>
            <a:r>
              <a:rPr sz="1050" spc="-40" dirty="0">
                <a:latin typeface="Arial"/>
                <a:cs typeface="Arial"/>
              </a:rPr>
              <a:t>ontologies,</a:t>
            </a:r>
            <a:r>
              <a:rPr sz="1050" spc="204" dirty="0">
                <a:latin typeface="Arial"/>
                <a:cs typeface="Arial"/>
              </a:rPr>
              <a:t> </a:t>
            </a:r>
            <a:r>
              <a:rPr sz="1050" spc="-35" dirty="0">
                <a:latin typeface="Arial"/>
                <a:cs typeface="Arial"/>
              </a:rPr>
              <a:t>a.o.:</a:t>
            </a:r>
            <a:endParaRPr sz="1050" dirty="0">
              <a:latin typeface="Arial"/>
              <a:cs typeface="Arial"/>
            </a:endParaRPr>
          </a:p>
          <a:p>
            <a:pPr marL="461010" marR="2817495" indent="-171450">
              <a:lnSpc>
                <a:spcPct val="100000"/>
              </a:lnSpc>
              <a:spcBef>
                <a:spcPts val="175"/>
              </a:spcBef>
              <a:buFont typeface="Arial"/>
              <a:buChar char="•"/>
            </a:pPr>
            <a:r>
              <a:rPr sz="1000" spc="-80" dirty="0">
                <a:latin typeface="Arial"/>
                <a:cs typeface="Arial"/>
              </a:rPr>
              <a:t>GFO  </a:t>
            </a:r>
            <a:endParaRPr lang="en-US" sz="1000" spc="-80" dirty="0" smtClean="0">
              <a:latin typeface="Arial"/>
              <a:cs typeface="Arial"/>
            </a:endParaRPr>
          </a:p>
          <a:p>
            <a:pPr marL="461010" marR="2817495" indent="-171450">
              <a:lnSpc>
                <a:spcPct val="100000"/>
              </a:lnSpc>
              <a:spcBef>
                <a:spcPts val="175"/>
              </a:spcBef>
              <a:buFont typeface="Arial"/>
              <a:buChar char="•"/>
            </a:pPr>
            <a:r>
              <a:rPr sz="1000" spc="-40" dirty="0" smtClean="0">
                <a:latin typeface="Arial"/>
                <a:cs typeface="Arial"/>
              </a:rPr>
              <a:t>SUMO  </a:t>
            </a:r>
            <a:endParaRPr lang="en-US" sz="1000" spc="-40" dirty="0" smtClean="0">
              <a:latin typeface="Arial"/>
              <a:cs typeface="Arial"/>
            </a:endParaRPr>
          </a:p>
          <a:p>
            <a:pPr marL="461010" marR="2817495" indent="-171450">
              <a:lnSpc>
                <a:spcPct val="100000"/>
              </a:lnSpc>
              <a:spcBef>
                <a:spcPts val="175"/>
              </a:spcBef>
              <a:buFont typeface="Arial"/>
              <a:buChar char="•"/>
            </a:pPr>
            <a:r>
              <a:rPr sz="1000" spc="-60" dirty="0" smtClean="0">
                <a:latin typeface="Arial"/>
                <a:cs typeface="Arial"/>
              </a:rPr>
              <a:t>OCHRE  </a:t>
            </a:r>
            <a:endParaRPr lang="en-US" sz="1000" spc="-60" dirty="0" smtClean="0">
              <a:latin typeface="Arial"/>
              <a:cs typeface="Arial"/>
            </a:endParaRPr>
          </a:p>
          <a:p>
            <a:pPr marL="461010" marR="2817495" indent="-171450">
              <a:lnSpc>
                <a:spcPct val="100000"/>
              </a:lnSpc>
              <a:spcBef>
                <a:spcPts val="175"/>
              </a:spcBef>
              <a:buFont typeface="Arial"/>
              <a:buChar char="•"/>
            </a:pPr>
            <a:r>
              <a:rPr sz="1000" spc="-55" dirty="0" smtClean="0">
                <a:latin typeface="Arial"/>
                <a:cs typeface="Arial"/>
              </a:rPr>
              <a:t>UFO  </a:t>
            </a:r>
            <a:endParaRPr lang="en-US" sz="1000" spc="-55" dirty="0" smtClean="0">
              <a:latin typeface="Arial"/>
              <a:cs typeface="Arial"/>
            </a:endParaRPr>
          </a:p>
          <a:p>
            <a:pPr marL="461010" marR="2817495" indent="-171450">
              <a:lnSpc>
                <a:spcPct val="100000"/>
              </a:lnSpc>
              <a:spcBef>
                <a:spcPts val="175"/>
              </a:spcBef>
              <a:buFont typeface="Arial"/>
              <a:buChar char="•"/>
            </a:pPr>
            <a:r>
              <a:rPr sz="1000" spc="-90" dirty="0" smtClean="0">
                <a:latin typeface="Arial"/>
                <a:cs typeface="Arial"/>
              </a:rPr>
              <a:t>Y</a:t>
            </a:r>
            <a:r>
              <a:rPr sz="1000" spc="10" dirty="0" smtClean="0">
                <a:latin typeface="Arial"/>
                <a:cs typeface="Arial"/>
              </a:rPr>
              <a:t>AM</a:t>
            </a:r>
            <a:r>
              <a:rPr sz="1000" spc="-80" dirty="0" smtClean="0">
                <a:latin typeface="Arial"/>
                <a:cs typeface="Arial"/>
              </a:rPr>
              <a:t>A</a:t>
            </a:r>
            <a:r>
              <a:rPr sz="1000" spc="10" dirty="0" smtClean="0">
                <a:latin typeface="Arial"/>
                <a:cs typeface="Arial"/>
              </a:rPr>
              <a:t>TO</a:t>
            </a:r>
            <a:endParaRPr sz="1000" dirty="0">
              <a:latin typeface="Arial"/>
              <a:cs typeface="Arial"/>
            </a:endParaRPr>
          </a:p>
          <a:p>
            <a:pPr marL="184150" marR="5080" indent="-171450">
              <a:lnSpc>
                <a:spcPct val="102600"/>
              </a:lnSpc>
              <a:spcBef>
                <a:spcPts val="320"/>
              </a:spcBef>
              <a:buFont typeface="Arial"/>
              <a:buChar char="•"/>
            </a:pPr>
            <a:r>
              <a:rPr sz="1050" spc="-10" dirty="0">
                <a:latin typeface="Arial"/>
                <a:cs typeface="Arial"/>
              </a:rPr>
              <a:t>A </a:t>
            </a:r>
            <a:r>
              <a:rPr sz="1050" spc="-30" dirty="0">
                <a:latin typeface="Arial"/>
                <a:cs typeface="Arial"/>
              </a:rPr>
              <a:t>library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30" dirty="0">
                <a:latin typeface="Arial"/>
                <a:cs typeface="Arial"/>
              </a:rPr>
              <a:t>foundational </a:t>
            </a:r>
            <a:r>
              <a:rPr sz="1050" spc="-45" dirty="0">
                <a:latin typeface="Arial"/>
                <a:cs typeface="Arial"/>
              </a:rPr>
              <a:t>ontologies </a:t>
            </a:r>
            <a:r>
              <a:rPr sz="1050" dirty="0">
                <a:latin typeface="Arial"/>
                <a:cs typeface="Arial"/>
              </a:rPr>
              <a:t>with </a:t>
            </a:r>
            <a:r>
              <a:rPr sz="1050" spc="-60" dirty="0">
                <a:latin typeface="Arial"/>
                <a:cs typeface="Arial"/>
              </a:rPr>
              <a:t>mappings </a:t>
            </a:r>
            <a:r>
              <a:rPr sz="1050" spc="-70" dirty="0">
                <a:latin typeface="Arial"/>
                <a:cs typeface="Arial"/>
              </a:rPr>
              <a:t>between  </a:t>
            </a:r>
            <a:r>
              <a:rPr sz="1050" spc="-30" dirty="0">
                <a:latin typeface="Arial"/>
                <a:cs typeface="Arial"/>
              </a:rPr>
              <a:t>them: </a:t>
            </a:r>
            <a:r>
              <a:rPr sz="1050" spc="-80" dirty="0">
                <a:latin typeface="Arial"/>
                <a:cs typeface="Arial"/>
              </a:rPr>
              <a:t>choose </a:t>
            </a:r>
            <a:r>
              <a:rPr sz="1050" spc="-50" dirty="0">
                <a:latin typeface="Arial"/>
                <a:cs typeface="Arial"/>
              </a:rPr>
              <a:t>your </a:t>
            </a:r>
            <a:r>
              <a:rPr sz="1050" spc="-20" dirty="0">
                <a:latin typeface="Arial"/>
                <a:cs typeface="Arial"/>
              </a:rPr>
              <a:t>pet </a:t>
            </a:r>
            <a:r>
              <a:rPr sz="1050" spc="-35" dirty="0">
                <a:latin typeface="Arial"/>
                <a:cs typeface="Arial"/>
              </a:rPr>
              <a:t>ontology </a:t>
            </a:r>
            <a:r>
              <a:rPr sz="1050" spc="-60" dirty="0">
                <a:latin typeface="Arial"/>
                <a:cs typeface="Arial"/>
              </a:rPr>
              <a:t>and </a:t>
            </a:r>
            <a:r>
              <a:rPr sz="1050" spc="-70" dirty="0">
                <a:latin typeface="Arial"/>
                <a:cs typeface="Arial"/>
              </a:rPr>
              <a:t>be </a:t>
            </a:r>
            <a:r>
              <a:rPr sz="1050" spc="-40" dirty="0">
                <a:latin typeface="Arial"/>
                <a:cs typeface="Arial"/>
              </a:rPr>
              <a:t>interoperable </a:t>
            </a:r>
            <a:r>
              <a:rPr sz="1050" dirty="0">
                <a:latin typeface="Arial"/>
                <a:cs typeface="Arial"/>
              </a:rPr>
              <a:t>with </a:t>
            </a:r>
            <a:r>
              <a:rPr sz="1050" spc="-30" dirty="0">
                <a:latin typeface="Arial"/>
                <a:cs typeface="Arial"/>
              </a:rPr>
              <a:t>the  </a:t>
            </a:r>
            <a:r>
              <a:rPr sz="1050" spc="-45" dirty="0">
                <a:latin typeface="Arial"/>
                <a:cs typeface="Arial"/>
              </a:rPr>
              <a:t>others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32/46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38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95300" y="37668"/>
            <a:ext cx="2927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3" action="ppaction://hlinksldjump"/>
              </a:rPr>
              <a:t>DOLCE</a:t>
            </a:r>
            <a:endParaRPr sz="6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26146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614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118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622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126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6146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614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118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622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126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236116" y="37668"/>
            <a:ext cx="18542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B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F</a:t>
            </a: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29936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2993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3497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3497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001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4505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5009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993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497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001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505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993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3497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001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505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009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2274011" y="37667"/>
            <a:ext cx="1402639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22553B"/>
                </a:solidFill>
                <a:latin typeface="Arial"/>
                <a:cs typeface="Arial"/>
                <a:hlinkClick r:id="rId5" action="ppaction://hlinksldjump"/>
              </a:rPr>
              <a:t>More </a:t>
            </a:r>
            <a:r>
              <a:rPr sz="600" b="1" spc="-20" dirty="0">
                <a:solidFill>
                  <a:srgbClr val="22553B"/>
                </a:solidFill>
                <a:latin typeface="Arial"/>
                <a:cs typeface="Arial"/>
                <a:hlinkClick r:id="rId5" action="ppaction://hlinksldjump"/>
              </a:rPr>
              <a:t>foundational</a:t>
            </a:r>
            <a:r>
              <a:rPr sz="600" b="1" spc="45" dirty="0">
                <a:solidFill>
                  <a:srgbClr val="22553B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22553B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696707" y="491591"/>
            <a:ext cx="121539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70" dirty="0">
                <a:solidFill>
                  <a:srgbClr val="46AA78"/>
                </a:solidFill>
                <a:latin typeface="Arial"/>
                <a:cs typeface="Arial"/>
              </a:rPr>
              <a:t>How </a:t>
            </a:r>
            <a:r>
              <a:rPr sz="1400" spc="20" dirty="0">
                <a:solidFill>
                  <a:srgbClr val="46AA78"/>
                </a:solidFill>
                <a:latin typeface="Arial"/>
                <a:cs typeface="Arial"/>
              </a:rPr>
              <a:t>to</a:t>
            </a:r>
            <a:r>
              <a:rPr sz="1400" spc="14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100" dirty="0">
                <a:solidFill>
                  <a:srgbClr val="46AA78"/>
                </a:solidFill>
                <a:latin typeface="Arial"/>
                <a:cs typeface="Arial"/>
              </a:rPr>
              <a:t>choose?</a:t>
            </a:r>
            <a:endParaRPr sz="14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502551" y="1179614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02551" y="1561719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02551" y="1943836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02551" y="2498013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624395" y="1103180"/>
            <a:ext cx="3890455" cy="1607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marR="95250" indent="-171450">
              <a:lnSpc>
                <a:spcPct val="102699"/>
              </a:lnSpc>
              <a:buFont typeface="Arial"/>
              <a:buChar char="•"/>
            </a:pPr>
            <a:r>
              <a:rPr sz="1050" spc="-70" dirty="0">
                <a:latin typeface="Arial"/>
                <a:cs typeface="Arial"/>
              </a:rPr>
              <a:t>FO </a:t>
            </a:r>
            <a:r>
              <a:rPr sz="1050" spc="-30" dirty="0">
                <a:latin typeface="Arial"/>
                <a:cs typeface="Arial"/>
              </a:rPr>
              <a:t>Library: the </a:t>
            </a:r>
            <a:r>
              <a:rPr sz="1050" spc="-50" dirty="0">
                <a:latin typeface="Arial"/>
                <a:cs typeface="Arial"/>
              </a:rPr>
              <a:t>Repository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45" dirty="0">
                <a:latin typeface="Arial"/>
                <a:cs typeface="Arial"/>
              </a:rPr>
              <a:t>Ontologies </a:t>
            </a:r>
            <a:r>
              <a:rPr sz="1050" spc="-25" dirty="0">
                <a:latin typeface="Arial"/>
                <a:cs typeface="Arial"/>
              </a:rPr>
              <a:t>for </a:t>
            </a:r>
            <a:r>
              <a:rPr sz="1050" spc="-15" dirty="0">
                <a:latin typeface="Arial"/>
                <a:cs typeface="Arial"/>
              </a:rPr>
              <a:t>MULtiple </a:t>
            </a:r>
            <a:r>
              <a:rPr sz="1050" spc="-105" dirty="0">
                <a:latin typeface="Arial"/>
                <a:cs typeface="Arial"/>
              </a:rPr>
              <a:t>USes  </a:t>
            </a:r>
            <a:r>
              <a:rPr sz="1050" spc="-25" dirty="0">
                <a:latin typeface="Arial"/>
                <a:cs typeface="Arial"/>
              </a:rPr>
              <a:t>(ROMULUS)</a:t>
            </a:r>
            <a:endParaRPr sz="1050" dirty="0">
              <a:latin typeface="Arial"/>
              <a:cs typeface="Arial"/>
            </a:endParaRPr>
          </a:p>
          <a:p>
            <a:pPr marL="184150" marR="5080" indent="-171450">
              <a:lnSpc>
                <a:spcPct val="102600"/>
              </a:lnSpc>
              <a:spcBef>
                <a:spcPts val="300"/>
              </a:spcBef>
              <a:buFont typeface="Arial"/>
              <a:buChar char="•"/>
            </a:pPr>
            <a:r>
              <a:rPr sz="1050" spc="-40" dirty="0">
                <a:latin typeface="Arial"/>
                <a:cs typeface="Arial"/>
              </a:rPr>
              <a:t>Foundational </a:t>
            </a:r>
            <a:r>
              <a:rPr sz="1050" spc="-35" dirty="0">
                <a:latin typeface="Arial"/>
                <a:cs typeface="Arial"/>
              </a:rPr>
              <a:t>ontology </a:t>
            </a:r>
            <a:r>
              <a:rPr sz="1050" spc="-60" dirty="0">
                <a:latin typeface="Arial"/>
                <a:cs typeface="Arial"/>
              </a:rPr>
              <a:t>recommender: </a:t>
            </a:r>
            <a:r>
              <a:rPr sz="1050" spc="-30" dirty="0">
                <a:latin typeface="Arial"/>
                <a:cs typeface="Arial"/>
              </a:rPr>
              <a:t>ONtology </a:t>
            </a:r>
            <a:r>
              <a:rPr sz="1050" spc="-50" dirty="0">
                <a:latin typeface="Arial"/>
                <a:cs typeface="Arial"/>
              </a:rPr>
              <a:t>Selection </a:t>
            </a:r>
            <a:r>
              <a:rPr sz="1050" spc="-60" dirty="0">
                <a:latin typeface="Arial"/>
                <a:cs typeface="Arial"/>
              </a:rPr>
              <a:t>and  </a:t>
            </a:r>
            <a:r>
              <a:rPr sz="1050" spc="-35" dirty="0">
                <a:latin typeface="Arial"/>
                <a:cs typeface="Arial"/>
              </a:rPr>
              <a:t>Explanation </a:t>
            </a:r>
            <a:r>
              <a:rPr sz="1050" spc="-30" dirty="0">
                <a:latin typeface="Arial"/>
                <a:cs typeface="Arial"/>
              </a:rPr>
              <a:t>Tool</a:t>
            </a:r>
            <a:r>
              <a:rPr sz="1050" spc="105" dirty="0">
                <a:latin typeface="Arial"/>
                <a:cs typeface="Arial"/>
              </a:rPr>
              <a:t> </a:t>
            </a:r>
            <a:r>
              <a:rPr sz="1050" spc="-15" dirty="0">
                <a:latin typeface="Arial"/>
                <a:cs typeface="Arial"/>
              </a:rPr>
              <a:t>(ONSET)</a:t>
            </a:r>
            <a:endParaRPr sz="1050" dirty="0">
              <a:latin typeface="Arial"/>
              <a:cs typeface="Arial"/>
            </a:endParaRPr>
          </a:p>
          <a:p>
            <a:pPr marL="184150" marR="201930" indent="-171450">
              <a:lnSpc>
                <a:spcPct val="102600"/>
              </a:lnSpc>
              <a:spcBef>
                <a:spcPts val="300"/>
              </a:spcBef>
              <a:buFont typeface="Arial"/>
              <a:buChar char="•"/>
            </a:pPr>
            <a:r>
              <a:rPr sz="1050" spc="10" dirty="0">
                <a:latin typeface="Arial"/>
                <a:cs typeface="Arial"/>
              </a:rPr>
              <a:t>If </a:t>
            </a:r>
            <a:r>
              <a:rPr sz="1050" spc="-65" dirty="0">
                <a:latin typeface="Arial"/>
                <a:cs typeface="Arial"/>
              </a:rPr>
              <a:t>you </a:t>
            </a:r>
            <a:r>
              <a:rPr sz="1050" spc="-75" dirty="0">
                <a:latin typeface="Arial"/>
                <a:cs typeface="Arial"/>
              </a:rPr>
              <a:t>change </a:t>
            </a:r>
            <a:r>
              <a:rPr sz="1050" spc="-50" dirty="0">
                <a:latin typeface="Arial"/>
                <a:cs typeface="Arial"/>
              </a:rPr>
              <a:t>your </a:t>
            </a:r>
            <a:r>
              <a:rPr sz="1050" spc="-35" dirty="0">
                <a:latin typeface="Arial"/>
                <a:cs typeface="Arial"/>
              </a:rPr>
              <a:t>mind </a:t>
            </a:r>
            <a:r>
              <a:rPr sz="1050" spc="-15" dirty="0">
                <a:latin typeface="Arial"/>
                <a:cs typeface="Arial"/>
              </a:rPr>
              <a:t>(or </a:t>
            </a:r>
            <a:r>
              <a:rPr sz="1050" spc="-85" dirty="0">
                <a:latin typeface="Arial"/>
                <a:cs typeface="Arial"/>
              </a:rPr>
              <a:t>reuse </a:t>
            </a:r>
            <a:r>
              <a:rPr sz="1050" spc="-70" dirty="0">
                <a:latin typeface="Arial"/>
                <a:cs typeface="Arial"/>
              </a:rPr>
              <a:t>an </a:t>
            </a:r>
            <a:r>
              <a:rPr sz="1050" spc="-35" dirty="0">
                <a:latin typeface="Arial"/>
                <a:cs typeface="Arial"/>
              </a:rPr>
              <a:t>ontology </a:t>
            </a:r>
            <a:r>
              <a:rPr sz="1050" spc="5" dirty="0">
                <a:latin typeface="Arial"/>
                <a:cs typeface="Arial"/>
              </a:rPr>
              <a:t>that </a:t>
            </a:r>
            <a:r>
              <a:rPr sz="1050" spc="-90" dirty="0">
                <a:latin typeface="Arial"/>
                <a:cs typeface="Arial"/>
              </a:rPr>
              <a:t>has </a:t>
            </a:r>
            <a:r>
              <a:rPr sz="1050" spc="-70" dirty="0">
                <a:latin typeface="Arial"/>
                <a:cs typeface="Arial"/>
              </a:rPr>
              <a:t>an  </a:t>
            </a:r>
            <a:r>
              <a:rPr sz="1050" spc="-60" dirty="0">
                <a:latin typeface="Arial"/>
                <a:cs typeface="Arial"/>
              </a:rPr>
              <a:t>undesired </a:t>
            </a:r>
            <a:r>
              <a:rPr sz="1050" spc="-65" dirty="0">
                <a:latin typeface="Arial"/>
                <a:cs typeface="Arial"/>
              </a:rPr>
              <a:t>FO </a:t>
            </a:r>
            <a:r>
              <a:rPr sz="1050" spc="-25" dirty="0">
                <a:latin typeface="Arial"/>
                <a:cs typeface="Arial"/>
              </a:rPr>
              <a:t>linked): </a:t>
            </a:r>
            <a:r>
              <a:rPr sz="1050" spc="-55" dirty="0">
                <a:latin typeface="Arial"/>
                <a:cs typeface="Arial"/>
              </a:rPr>
              <a:t>Software </a:t>
            </a:r>
            <a:r>
              <a:rPr sz="1050" spc="-85" dirty="0">
                <a:latin typeface="Arial"/>
                <a:cs typeface="Arial"/>
              </a:rPr>
              <a:t>Used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65" dirty="0">
                <a:latin typeface="Arial"/>
                <a:cs typeface="Arial"/>
              </a:rPr>
              <a:t>Gain </a:t>
            </a:r>
            <a:r>
              <a:rPr sz="1050" spc="-30" dirty="0">
                <a:latin typeface="Arial"/>
                <a:cs typeface="Arial"/>
              </a:rPr>
              <a:t>Ontology  </a:t>
            </a:r>
            <a:r>
              <a:rPr sz="1050" spc="-35" dirty="0">
                <a:latin typeface="Arial"/>
                <a:cs typeface="Arial"/>
              </a:rPr>
              <a:t>Interchangeability (SUGOI)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85" dirty="0">
                <a:latin typeface="Arial"/>
                <a:cs typeface="Arial"/>
              </a:rPr>
              <a:t>swap 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spc="-70" dirty="0">
                <a:latin typeface="Arial"/>
                <a:cs typeface="Arial"/>
              </a:rPr>
              <a:t>FO</a:t>
            </a:r>
            <a:endParaRPr sz="1050" dirty="0">
              <a:latin typeface="Arial"/>
              <a:cs typeface="Arial"/>
            </a:endParaRPr>
          </a:p>
          <a:p>
            <a:pPr marL="184150" marR="297815" indent="-171450">
              <a:lnSpc>
                <a:spcPct val="102600"/>
              </a:lnSpc>
              <a:spcBef>
                <a:spcPts val="300"/>
              </a:spcBef>
              <a:buFont typeface="Arial"/>
              <a:buChar char="•"/>
            </a:pPr>
            <a:r>
              <a:rPr sz="1050" spc="-85" dirty="0">
                <a:latin typeface="Courier New"/>
                <a:cs typeface="Courier New"/>
                <a:hlinkClick r:id="rId8"/>
              </a:rPr>
              <a:t>http://www.thezfiles.co.za/ROMULUS/</a:t>
            </a:r>
            <a:r>
              <a:rPr sz="1050" spc="-85" dirty="0">
                <a:latin typeface="Courier New"/>
                <a:cs typeface="Courier New"/>
              </a:rPr>
              <a:t> </a:t>
            </a:r>
            <a:r>
              <a:rPr sz="1050" spc="-35" dirty="0">
                <a:latin typeface="Arial"/>
                <a:cs typeface="Arial"/>
              </a:rPr>
              <a:t>(and </a:t>
            </a:r>
            <a:r>
              <a:rPr sz="1050" spc="-40" dirty="0">
                <a:latin typeface="Arial"/>
                <a:cs typeface="Arial"/>
              </a:rPr>
              <a:t>related  </a:t>
            </a:r>
            <a:r>
              <a:rPr sz="1050" spc="-50" dirty="0">
                <a:latin typeface="Arial"/>
                <a:cs typeface="Arial"/>
              </a:rPr>
              <a:t>papers)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33/46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38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95300" y="37668"/>
            <a:ext cx="2927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3" action="ppaction://hlinksldjump"/>
              </a:rPr>
              <a:t>DOLCE</a:t>
            </a:r>
            <a:endParaRPr sz="6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26146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614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118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622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126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6146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614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118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622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126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236116" y="37668"/>
            <a:ext cx="18542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B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F</a:t>
            </a: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29936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2993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3497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4001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001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4505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5009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993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497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001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505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993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3497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001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505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009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2274011" y="37668"/>
            <a:ext cx="132643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22553B"/>
                </a:solidFill>
                <a:latin typeface="Arial"/>
                <a:cs typeface="Arial"/>
                <a:hlinkClick r:id="rId5" action="ppaction://hlinksldjump"/>
              </a:rPr>
              <a:t>More </a:t>
            </a:r>
            <a:r>
              <a:rPr sz="600" b="1" spc="-20" dirty="0">
                <a:solidFill>
                  <a:srgbClr val="22553B"/>
                </a:solidFill>
                <a:latin typeface="Arial"/>
                <a:cs typeface="Arial"/>
                <a:hlinkClick r:id="rId5" action="ppaction://hlinksldjump"/>
              </a:rPr>
              <a:t>foundational</a:t>
            </a:r>
            <a:r>
              <a:rPr sz="600" b="1" spc="45" dirty="0">
                <a:solidFill>
                  <a:srgbClr val="22553B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22553B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4162971" y="37668"/>
            <a:ext cx="50427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47294" y="491591"/>
            <a:ext cx="3418204" cy="427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9450">
              <a:lnSpc>
                <a:spcPct val="100000"/>
              </a:lnSpc>
            </a:pPr>
            <a:r>
              <a:rPr sz="1400" spc="-55" dirty="0">
                <a:solidFill>
                  <a:srgbClr val="46AA78"/>
                </a:solidFill>
                <a:latin typeface="Arial"/>
                <a:cs typeface="Arial"/>
              </a:rPr>
              <a:t>Section </a:t>
            </a:r>
            <a:r>
              <a:rPr sz="1400" spc="-20" dirty="0">
                <a:solidFill>
                  <a:srgbClr val="46AA78"/>
                </a:solidFill>
                <a:latin typeface="Arial"/>
                <a:cs typeface="Arial"/>
              </a:rPr>
              <a:t>of </a:t>
            </a:r>
            <a:r>
              <a:rPr sz="1400" spc="-35" dirty="0">
                <a:solidFill>
                  <a:srgbClr val="46AA78"/>
                </a:solidFill>
                <a:latin typeface="Arial"/>
                <a:cs typeface="Arial"/>
              </a:rPr>
              <a:t>the </a:t>
            </a:r>
            <a:r>
              <a:rPr sz="1400" spc="-30" dirty="0">
                <a:solidFill>
                  <a:srgbClr val="46AA78"/>
                </a:solidFill>
                <a:latin typeface="Arial"/>
                <a:cs typeface="Arial"/>
              </a:rPr>
              <a:t>content </a:t>
            </a:r>
            <a:r>
              <a:rPr sz="1400" spc="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46AA78"/>
                </a:solidFill>
                <a:latin typeface="Arial"/>
                <a:cs typeface="Arial"/>
              </a:rPr>
              <a:t>comparison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45" dirty="0">
                <a:latin typeface="Arial"/>
                <a:cs typeface="Arial"/>
              </a:rPr>
              <a:t>alignments </a:t>
            </a:r>
            <a:r>
              <a:rPr sz="1050" spc="-60" dirty="0">
                <a:latin typeface="Arial"/>
                <a:cs typeface="Arial"/>
              </a:rPr>
              <a:t>numbered  </a:t>
            </a:r>
            <a:r>
              <a:rPr sz="1050" spc="-20" dirty="0">
                <a:latin typeface="Arial"/>
                <a:cs typeface="Arial"/>
              </a:rPr>
              <a:t>in </a:t>
            </a:r>
            <a:r>
              <a:rPr sz="1050" spc="-30" dirty="0">
                <a:latin typeface="Arial"/>
                <a:cs typeface="Arial"/>
              </a:rPr>
              <a:t>bold </a:t>
            </a:r>
            <a:r>
              <a:rPr sz="1050" dirty="0">
                <a:latin typeface="Arial"/>
                <a:cs typeface="Arial"/>
              </a:rPr>
              <a:t>font </a:t>
            </a:r>
            <a:r>
              <a:rPr sz="1050" spc="-65" dirty="0">
                <a:latin typeface="Arial"/>
                <a:cs typeface="Arial"/>
              </a:rPr>
              <a:t>can  also  </a:t>
            </a:r>
            <a:r>
              <a:rPr sz="1050" spc="-70" dirty="0">
                <a:latin typeface="Arial"/>
                <a:cs typeface="Arial"/>
              </a:rPr>
              <a:t>be </a:t>
            </a:r>
            <a:r>
              <a:rPr sz="1050" spc="40" dirty="0">
                <a:latin typeface="Arial"/>
                <a:cs typeface="Arial"/>
              </a:rPr>
              <a:t> </a:t>
            </a:r>
            <a:r>
              <a:rPr sz="1050" spc="-65" dirty="0">
                <a:latin typeface="Arial"/>
                <a:cs typeface="Arial"/>
              </a:rPr>
              <a:t>mapped</a:t>
            </a:r>
            <a:endParaRPr sz="105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4136085" y="1520647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11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170527" y="1804060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11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944937" y="2087473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11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979074" y="2231720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11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944937" y="2375954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11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298467" y="2375954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11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094784" y="2520200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11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332592" y="2520200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11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944937" y="2664434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11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342790" y="2947847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11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2" name="object 82"/>
          <p:cNvGraphicFramePr>
            <a:graphicFrameLocks noGrp="1"/>
          </p:cNvGraphicFramePr>
          <p:nvPr/>
        </p:nvGraphicFramePr>
        <p:xfrm>
          <a:off x="357466" y="1137272"/>
          <a:ext cx="4248006" cy="1999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841"/>
                <a:gridCol w="943825"/>
                <a:gridCol w="992479"/>
                <a:gridCol w="272491"/>
                <a:gridCol w="871829"/>
                <a:gridCol w="907541"/>
              </a:tblGrid>
              <a:tr h="141706">
                <a:tc gridSpan="3">
                  <a:txBody>
                    <a:bodyPr/>
                    <a:lstStyle/>
                    <a:p>
                      <a:pPr marL="259715" algn="ctr">
                        <a:lnSpc>
                          <a:spcPts val="944"/>
                        </a:lnSpc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Entity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30353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686435">
                        <a:lnSpc>
                          <a:spcPts val="944"/>
                        </a:lnSpc>
                      </a:pPr>
                      <a:r>
                        <a:rPr sz="900" b="1" spc="-25" dirty="0">
                          <a:latin typeface="Arial"/>
                          <a:cs typeface="Arial"/>
                        </a:rPr>
                        <a:t>Relational</a:t>
                      </a:r>
                      <a:r>
                        <a:rPr sz="9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35" dirty="0">
                          <a:latin typeface="Arial"/>
                          <a:cs typeface="Arial"/>
                        </a:rPr>
                        <a:t>property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0353">
                      <a:solidFill>
                        <a:srgbClr val="000000"/>
                      </a:solidFill>
                      <a:prstDash val="solid"/>
                    </a:lnL>
                    <a:lnT w="5054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41706"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944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DOLCE-Lite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944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BFORO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30353">
                      <a:solidFill>
                        <a:srgbClr val="000000"/>
                      </a:solidFill>
                      <a:prstDash val="solid"/>
                    </a:lnR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0353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944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DOLCE-Lite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944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BFORO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3425">
                <a:tc>
                  <a:txBody>
                    <a:bodyPr/>
                    <a:lstStyle/>
                    <a:p>
                      <a:pPr marR="2540" algn="ctr">
                        <a:lnSpc>
                          <a:spcPts val="944"/>
                        </a:lnSpc>
                      </a:pPr>
                      <a:r>
                        <a:rPr sz="900" b="1" spc="5" dirty="0">
                          <a:latin typeface="Arial"/>
                          <a:cs typeface="Arial"/>
                        </a:rPr>
                        <a:t>1.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944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endurant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944"/>
                        </a:lnSpc>
                      </a:pPr>
                      <a:r>
                        <a:rPr sz="900" spc="-30" dirty="0">
                          <a:latin typeface="Arial"/>
                          <a:cs typeface="Arial"/>
                        </a:rPr>
                        <a:t>Independent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15" dirty="0">
                          <a:latin typeface="Arial"/>
                          <a:cs typeface="Arial"/>
                        </a:rPr>
                        <a:t>Continuant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30353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ctr">
                        <a:lnSpc>
                          <a:spcPts val="944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1.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0353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944"/>
                        </a:lnSpc>
                      </a:pPr>
                      <a:r>
                        <a:rPr sz="900" spc="-35" dirty="0">
                          <a:latin typeface="Arial"/>
                          <a:cs typeface="Arial"/>
                        </a:rPr>
                        <a:t>generic-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location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944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located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in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3413">
                <a:tc>
                  <a:txBody>
                    <a:bodyPr/>
                    <a:lstStyle/>
                    <a:p>
                      <a:pPr marR="2540" algn="ctr">
                        <a:lnSpc>
                          <a:spcPts val="944"/>
                        </a:lnSpc>
                      </a:pPr>
                      <a:r>
                        <a:rPr sz="900" b="1" spc="5" dirty="0">
                          <a:latin typeface="Arial"/>
                          <a:cs typeface="Arial"/>
                        </a:rPr>
                        <a:t>2.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944"/>
                        </a:lnSpc>
                      </a:pPr>
                      <a:r>
                        <a:rPr sz="900" spc="-30" dirty="0">
                          <a:latin typeface="Arial"/>
                          <a:cs typeface="Arial"/>
                        </a:rPr>
                        <a:t>physical-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endurant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944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MaterialEntity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30353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ctr">
                        <a:lnSpc>
                          <a:spcPts val="944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2.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0353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944"/>
                        </a:lnSpc>
                      </a:pPr>
                      <a:r>
                        <a:rPr sz="900" spc="-35" dirty="0">
                          <a:latin typeface="Arial"/>
                          <a:cs typeface="Arial"/>
                        </a:rPr>
                        <a:t>generic-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location-of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944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location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of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246">
                <a:tc>
                  <a:txBody>
                    <a:bodyPr/>
                    <a:lstStyle/>
                    <a:p>
                      <a:pPr marR="2540" algn="ctr">
                        <a:lnSpc>
                          <a:spcPts val="944"/>
                        </a:lnSpc>
                      </a:pPr>
                      <a:r>
                        <a:rPr sz="900" b="1" spc="5" dirty="0">
                          <a:latin typeface="Arial"/>
                          <a:cs typeface="Arial"/>
                        </a:rPr>
                        <a:t>3.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944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physical-object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944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Object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30353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944"/>
                        </a:lnSpc>
                      </a:pPr>
                      <a:r>
                        <a:rPr sz="900" b="1" spc="5" dirty="0">
                          <a:latin typeface="Arial"/>
                          <a:cs typeface="Arial"/>
                        </a:rPr>
                        <a:t>3.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0353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944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part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944"/>
                        </a:lnSpc>
                      </a:pPr>
                      <a:r>
                        <a:rPr sz="900" spc="-65" dirty="0">
                          <a:latin typeface="Arial"/>
                          <a:cs typeface="Arial"/>
                        </a:rPr>
                        <a:t>has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 part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233">
                <a:tc>
                  <a:txBody>
                    <a:bodyPr/>
                    <a:lstStyle/>
                    <a:p>
                      <a:pPr marR="2540" algn="ctr">
                        <a:lnSpc>
                          <a:spcPts val="944"/>
                        </a:lnSpc>
                      </a:pPr>
                      <a:r>
                        <a:rPr sz="900" b="1" spc="5" dirty="0">
                          <a:latin typeface="Arial"/>
                          <a:cs typeface="Arial"/>
                        </a:rPr>
                        <a:t>4.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944"/>
                        </a:lnSpc>
                      </a:pPr>
                      <a:r>
                        <a:rPr sz="900" spc="-15" dirty="0">
                          <a:latin typeface="Arial"/>
                          <a:cs typeface="Arial"/>
                        </a:rPr>
                        <a:t>perdurant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944"/>
                        </a:lnSpc>
                      </a:pPr>
                      <a:r>
                        <a:rPr sz="900" spc="-15" dirty="0">
                          <a:latin typeface="Arial"/>
                          <a:cs typeface="Arial"/>
                        </a:rPr>
                        <a:t>Occurrent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30353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944"/>
                        </a:lnSpc>
                      </a:pPr>
                      <a:r>
                        <a:rPr sz="900" b="1" spc="5" dirty="0">
                          <a:latin typeface="Arial"/>
                          <a:cs typeface="Arial"/>
                        </a:rPr>
                        <a:t>4.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0353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944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part-of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944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part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of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233">
                <a:tc>
                  <a:txBody>
                    <a:bodyPr/>
                    <a:lstStyle/>
                    <a:p>
                      <a:pPr marR="2540" algn="ctr">
                        <a:lnSpc>
                          <a:spcPts val="944"/>
                        </a:lnSpc>
                      </a:pPr>
                      <a:r>
                        <a:rPr sz="900" b="1" spc="5" dirty="0">
                          <a:latin typeface="Arial"/>
                          <a:cs typeface="Arial"/>
                        </a:rPr>
                        <a:t>5.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944"/>
                        </a:lnSpc>
                      </a:pPr>
                      <a:r>
                        <a:rPr sz="900" spc="-55" dirty="0">
                          <a:latin typeface="Arial"/>
                          <a:cs typeface="Arial"/>
                        </a:rPr>
                        <a:t>process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944"/>
                        </a:lnSpc>
                      </a:pPr>
                      <a:r>
                        <a:rPr sz="900" spc="-50" dirty="0">
                          <a:latin typeface="Arial"/>
                          <a:cs typeface="Arial"/>
                        </a:rPr>
                        <a:t>Process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30353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944"/>
                        </a:lnSpc>
                      </a:pPr>
                      <a:r>
                        <a:rPr sz="900" b="1" spc="5" dirty="0">
                          <a:latin typeface="Arial"/>
                          <a:cs typeface="Arial"/>
                        </a:rPr>
                        <a:t>5.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0353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944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proper-part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944"/>
                        </a:lnSpc>
                      </a:pPr>
                      <a:r>
                        <a:rPr sz="900" spc="-65" dirty="0">
                          <a:latin typeface="Arial"/>
                          <a:cs typeface="Arial"/>
                        </a:rPr>
                        <a:t>has  </a:t>
                      </a:r>
                      <a:r>
                        <a:rPr sz="900" spc="-30" dirty="0">
                          <a:latin typeface="Arial"/>
                          <a:cs typeface="Arial"/>
                        </a:rPr>
                        <a:t>proper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part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246">
                <a:tc>
                  <a:txBody>
                    <a:bodyPr/>
                    <a:lstStyle/>
                    <a:p>
                      <a:pPr marR="2540" algn="ctr">
                        <a:lnSpc>
                          <a:spcPts val="944"/>
                        </a:lnSpc>
                      </a:pPr>
                      <a:r>
                        <a:rPr sz="900" b="1" spc="5" dirty="0">
                          <a:latin typeface="Arial"/>
                          <a:cs typeface="Arial"/>
                        </a:rPr>
                        <a:t>6.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944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quality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944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Quality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30353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944"/>
                        </a:lnSpc>
                      </a:pPr>
                      <a:r>
                        <a:rPr sz="900" b="1" spc="5" dirty="0">
                          <a:latin typeface="Arial"/>
                          <a:cs typeface="Arial"/>
                        </a:rPr>
                        <a:t>6.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0353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944"/>
                        </a:lnSpc>
                      </a:pPr>
                      <a:r>
                        <a:rPr sz="900" spc="-15" dirty="0">
                          <a:latin typeface="Arial"/>
                          <a:cs typeface="Arial"/>
                        </a:rPr>
                        <a:t>proper-part-of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944"/>
                        </a:lnSpc>
                      </a:pPr>
                      <a:r>
                        <a:rPr sz="900" spc="-30" dirty="0">
                          <a:latin typeface="Arial"/>
                          <a:cs typeface="Arial"/>
                        </a:rPr>
                        <a:t>proper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part</a:t>
                      </a:r>
                      <a:r>
                        <a:rPr sz="900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of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3413">
                <a:tc>
                  <a:txBody>
                    <a:bodyPr/>
                    <a:lstStyle/>
                    <a:p>
                      <a:pPr marR="8890" algn="ctr">
                        <a:lnSpc>
                          <a:spcPts val="944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7.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944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spatio-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temporal-region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944"/>
                        </a:lnSpc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SpatioTemporal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40" dirty="0">
                          <a:latin typeface="Arial"/>
                          <a:cs typeface="Arial"/>
                        </a:rPr>
                        <a:t>Region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30353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ctr">
                        <a:lnSpc>
                          <a:spcPts val="944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7.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0353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944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participant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944"/>
                        </a:lnSpc>
                      </a:pPr>
                      <a:r>
                        <a:rPr sz="900" spc="-65" dirty="0">
                          <a:latin typeface="Arial"/>
                          <a:cs typeface="Arial"/>
                        </a:rPr>
                        <a:t>has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participant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233">
                <a:tc>
                  <a:txBody>
                    <a:bodyPr/>
                    <a:lstStyle/>
                    <a:p>
                      <a:pPr marR="8890" algn="ctr">
                        <a:lnSpc>
                          <a:spcPts val="944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8.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944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temporal-region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944"/>
                        </a:lnSpc>
                      </a:pPr>
                      <a:r>
                        <a:rPr sz="900" spc="-35" dirty="0">
                          <a:latin typeface="Arial"/>
                          <a:cs typeface="Arial"/>
                        </a:rPr>
                        <a:t>TemporalRegion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30353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ctr">
                        <a:lnSpc>
                          <a:spcPts val="944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8.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0353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944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participant-in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944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participates</a:t>
                      </a:r>
                      <a:r>
                        <a:rPr sz="9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in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246">
                <a:tc>
                  <a:txBody>
                    <a:bodyPr/>
                    <a:lstStyle/>
                    <a:p>
                      <a:pPr marR="2540" algn="ctr">
                        <a:lnSpc>
                          <a:spcPts val="944"/>
                        </a:lnSpc>
                      </a:pPr>
                      <a:r>
                        <a:rPr sz="900" b="1" spc="5" dirty="0">
                          <a:latin typeface="Arial"/>
                          <a:cs typeface="Arial"/>
                        </a:rPr>
                        <a:t>9.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944"/>
                        </a:lnSpc>
                      </a:pPr>
                      <a:r>
                        <a:rPr sz="900" spc="-40" dirty="0">
                          <a:latin typeface="Arial"/>
                          <a:cs typeface="Arial"/>
                        </a:rPr>
                        <a:t>space-region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944"/>
                        </a:lnSpc>
                      </a:pPr>
                      <a:r>
                        <a:rPr sz="900" spc="-30" dirty="0">
                          <a:latin typeface="Arial"/>
                          <a:cs typeface="Arial"/>
                        </a:rPr>
                        <a:t>SpatialRegion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30353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0353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54">
                      <a:solidFill>
                        <a:srgbClr val="000000"/>
                      </a:solidFill>
                      <a:prstDash val="solid"/>
                    </a:lnL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3" name="object 8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34</a:t>
            </a:r>
            <a:r>
              <a:rPr spc="50" dirty="0"/>
              <a:t>/46</a:t>
            </a: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38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95300" y="37668"/>
            <a:ext cx="2927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3" action="ppaction://hlinksldjump"/>
              </a:rPr>
              <a:t>DOLCE</a:t>
            </a:r>
            <a:endParaRPr sz="6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26146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614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118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622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126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6146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614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118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622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126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236116" y="37668"/>
            <a:ext cx="18542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B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F</a:t>
            </a: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29936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2993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3497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4001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505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4505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5009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993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497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001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505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993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3497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001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505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009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2274011" y="37667"/>
            <a:ext cx="1402639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22553B"/>
                </a:solidFill>
                <a:latin typeface="Arial"/>
                <a:cs typeface="Arial"/>
                <a:hlinkClick r:id="rId5" action="ppaction://hlinksldjump"/>
              </a:rPr>
              <a:t>More </a:t>
            </a:r>
            <a:r>
              <a:rPr sz="600" b="1" spc="-20" dirty="0">
                <a:solidFill>
                  <a:srgbClr val="22553B"/>
                </a:solidFill>
                <a:latin typeface="Arial"/>
                <a:cs typeface="Arial"/>
                <a:hlinkClick r:id="rId5" action="ppaction://hlinksldjump"/>
              </a:rPr>
              <a:t>foundational</a:t>
            </a:r>
            <a:r>
              <a:rPr sz="600" b="1" spc="45" dirty="0">
                <a:solidFill>
                  <a:srgbClr val="22553B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22553B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3" name="object 7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35</a:t>
            </a:r>
            <a:r>
              <a:rPr spc="50" dirty="0"/>
              <a:t>/46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945464" y="491591"/>
            <a:ext cx="271780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75" dirty="0">
                <a:solidFill>
                  <a:srgbClr val="46AA78"/>
                </a:solidFill>
                <a:latin typeface="Arial"/>
                <a:cs typeface="Arial"/>
              </a:rPr>
              <a:t>Exercise:  </a:t>
            </a:r>
            <a:r>
              <a:rPr sz="1400" spc="-50" dirty="0">
                <a:solidFill>
                  <a:srgbClr val="46AA78"/>
                </a:solidFill>
                <a:latin typeface="Arial"/>
                <a:cs typeface="Arial"/>
              </a:rPr>
              <a:t>which </a:t>
            </a:r>
            <a:r>
              <a:rPr sz="1400" spc="-80" dirty="0">
                <a:solidFill>
                  <a:srgbClr val="46AA78"/>
                </a:solidFill>
                <a:latin typeface="Arial"/>
                <a:cs typeface="Arial"/>
              </a:rPr>
              <a:t>FO </a:t>
            </a:r>
            <a:r>
              <a:rPr sz="1400" spc="-20" dirty="0">
                <a:solidFill>
                  <a:srgbClr val="46AA78"/>
                </a:solidFill>
                <a:latin typeface="Arial"/>
                <a:cs typeface="Arial"/>
              </a:rPr>
              <a:t>in </a:t>
            </a:r>
            <a:r>
              <a:rPr sz="1400" spc="-25" dirty="0">
                <a:solidFill>
                  <a:srgbClr val="46AA78"/>
                </a:solidFill>
                <a:latin typeface="Arial"/>
                <a:cs typeface="Arial"/>
              </a:rPr>
              <a:t>this </a:t>
            </a:r>
            <a:r>
              <a:rPr sz="1400" spc="3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85" dirty="0">
                <a:solidFill>
                  <a:srgbClr val="46AA78"/>
                </a:solidFill>
                <a:latin typeface="Arial"/>
                <a:cs typeface="Arial"/>
              </a:rPr>
              <a:t>scenario?</a:t>
            </a:r>
            <a:endParaRPr sz="14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47294" y="1213215"/>
            <a:ext cx="3913504" cy="1396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600"/>
              </a:lnSpc>
            </a:pPr>
            <a:r>
              <a:rPr sz="1050" spc="-70" dirty="0">
                <a:latin typeface="Arial"/>
                <a:cs typeface="Arial"/>
              </a:rPr>
              <a:t>You </a:t>
            </a:r>
            <a:r>
              <a:rPr sz="1050" spc="-80" dirty="0">
                <a:latin typeface="Arial"/>
                <a:cs typeface="Arial"/>
              </a:rPr>
              <a:t>are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65" dirty="0">
                <a:latin typeface="Arial"/>
                <a:cs typeface="Arial"/>
              </a:rPr>
              <a:t>develop </a:t>
            </a:r>
            <a:r>
              <a:rPr sz="1050" spc="-70" dirty="0">
                <a:latin typeface="Arial"/>
                <a:cs typeface="Arial"/>
              </a:rPr>
              <a:t>an </a:t>
            </a:r>
            <a:r>
              <a:rPr sz="1050" spc="-35" dirty="0">
                <a:latin typeface="Arial"/>
                <a:cs typeface="Arial"/>
              </a:rPr>
              <a:t>ontology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40" dirty="0">
                <a:latin typeface="Arial"/>
                <a:cs typeface="Arial"/>
              </a:rPr>
              <a:t>heart </a:t>
            </a:r>
            <a:r>
              <a:rPr sz="1050" spc="-85" dirty="0">
                <a:latin typeface="Arial"/>
                <a:cs typeface="Arial"/>
              </a:rPr>
              <a:t>diseases. </a:t>
            </a:r>
            <a:r>
              <a:rPr sz="1050" spc="-35" dirty="0">
                <a:latin typeface="Arial"/>
                <a:cs typeface="Arial"/>
              </a:rPr>
              <a:t>The ontology  must </a:t>
            </a:r>
            <a:r>
              <a:rPr sz="1050" spc="-40" dirty="0">
                <a:latin typeface="Arial"/>
                <a:cs typeface="Arial"/>
              </a:rPr>
              <a:t>capture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20" dirty="0">
                <a:latin typeface="Arial"/>
                <a:cs typeface="Arial"/>
              </a:rPr>
              <a:t>intrinsic </a:t>
            </a:r>
            <a:r>
              <a:rPr sz="1050" spc="-35" dirty="0">
                <a:latin typeface="Arial"/>
                <a:cs typeface="Arial"/>
              </a:rPr>
              <a:t>nature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50" dirty="0">
                <a:latin typeface="Arial"/>
                <a:cs typeface="Arial"/>
              </a:rPr>
              <a:t>real </a:t>
            </a:r>
            <a:r>
              <a:rPr sz="1050" spc="-45" dirty="0">
                <a:latin typeface="Arial"/>
                <a:cs typeface="Arial"/>
              </a:rPr>
              <a:t>world </a:t>
            </a:r>
            <a:r>
              <a:rPr sz="1050" spc="-50" dirty="0">
                <a:latin typeface="Arial"/>
                <a:cs typeface="Arial"/>
              </a:rPr>
              <a:t>only. </a:t>
            </a:r>
            <a:r>
              <a:rPr sz="1050" spc="-70" dirty="0">
                <a:latin typeface="Arial"/>
                <a:cs typeface="Arial"/>
              </a:rPr>
              <a:t>As </a:t>
            </a:r>
            <a:r>
              <a:rPr sz="1050" spc="-60" dirty="0">
                <a:latin typeface="Arial"/>
                <a:cs typeface="Arial"/>
              </a:rPr>
              <a:t>such,  </a:t>
            </a:r>
            <a:r>
              <a:rPr sz="1050" spc="-30" dirty="0">
                <a:latin typeface="Arial"/>
                <a:cs typeface="Arial"/>
              </a:rPr>
              <a:t>entities </a:t>
            </a:r>
            <a:r>
              <a:rPr sz="1050" spc="5" dirty="0">
                <a:latin typeface="Arial"/>
                <a:cs typeface="Arial"/>
              </a:rPr>
              <a:t>that </a:t>
            </a:r>
            <a:r>
              <a:rPr sz="1050" spc="-80" dirty="0">
                <a:latin typeface="Arial"/>
                <a:cs typeface="Arial"/>
              </a:rPr>
              <a:t>are </a:t>
            </a:r>
            <a:r>
              <a:rPr sz="1050" spc="-10" dirty="0">
                <a:latin typeface="Arial"/>
                <a:cs typeface="Arial"/>
              </a:rPr>
              <a:t>not </a:t>
            </a:r>
            <a:r>
              <a:rPr sz="1050" spc="-60" dirty="0">
                <a:latin typeface="Arial"/>
                <a:cs typeface="Arial"/>
              </a:rPr>
              <a:t>extended </a:t>
            </a:r>
            <a:r>
              <a:rPr sz="1050" spc="-20" dirty="0">
                <a:latin typeface="Arial"/>
                <a:cs typeface="Arial"/>
              </a:rPr>
              <a:t>in </a:t>
            </a:r>
            <a:r>
              <a:rPr sz="1050" spc="-90" dirty="0">
                <a:latin typeface="Arial"/>
                <a:cs typeface="Arial"/>
              </a:rPr>
              <a:t>space </a:t>
            </a:r>
            <a:r>
              <a:rPr sz="1050" spc="-60" dirty="0">
                <a:latin typeface="Arial"/>
                <a:cs typeface="Arial"/>
              </a:rPr>
              <a:t>and </a:t>
            </a:r>
            <a:r>
              <a:rPr sz="1050" spc="-20" dirty="0">
                <a:latin typeface="Arial"/>
                <a:cs typeface="Arial"/>
              </a:rPr>
              <a:t>time </a:t>
            </a:r>
            <a:r>
              <a:rPr sz="1050" spc="-35" dirty="0">
                <a:latin typeface="Arial"/>
                <a:cs typeface="Arial"/>
              </a:rPr>
              <a:t>must </a:t>
            </a:r>
            <a:r>
              <a:rPr sz="1050" spc="-10" dirty="0">
                <a:latin typeface="Arial"/>
                <a:cs typeface="Arial"/>
              </a:rPr>
              <a:t>not </a:t>
            </a:r>
            <a:r>
              <a:rPr sz="1050" spc="-70" dirty="0">
                <a:latin typeface="Arial"/>
                <a:cs typeface="Arial"/>
              </a:rPr>
              <a:t>be </a:t>
            </a:r>
            <a:r>
              <a:rPr sz="1050" spc="-40" dirty="0">
                <a:latin typeface="Arial"/>
                <a:cs typeface="Arial"/>
              </a:rPr>
              <a:t>found  </a:t>
            </a:r>
            <a:r>
              <a:rPr sz="1050" spc="-20" dirty="0">
                <a:latin typeface="Arial"/>
                <a:cs typeface="Arial"/>
              </a:rPr>
              <a:t>in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40" dirty="0">
                <a:latin typeface="Arial"/>
                <a:cs typeface="Arial"/>
              </a:rPr>
              <a:t>ontology. </a:t>
            </a:r>
            <a:r>
              <a:rPr sz="1050" spc="-65" dirty="0">
                <a:latin typeface="Arial"/>
                <a:cs typeface="Arial"/>
              </a:rPr>
              <a:t>Possible </a:t>
            </a:r>
            <a:r>
              <a:rPr sz="1050" spc="-20" dirty="0">
                <a:latin typeface="Arial"/>
                <a:cs typeface="Arial"/>
              </a:rPr>
              <a:t>future </a:t>
            </a:r>
            <a:r>
              <a:rPr sz="1050" spc="-35" dirty="0">
                <a:latin typeface="Arial"/>
                <a:cs typeface="Arial"/>
              </a:rPr>
              <a:t>conditions </a:t>
            </a:r>
            <a:r>
              <a:rPr sz="1050" spc="5" dirty="0">
                <a:latin typeface="Arial"/>
                <a:cs typeface="Arial"/>
              </a:rPr>
              <a:t>that </a:t>
            </a:r>
            <a:r>
              <a:rPr sz="1050" spc="-80" dirty="0">
                <a:latin typeface="Arial"/>
                <a:cs typeface="Arial"/>
              </a:rPr>
              <a:t>are </a:t>
            </a:r>
            <a:r>
              <a:rPr sz="1050" spc="-45" dirty="0">
                <a:latin typeface="Arial"/>
                <a:cs typeface="Arial"/>
              </a:rPr>
              <a:t>predicted </a:t>
            </a:r>
            <a:r>
              <a:rPr sz="1050" spc="-60" dirty="0">
                <a:latin typeface="Arial"/>
                <a:cs typeface="Arial"/>
              </a:rPr>
              <a:t>and  previous </a:t>
            </a:r>
            <a:r>
              <a:rPr sz="1050" spc="-35" dirty="0">
                <a:latin typeface="Arial"/>
                <a:cs typeface="Arial"/>
              </a:rPr>
              <a:t>conditions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40" dirty="0">
                <a:latin typeface="Arial"/>
                <a:cs typeface="Arial"/>
              </a:rPr>
              <a:t>heart </a:t>
            </a:r>
            <a:r>
              <a:rPr sz="1050" spc="-35" dirty="0">
                <a:latin typeface="Arial"/>
                <a:cs typeface="Arial"/>
              </a:rPr>
              <a:t>must </a:t>
            </a:r>
            <a:r>
              <a:rPr sz="1050" spc="-70" dirty="0">
                <a:latin typeface="Arial"/>
                <a:cs typeface="Arial"/>
              </a:rPr>
              <a:t>be </a:t>
            </a:r>
            <a:r>
              <a:rPr sz="1050" spc="-50" dirty="0">
                <a:latin typeface="Arial"/>
                <a:cs typeface="Arial"/>
              </a:rPr>
              <a:t>modelled </a:t>
            </a:r>
            <a:r>
              <a:rPr sz="1050" spc="-20" dirty="0">
                <a:latin typeface="Arial"/>
                <a:cs typeface="Arial"/>
              </a:rPr>
              <a:t>in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40" dirty="0">
                <a:latin typeface="Arial"/>
                <a:cs typeface="Arial"/>
              </a:rPr>
              <a:t>ontology.  </a:t>
            </a:r>
            <a:r>
              <a:rPr sz="1050" spc="-70" dirty="0">
                <a:latin typeface="Arial"/>
                <a:cs typeface="Arial"/>
              </a:rPr>
              <a:t>Since </a:t>
            </a:r>
            <a:r>
              <a:rPr sz="1050" spc="45" dirty="0">
                <a:latin typeface="Arial"/>
                <a:cs typeface="Arial"/>
              </a:rPr>
              <a:t>it </a:t>
            </a:r>
            <a:r>
              <a:rPr sz="1050" spc="-60" dirty="0">
                <a:latin typeface="Arial"/>
                <a:cs typeface="Arial"/>
              </a:rPr>
              <a:t>is </a:t>
            </a:r>
            <a:r>
              <a:rPr sz="1050" spc="-85" dirty="0">
                <a:latin typeface="Arial"/>
                <a:cs typeface="Arial"/>
              </a:rPr>
              <a:t>a </a:t>
            </a:r>
            <a:r>
              <a:rPr sz="1050" spc="-35" dirty="0">
                <a:latin typeface="Arial"/>
                <a:cs typeface="Arial"/>
              </a:rPr>
              <a:t>biological </a:t>
            </a:r>
            <a:r>
              <a:rPr sz="1050" spc="-40" dirty="0">
                <a:latin typeface="Arial"/>
                <a:cs typeface="Arial"/>
              </a:rPr>
              <a:t>ontology, </a:t>
            </a:r>
            <a:r>
              <a:rPr sz="1050" spc="-65" dirty="0">
                <a:latin typeface="Arial"/>
                <a:cs typeface="Arial"/>
              </a:rPr>
              <a:t>you </a:t>
            </a:r>
            <a:r>
              <a:rPr sz="1050" spc="-55" dirty="0">
                <a:latin typeface="Arial"/>
                <a:cs typeface="Arial"/>
              </a:rPr>
              <a:t>wish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45" dirty="0">
                <a:latin typeface="Arial"/>
                <a:cs typeface="Arial"/>
              </a:rPr>
              <a:t>register </a:t>
            </a:r>
            <a:r>
              <a:rPr sz="1050" spc="45" dirty="0">
                <a:latin typeface="Arial"/>
                <a:cs typeface="Arial"/>
              </a:rPr>
              <a:t>it </a:t>
            </a:r>
            <a:r>
              <a:rPr sz="1050" dirty="0">
                <a:latin typeface="Arial"/>
                <a:cs typeface="Arial"/>
              </a:rPr>
              <a:t>with </a:t>
            </a:r>
            <a:r>
              <a:rPr sz="1050" spc="-30" dirty="0">
                <a:latin typeface="Arial"/>
                <a:cs typeface="Arial"/>
              </a:rPr>
              <a:t>the  </a:t>
            </a:r>
            <a:r>
              <a:rPr sz="1050" spc="-40" dirty="0">
                <a:latin typeface="Arial"/>
                <a:cs typeface="Arial"/>
              </a:rPr>
              <a:t>OBO </a:t>
            </a:r>
            <a:r>
              <a:rPr sz="1050" spc="-35" dirty="0">
                <a:latin typeface="Arial"/>
                <a:cs typeface="Arial"/>
              </a:rPr>
              <a:t>foundry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40" dirty="0">
                <a:latin typeface="Arial"/>
                <a:cs typeface="Arial"/>
              </a:rPr>
              <a:t>allow </a:t>
            </a:r>
            <a:r>
              <a:rPr sz="1050" spc="-85" dirty="0">
                <a:latin typeface="Arial"/>
                <a:cs typeface="Arial"/>
              </a:rPr>
              <a:t>reuse </a:t>
            </a:r>
            <a:r>
              <a:rPr sz="1050" spc="-60" dirty="0">
                <a:latin typeface="Arial"/>
                <a:cs typeface="Arial"/>
              </a:rPr>
              <a:t>and </a:t>
            </a:r>
            <a:r>
              <a:rPr sz="1050" spc="-25" dirty="0">
                <a:latin typeface="Arial"/>
                <a:cs typeface="Arial"/>
              </a:rPr>
              <a:t>integration </a:t>
            </a:r>
            <a:r>
              <a:rPr sz="1050" dirty="0">
                <a:latin typeface="Arial"/>
                <a:cs typeface="Arial"/>
              </a:rPr>
              <a:t>with </a:t>
            </a:r>
            <a:r>
              <a:rPr sz="1050" spc="-30" dirty="0">
                <a:latin typeface="Arial"/>
                <a:cs typeface="Arial"/>
              </a:rPr>
              <a:t>other </a:t>
            </a:r>
            <a:r>
              <a:rPr sz="1050" spc="-40" dirty="0">
                <a:latin typeface="Arial"/>
                <a:cs typeface="Arial"/>
              </a:rPr>
              <a:t>ontologies.  </a:t>
            </a:r>
            <a:r>
              <a:rPr sz="1050" spc="-25" dirty="0">
                <a:latin typeface="Arial"/>
                <a:cs typeface="Arial"/>
              </a:rPr>
              <a:t>This </a:t>
            </a:r>
            <a:r>
              <a:rPr sz="1050" spc="-35" dirty="0">
                <a:latin typeface="Arial"/>
                <a:cs typeface="Arial"/>
              </a:rPr>
              <a:t>ontology must </a:t>
            </a:r>
            <a:r>
              <a:rPr sz="1050" spc="-70" dirty="0">
                <a:latin typeface="Arial"/>
                <a:cs typeface="Arial"/>
              </a:rPr>
              <a:t>be  </a:t>
            </a:r>
            <a:r>
              <a:rPr sz="1050" spc="-50" dirty="0">
                <a:latin typeface="Arial"/>
                <a:cs typeface="Arial"/>
              </a:rPr>
              <a:t>modelled </a:t>
            </a:r>
            <a:r>
              <a:rPr sz="1050" spc="-20" dirty="0">
                <a:latin typeface="Arial"/>
                <a:cs typeface="Arial"/>
              </a:rPr>
              <a:t>in </a:t>
            </a:r>
            <a:r>
              <a:rPr sz="1050" spc="-40" dirty="0">
                <a:latin typeface="Arial"/>
                <a:cs typeface="Arial"/>
              </a:rPr>
              <a:t>OWL </a:t>
            </a:r>
            <a:r>
              <a:rPr sz="1050" spc="-65" dirty="0">
                <a:latin typeface="Arial"/>
                <a:cs typeface="Arial"/>
              </a:rPr>
              <a:t>2  </a:t>
            </a:r>
            <a:r>
              <a:rPr sz="1050" spc="145" dirty="0">
                <a:latin typeface="Arial"/>
                <a:cs typeface="Arial"/>
              </a:rPr>
              <a:t> </a:t>
            </a:r>
            <a:r>
              <a:rPr sz="1050" spc="-40" dirty="0">
                <a:latin typeface="Arial"/>
                <a:cs typeface="Arial"/>
              </a:rPr>
              <a:t>EL.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38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95300" y="37668"/>
            <a:ext cx="2927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3" action="ppaction://hlinksldjump"/>
              </a:rPr>
              <a:t>DOLCE</a:t>
            </a:r>
            <a:endParaRPr sz="6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26146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614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118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622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126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6146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614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118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622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126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236116" y="37668"/>
            <a:ext cx="18542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B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F</a:t>
            </a: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29936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2993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3497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4001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505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5009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5009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993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497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001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505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993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3497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001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505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009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2274011" y="37667"/>
            <a:ext cx="1478839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22553B"/>
                </a:solidFill>
                <a:latin typeface="Arial"/>
                <a:cs typeface="Arial"/>
                <a:hlinkClick r:id="rId5" action="ppaction://hlinksldjump"/>
              </a:rPr>
              <a:t>More </a:t>
            </a:r>
            <a:r>
              <a:rPr sz="600" b="1" spc="-20" dirty="0">
                <a:solidFill>
                  <a:srgbClr val="22553B"/>
                </a:solidFill>
                <a:latin typeface="Arial"/>
                <a:cs typeface="Arial"/>
                <a:hlinkClick r:id="rId5" action="ppaction://hlinksldjump"/>
              </a:rPr>
              <a:t>foundational</a:t>
            </a:r>
            <a:r>
              <a:rPr sz="600" b="1" spc="45" dirty="0">
                <a:solidFill>
                  <a:srgbClr val="22553B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22553B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ry</a:t>
            </a:r>
            <a:endParaRPr sz="600">
              <a:latin typeface="Arial"/>
              <a:cs typeface="Arial"/>
            </a:endParaRPr>
          </a:p>
        </p:txBody>
      </p:sp>
      <p:sp>
        <p:nvSpPr>
          <p:cNvPr id="73" name="object 7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36</a:t>
            </a:r>
            <a:r>
              <a:rPr spc="50" dirty="0"/>
              <a:t>/46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945464" y="491591"/>
            <a:ext cx="271780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75" dirty="0">
                <a:solidFill>
                  <a:srgbClr val="46AA78"/>
                </a:solidFill>
                <a:latin typeface="Arial"/>
                <a:cs typeface="Arial"/>
              </a:rPr>
              <a:t>Exercise:  </a:t>
            </a:r>
            <a:r>
              <a:rPr sz="1400" spc="-50" dirty="0">
                <a:solidFill>
                  <a:srgbClr val="46AA78"/>
                </a:solidFill>
                <a:latin typeface="Arial"/>
                <a:cs typeface="Arial"/>
              </a:rPr>
              <a:t>which </a:t>
            </a:r>
            <a:r>
              <a:rPr sz="1400" spc="-80" dirty="0">
                <a:solidFill>
                  <a:srgbClr val="46AA78"/>
                </a:solidFill>
                <a:latin typeface="Arial"/>
                <a:cs typeface="Arial"/>
              </a:rPr>
              <a:t>FO </a:t>
            </a:r>
            <a:r>
              <a:rPr sz="1400" spc="-20" dirty="0">
                <a:solidFill>
                  <a:srgbClr val="46AA78"/>
                </a:solidFill>
                <a:latin typeface="Arial"/>
                <a:cs typeface="Arial"/>
              </a:rPr>
              <a:t>in </a:t>
            </a:r>
            <a:r>
              <a:rPr sz="1400" spc="-25" dirty="0">
                <a:solidFill>
                  <a:srgbClr val="46AA78"/>
                </a:solidFill>
                <a:latin typeface="Arial"/>
                <a:cs typeface="Arial"/>
              </a:rPr>
              <a:t>this </a:t>
            </a:r>
            <a:r>
              <a:rPr sz="1400" spc="3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85" dirty="0">
                <a:solidFill>
                  <a:srgbClr val="46AA78"/>
                </a:solidFill>
                <a:latin typeface="Arial"/>
                <a:cs typeface="Arial"/>
              </a:rPr>
              <a:t>scenario?</a:t>
            </a:r>
            <a:endParaRPr sz="14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47294" y="1213215"/>
            <a:ext cx="3913504" cy="1396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600"/>
              </a:lnSpc>
            </a:pPr>
            <a:r>
              <a:rPr sz="1050" spc="-70" dirty="0">
                <a:latin typeface="Arial"/>
                <a:cs typeface="Arial"/>
              </a:rPr>
              <a:t>You </a:t>
            </a:r>
            <a:r>
              <a:rPr sz="1050" spc="-80" dirty="0">
                <a:latin typeface="Arial"/>
                <a:cs typeface="Arial"/>
              </a:rPr>
              <a:t>are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65" dirty="0">
                <a:latin typeface="Arial"/>
                <a:cs typeface="Arial"/>
              </a:rPr>
              <a:t>develop </a:t>
            </a:r>
            <a:r>
              <a:rPr sz="1050" spc="-70" dirty="0">
                <a:latin typeface="Arial"/>
                <a:cs typeface="Arial"/>
              </a:rPr>
              <a:t>an </a:t>
            </a:r>
            <a:r>
              <a:rPr sz="1050" spc="-35" dirty="0">
                <a:latin typeface="Arial"/>
                <a:cs typeface="Arial"/>
              </a:rPr>
              <a:t>ontology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40" dirty="0">
                <a:latin typeface="Arial"/>
                <a:cs typeface="Arial"/>
              </a:rPr>
              <a:t>heart </a:t>
            </a:r>
            <a:r>
              <a:rPr sz="1050" spc="-85" dirty="0">
                <a:latin typeface="Arial"/>
                <a:cs typeface="Arial"/>
              </a:rPr>
              <a:t>diseases. </a:t>
            </a:r>
            <a:r>
              <a:rPr sz="1050" spc="-35" dirty="0">
                <a:latin typeface="Arial"/>
                <a:cs typeface="Arial"/>
              </a:rPr>
              <a:t>The ontology  must </a:t>
            </a:r>
            <a:r>
              <a:rPr sz="1050" spc="-40" dirty="0">
                <a:latin typeface="Arial"/>
                <a:cs typeface="Arial"/>
              </a:rPr>
              <a:t>capture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20" dirty="0">
                <a:latin typeface="Arial"/>
                <a:cs typeface="Arial"/>
              </a:rPr>
              <a:t>intrinsic </a:t>
            </a:r>
            <a:r>
              <a:rPr sz="1050" spc="-35" dirty="0">
                <a:latin typeface="Arial"/>
                <a:cs typeface="Arial"/>
              </a:rPr>
              <a:t>nature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50" dirty="0">
                <a:solidFill>
                  <a:srgbClr val="009A55"/>
                </a:solidFill>
                <a:latin typeface="Arial"/>
                <a:cs typeface="Arial"/>
              </a:rPr>
              <a:t>real </a:t>
            </a:r>
            <a:r>
              <a:rPr sz="1050" spc="-45" dirty="0">
                <a:solidFill>
                  <a:srgbClr val="009A55"/>
                </a:solidFill>
                <a:latin typeface="Arial"/>
                <a:cs typeface="Arial"/>
              </a:rPr>
              <a:t>world </a:t>
            </a:r>
            <a:r>
              <a:rPr sz="1050" spc="-30" dirty="0">
                <a:solidFill>
                  <a:srgbClr val="009A55"/>
                </a:solidFill>
                <a:latin typeface="Arial"/>
                <a:cs typeface="Arial"/>
              </a:rPr>
              <a:t>only</a:t>
            </a:r>
            <a:r>
              <a:rPr sz="1050" spc="-30" dirty="0">
                <a:latin typeface="Arial"/>
                <a:cs typeface="Arial"/>
              </a:rPr>
              <a:t>. </a:t>
            </a:r>
            <a:r>
              <a:rPr sz="1050" spc="-70" dirty="0">
                <a:latin typeface="Arial"/>
                <a:cs typeface="Arial"/>
              </a:rPr>
              <a:t>As </a:t>
            </a:r>
            <a:r>
              <a:rPr sz="1050" spc="-60" dirty="0">
                <a:latin typeface="Arial"/>
                <a:cs typeface="Arial"/>
              </a:rPr>
              <a:t>such,  </a:t>
            </a:r>
            <a:r>
              <a:rPr sz="1050" spc="-30" dirty="0">
                <a:solidFill>
                  <a:srgbClr val="009A55"/>
                </a:solidFill>
                <a:latin typeface="Arial"/>
                <a:cs typeface="Arial"/>
              </a:rPr>
              <a:t>entities </a:t>
            </a:r>
            <a:r>
              <a:rPr sz="1050" spc="5" dirty="0">
                <a:solidFill>
                  <a:srgbClr val="009A55"/>
                </a:solidFill>
                <a:latin typeface="Arial"/>
                <a:cs typeface="Arial"/>
              </a:rPr>
              <a:t>that </a:t>
            </a:r>
            <a:r>
              <a:rPr sz="1050" spc="-80" dirty="0">
                <a:solidFill>
                  <a:srgbClr val="009A55"/>
                </a:solidFill>
                <a:latin typeface="Arial"/>
                <a:cs typeface="Arial"/>
              </a:rPr>
              <a:t>are </a:t>
            </a:r>
            <a:r>
              <a:rPr sz="1050" spc="-10" dirty="0">
                <a:solidFill>
                  <a:srgbClr val="009A55"/>
                </a:solidFill>
                <a:latin typeface="Arial"/>
                <a:cs typeface="Arial"/>
              </a:rPr>
              <a:t>not </a:t>
            </a:r>
            <a:r>
              <a:rPr sz="1050" spc="-60" dirty="0">
                <a:solidFill>
                  <a:srgbClr val="009A55"/>
                </a:solidFill>
                <a:latin typeface="Arial"/>
                <a:cs typeface="Arial"/>
              </a:rPr>
              <a:t>extended </a:t>
            </a:r>
            <a:r>
              <a:rPr sz="1050" spc="-20" dirty="0">
                <a:solidFill>
                  <a:srgbClr val="009A55"/>
                </a:solidFill>
                <a:latin typeface="Arial"/>
                <a:cs typeface="Arial"/>
              </a:rPr>
              <a:t>in </a:t>
            </a:r>
            <a:r>
              <a:rPr sz="1050" spc="-90" dirty="0">
                <a:solidFill>
                  <a:srgbClr val="009A55"/>
                </a:solidFill>
                <a:latin typeface="Arial"/>
                <a:cs typeface="Arial"/>
              </a:rPr>
              <a:t>space </a:t>
            </a:r>
            <a:r>
              <a:rPr sz="1050" spc="-60" dirty="0">
                <a:solidFill>
                  <a:srgbClr val="009A55"/>
                </a:solidFill>
                <a:latin typeface="Arial"/>
                <a:cs typeface="Arial"/>
              </a:rPr>
              <a:t>and </a:t>
            </a:r>
            <a:r>
              <a:rPr sz="1050" spc="-20" dirty="0">
                <a:solidFill>
                  <a:srgbClr val="009A55"/>
                </a:solidFill>
                <a:latin typeface="Arial"/>
                <a:cs typeface="Arial"/>
              </a:rPr>
              <a:t>time </a:t>
            </a:r>
            <a:r>
              <a:rPr sz="1050" spc="-35" dirty="0">
                <a:solidFill>
                  <a:srgbClr val="009A55"/>
                </a:solidFill>
                <a:latin typeface="Arial"/>
                <a:cs typeface="Arial"/>
              </a:rPr>
              <a:t>must </a:t>
            </a:r>
            <a:r>
              <a:rPr sz="1050" spc="-10" dirty="0">
                <a:solidFill>
                  <a:srgbClr val="009A55"/>
                </a:solidFill>
                <a:latin typeface="Arial"/>
                <a:cs typeface="Arial"/>
              </a:rPr>
              <a:t>not </a:t>
            </a:r>
            <a:r>
              <a:rPr sz="1050" spc="-70" dirty="0">
                <a:solidFill>
                  <a:srgbClr val="009A55"/>
                </a:solidFill>
                <a:latin typeface="Arial"/>
                <a:cs typeface="Arial"/>
              </a:rPr>
              <a:t>be </a:t>
            </a:r>
            <a:r>
              <a:rPr sz="1050" spc="-40" dirty="0">
                <a:solidFill>
                  <a:srgbClr val="009A55"/>
                </a:solidFill>
                <a:latin typeface="Arial"/>
                <a:cs typeface="Arial"/>
              </a:rPr>
              <a:t>found  </a:t>
            </a:r>
            <a:r>
              <a:rPr sz="1050" spc="-20" dirty="0">
                <a:solidFill>
                  <a:srgbClr val="009A55"/>
                </a:solidFill>
                <a:latin typeface="Arial"/>
                <a:cs typeface="Arial"/>
              </a:rPr>
              <a:t>in </a:t>
            </a:r>
            <a:r>
              <a:rPr sz="1050" spc="-30" dirty="0">
                <a:solidFill>
                  <a:srgbClr val="009A55"/>
                </a:solidFill>
                <a:latin typeface="Arial"/>
                <a:cs typeface="Arial"/>
              </a:rPr>
              <a:t>the ontology</a:t>
            </a:r>
            <a:r>
              <a:rPr sz="1050" spc="-30" dirty="0">
                <a:latin typeface="Arial"/>
                <a:cs typeface="Arial"/>
              </a:rPr>
              <a:t>. </a:t>
            </a:r>
            <a:r>
              <a:rPr sz="1050" spc="-65" dirty="0">
                <a:solidFill>
                  <a:srgbClr val="009A55"/>
                </a:solidFill>
                <a:latin typeface="Arial"/>
                <a:cs typeface="Arial"/>
              </a:rPr>
              <a:t>Possible </a:t>
            </a:r>
            <a:r>
              <a:rPr sz="1050" spc="-20" dirty="0">
                <a:solidFill>
                  <a:srgbClr val="009A55"/>
                </a:solidFill>
                <a:latin typeface="Arial"/>
                <a:cs typeface="Arial"/>
              </a:rPr>
              <a:t>future </a:t>
            </a:r>
            <a:r>
              <a:rPr sz="1050" spc="-35" dirty="0">
                <a:solidFill>
                  <a:srgbClr val="009A55"/>
                </a:solidFill>
                <a:latin typeface="Arial"/>
                <a:cs typeface="Arial"/>
              </a:rPr>
              <a:t>conditions </a:t>
            </a:r>
            <a:r>
              <a:rPr sz="1050" spc="5" dirty="0">
                <a:latin typeface="Arial"/>
                <a:cs typeface="Arial"/>
              </a:rPr>
              <a:t>that </a:t>
            </a:r>
            <a:r>
              <a:rPr sz="1050" spc="-80" dirty="0">
                <a:latin typeface="Arial"/>
                <a:cs typeface="Arial"/>
              </a:rPr>
              <a:t>are </a:t>
            </a:r>
            <a:r>
              <a:rPr sz="1050" spc="-45" dirty="0">
                <a:latin typeface="Arial"/>
                <a:cs typeface="Arial"/>
              </a:rPr>
              <a:t>predicted </a:t>
            </a:r>
            <a:r>
              <a:rPr sz="1050" spc="-60" dirty="0">
                <a:solidFill>
                  <a:srgbClr val="009A55"/>
                </a:solidFill>
                <a:latin typeface="Arial"/>
                <a:cs typeface="Arial"/>
              </a:rPr>
              <a:t>and  previous </a:t>
            </a:r>
            <a:r>
              <a:rPr sz="1050" spc="-35" dirty="0">
                <a:solidFill>
                  <a:srgbClr val="009A55"/>
                </a:solidFill>
                <a:latin typeface="Arial"/>
                <a:cs typeface="Arial"/>
              </a:rPr>
              <a:t>conditions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40" dirty="0">
                <a:latin typeface="Arial"/>
                <a:cs typeface="Arial"/>
              </a:rPr>
              <a:t>heart </a:t>
            </a:r>
            <a:r>
              <a:rPr sz="1050" spc="-35" dirty="0">
                <a:latin typeface="Arial"/>
                <a:cs typeface="Arial"/>
              </a:rPr>
              <a:t>must </a:t>
            </a:r>
            <a:r>
              <a:rPr sz="1050" spc="-70" dirty="0">
                <a:latin typeface="Arial"/>
                <a:cs typeface="Arial"/>
              </a:rPr>
              <a:t>be </a:t>
            </a:r>
            <a:r>
              <a:rPr sz="1050" spc="-50" dirty="0">
                <a:latin typeface="Arial"/>
                <a:cs typeface="Arial"/>
              </a:rPr>
              <a:t>modelled </a:t>
            </a:r>
            <a:r>
              <a:rPr sz="1050" spc="-20" dirty="0">
                <a:latin typeface="Arial"/>
                <a:cs typeface="Arial"/>
              </a:rPr>
              <a:t>in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40" dirty="0">
                <a:latin typeface="Arial"/>
                <a:cs typeface="Arial"/>
              </a:rPr>
              <a:t>ontology.  </a:t>
            </a:r>
            <a:r>
              <a:rPr sz="1050" spc="-70" dirty="0">
                <a:latin typeface="Arial"/>
                <a:cs typeface="Arial"/>
              </a:rPr>
              <a:t>Since </a:t>
            </a:r>
            <a:r>
              <a:rPr sz="1050" spc="45" dirty="0">
                <a:latin typeface="Arial"/>
                <a:cs typeface="Arial"/>
              </a:rPr>
              <a:t>it </a:t>
            </a:r>
            <a:r>
              <a:rPr sz="1050" spc="-60" dirty="0">
                <a:latin typeface="Arial"/>
                <a:cs typeface="Arial"/>
              </a:rPr>
              <a:t>is </a:t>
            </a:r>
            <a:r>
              <a:rPr sz="1050" spc="-85" dirty="0">
                <a:latin typeface="Arial"/>
                <a:cs typeface="Arial"/>
              </a:rPr>
              <a:t>a </a:t>
            </a:r>
            <a:r>
              <a:rPr sz="1050" spc="-35" dirty="0">
                <a:solidFill>
                  <a:srgbClr val="009A55"/>
                </a:solidFill>
                <a:latin typeface="Arial"/>
                <a:cs typeface="Arial"/>
              </a:rPr>
              <a:t>biological </a:t>
            </a:r>
            <a:r>
              <a:rPr sz="1050" spc="-40" dirty="0">
                <a:latin typeface="Arial"/>
                <a:cs typeface="Arial"/>
              </a:rPr>
              <a:t>ontology, </a:t>
            </a:r>
            <a:r>
              <a:rPr sz="1050" spc="-65" dirty="0">
                <a:latin typeface="Arial"/>
                <a:cs typeface="Arial"/>
              </a:rPr>
              <a:t>you </a:t>
            </a:r>
            <a:r>
              <a:rPr sz="1050" spc="-55" dirty="0">
                <a:latin typeface="Arial"/>
                <a:cs typeface="Arial"/>
              </a:rPr>
              <a:t>wish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45" dirty="0">
                <a:latin typeface="Arial"/>
                <a:cs typeface="Arial"/>
              </a:rPr>
              <a:t>register </a:t>
            </a:r>
            <a:r>
              <a:rPr sz="1050" spc="45" dirty="0">
                <a:latin typeface="Arial"/>
                <a:cs typeface="Arial"/>
              </a:rPr>
              <a:t>it </a:t>
            </a:r>
            <a:r>
              <a:rPr sz="1050" dirty="0">
                <a:latin typeface="Arial"/>
                <a:cs typeface="Arial"/>
              </a:rPr>
              <a:t>with </a:t>
            </a:r>
            <a:r>
              <a:rPr sz="1050" spc="-30" dirty="0">
                <a:latin typeface="Arial"/>
                <a:cs typeface="Arial"/>
              </a:rPr>
              <a:t>the  </a:t>
            </a:r>
            <a:r>
              <a:rPr sz="1050" spc="-40" dirty="0">
                <a:solidFill>
                  <a:srgbClr val="009A55"/>
                </a:solidFill>
                <a:latin typeface="Arial"/>
                <a:cs typeface="Arial"/>
              </a:rPr>
              <a:t>OBO </a:t>
            </a:r>
            <a:r>
              <a:rPr sz="1050" spc="-35" dirty="0">
                <a:solidFill>
                  <a:srgbClr val="009A55"/>
                </a:solidFill>
                <a:latin typeface="Arial"/>
                <a:cs typeface="Arial"/>
              </a:rPr>
              <a:t>foundry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40" dirty="0">
                <a:latin typeface="Arial"/>
                <a:cs typeface="Arial"/>
              </a:rPr>
              <a:t>allow </a:t>
            </a:r>
            <a:r>
              <a:rPr sz="1050" spc="-85" dirty="0">
                <a:solidFill>
                  <a:srgbClr val="009A55"/>
                </a:solidFill>
                <a:latin typeface="Arial"/>
                <a:cs typeface="Arial"/>
              </a:rPr>
              <a:t>reuse </a:t>
            </a:r>
            <a:r>
              <a:rPr sz="1050" spc="-60" dirty="0">
                <a:solidFill>
                  <a:srgbClr val="009A55"/>
                </a:solidFill>
                <a:latin typeface="Arial"/>
                <a:cs typeface="Arial"/>
              </a:rPr>
              <a:t>and </a:t>
            </a:r>
            <a:r>
              <a:rPr sz="1050" spc="-25" dirty="0">
                <a:solidFill>
                  <a:srgbClr val="009A55"/>
                </a:solidFill>
                <a:latin typeface="Arial"/>
                <a:cs typeface="Arial"/>
              </a:rPr>
              <a:t>integration </a:t>
            </a:r>
            <a:r>
              <a:rPr sz="1050" dirty="0">
                <a:latin typeface="Arial"/>
                <a:cs typeface="Arial"/>
              </a:rPr>
              <a:t>with </a:t>
            </a:r>
            <a:r>
              <a:rPr sz="1050" spc="-30" dirty="0">
                <a:latin typeface="Arial"/>
                <a:cs typeface="Arial"/>
              </a:rPr>
              <a:t>other </a:t>
            </a:r>
            <a:r>
              <a:rPr sz="1050" spc="-40" dirty="0">
                <a:latin typeface="Arial"/>
                <a:cs typeface="Arial"/>
              </a:rPr>
              <a:t>ontologies.  </a:t>
            </a:r>
            <a:r>
              <a:rPr sz="1050" spc="-25" dirty="0">
                <a:latin typeface="Arial"/>
                <a:cs typeface="Arial"/>
              </a:rPr>
              <a:t>This </a:t>
            </a:r>
            <a:r>
              <a:rPr sz="1050" spc="-35" dirty="0">
                <a:latin typeface="Arial"/>
                <a:cs typeface="Arial"/>
              </a:rPr>
              <a:t>ontology must </a:t>
            </a:r>
            <a:r>
              <a:rPr sz="1050" spc="-70" dirty="0">
                <a:latin typeface="Arial"/>
                <a:cs typeface="Arial"/>
              </a:rPr>
              <a:t>be  </a:t>
            </a:r>
            <a:r>
              <a:rPr sz="1050" spc="-50" dirty="0">
                <a:latin typeface="Arial"/>
                <a:cs typeface="Arial"/>
              </a:rPr>
              <a:t>modelled </a:t>
            </a:r>
            <a:r>
              <a:rPr sz="1050" spc="-20" dirty="0">
                <a:latin typeface="Arial"/>
                <a:cs typeface="Arial"/>
              </a:rPr>
              <a:t>in </a:t>
            </a:r>
            <a:r>
              <a:rPr sz="1050" spc="-40" dirty="0">
                <a:solidFill>
                  <a:srgbClr val="009A55"/>
                </a:solidFill>
                <a:latin typeface="Arial"/>
                <a:cs typeface="Arial"/>
              </a:rPr>
              <a:t>OWL </a:t>
            </a:r>
            <a:r>
              <a:rPr sz="1050" spc="-65" dirty="0">
                <a:solidFill>
                  <a:srgbClr val="009A55"/>
                </a:solidFill>
                <a:latin typeface="Arial"/>
                <a:cs typeface="Arial"/>
              </a:rPr>
              <a:t>2  </a:t>
            </a:r>
            <a:r>
              <a:rPr sz="1050" spc="145" dirty="0">
                <a:solidFill>
                  <a:srgbClr val="009A55"/>
                </a:solidFill>
                <a:latin typeface="Arial"/>
                <a:cs typeface="Arial"/>
              </a:rPr>
              <a:t> </a:t>
            </a:r>
            <a:r>
              <a:rPr sz="1050" spc="-40" dirty="0">
                <a:solidFill>
                  <a:srgbClr val="009A55"/>
                </a:solidFill>
                <a:latin typeface="Arial"/>
                <a:cs typeface="Arial"/>
              </a:rPr>
              <a:t>EL</a:t>
            </a:r>
            <a:r>
              <a:rPr sz="1050" spc="-40" dirty="0"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38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95300" y="37668"/>
            <a:ext cx="2927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3" action="ppaction://hlinksldjump"/>
              </a:rPr>
              <a:t>DOLCE</a:t>
            </a:r>
            <a:endParaRPr sz="6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26146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614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118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622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126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6146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614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118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622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126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236116" y="37668"/>
            <a:ext cx="18542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B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F</a:t>
            </a: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29936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2993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3497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4001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505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5009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993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993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497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001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505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993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3497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001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505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009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2274011" y="37668"/>
            <a:ext cx="147883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22553B"/>
                </a:solidFill>
                <a:latin typeface="Arial"/>
                <a:cs typeface="Arial"/>
                <a:hlinkClick r:id="rId5" action="ppaction://hlinksldjump"/>
              </a:rPr>
              <a:t>More </a:t>
            </a:r>
            <a:r>
              <a:rPr sz="600" b="1" spc="-20" dirty="0">
                <a:solidFill>
                  <a:srgbClr val="22553B"/>
                </a:solidFill>
                <a:latin typeface="Arial"/>
                <a:cs typeface="Arial"/>
                <a:hlinkClick r:id="rId5" action="ppaction://hlinksldjump"/>
              </a:rPr>
              <a:t>foundational</a:t>
            </a:r>
            <a:r>
              <a:rPr sz="600" b="1" spc="45" dirty="0">
                <a:solidFill>
                  <a:srgbClr val="22553B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22553B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477670" y="491591"/>
            <a:ext cx="1652905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14" dirty="0">
                <a:solidFill>
                  <a:srgbClr val="46AA78"/>
                </a:solidFill>
                <a:latin typeface="Arial"/>
                <a:cs typeface="Arial"/>
              </a:rPr>
              <a:t>Some  </a:t>
            </a:r>
            <a:r>
              <a:rPr sz="1400" spc="-35" dirty="0">
                <a:solidFill>
                  <a:srgbClr val="46AA78"/>
                </a:solidFill>
                <a:latin typeface="Arial"/>
                <a:cs typeface="Arial"/>
              </a:rPr>
              <a:t>practical</a:t>
            </a:r>
            <a:r>
              <a:rPr sz="1400" spc="-5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46AA78"/>
                </a:solidFill>
                <a:latin typeface="Arial"/>
                <a:cs typeface="Arial"/>
              </a:rPr>
              <a:t>effects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502551" y="1442758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02551" y="1804619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92327" y="1994433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92327" y="2298090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624395" y="1366492"/>
            <a:ext cx="3738055" cy="118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marR="46355" indent="-171450">
              <a:lnSpc>
                <a:spcPct val="102600"/>
              </a:lnSpc>
              <a:buFont typeface="Arial"/>
              <a:buChar char="•"/>
            </a:pPr>
            <a:r>
              <a:rPr sz="1050" spc="-35" dirty="0">
                <a:latin typeface="Arial"/>
                <a:cs typeface="Arial"/>
              </a:rPr>
              <a:t>Adding </a:t>
            </a:r>
            <a:r>
              <a:rPr sz="1050" spc="-50" dirty="0">
                <a:latin typeface="Arial"/>
                <a:cs typeface="Arial"/>
              </a:rPr>
              <a:t>DOLCE </a:t>
            </a:r>
            <a:r>
              <a:rPr sz="1050" spc="-65" dirty="0">
                <a:latin typeface="Arial"/>
                <a:cs typeface="Arial"/>
              </a:rPr>
              <a:t>can </a:t>
            </a:r>
            <a:r>
              <a:rPr sz="1050" spc="-70" dirty="0">
                <a:latin typeface="Arial"/>
                <a:cs typeface="Arial"/>
              </a:rPr>
              <a:t>increase </a:t>
            </a:r>
            <a:r>
              <a:rPr sz="1050" spc="-60" dirty="0">
                <a:latin typeface="Arial"/>
                <a:cs typeface="Arial"/>
              </a:rPr>
              <a:t>reasoning </a:t>
            </a:r>
            <a:r>
              <a:rPr sz="1050" spc="-20" dirty="0">
                <a:latin typeface="Arial"/>
                <a:cs typeface="Arial"/>
              </a:rPr>
              <a:t>time </a:t>
            </a:r>
            <a:r>
              <a:rPr sz="1050" spc="10" dirty="0">
                <a:latin typeface="Arial"/>
                <a:cs typeface="Arial"/>
              </a:rPr>
              <a:t>(with </a:t>
            </a:r>
            <a:r>
              <a:rPr sz="1050" spc="-45" dirty="0">
                <a:latin typeface="Arial"/>
                <a:cs typeface="Arial"/>
              </a:rPr>
              <a:t>SUMO  </a:t>
            </a:r>
            <a:r>
              <a:rPr sz="1050" spc="-85" dirty="0">
                <a:latin typeface="Arial"/>
                <a:cs typeface="Arial"/>
              </a:rPr>
              <a:t>even  </a:t>
            </a:r>
            <a:r>
              <a:rPr sz="1050" spc="-55" dirty="0">
                <a:latin typeface="Arial"/>
                <a:cs typeface="Arial"/>
              </a:rPr>
              <a:t>much  </a:t>
            </a:r>
            <a:r>
              <a:rPr sz="1050" spc="-70" dirty="0">
                <a:latin typeface="Arial"/>
                <a:cs typeface="Arial"/>
              </a:rPr>
              <a:t>more  </a:t>
            </a:r>
            <a:r>
              <a:rPr sz="1050" spc="-35" dirty="0">
                <a:latin typeface="Arial"/>
                <a:cs typeface="Arial"/>
              </a:rPr>
              <a:t>so); </a:t>
            </a:r>
            <a:r>
              <a:rPr sz="1050" spc="-10" dirty="0">
                <a:latin typeface="Arial"/>
                <a:cs typeface="Arial"/>
              </a:rPr>
              <a:t>not </a:t>
            </a:r>
            <a:r>
              <a:rPr sz="1050" spc="-25" dirty="0">
                <a:latin typeface="Arial"/>
                <a:cs typeface="Arial"/>
              </a:rPr>
              <a:t>for </a:t>
            </a:r>
            <a:r>
              <a:rPr sz="1050" spc="-50" dirty="0">
                <a:latin typeface="Arial"/>
                <a:cs typeface="Arial"/>
              </a:rPr>
              <a:t>BFO</a:t>
            </a:r>
            <a:r>
              <a:rPr sz="1050" spc="70" dirty="0">
                <a:latin typeface="Arial"/>
                <a:cs typeface="Arial"/>
              </a:rPr>
              <a:t> </a:t>
            </a:r>
            <a:r>
              <a:rPr sz="1050" spc="-55" dirty="0">
                <a:latin typeface="Arial"/>
                <a:cs typeface="Arial"/>
              </a:rPr>
              <a:t>v1</a:t>
            </a:r>
            <a:endParaRPr sz="1050" dirty="0">
              <a:latin typeface="Arial"/>
              <a:cs typeface="Arial"/>
            </a:endParaRPr>
          </a:p>
          <a:p>
            <a:pPr marL="183515" marR="253365" indent="-171450">
              <a:lnSpc>
                <a:spcPct val="106800"/>
              </a:lnSpc>
              <a:spcBef>
                <a:spcPts val="85"/>
              </a:spcBef>
              <a:buFont typeface="Arial"/>
              <a:buChar char="•"/>
            </a:pPr>
            <a:r>
              <a:rPr sz="1050" spc="-5" dirty="0">
                <a:latin typeface="Arial"/>
                <a:cs typeface="Arial"/>
              </a:rPr>
              <a:t>“jumping </a:t>
            </a:r>
            <a:r>
              <a:rPr sz="1050" spc="-55" dirty="0">
                <a:latin typeface="Arial"/>
                <a:cs typeface="Arial"/>
              </a:rPr>
              <a:t>on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40" dirty="0">
                <a:latin typeface="Arial"/>
                <a:cs typeface="Arial"/>
              </a:rPr>
              <a:t>bandwagon” </a:t>
            </a:r>
            <a:r>
              <a:rPr sz="1050" spc="-15" dirty="0">
                <a:latin typeface="Arial"/>
                <a:cs typeface="Arial"/>
              </a:rPr>
              <a:t>multiplier </a:t>
            </a:r>
            <a:r>
              <a:rPr sz="1050" spc="-30" dirty="0">
                <a:latin typeface="Arial"/>
                <a:cs typeface="Arial"/>
              </a:rPr>
              <a:t>effect; </a:t>
            </a:r>
            <a:r>
              <a:rPr sz="1050" spc="-40" dirty="0">
                <a:latin typeface="Arial"/>
                <a:cs typeface="Arial"/>
              </a:rPr>
              <a:t>e.g.:  </a:t>
            </a:r>
            <a:endParaRPr lang="en-US" sz="1050" spc="-40" dirty="0" smtClean="0">
              <a:latin typeface="Arial"/>
              <a:cs typeface="Arial"/>
            </a:endParaRPr>
          </a:p>
          <a:p>
            <a:pPr marL="640715" marR="253365" lvl="1" indent="-171450">
              <a:lnSpc>
                <a:spcPct val="106800"/>
              </a:lnSpc>
              <a:spcBef>
                <a:spcPts val="85"/>
              </a:spcBef>
              <a:buFont typeface="Arial"/>
              <a:buChar char="•"/>
            </a:pPr>
            <a:r>
              <a:rPr sz="1000" spc="-50" dirty="0" smtClean="0">
                <a:latin typeface="Arial"/>
                <a:cs typeface="Arial"/>
              </a:rPr>
              <a:t>Using </a:t>
            </a:r>
            <a:r>
              <a:rPr sz="1000" spc="-45" dirty="0">
                <a:latin typeface="Arial"/>
                <a:cs typeface="Arial"/>
              </a:rPr>
              <a:t>BFO </a:t>
            </a:r>
            <a:r>
              <a:rPr sz="1000" spc="-80" dirty="0">
                <a:latin typeface="Arial"/>
                <a:cs typeface="Arial"/>
              </a:rPr>
              <a:t>makes </a:t>
            </a:r>
            <a:r>
              <a:rPr sz="1000" spc="45" dirty="0">
                <a:latin typeface="Arial"/>
                <a:cs typeface="Arial"/>
              </a:rPr>
              <a:t>it </a:t>
            </a:r>
            <a:r>
              <a:rPr sz="1000" spc="-70" dirty="0">
                <a:latin typeface="Arial"/>
                <a:cs typeface="Arial"/>
              </a:rPr>
              <a:t>easier </a:t>
            </a:r>
            <a:r>
              <a:rPr sz="1000" spc="10" dirty="0">
                <a:latin typeface="Arial"/>
                <a:cs typeface="Arial"/>
              </a:rPr>
              <a:t>to </a:t>
            </a:r>
            <a:r>
              <a:rPr sz="1000" spc="-30" dirty="0">
                <a:latin typeface="Arial"/>
                <a:cs typeface="Arial"/>
              </a:rPr>
              <a:t>align </a:t>
            </a:r>
            <a:r>
              <a:rPr sz="1000" dirty="0">
                <a:latin typeface="Arial"/>
                <a:cs typeface="Arial"/>
              </a:rPr>
              <a:t>with </a:t>
            </a:r>
            <a:r>
              <a:rPr sz="1000" spc="-25" dirty="0">
                <a:latin typeface="Arial"/>
                <a:cs typeface="Arial"/>
              </a:rPr>
              <a:t>other </a:t>
            </a:r>
            <a:r>
              <a:rPr sz="1000" spc="-35" dirty="0">
                <a:latin typeface="Arial"/>
                <a:cs typeface="Arial"/>
              </a:rPr>
              <a:t>biology  </a:t>
            </a:r>
            <a:r>
              <a:rPr sz="1000" spc="-40" dirty="0">
                <a:latin typeface="Arial"/>
                <a:cs typeface="Arial"/>
              </a:rPr>
              <a:t>ontologies </a:t>
            </a:r>
            <a:r>
              <a:rPr sz="1000" spc="-15" dirty="0">
                <a:latin typeface="Arial"/>
                <a:cs typeface="Arial"/>
              </a:rPr>
              <a:t>in </a:t>
            </a:r>
            <a:r>
              <a:rPr sz="1000" spc="-25" dirty="0">
                <a:latin typeface="Arial"/>
                <a:cs typeface="Arial"/>
              </a:rPr>
              <a:t>the </a:t>
            </a:r>
            <a:r>
              <a:rPr sz="1000" spc="-35" dirty="0">
                <a:latin typeface="Arial"/>
                <a:cs typeface="Arial"/>
              </a:rPr>
              <a:t>OBO 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45" dirty="0" smtClean="0">
                <a:latin typeface="Arial"/>
                <a:cs typeface="Arial"/>
              </a:rPr>
              <a:t>Foundry</a:t>
            </a:r>
            <a:endParaRPr lang="en-US" sz="1000" dirty="0">
              <a:latin typeface="Arial"/>
              <a:cs typeface="Arial"/>
            </a:endParaRPr>
          </a:p>
          <a:p>
            <a:pPr marL="640715" marR="253365" lvl="1" indent="-171450">
              <a:lnSpc>
                <a:spcPct val="106800"/>
              </a:lnSpc>
              <a:spcBef>
                <a:spcPts val="85"/>
              </a:spcBef>
              <a:buFont typeface="Arial"/>
              <a:buChar char="•"/>
            </a:pPr>
            <a:r>
              <a:rPr sz="1000" spc="-40" dirty="0" smtClean="0">
                <a:latin typeface="Arial"/>
                <a:cs typeface="Arial"/>
              </a:rPr>
              <a:t>There </a:t>
            </a:r>
            <a:r>
              <a:rPr sz="1000" spc="-75" dirty="0">
                <a:latin typeface="Arial"/>
                <a:cs typeface="Arial"/>
              </a:rPr>
              <a:t>are  </a:t>
            </a:r>
            <a:r>
              <a:rPr sz="1000" spc="-65" dirty="0">
                <a:latin typeface="Arial"/>
                <a:cs typeface="Arial"/>
              </a:rPr>
              <a:t>several  </a:t>
            </a:r>
            <a:r>
              <a:rPr sz="1000" spc="-40" dirty="0">
                <a:latin typeface="Arial"/>
                <a:cs typeface="Arial"/>
              </a:rPr>
              <a:t>conceptual </a:t>
            </a:r>
            <a:r>
              <a:rPr sz="1000" spc="-60" dirty="0">
                <a:latin typeface="Arial"/>
                <a:cs typeface="Arial"/>
              </a:rPr>
              <a:t>models  </a:t>
            </a:r>
            <a:r>
              <a:rPr sz="1000" spc="10" dirty="0">
                <a:latin typeface="Arial"/>
                <a:cs typeface="Arial"/>
              </a:rPr>
              <a:t>that </a:t>
            </a:r>
            <a:r>
              <a:rPr sz="1000" spc="-95" dirty="0">
                <a:latin typeface="Arial"/>
                <a:cs typeface="Arial"/>
              </a:rPr>
              <a:t>use  </a:t>
            </a:r>
            <a:r>
              <a:rPr sz="1000" spc="-55" dirty="0">
                <a:latin typeface="Arial"/>
                <a:cs typeface="Arial"/>
              </a:rPr>
              <a:t>UFO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50" dirty="0">
                <a:latin typeface="Arial"/>
                <a:cs typeface="Arial"/>
              </a:rPr>
              <a:t>already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77" name="object 7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37</a:t>
            </a:r>
            <a:r>
              <a:rPr spc="50" dirty="0"/>
              <a:t>/46</a:t>
            </a: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38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95300" y="37668"/>
            <a:ext cx="2927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3" action="ppaction://hlinksldjump"/>
              </a:rPr>
              <a:t>DOLCE</a:t>
            </a:r>
            <a:endParaRPr sz="6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26146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614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118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622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126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6146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614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3118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3622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4126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236116" y="37668"/>
            <a:ext cx="18542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B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F</a:t>
            </a: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29936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993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3497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4001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4505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5009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2993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3497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3497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4001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4505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2993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3497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4001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505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5009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2274011" y="37667"/>
            <a:ext cx="1555039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22553B"/>
                </a:solidFill>
                <a:latin typeface="Arial"/>
                <a:cs typeface="Arial"/>
                <a:hlinkClick r:id="rId5" action="ppaction://hlinksldjump"/>
              </a:rPr>
              <a:t>More </a:t>
            </a:r>
            <a:r>
              <a:rPr sz="600" b="1" spc="-20" dirty="0">
                <a:solidFill>
                  <a:srgbClr val="22553B"/>
                </a:solidFill>
                <a:latin typeface="Arial"/>
                <a:cs typeface="Arial"/>
                <a:hlinkClick r:id="rId5" action="ppaction://hlinksldjump"/>
              </a:rPr>
              <a:t>foundational</a:t>
            </a:r>
            <a:r>
              <a:rPr sz="600" b="1" spc="45" dirty="0">
                <a:solidFill>
                  <a:srgbClr val="22553B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22553B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08481" y="491591"/>
            <a:ext cx="2991485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35" dirty="0">
                <a:solidFill>
                  <a:srgbClr val="46AA78"/>
                </a:solidFill>
                <a:latin typeface="Arial"/>
                <a:cs typeface="Arial"/>
              </a:rPr>
              <a:t>Modelling </a:t>
            </a:r>
            <a:r>
              <a:rPr sz="1400" spc="-50" dirty="0">
                <a:solidFill>
                  <a:srgbClr val="46AA78"/>
                </a:solidFill>
                <a:latin typeface="Arial"/>
                <a:cs typeface="Arial"/>
              </a:rPr>
              <a:t>effects:  compact </a:t>
            </a:r>
            <a:r>
              <a:rPr sz="1400" spc="-114" dirty="0">
                <a:solidFill>
                  <a:srgbClr val="46AA78"/>
                </a:solidFill>
                <a:latin typeface="Arial"/>
                <a:cs typeface="Arial"/>
              </a:rPr>
              <a:t>vs </a:t>
            </a:r>
            <a:r>
              <a:rPr sz="1400" spc="-2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46AA78"/>
                </a:solidFill>
                <a:latin typeface="Arial"/>
                <a:cs typeface="Arial"/>
              </a:rPr>
              <a:t>elaborate</a:t>
            </a:r>
            <a:endParaRPr sz="14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554405" y="704056"/>
            <a:ext cx="3499485" cy="2740660"/>
          </a:xfrm>
          <a:custGeom>
            <a:avLst/>
            <a:gdLst/>
            <a:ahLst/>
            <a:cxnLst/>
            <a:rect l="l" t="t" r="r" b="b"/>
            <a:pathLst>
              <a:path w="3499485" h="2740660">
                <a:moveTo>
                  <a:pt x="0" y="2740158"/>
                </a:moveTo>
                <a:lnTo>
                  <a:pt x="3499168" y="2740158"/>
                </a:lnTo>
                <a:lnTo>
                  <a:pt x="3499168" y="0"/>
                </a:lnTo>
                <a:lnTo>
                  <a:pt x="0" y="0"/>
                </a:lnTo>
                <a:lnTo>
                  <a:pt x="0" y="27401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98833" y="2891037"/>
            <a:ext cx="437396" cy="1929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66671" y="3193355"/>
            <a:ext cx="508151" cy="1929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564276" y="3186922"/>
            <a:ext cx="591771" cy="19296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670631" y="3186922"/>
            <a:ext cx="591771" cy="1929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487088" y="2871740"/>
            <a:ext cx="771875" cy="1929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644901" y="2871740"/>
            <a:ext cx="649661" cy="1929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08780" y="1437338"/>
            <a:ext cx="424531" cy="19296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332713" y="1443770"/>
            <a:ext cx="508151" cy="18010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792844" y="1379447"/>
            <a:ext cx="508151" cy="1929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792844" y="1694630"/>
            <a:ext cx="508151" cy="1929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937349" y="1701062"/>
            <a:ext cx="591771" cy="19296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982375" y="1366583"/>
            <a:ext cx="508151" cy="19296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481100" y="1694630"/>
            <a:ext cx="508151" cy="1929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15213" y="845567"/>
            <a:ext cx="418099" cy="19296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802271" y="787676"/>
            <a:ext cx="508151" cy="1929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21645" y="1038536"/>
            <a:ext cx="366640" cy="19296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216932" y="1038536"/>
            <a:ext cx="418099" cy="18010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802271" y="1025671"/>
            <a:ext cx="508151" cy="19296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786412" y="787676"/>
            <a:ext cx="424531" cy="36664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786412" y="1173614"/>
            <a:ext cx="424531" cy="19296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737948" y="1977651"/>
            <a:ext cx="424531" cy="19296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484094" y="1977651"/>
            <a:ext cx="508151" cy="1929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15213" y="2048406"/>
            <a:ext cx="829766" cy="16723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15213" y="1958354"/>
            <a:ext cx="829766" cy="16723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15213" y="2440776"/>
            <a:ext cx="919818" cy="16723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15213" y="2350724"/>
            <a:ext cx="919818" cy="16723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625605" y="2254239"/>
            <a:ext cx="508151" cy="1929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625605" y="2562990"/>
            <a:ext cx="508151" cy="1929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776541" y="2569422"/>
            <a:ext cx="591771" cy="19296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821568" y="2247807"/>
            <a:ext cx="508151" cy="19296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313860" y="2562990"/>
            <a:ext cx="508151" cy="25729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313860" y="2241375"/>
            <a:ext cx="508151" cy="19296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38490" y="2913819"/>
            <a:ext cx="360680" cy="116205"/>
          </a:xfrm>
          <a:custGeom>
            <a:avLst/>
            <a:gdLst/>
            <a:ahLst/>
            <a:cxnLst/>
            <a:rect l="l" t="t" r="r" b="b"/>
            <a:pathLst>
              <a:path w="360680" h="116205">
                <a:moveTo>
                  <a:pt x="0" y="0"/>
                </a:moveTo>
                <a:lnTo>
                  <a:pt x="360208" y="0"/>
                </a:lnTo>
                <a:lnTo>
                  <a:pt x="360208" y="115781"/>
                </a:lnTo>
                <a:lnTo>
                  <a:pt x="0" y="1157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/>
          <p:nvPr/>
        </p:nvSpPr>
        <p:spPr>
          <a:xfrm>
            <a:off x="840642" y="2913550"/>
            <a:ext cx="360680" cy="116205"/>
          </a:xfrm>
          <a:prstGeom prst="rect">
            <a:avLst/>
          </a:prstGeom>
          <a:ln w="6432">
            <a:solidFill>
              <a:srgbClr val="00000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35"/>
              </a:spcBef>
            </a:pPr>
            <a:r>
              <a:rPr sz="600" b="1" dirty="0">
                <a:latin typeface="Helvetica"/>
                <a:cs typeface="Helvetica"/>
              </a:rPr>
              <a:t>Person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806328" y="3216137"/>
            <a:ext cx="431165" cy="116205"/>
          </a:xfrm>
          <a:custGeom>
            <a:avLst/>
            <a:gdLst/>
            <a:ahLst/>
            <a:cxnLst/>
            <a:rect l="l" t="t" r="r" b="b"/>
            <a:pathLst>
              <a:path w="431165" h="116204">
                <a:moveTo>
                  <a:pt x="0" y="0"/>
                </a:moveTo>
                <a:lnTo>
                  <a:pt x="430913" y="0"/>
                </a:lnTo>
                <a:lnTo>
                  <a:pt x="430913" y="115781"/>
                </a:lnTo>
                <a:lnTo>
                  <a:pt x="0" y="1157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808481" y="3215868"/>
            <a:ext cx="431165" cy="116205"/>
          </a:xfrm>
          <a:prstGeom prst="rect">
            <a:avLst/>
          </a:prstGeom>
          <a:ln w="6432">
            <a:solidFill>
              <a:srgbClr val="00000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35"/>
              </a:spcBef>
            </a:pPr>
            <a:r>
              <a:rPr sz="600" b="1" dirty="0">
                <a:latin typeface="Helvetica"/>
                <a:cs typeface="Helvetica"/>
              </a:rPr>
              <a:t>Employee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1020079" y="3116424"/>
            <a:ext cx="1905" cy="100330"/>
          </a:xfrm>
          <a:custGeom>
            <a:avLst/>
            <a:gdLst/>
            <a:ahLst/>
            <a:cxnLst/>
            <a:rect l="l" t="t" r="r" b="b"/>
            <a:pathLst>
              <a:path w="1905" h="100330">
                <a:moveTo>
                  <a:pt x="1705" y="99713"/>
                </a:moveTo>
                <a:lnTo>
                  <a:pt x="0" y="0"/>
                </a:lnTo>
              </a:path>
            </a:pathLst>
          </a:custGeom>
          <a:ln w="6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75060" y="3039248"/>
            <a:ext cx="90170" cy="78105"/>
          </a:xfrm>
          <a:custGeom>
            <a:avLst/>
            <a:gdLst/>
            <a:ahLst/>
            <a:cxnLst/>
            <a:rect l="l" t="t" r="r" b="b"/>
            <a:pathLst>
              <a:path w="90169" h="78105">
                <a:moveTo>
                  <a:pt x="43699" y="0"/>
                </a:moveTo>
                <a:lnTo>
                  <a:pt x="0" y="77945"/>
                </a:lnTo>
                <a:lnTo>
                  <a:pt x="90038" y="76406"/>
                </a:lnTo>
                <a:lnTo>
                  <a:pt x="43699" y="0"/>
                </a:lnTo>
                <a:close/>
              </a:path>
            </a:pathLst>
          </a:custGeom>
          <a:ln w="6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118504" y="3267326"/>
            <a:ext cx="594995" cy="0"/>
          </a:xfrm>
          <a:custGeom>
            <a:avLst/>
            <a:gdLst/>
            <a:ahLst/>
            <a:cxnLst/>
            <a:rect l="l" t="t" r="r" b="b"/>
            <a:pathLst>
              <a:path w="594994">
                <a:moveTo>
                  <a:pt x="0" y="0"/>
                </a:moveTo>
                <a:lnTo>
                  <a:pt x="594570" y="0"/>
                </a:lnTo>
              </a:path>
            </a:pathLst>
          </a:custGeom>
          <a:ln w="6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2621621" y="3199187"/>
            <a:ext cx="5588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dirty="0">
                <a:latin typeface="Helvetica"/>
                <a:cs typeface="Helvetica"/>
              </a:rPr>
              <a:t>*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2147996" y="3169169"/>
            <a:ext cx="6858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dirty="0">
                <a:latin typeface="Helvetica"/>
                <a:cs typeface="Helvetica"/>
              </a:rPr>
              <a:t>1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1603920" y="3208920"/>
            <a:ext cx="511809" cy="116205"/>
          </a:xfrm>
          <a:custGeom>
            <a:avLst/>
            <a:gdLst/>
            <a:ahLst/>
            <a:cxnLst/>
            <a:rect l="l" t="t" r="r" b="b"/>
            <a:pathLst>
              <a:path w="511810" h="116204">
                <a:moveTo>
                  <a:pt x="0" y="0"/>
                </a:moveTo>
                <a:lnTo>
                  <a:pt x="511367" y="0"/>
                </a:lnTo>
                <a:lnTo>
                  <a:pt x="511367" y="115781"/>
                </a:lnTo>
                <a:lnTo>
                  <a:pt x="0" y="1157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606086" y="3209435"/>
            <a:ext cx="508634" cy="116205"/>
          </a:xfrm>
          <a:custGeom>
            <a:avLst/>
            <a:gdLst/>
            <a:ahLst/>
            <a:cxnLst/>
            <a:rect l="l" t="t" r="r" b="b"/>
            <a:pathLst>
              <a:path w="508635" h="116204">
                <a:moveTo>
                  <a:pt x="0" y="0"/>
                </a:moveTo>
                <a:lnTo>
                  <a:pt x="508151" y="0"/>
                </a:lnTo>
                <a:lnTo>
                  <a:pt x="508151" y="115781"/>
                </a:lnTo>
                <a:lnTo>
                  <a:pt x="0" y="115781"/>
                </a:lnTo>
                <a:lnTo>
                  <a:pt x="0" y="0"/>
                </a:lnTo>
                <a:close/>
              </a:path>
            </a:pathLst>
          </a:custGeom>
          <a:ln w="6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1716066" y="3216340"/>
            <a:ext cx="287655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latin typeface="Helvetica"/>
                <a:cs typeface="Helvetica"/>
              </a:rPr>
              <a:t>Person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2713075" y="3208920"/>
            <a:ext cx="511809" cy="116205"/>
          </a:xfrm>
          <a:custGeom>
            <a:avLst/>
            <a:gdLst/>
            <a:ahLst/>
            <a:cxnLst/>
            <a:rect l="l" t="t" r="r" b="b"/>
            <a:pathLst>
              <a:path w="511810" h="116204">
                <a:moveTo>
                  <a:pt x="0" y="0"/>
                </a:moveTo>
                <a:lnTo>
                  <a:pt x="511367" y="0"/>
                </a:lnTo>
                <a:lnTo>
                  <a:pt x="511367" y="115781"/>
                </a:lnTo>
                <a:lnTo>
                  <a:pt x="0" y="1157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712441" y="3209435"/>
            <a:ext cx="514984" cy="116205"/>
          </a:xfrm>
          <a:custGeom>
            <a:avLst/>
            <a:gdLst/>
            <a:ahLst/>
            <a:cxnLst/>
            <a:rect l="l" t="t" r="r" b="b"/>
            <a:pathLst>
              <a:path w="514985" h="116204">
                <a:moveTo>
                  <a:pt x="0" y="0"/>
                </a:moveTo>
                <a:lnTo>
                  <a:pt x="514583" y="0"/>
                </a:lnTo>
                <a:lnTo>
                  <a:pt x="514583" y="115781"/>
                </a:lnTo>
                <a:lnTo>
                  <a:pt x="0" y="115781"/>
                </a:lnTo>
                <a:lnTo>
                  <a:pt x="0" y="0"/>
                </a:lnTo>
                <a:close/>
              </a:path>
            </a:pathLst>
          </a:custGeom>
          <a:ln w="6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 txBox="1"/>
          <p:nvPr/>
        </p:nvSpPr>
        <p:spPr>
          <a:xfrm>
            <a:off x="2773737" y="3216340"/>
            <a:ext cx="390525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latin typeface="Helvetica"/>
                <a:cs typeface="Helvetica"/>
              </a:rPr>
              <a:t>Employee</a:t>
            </a:r>
            <a:endParaRPr sz="600" dirty="0">
              <a:latin typeface="Helvetica"/>
              <a:cs typeface="Helvetica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1530987" y="2894982"/>
            <a:ext cx="690880" cy="116205"/>
          </a:xfrm>
          <a:custGeom>
            <a:avLst/>
            <a:gdLst/>
            <a:ahLst/>
            <a:cxnLst/>
            <a:rect l="l" t="t" r="r" b="b"/>
            <a:pathLst>
              <a:path w="690880" h="116205">
                <a:moveTo>
                  <a:pt x="0" y="0"/>
                </a:moveTo>
                <a:lnTo>
                  <a:pt x="690788" y="0"/>
                </a:lnTo>
                <a:lnTo>
                  <a:pt x="690788" y="115781"/>
                </a:lnTo>
                <a:lnTo>
                  <a:pt x="0" y="1157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686742" y="2894982"/>
            <a:ext cx="572135" cy="116205"/>
          </a:xfrm>
          <a:custGeom>
            <a:avLst/>
            <a:gdLst/>
            <a:ahLst/>
            <a:cxnLst/>
            <a:rect l="l" t="t" r="r" b="b"/>
            <a:pathLst>
              <a:path w="572135" h="116205">
                <a:moveTo>
                  <a:pt x="0" y="0"/>
                </a:moveTo>
                <a:lnTo>
                  <a:pt x="571861" y="0"/>
                </a:lnTo>
                <a:lnTo>
                  <a:pt x="571861" y="115781"/>
                </a:lnTo>
                <a:lnTo>
                  <a:pt x="0" y="1157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876242" y="3099368"/>
            <a:ext cx="0" cy="106680"/>
          </a:xfrm>
          <a:custGeom>
            <a:avLst/>
            <a:gdLst/>
            <a:ahLst/>
            <a:cxnLst/>
            <a:rect l="l" t="t" r="r" b="b"/>
            <a:pathLst>
              <a:path h="106680">
                <a:moveTo>
                  <a:pt x="0" y="106132"/>
                </a:moveTo>
                <a:lnTo>
                  <a:pt x="0" y="0"/>
                </a:lnTo>
              </a:path>
            </a:pathLst>
          </a:custGeom>
          <a:ln w="6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828139" y="3022180"/>
            <a:ext cx="90170" cy="77470"/>
          </a:xfrm>
          <a:custGeom>
            <a:avLst/>
            <a:gdLst/>
            <a:ahLst/>
            <a:cxnLst/>
            <a:rect l="l" t="t" r="r" b="b"/>
            <a:pathLst>
              <a:path w="90169" h="77469">
                <a:moveTo>
                  <a:pt x="45026" y="0"/>
                </a:moveTo>
                <a:lnTo>
                  <a:pt x="0" y="77187"/>
                </a:lnTo>
                <a:lnTo>
                  <a:pt x="90052" y="77187"/>
                </a:lnTo>
                <a:lnTo>
                  <a:pt x="45026" y="0"/>
                </a:lnTo>
                <a:close/>
              </a:path>
            </a:pathLst>
          </a:custGeom>
          <a:ln w="6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968147" y="3097577"/>
            <a:ext cx="3175" cy="113030"/>
          </a:xfrm>
          <a:custGeom>
            <a:avLst/>
            <a:gdLst/>
            <a:ahLst/>
            <a:cxnLst/>
            <a:rect l="l" t="t" r="r" b="b"/>
            <a:pathLst>
              <a:path w="3175" h="113030">
                <a:moveTo>
                  <a:pt x="0" y="112587"/>
                </a:moveTo>
                <a:lnTo>
                  <a:pt x="2554" y="0"/>
                </a:lnTo>
              </a:path>
            </a:pathLst>
          </a:custGeom>
          <a:ln w="6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925688" y="3020409"/>
            <a:ext cx="90170" cy="78740"/>
          </a:xfrm>
          <a:custGeom>
            <a:avLst/>
            <a:gdLst/>
            <a:ahLst/>
            <a:cxnLst/>
            <a:rect l="l" t="t" r="r" b="b"/>
            <a:pathLst>
              <a:path w="90169" h="78739">
                <a:moveTo>
                  <a:pt x="46766" y="0"/>
                </a:moveTo>
                <a:lnTo>
                  <a:pt x="0" y="76146"/>
                </a:lnTo>
                <a:lnTo>
                  <a:pt x="90028" y="78189"/>
                </a:lnTo>
                <a:lnTo>
                  <a:pt x="46766" y="0"/>
                </a:lnTo>
                <a:close/>
              </a:path>
            </a:pathLst>
          </a:custGeom>
          <a:ln w="6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6" name="object 116"/>
          <p:cNvGraphicFramePr>
            <a:graphicFrameLocks noGrp="1"/>
          </p:cNvGraphicFramePr>
          <p:nvPr/>
        </p:nvGraphicFramePr>
        <p:xfrm>
          <a:off x="1532114" y="2891037"/>
          <a:ext cx="1723854" cy="137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8255"/>
                <a:gridCol w="463125"/>
                <a:gridCol w="572474"/>
              </a:tblGrid>
              <a:tr h="57890">
                <a:tc rowSpan="2"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600" b="1" dirty="0">
                          <a:latin typeface="Helvetica"/>
                          <a:cs typeface="Helvetica"/>
                        </a:rPr>
                        <a:t>Physical</a:t>
                      </a:r>
                      <a:r>
                        <a:rPr sz="600" b="1" spc="-50" dirty="0">
                          <a:latin typeface="Helvetica"/>
                          <a:cs typeface="Helvetica"/>
                        </a:rPr>
                        <a:t> </a:t>
                      </a:r>
                      <a:r>
                        <a:rPr sz="600" b="1" dirty="0">
                          <a:latin typeface="Helvetica"/>
                          <a:cs typeface="Helvetica"/>
                        </a:rPr>
                        <a:t>object</a:t>
                      </a:r>
                      <a:endParaRPr sz="600">
                        <a:latin typeface="Helvetica"/>
                        <a:cs typeface="Helvetica"/>
                      </a:endParaRPr>
                    </a:p>
                  </a:txBody>
                  <a:tcPr marL="0" marR="0" marT="4445" marB="0">
                    <a:lnL w="6432">
                      <a:solidFill>
                        <a:srgbClr val="000000"/>
                      </a:solidFill>
                      <a:prstDash val="solid"/>
                    </a:lnL>
                    <a:lnR w="6432">
                      <a:solidFill>
                        <a:srgbClr val="000000"/>
                      </a:solidFill>
                      <a:prstDash val="solid"/>
                    </a:lnR>
                    <a:lnT w="6432">
                      <a:solidFill>
                        <a:srgbClr val="000000"/>
                      </a:solidFill>
                      <a:prstDash val="solid"/>
                    </a:lnT>
                    <a:lnB w="64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ts val="455"/>
                        </a:lnSpc>
                      </a:pPr>
                      <a:r>
                        <a:rPr sz="650" dirty="0">
                          <a:latin typeface="Helvetica Neue"/>
                          <a:cs typeface="Helvetica Neue"/>
                        </a:rPr>
                        <a:t>inhe</a:t>
                      </a:r>
                      <a:r>
                        <a:rPr sz="650" spc="-15" dirty="0">
                          <a:latin typeface="Helvetica Neue"/>
                          <a:cs typeface="Helvetica Neue"/>
                        </a:rPr>
                        <a:t>r</a:t>
                      </a:r>
                      <a:r>
                        <a:rPr sz="650" dirty="0">
                          <a:latin typeface="Helvetica Neue"/>
                          <a:cs typeface="Helvetica Neue"/>
                        </a:rPr>
                        <a:t>ence</a:t>
                      </a:r>
                      <a:endParaRPr sz="650">
                        <a:latin typeface="Helvetica Neue"/>
                        <a:cs typeface="Helvetica Neue"/>
                      </a:endParaRPr>
                    </a:p>
                  </a:txBody>
                  <a:tcPr marL="0" marR="0" marT="0" marB="0">
                    <a:lnL w="6432">
                      <a:solidFill>
                        <a:srgbClr val="000000"/>
                      </a:solidFill>
                      <a:prstDash val="solid"/>
                    </a:lnL>
                    <a:lnR w="6432">
                      <a:solidFill>
                        <a:srgbClr val="000000"/>
                      </a:solidFill>
                      <a:prstDash val="solid"/>
                    </a:lnR>
                    <a:lnB w="6432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600" b="1" dirty="0">
                          <a:latin typeface="Helvetica"/>
                          <a:cs typeface="Helvetica"/>
                        </a:rPr>
                        <a:t>Social</a:t>
                      </a:r>
                      <a:r>
                        <a:rPr sz="600" b="1" spc="-55" dirty="0">
                          <a:latin typeface="Helvetica"/>
                          <a:cs typeface="Helvetica"/>
                        </a:rPr>
                        <a:t> </a:t>
                      </a:r>
                      <a:r>
                        <a:rPr sz="600" b="1" dirty="0">
                          <a:latin typeface="Helvetica"/>
                          <a:cs typeface="Helvetica"/>
                        </a:rPr>
                        <a:t>Object</a:t>
                      </a:r>
                      <a:endParaRPr sz="600">
                        <a:latin typeface="Helvetica"/>
                        <a:cs typeface="Helvetica"/>
                      </a:endParaRPr>
                    </a:p>
                  </a:txBody>
                  <a:tcPr marL="0" marR="0" marT="4445" marB="0">
                    <a:lnL w="6432">
                      <a:solidFill>
                        <a:srgbClr val="000000"/>
                      </a:solidFill>
                      <a:prstDash val="solid"/>
                    </a:lnL>
                    <a:lnR w="6432">
                      <a:solidFill>
                        <a:srgbClr val="000000"/>
                      </a:solidFill>
                      <a:prstDash val="solid"/>
                    </a:lnR>
                    <a:lnT w="6432">
                      <a:solidFill>
                        <a:srgbClr val="000000"/>
                      </a:solidFill>
                      <a:prstDash val="solid"/>
                    </a:lnT>
                    <a:lnB w="643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8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6432">
                      <a:solidFill>
                        <a:srgbClr val="000000"/>
                      </a:solidFill>
                      <a:prstDash val="solid"/>
                    </a:lnL>
                    <a:lnR w="6432">
                      <a:solidFill>
                        <a:srgbClr val="000000"/>
                      </a:solidFill>
                      <a:prstDash val="solid"/>
                    </a:lnR>
                    <a:lnT w="6432">
                      <a:solidFill>
                        <a:srgbClr val="000000"/>
                      </a:solidFill>
                      <a:prstDash val="solid"/>
                    </a:lnT>
                    <a:lnB w="64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ts val="630"/>
                        </a:lnSpc>
                        <a:tabLst>
                          <a:tab pos="385445" algn="l"/>
                        </a:tabLst>
                      </a:pPr>
                      <a:r>
                        <a:rPr sz="600" dirty="0">
                          <a:latin typeface="Helvetica"/>
                          <a:cs typeface="Helvetica"/>
                        </a:rPr>
                        <a:t>1	*</a:t>
                      </a:r>
                      <a:endParaRPr sz="60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6432">
                      <a:solidFill>
                        <a:srgbClr val="000000"/>
                      </a:solidFill>
                      <a:prstDash val="solid"/>
                    </a:lnL>
                    <a:lnR w="6432">
                      <a:solidFill>
                        <a:srgbClr val="000000"/>
                      </a:solidFill>
                      <a:prstDash val="solid"/>
                    </a:lnR>
                    <a:lnT w="6432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6432">
                      <a:solidFill>
                        <a:srgbClr val="000000"/>
                      </a:solidFill>
                      <a:prstDash val="solid"/>
                    </a:lnL>
                    <a:lnR w="6432">
                      <a:solidFill>
                        <a:srgbClr val="000000"/>
                      </a:solidFill>
                      <a:prstDash val="solid"/>
                    </a:lnR>
                    <a:lnT w="6432">
                      <a:solidFill>
                        <a:srgbClr val="000000"/>
                      </a:solidFill>
                      <a:prstDash val="solid"/>
                    </a:lnT>
                    <a:lnB w="643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17" name="object 117"/>
          <p:cNvSpPr txBox="1"/>
          <p:nvPr/>
        </p:nvSpPr>
        <p:spPr>
          <a:xfrm>
            <a:off x="599647" y="3081223"/>
            <a:ext cx="107314" cy="121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dirty="0">
                <a:latin typeface="HelveticaNeue-Medium"/>
                <a:cs typeface="HelveticaNeue-Medium"/>
              </a:rPr>
              <a:t>E.</a:t>
            </a:r>
            <a:endParaRPr sz="700">
              <a:latin typeface="HelveticaNeue-Medium"/>
              <a:cs typeface="HelveticaNeue-Medium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1308060" y="3071676"/>
            <a:ext cx="144145" cy="121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dirty="0">
                <a:latin typeface="HelveticaNeue-Medium"/>
                <a:cs typeface="HelveticaNeue-Medium"/>
              </a:rPr>
              <a:t>vs.</a:t>
            </a:r>
            <a:endParaRPr sz="700">
              <a:latin typeface="HelveticaNeue-Medium"/>
              <a:cs typeface="HelveticaNeue-Medium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599647" y="1467104"/>
            <a:ext cx="114300" cy="121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dirty="0">
                <a:latin typeface="HelveticaNeue-Medium"/>
                <a:cs typeface="HelveticaNeue-Medium"/>
              </a:rPr>
              <a:t>B.</a:t>
            </a:r>
            <a:endParaRPr sz="700">
              <a:latin typeface="HelveticaNeue-Medium"/>
              <a:cs typeface="HelveticaNeue-Medium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1845942" y="1459688"/>
            <a:ext cx="144145" cy="121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dirty="0">
                <a:latin typeface="HelveticaNeue-Medium"/>
                <a:cs typeface="HelveticaNeue-Medium"/>
              </a:rPr>
              <a:t>vs.</a:t>
            </a:r>
            <a:endParaRPr sz="700">
              <a:latin typeface="HelveticaNeue-Medium"/>
              <a:cs typeface="HelveticaNeue-Medium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749881" y="1462736"/>
            <a:ext cx="347345" cy="116205"/>
          </a:xfrm>
          <a:custGeom>
            <a:avLst/>
            <a:gdLst/>
            <a:ahLst/>
            <a:cxnLst/>
            <a:rect l="l" t="t" r="r" b="b"/>
            <a:pathLst>
              <a:path w="347344" h="116205">
                <a:moveTo>
                  <a:pt x="0" y="0"/>
                </a:moveTo>
                <a:lnTo>
                  <a:pt x="347343" y="0"/>
                </a:lnTo>
                <a:lnTo>
                  <a:pt x="347343" y="115781"/>
                </a:lnTo>
                <a:lnTo>
                  <a:pt x="0" y="1157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373814" y="1469168"/>
            <a:ext cx="431165" cy="103505"/>
          </a:xfrm>
          <a:custGeom>
            <a:avLst/>
            <a:gdLst/>
            <a:ahLst/>
            <a:cxnLst/>
            <a:rect l="l" t="t" r="r" b="b"/>
            <a:pathLst>
              <a:path w="431164" h="103505">
                <a:moveTo>
                  <a:pt x="0" y="0"/>
                </a:moveTo>
                <a:lnTo>
                  <a:pt x="430912" y="0"/>
                </a:lnTo>
                <a:lnTo>
                  <a:pt x="430912" y="102916"/>
                </a:lnTo>
                <a:lnTo>
                  <a:pt x="0" y="1029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3" name="object 123"/>
          <p:cNvGraphicFramePr>
            <a:graphicFrameLocks noGrp="1"/>
          </p:cNvGraphicFramePr>
          <p:nvPr/>
        </p:nvGraphicFramePr>
        <p:xfrm>
          <a:off x="747374" y="1463067"/>
          <a:ext cx="1054894" cy="182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7343"/>
                <a:gridCol w="276588"/>
                <a:gridCol w="430963"/>
              </a:tblGrid>
              <a:tr h="54674">
                <a:tc rowSpan="2">
                  <a:txBody>
                    <a:bodyPr/>
                    <a:lstStyle/>
                    <a:p>
                      <a:pPr marL="34290">
                        <a:lnSpc>
                          <a:spcPts val="700"/>
                        </a:lnSpc>
                      </a:pPr>
                      <a:r>
                        <a:rPr sz="600" b="1" dirty="0">
                          <a:latin typeface="Helvetica"/>
                          <a:cs typeface="Helvetica"/>
                        </a:rPr>
                        <a:t>Runner</a:t>
                      </a:r>
                      <a:endParaRPr sz="60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6432">
                      <a:solidFill>
                        <a:srgbClr val="000000"/>
                      </a:solidFill>
                      <a:prstDash val="solid"/>
                    </a:lnL>
                    <a:lnR w="6432">
                      <a:solidFill>
                        <a:srgbClr val="000000"/>
                      </a:solidFill>
                      <a:prstDash val="solid"/>
                    </a:lnR>
                    <a:lnT w="6432">
                      <a:solidFill>
                        <a:srgbClr val="000000"/>
                      </a:solidFill>
                      <a:prstDash val="solid"/>
                    </a:lnT>
                    <a:lnB w="64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6432">
                      <a:solidFill>
                        <a:srgbClr val="000000"/>
                      </a:solidFill>
                      <a:prstDash val="solid"/>
                    </a:lnL>
                    <a:lnR w="6432">
                      <a:solidFill>
                        <a:srgbClr val="000000"/>
                      </a:solidFill>
                      <a:prstDash val="solid"/>
                    </a:lnR>
                    <a:lnB w="6432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7465">
                        <a:lnSpc>
                          <a:spcPts val="700"/>
                        </a:lnSpc>
                      </a:pPr>
                      <a:r>
                        <a:rPr sz="600" b="1" dirty="0">
                          <a:latin typeface="Helvetica"/>
                          <a:cs typeface="Helvetica"/>
                        </a:rPr>
                        <a:t>Marathon</a:t>
                      </a:r>
                      <a:endParaRPr sz="60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6432">
                      <a:solidFill>
                        <a:srgbClr val="000000"/>
                      </a:solidFill>
                      <a:prstDash val="solid"/>
                    </a:lnL>
                    <a:lnR w="6432">
                      <a:solidFill>
                        <a:srgbClr val="000000"/>
                      </a:solidFill>
                      <a:prstDash val="solid"/>
                    </a:lnR>
                    <a:lnT w="6432">
                      <a:solidFill>
                        <a:srgbClr val="000000"/>
                      </a:solidFill>
                      <a:prstDash val="solid"/>
                    </a:lnT>
                    <a:lnB w="643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467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432">
                      <a:solidFill>
                        <a:srgbClr val="000000"/>
                      </a:solidFill>
                      <a:prstDash val="solid"/>
                    </a:lnL>
                    <a:lnR w="6432">
                      <a:solidFill>
                        <a:srgbClr val="000000"/>
                      </a:solidFill>
                      <a:prstDash val="solid"/>
                    </a:lnR>
                    <a:lnT w="6432">
                      <a:solidFill>
                        <a:srgbClr val="000000"/>
                      </a:solidFill>
                      <a:prstDash val="solid"/>
                    </a:lnT>
                    <a:lnB w="64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6432">
                      <a:solidFill>
                        <a:srgbClr val="000000"/>
                      </a:solidFill>
                      <a:prstDash val="solid"/>
                    </a:lnL>
                    <a:lnR w="6432">
                      <a:solidFill>
                        <a:srgbClr val="000000"/>
                      </a:solidFill>
                      <a:prstDash val="solid"/>
                    </a:lnR>
                    <a:lnT w="6432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432">
                      <a:solidFill>
                        <a:srgbClr val="000000"/>
                      </a:solidFill>
                      <a:prstDash val="solid"/>
                    </a:lnL>
                    <a:lnR w="6432">
                      <a:solidFill>
                        <a:srgbClr val="000000"/>
                      </a:solidFill>
                      <a:prstDash val="solid"/>
                    </a:lnR>
                    <a:lnT w="6432">
                      <a:solidFill>
                        <a:srgbClr val="000000"/>
                      </a:solidFill>
                      <a:prstDash val="solid"/>
                    </a:lnT>
                    <a:lnB w="643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24" name="object 124"/>
          <p:cNvSpPr txBox="1"/>
          <p:nvPr/>
        </p:nvSpPr>
        <p:spPr>
          <a:xfrm>
            <a:off x="1105355" y="1502424"/>
            <a:ext cx="264795" cy="113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aseline="37037" dirty="0">
                <a:latin typeface="Helvetica"/>
                <a:cs typeface="Helvetica"/>
              </a:rPr>
              <a:t>*</a:t>
            </a:r>
            <a:r>
              <a:rPr sz="900" spc="-142" baseline="37037" dirty="0">
                <a:latin typeface="Helvetica"/>
                <a:cs typeface="Helvetica"/>
              </a:rPr>
              <a:t> </a:t>
            </a:r>
            <a:r>
              <a:rPr sz="650" dirty="0">
                <a:latin typeface="Helvetica Neue"/>
                <a:cs typeface="Helvetica Neue"/>
              </a:rPr>
              <a:t>run</a:t>
            </a:r>
            <a:r>
              <a:rPr sz="650" spc="45" dirty="0">
                <a:latin typeface="Helvetica Neue"/>
                <a:cs typeface="Helvetica Neue"/>
              </a:rPr>
              <a:t>s</a:t>
            </a:r>
            <a:r>
              <a:rPr sz="900" baseline="41666" dirty="0">
                <a:latin typeface="Helvetica"/>
                <a:cs typeface="Helvetica"/>
              </a:rPr>
              <a:t>*</a:t>
            </a:r>
            <a:endParaRPr sz="900" baseline="41666">
              <a:latin typeface="Helvetica"/>
              <a:cs typeface="Helvetica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2834122" y="1399868"/>
            <a:ext cx="431165" cy="116205"/>
          </a:xfrm>
          <a:custGeom>
            <a:avLst/>
            <a:gdLst/>
            <a:ahLst/>
            <a:cxnLst/>
            <a:rect l="l" t="t" r="r" b="b"/>
            <a:pathLst>
              <a:path w="431164" h="116205">
                <a:moveTo>
                  <a:pt x="0" y="0"/>
                </a:moveTo>
                <a:lnTo>
                  <a:pt x="430913" y="0"/>
                </a:lnTo>
                <a:lnTo>
                  <a:pt x="430913" y="115781"/>
                </a:lnTo>
                <a:lnTo>
                  <a:pt x="0" y="1157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 txBox="1"/>
          <p:nvPr/>
        </p:nvSpPr>
        <p:spPr>
          <a:xfrm>
            <a:off x="2834654" y="1401960"/>
            <a:ext cx="431165" cy="116205"/>
          </a:xfrm>
          <a:prstGeom prst="rect">
            <a:avLst/>
          </a:prstGeom>
          <a:ln w="6432">
            <a:solidFill>
              <a:srgbClr val="000000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 marL="29209">
              <a:lnSpc>
                <a:spcPct val="100000"/>
              </a:lnSpc>
              <a:spcBef>
                <a:spcPts val="15"/>
              </a:spcBef>
            </a:pPr>
            <a:r>
              <a:rPr sz="600" b="1" dirty="0">
                <a:latin typeface="Helvetica"/>
                <a:cs typeface="Helvetica"/>
              </a:rPr>
              <a:t>Perdurant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2834122" y="1715050"/>
            <a:ext cx="431165" cy="116205"/>
          </a:xfrm>
          <a:custGeom>
            <a:avLst/>
            <a:gdLst/>
            <a:ahLst/>
            <a:cxnLst/>
            <a:rect l="l" t="t" r="r" b="b"/>
            <a:pathLst>
              <a:path w="431164" h="116205">
                <a:moveTo>
                  <a:pt x="0" y="0"/>
                </a:moveTo>
                <a:lnTo>
                  <a:pt x="430913" y="0"/>
                </a:lnTo>
                <a:lnTo>
                  <a:pt x="430913" y="115781"/>
                </a:lnTo>
                <a:lnTo>
                  <a:pt x="0" y="1157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834654" y="1717143"/>
            <a:ext cx="431165" cy="116205"/>
          </a:xfrm>
          <a:custGeom>
            <a:avLst/>
            <a:gdLst/>
            <a:ahLst/>
            <a:cxnLst/>
            <a:rect l="l" t="t" r="r" b="b"/>
            <a:pathLst>
              <a:path w="431164" h="116205">
                <a:moveTo>
                  <a:pt x="0" y="0"/>
                </a:moveTo>
                <a:lnTo>
                  <a:pt x="430963" y="0"/>
                </a:lnTo>
                <a:lnTo>
                  <a:pt x="430963" y="115781"/>
                </a:lnTo>
                <a:lnTo>
                  <a:pt x="0" y="115781"/>
                </a:lnTo>
                <a:lnTo>
                  <a:pt x="0" y="0"/>
                </a:lnTo>
                <a:close/>
              </a:path>
            </a:pathLst>
          </a:custGeom>
          <a:ln w="6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053352" y="1602485"/>
            <a:ext cx="0" cy="113030"/>
          </a:xfrm>
          <a:custGeom>
            <a:avLst/>
            <a:gdLst/>
            <a:ahLst/>
            <a:cxnLst/>
            <a:rect l="l" t="t" r="r" b="b"/>
            <a:pathLst>
              <a:path h="113030">
                <a:moveTo>
                  <a:pt x="0" y="112565"/>
                </a:moveTo>
                <a:lnTo>
                  <a:pt x="0" y="0"/>
                </a:lnTo>
              </a:path>
            </a:pathLst>
          </a:custGeom>
          <a:ln w="6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004553" y="1525297"/>
            <a:ext cx="90170" cy="77470"/>
          </a:xfrm>
          <a:custGeom>
            <a:avLst/>
            <a:gdLst/>
            <a:ahLst/>
            <a:cxnLst/>
            <a:rect l="l" t="t" r="r" b="b"/>
            <a:pathLst>
              <a:path w="90169" h="77469">
                <a:moveTo>
                  <a:pt x="45026" y="0"/>
                </a:moveTo>
                <a:lnTo>
                  <a:pt x="0" y="77187"/>
                </a:lnTo>
                <a:lnTo>
                  <a:pt x="90052" y="77187"/>
                </a:lnTo>
                <a:lnTo>
                  <a:pt x="45026" y="0"/>
                </a:lnTo>
                <a:close/>
              </a:path>
            </a:pathLst>
          </a:custGeom>
          <a:ln w="6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981630" y="1721880"/>
            <a:ext cx="511809" cy="116205"/>
          </a:xfrm>
          <a:custGeom>
            <a:avLst/>
            <a:gdLst/>
            <a:ahLst/>
            <a:cxnLst/>
            <a:rect l="l" t="t" r="r" b="b"/>
            <a:pathLst>
              <a:path w="511810" h="116205">
                <a:moveTo>
                  <a:pt x="0" y="0"/>
                </a:moveTo>
                <a:lnTo>
                  <a:pt x="511367" y="0"/>
                </a:lnTo>
                <a:lnTo>
                  <a:pt x="511367" y="115781"/>
                </a:lnTo>
                <a:lnTo>
                  <a:pt x="0" y="1157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985591" y="1723575"/>
            <a:ext cx="508634" cy="116205"/>
          </a:xfrm>
          <a:custGeom>
            <a:avLst/>
            <a:gdLst/>
            <a:ahLst/>
            <a:cxnLst/>
            <a:rect l="l" t="t" r="r" b="b"/>
            <a:pathLst>
              <a:path w="508635" h="116205">
                <a:moveTo>
                  <a:pt x="0" y="0"/>
                </a:moveTo>
                <a:lnTo>
                  <a:pt x="508151" y="0"/>
                </a:lnTo>
                <a:lnTo>
                  <a:pt x="508151" y="115781"/>
                </a:lnTo>
                <a:lnTo>
                  <a:pt x="0" y="115781"/>
                </a:lnTo>
                <a:lnTo>
                  <a:pt x="0" y="0"/>
                </a:lnTo>
                <a:close/>
              </a:path>
            </a:pathLst>
          </a:custGeom>
          <a:ln w="6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 txBox="1"/>
          <p:nvPr/>
        </p:nvSpPr>
        <p:spPr>
          <a:xfrm>
            <a:off x="2089536" y="1729300"/>
            <a:ext cx="29591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latin typeface="Helvetica"/>
                <a:cs typeface="Helvetica"/>
              </a:rPr>
              <a:t>Runner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2026728" y="1392060"/>
            <a:ext cx="426720" cy="116205"/>
          </a:xfrm>
          <a:custGeom>
            <a:avLst/>
            <a:gdLst/>
            <a:ahLst/>
            <a:cxnLst/>
            <a:rect l="l" t="t" r="r" b="b"/>
            <a:pathLst>
              <a:path w="426719" h="116205">
                <a:moveTo>
                  <a:pt x="0" y="0"/>
                </a:moveTo>
                <a:lnTo>
                  <a:pt x="426731" y="0"/>
                </a:lnTo>
                <a:lnTo>
                  <a:pt x="426731" y="115781"/>
                </a:lnTo>
                <a:lnTo>
                  <a:pt x="0" y="1157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 txBox="1"/>
          <p:nvPr/>
        </p:nvSpPr>
        <p:spPr>
          <a:xfrm>
            <a:off x="2030617" y="1395528"/>
            <a:ext cx="424815" cy="116205"/>
          </a:xfrm>
          <a:prstGeom prst="rect">
            <a:avLst/>
          </a:prstGeom>
          <a:ln w="6432">
            <a:solidFill>
              <a:srgbClr val="000000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5"/>
              </a:spcBef>
            </a:pPr>
            <a:r>
              <a:rPr sz="600" b="1" dirty="0">
                <a:latin typeface="Helvetica"/>
                <a:cs typeface="Helvetica"/>
              </a:rPr>
              <a:t>Endurant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2236451" y="1601110"/>
            <a:ext cx="0" cy="119380"/>
          </a:xfrm>
          <a:custGeom>
            <a:avLst/>
            <a:gdLst/>
            <a:ahLst/>
            <a:cxnLst/>
            <a:rect l="l" t="t" r="r" b="b"/>
            <a:pathLst>
              <a:path h="119380">
                <a:moveTo>
                  <a:pt x="0" y="118997"/>
                </a:moveTo>
                <a:lnTo>
                  <a:pt x="0" y="0"/>
                </a:lnTo>
              </a:path>
            </a:pathLst>
          </a:custGeom>
          <a:ln w="6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191695" y="1523922"/>
            <a:ext cx="90170" cy="77470"/>
          </a:xfrm>
          <a:custGeom>
            <a:avLst/>
            <a:gdLst/>
            <a:ahLst/>
            <a:cxnLst/>
            <a:rect l="l" t="t" r="r" b="b"/>
            <a:pathLst>
              <a:path w="90169" h="77469">
                <a:moveTo>
                  <a:pt x="45026" y="0"/>
                </a:moveTo>
                <a:lnTo>
                  <a:pt x="0" y="77187"/>
                </a:lnTo>
                <a:lnTo>
                  <a:pt x="90052" y="77187"/>
                </a:lnTo>
                <a:lnTo>
                  <a:pt x="45026" y="0"/>
                </a:lnTo>
                <a:close/>
              </a:path>
            </a:pathLst>
          </a:custGeom>
          <a:ln w="6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 txBox="1"/>
          <p:nvPr/>
        </p:nvSpPr>
        <p:spPr>
          <a:xfrm>
            <a:off x="2210111" y="3262520"/>
            <a:ext cx="389890" cy="113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dirty="0">
                <a:latin typeface="Helvetica Neue"/>
                <a:cs typeface="Helvetica Neue"/>
              </a:rPr>
              <a:t>inhe</a:t>
            </a:r>
            <a:r>
              <a:rPr sz="650" spc="-15" dirty="0">
                <a:latin typeface="Helvetica Neue"/>
                <a:cs typeface="Helvetica Neue"/>
              </a:rPr>
              <a:t>r</a:t>
            </a:r>
            <a:r>
              <a:rPr sz="650" dirty="0">
                <a:latin typeface="Helvetica Neue"/>
                <a:cs typeface="Helvetica Neue"/>
              </a:rPr>
              <a:t>ence</a:t>
            </a:r>
            <a:endParaRPr sz="650">
              <a:latin typeface="Helvetica Neue"/>
              <a:cs typeface="Helvetica Neue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3520555" y="1715050"/>
            <a:ext cx="431165" cy="116205"/>
          </a:xfrm>
          <a:custGeom>
            <a:avLst/>
            <a:gdLst/>
            <a:ahLst/>
            <a:cxnLst/>
            <a:rect l="l" t="t" r="r" b="b"/>
            <a:pathLst>
              <a:path w="431164" h="116205">
                <a:moveTo>
                  <a:pt x="0" y="0"/>
                </a:moveTo>
                <a:lnTo>
                  <a:pt x="430912" y="0"/>
                </a:lnTo>
                <a:lnTo>
                  <a:pt x="430912" y="115781"/>
                </a:lnTo>
                <a:lnTo>
                  <a:pt x="0" y="1157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522910" y="1717143"/>
            <a:ext cx="431165" cy="116205"/>
          </a:xfrm>
          <a:custGeom>
            <a:avLst/>
            <a:gdLst/>
            <a:ahLst/>
            <a:cxnLst/>
            <a:rect l="l" t="t" r="r" b="b"/>
            <a:pathLst>
              <a:path w="431164" h="116205">
                <a:moveTo>
                  <a:pt x="0" y="0"/>
                </a:moveTo>
                <a:lnTo>
                  <a:pt x="430963" y="0"/>
                </a:lnTo>
                <a:lnTo>
                  <a:pt x="430963" y="115781"/>
                </a:lnTo>
                <a:lnTo>
                  <a:pt x="0" y="115781"/>
                </a:lnTo>
                <a:lnTo>
                  <a:pt x="0" y="0"/>
                </a:lnTo>
                <a:close/>
              </a:path>
            </a:pathLst>
          </a:custGeom>
          <a:ln w="6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055606" y="1652820"/>
            <a:ext cx="640080" cy="0"/>
          </a:xfrm>
          <a:custGeom>
            <a:avLst/>
            <a:gdLst/>
            <a:ahLst/>
            <a:cxnLst/>
            <a:rect l="l" t="t" r="r" b="b"/>
            <a:pathLst>
              <a:path w="640079">
                <a:moveTo>
                  <a:pt x="0" y="0"/>
                </a:moveTo>
                <a:lnTo>
                  <a:pt x="639577" y="0"/>
                </a:lnTo>
              </a:path>
            </a:pathLst>
          </a:custGeom>
          <a:ln w="6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696582" y="1655624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350"/>
                </a:lnTo>
              </a:path>
            </a:pathLst>
          </a:custGeom>
          <a:ln w="6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493655" y="1775033"/>
            <a:ext cx="340995" cy="0"/>
          </a:xfrm>
          <a:custGeom>
            <a:avLst/>
            <a:gdLst/>
            <a:ahLst/>
            <a:cxnLst/>
            <a:rect l="l" t="t" r="r" b="b"/>
            <a:pathLst>
              <a:path w="340994">
                <a:moveTo>
                  <a:pt x="0" y="0"/>
                </a:moveTo>
                <a:lnTo>
                  <a:pt x="340911" y="0"/>
                </a:lnTo>
              </a:path>
            </a:pathLst>
          </a:custGeom>
          <a:ln w="6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 txBox="1"/>
          <p:nvPr/>
        </p:nvSpPr>
        <p:spPr>
          <a:xfrm>
            <a:off x="2495542" y="1691778"/>
            <a:ext cx="6858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dirty="0">
                <a:latin typeface="Helvetica"/>
                <a:cs typeface="Helvetica"/>
              </a:rPr>
              <a:t>1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3265036" y="1768601"/>
            <a:ext cx="255904" cy="0"/>
          </a:xfrm>
          <a:custGeom>
            <a:avLst/>
            <a:gdLst/>
            <a:ahLst/>
            <a:cxnLst/>
            <a:rect l="l" t="t" r="r" b="b"/>
            <a:pathLst>
              <a:path w="255904">
                <a:moveTo>
                  <a:pt x="0" y="0"/>
                </a:moveTo>
                <a:lnTo>
                  <a:pt x="255519" y="0"/>
                </a:lnTo>
              </a:path>
            </a:pathLst>
          </a:custGeom>
          <a:ln w="6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 txBox="1"/>
          <p:nvPr/>
        </p:nvSpPr>
        <p:spPr>
          <a:xfrm>
            <a:off x="2768479" y="1722470"/>
            <a:ext cx="115443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94055" algn="l"/>
              </a:tabLst>
            </a:pPr>
            <a:r>
              <a:rPr sz="900" baseline="9259" dirty="0">
                <a:latin typeface="Helvetica"/>
                <a:cs typeface="Helvetica"/>
              </a:rPr>
              <a:t>*  </a:t>
            </a:r>
            <a:r>
              <a:rPr sz="900" spc="232" baseline="9259" dirty="0">
                <a:latin typeface="Helvetica"/>
                <a:cs typeface="Helvetica"/>
              </a:rPr>
              <a:t> </a:t>
            </a:r>
            <a:r>
              <a:rPr sz="600" b="1" dirty="0">
                <a:latin typeface="Helvetica"/>
                <a:cs typeface="Helvetica"/>
              </a:rPr>
              <a:t>Running    </a:t>
            </a:r>
            <a:r>
              <a:rPr sz="900" baseline="18518" dirty="0">
                <a:latin typeface="Helvetica"/>
                <a:cs typeface="Helvetica"/>
              </a:rPr>
              <a:t>*	</a:t>
            </a:r>
            <a:r>
              <a:rPr sz="900" baseline="27777" dirty="0">
                <a:latin typeface="Helvetica"/>
                <a:cs typeface="Helvetica"/>
              </a:rPr>
              <a:t>1 </a:t>
            </a:r>
            <a:r>
              <a:rPr sz="900" spc="75" baseline="27777" dirty="0">
                <a:latin typeface="Helvetica"/>
                <a:cs typeface="Helvetica"/>
              </a:rPr>
              <a:t> </a:t>
            </a:r>
            <a:r>
              <a:rPr sz="600" b="1" dirty="0">
                <a:latin typeface="Helvetica"/>
                <a:cs typeface="Helvetica"/>
              </a:rPr>
              <a:t>Marathon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2416632" y="1828685"/>
            <a:ext cx="1213485" cy="113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51205" algn="l"/>
              </a:tabLst>
            </a:pPr>
            <a:r>
              <a:rPr sz="650" dirty="0">
                <a:latin typeface="Helvetica Neue"/>
                <a:cs typeface="Helvetica Neue"/>
              </a:rPr>
              <a:t>participation	</a:t>
            </a:r>
            <a:r>
              <a:rPr sz="975" baseline="4273" dirty="0">
                <a:latin typeface="Helvetica Neue"/>
                <a:cs typeface="Helvetica Neue"/>
              </a:rPr>
              <a:t>involvement</a:t>
            </a:r>
            <a:endParaRPr sz="975" baseline="4273">
              <a:latin typeface="Helvetica Neue"/>
              <a:cs typeface="Helvetica Neue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599647" y="803968"/>
            <a:ext cx="110489" cy="121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dirty="0">
                <a:latin typeface="HelveticaNeue-Medium"/>
                <a:cs typeface="HelveticaNeue-Medium"/>
              </a:rPr>
              <a:t>A.</a:t>
            </a:r>
            <a:endParaRPr sz="700">
              <a:latin typeface="HelveticaNeue-Medium"/>
              <a:cs typeface="HelveticaNeue-Medium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1665103" y="794399"/>
            <a:ext cx="144145" cy="121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dirty="0">
                <a:latin typeface="HelveticaNeue-Medium"/>
                <a:cs typeface="HelveticaNeue-Medium"/>
              </a:rPr>
              <a:t>vs.</a:t>
            </a:r>
            <a:endParaRPr sz="700">
              <a:latin typeface="HelveticaNeue-Medium"/>
              <a:cs typeface="HelveticaNeue-Medium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754330" y="865117"/>
            <a:ext cx="340995" cy="116205"/>
          </a:xfrm>
          <a:custGeom>
            <a:avLst/>
            <a:gdLst/>
            <a:ahLst/>
            <a:cxnLst/>
            <a:rect l="l" t="t" r="r" b="b"/>
            <a:pathLst>
              <a:path w="340994" h="116205">
                <a:moveTo>
                  <a:pt x="0" y="0"/>
                </a:moveTo>
                <a:lnTo>
                  <a:pt x="340911" y="0"/>
                </a:lnTo>
                <a:lnTo>
                  <a:pt x="340911" y="115781"/>
                </a:lnTo>
                <a:lnTo>
                  <a:pt x="0" y="1157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 txBox="1"/>
          <p:nvPr/>
        </p:nvSpPr>
        <p:spPr>
          <a:xfrm>
            <a:off x="1109254" y="875835"/>
            <a:ext cx="408305" cy="113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dirty="0">
                <a:latin typeface="Helvetica Neue"/>
                <a:cs typeface="Helvetica Neue"/>
              </a:rPr>
              <a:t>married</a:t>
            </a:r>
            <a:r>
              <a:rPr sz="650" spc="-65" dirty="0">
                <a:latin typeface="Helvetica Neue"/>
                <a:cs typeface="Helvetica Neue"/>
              </a:rPr>
              <a:t> </a:t>
            </a:r>
            <a:r>
              <a:rPr sz="650" dirty="0">
                <a:latin typeface="Helvetica Neue"/>
                <a:cs typeface="Helvetica Neue"/>
              </a:rPr>
              <a:t>to</a:t>
            </a:r>
            <a:endParaRPr sz="650">
              <a:latin typeface="Helvetica Neue"/>
              <a:cs typeface="Helvetica Neue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1844101" y="808265"/>
            <a:ext cx="430530" cy="116205"/>
          </a:xfrm>
          <a:custGeom>
            <a:avLst/>
            <a:gdLst/>
            <a:ahLst/>
            <a:cxnLst/>
            <a:rect l="l" t="t" r="r" b="b"/>
            <a:pathLst>
              <a:path w="430530" h="116205">
                <a:moveTo>
                  <a:pt x="0" y="0"/>
                </a:moveTo>
                <a:lnTo>
                  <a:pt x="430500" y="0"/>
                </a:lnTo>
                <a:lnTo>
                  <a:pt x="430500" y="115781"/>
                </a:lnTo>
                <a:lnTo>
                  <a:pt x="0" y="1157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825281" y="808265"/>
            <a:ext cx="347345" cy="116205"/>
          </a:xfrm>
          <a:custGeom>
            <a:avLst/>
            <a:gdLst/>
            <a:ahLst/>
            <a:cxnLst/>
            <a:rect l="l" t="t" r="r" b="b"/>
            <a:pathLst>
              <a:path w="347344" h="116205">
                <a:moveTo>
                  <a:pt x="0" y="0"/>
                </a:moveTo>
                <a:lnTo>
                  <a:pt x="347343" y="0"/>
                </a:lnTo>
                <a:lnTo>
                  <a:pt x="347343" y="115781"/>
                </a:lnTo>
                <a:lnTo>
                  <a:pt x="0" y="1157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054073" y="1114482"/>
            <a:ext cx="205104" cy="2540"/>
          </a:xfrm>
          <a:custGeom>
            <a:avLst/>
            <a:gdLst/>
            <a:ahLst/>
            <a:cxnLst/>
            <a:rect l="l" t="t" r="r" b="b"/>
            <a:pathLst>
              <a:path w="205105" h="2540">
                <a:moveTo>
                  <a:pt x="0" y="2119"/>
                </a:moveTo>
                <a:lnTo>
                  <a:pt x="204998" y="0"/>
                </a:lnTo>
              </a:path>
            </a:pathLst>
          </a:custGeom>
          <a:ln w="6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61404" y="1058744"/>
            <a:ext cx="289560" cy="116205"/>
          </a:xfrm>
          <a:custGeom>
            <a:avLst/>
            <a:gdLst/>
            <a:ahLst/>
            <a:cxnLst/>
            <a:rect l="l" t="t" r="r" b="b"/>
            <a:pathLst>
              <a:path w="289559" h="116205">
                <a:moveTo>
                  <a:pt x="0" y="0"/>
                </a:moveTo>
                <a:lnTo>
                  <a:pt x="289453" y="0"/>
                </a:lnTo>
                <a:lnTo>
                  <a:pt x="289453" y="115781"/>
                </a:lnTo>
                <a:lnTo>
                  <a:pt x="0" y="1157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 txBox="1"/>
          <p:nvPr/>
        </p:nvSpPr>
        <p:spPr>
          <a:xfrm>
            <a:off x="763455" y="1061048"/>
            <a:ext cx="289560" cy="116205"/>
          </a:xfrm>
          <a:prstGeom prst="rect">
            <a:avLst/>
          </a:prstGeom>
          <a:ln w="6432">
            <a:solidFill>
              <a:srgbClr val="000000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 marL="42545">
              <a:lnSpc>
                <a:spcPct val="100000"/>
              </a:lnSpc>
              <a:spcBef>
                <a:spcPts val="15"/>
              </a:spcBef>
            </a:pPr>
            <a:r>
              <a:rPr sz="600" b="1" dirty="0">
                <a:latin typeface="Helvetica"/>
                <a:cs typeface="Helvetica"/>
              </a:rPr>
              <a:t>Book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1259071" y="1063024"/>
            <a:ext cx="340995" cy="103505"/>
          </a:xfrm>
          <a:custGeom>
            <a:avLst/>
            <a:gdLst/>
            <a:ahLst/>
            <a:cxnLst/>
            <a:rect l="l" t="t" r="r" b="b"/>
            <a:pathLst>
              <a:path w="340994" h="103505">
                <a:moveTo>
                  <a:pt x="0" y="0"/>
                </a:moveTo>
                <a:lnTo>
                  <a:pt x="340911" y="0"/>
                </a:lnTo>
                <a:lnTo>
                  <a:pt x="340911" y="102916"/>
                </a:lnTo>
                <a:lnTo>
                  <a:pt x="0" y="1029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 txBox="1"/>
          <p:nvPr/>
        </p:nvSpPr>
        <p:spPr>
          <a:xfrm>
            <a:off x="1258742" y="1067481"/>
            <a:ext cx="340995" cy="103505"/>
          </a:xfrm>
          <a:prstGeom prst="rect">
            <a:avLst/>
          </a:prstGeom>
          <a:ln w="6432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6195">
              <a:lnSpc>
                <a:spcPts val="665"/>
              </a:lnSpc>
            </a:pPr>
            <a:r>
              <a:rPr sz="600" b="1" dirty="0">
                <a:latin typeface="Helvetica"/>
                <a:cs typeface="Helvetica"/>
              </a:rPr>
              <a:t>Person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987074" y="1155512"/>
            <a:ext cx="497840" cy="113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dirty="0">
                <a:latin typeface="Helvetica Neue"/>
                <a:cs typeface="Helvetica Neue"/>
              </a:rPr>
              <a:t>borrowed</a:t>
            </a:r>
            <a:r>
              <a:rPr sz="650" spc="-70" dirty="0">
                <a:latin typeface="Helvetica Neue"/>
                <a:cs typeface="Helvetica Neue"/>
              </a:rPr>
              <a:t> </a:t>
            </a:r>
            <a:r>
              <a:rPr sz="650" dirty="0">
                <a:latin typeface="Helvetica Neue"/>
                <a:cs typeface="Helvetica Neue"/>
              </a:rPr>
              <a:t>by</a:t>
            </a:r>
            <a:endParaRPr sz="650">
              <a:latin typeface="Helvetica Neue"/>
              <a:cs typeface="Helvetica Neue"/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2277797" y="1044918"/>
            <a:ext cx="548005" cy="64135"/>
          </a:xfrm>
          <a:custGeom>
            <a:avLst/>
            <a:gdLst/>
            <a:ahLst/>
            <a:cxnLst/>
            <a:rect l="l" t="t" r="r" b="b"/>
            <a:pathLst>
              <a:path w="548005" h="64134">
                <a:moveTo>
                  <a:pt x="0" y="63949"/>
                </a:moveTo>
                <a:lnTo>
                  <a:pt x="547484" y="0"/>
                </a:lnTo>
              </a:path>
            </a:pathLst>
          </a:custGeom>
          <a:ln w="6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844101" y="1051351"/>
            <a:ext cx="430530" cy="116205"/>
          </a:xfrm>
          <a:custGeom>
            <a:avLst/>
            <a:gdLst/>
            <a:ahLst/>
            <a:cxnLst/>
            <a:rect l="l" t="t" r="r" b="b"/>
            <a:pathLst>
              <a:path w="430530" h="116205">
                <a:moveTo>
                  <a:pt x="0" y="0"/>
                </a:moveTo>
                <a:lnTo>
                  <a:pt x="430500" y="0"/>
                </a:lnTo>
                <a:lnTo>
                  <a:pt x="430500" y="115781"/>
                </a:lnTo>
                <a:lnTo>
                  <a:pt x="0" y="1157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 txBox="1"/>
          <p:nvPr/>
        </p:nvSpPr>
        <p:spPr>
          <a:xfrm>
            <a:off x="1844081" y="1054616"/>
            <a:ext cx="431165" cy="116205"/>
          </a:xfrm>
          <a:prstGeom prst="rect">
            <a:avLst/>
          </a:prstGeom>
          <a:ln w="6432">
            <a:solidFill>
              <a:srgbClr val="000000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 marL="36195">
              <a:lnSpc>
                <a:spcPct val="100000"/>
              </a:lnSpc>
              <a:spcBef>
                <a:spcPts val="5"/>
              </a:spcBef>
            </a:pPr>
            <a:r>
              <a:rPr sz="600" b="1" dirty="0">
                <a:latin typeface="Helvetica"/>
                <a:cs typeface="Helvetica"/>
              </a:rPr>
              <a:t>Bookloan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2825281" y="987028"/>
            <a:ext cx="347345" cy="116205"/>
          </a:xfrm>
          <a:custGeom>
            <a:avLst/>
            <a:gdLst/>
            <a:ahLst/>
            <a:cxnLst/>
            <a:rect l="l" t="t" r="r" b="b"/>
            <a:pathLst>
              <a:path w="347344" h="116205">
                <a:moveTo>
                  <a:pt x="0" y="0"/>
                </a:moveTo>
                <a:lnTo>
                  <a:pt x="347343" y="0"/>
                </a:lnTo>
                <a:lnTo>
                  <a:pt x="347343" y="115781"/>
                </a:lnTo>
                <a:lnTo>
                  <a:pt x="0" y="1157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828222" y="990293"/>
            <a:ext cx="347345" cy="116205"/>
          </a:xfrm>
          <a:custGeom>
            <a:avLst/>
            <a:gdLst/>
            <a:ahLst/>
            <a:cxnLst/>
            <a:rect l="l" t="t" r="r" b="b"/>
            <a:pathLst>
              <a:path w="347344" h="116205">
                <a:moveTo>
                  <a:pt x="0" y="0"/>
                </a:moveTo>
                <a:lnTo>
                  <a:pt x="347343" y="0"/>
                </a:lnTo>
                <a:lnTo>
                  <a:pt x="347343" y="115781"/>
                </a:lnTo>
                <a:lnTo>
                  <a:pt x="0" y="115781"/>
                </a:lnTo>
                <a:lnTo>
                  <a:pt x="0" y="0"/>
                </a:lnTo>
                <a:close/>
              </a:path>
            </a:pathLst>
          </a:custGeom>
          <a:ln w="6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 txBox="1"/>
          <p:nvPr/>
        </p:nvSpPr>
        <p:spPr>
          <a:xfrm>
            <a:off x="2889769" y="994448"/>
            <a:ext cx="21844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latin typeface="Helvetica"/>
                <a:cs typeface="Helvetica"/>
              </a:rPr>
              <a:t>Book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2453972" y="1077904"/>
            <a:ext cx="490220" cy="113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dirty="0">
                <a:latin typeface="Helvetica Neue"/>
                <a:cs typeface="Helvetica Neue"/>
              </a:rPr>
              <a:t>participation</a:t>
            </a:r>
            <a:endParaRPr sz="650">
              <a:latin typeface="Helvetica Neue"/>
              <a:cs typeface="Helvetica Neue"/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2825281" y="1197952"/>
            <a:ext cx="347345" cy="116205"/>
          </a:xfrm>
          <a:custGeom>
            <a:avLst/>
            <a:gdLst/>
            <a:ahLst/>
            <a:cxnLst/>
            <a:rect l="l" t="t" r="r" b="b"/>
            <a:pathLst>
              <a:path w="347344" h="116205">
                <a:moveTo>
                  <a:pt x="0" y="0"/>
                </a:moveTo>
                <a:lnTo>
                  <a:pt x="347343" y="0"/>
                </a:lnTo>
                <a:lnTo>
                  <a:pt x="347343" y="115781"/>
                </a:lnTo>
                <a:lnTo>
                  <a:pt x="0" y="1157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 txBox="1"/>
          <p:nvPr/>
        </p:nvSpPr>
        <p:spPr>
          <a:xfrm>
            <a:off x="2828222" y="1202559"/>
            <a:ext cx="347345" cy="116205"/>
          </a:xfrm>
          <a:prstGeom prst="rect">
            <a:avLst/>
          </a:prstGeom>
          <a:ln w="6432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6195">
              <a:lnSpc>
                <a:spcPts val="715"/>
              </a:lnSpc>
            </a:pPr>
            <a:r>
              <a:rPr sz="600" b="1" dirty="0">
                <a:latin typeface="Helvetica"/>
                <a:cs typeface="Helvetica"/>
              </a:rPr>
              <a:t>Person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2277797" y="1128164"/>
            <a:ext cx="544830" cy="127000"/>
          </a:xfrm>
          <a:custGeom>
            <a:avLst/>
            <a:gdLst/>
            <a:ahLst/>
            <a:cxnLst/>
            <a:rect l="l" t="t" r="r" b="b"/>
            <a:pathLst>
              <a:path w="544830" h="127000">
                <a:moveTo>
                  <a:pt x="0" y="0"/>
                </a:moveTo>
                <a:lnTo>
                  <a:pt x="544352" y="126947"/>
                </a:lnTo>
              </a:path>
            </a:pathLst>
          </a:custGeom>
          <a:ln w="6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 txBox="1"/>
          <p:nvPr/>
        </p:nvSpPr>
        <p:spPr>
          <a:xfrm>
            <a:off x="1664487" y="1057766"/>
            <a:ext cx="144145" cy="121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dirty="0">
                <a:latin typeface="HelveticaNeue-Medium"/>
                <a:cs typeface="HelveticaNeue-Medium"/>
              </a:rPr>
              <a:t>vs.</a:t>
            </a:r>
            <a:endParaRPr sz="700">
              <a:latin typeface="HelveticaNeue-Medium"/>
              <a:cs typeface="HelveticaNeue-Medium"/>
            </a:endParaRPr>
          </a:p>
        </p:txBody>
      </p:sp>
      <p:sp>
        <p:nvSpPr>
          <p:cNvPr id="171" name="object 171"/>
          <p:cNvSpPr/>
          <p:nvPr/>
        </p:nvSpPr>
        <p:spPr>
          <a:xfrm>
            <a:off x="1779720" y="1998234"/>
            <a:ext cx="347345" cy="116205"/>
          </a:xfrm>
          <a:custGeom>
            <a:avLst/>
            <a:gdLst/>
            <a:ahLst/>
            <a:cxnLst/>
            <a:rect l="l" t="t" r="r" b="b"/>
            <a:pathLst>
              <a:path w="347344" h="116205">
                <a:moveTo>
                  <a:pt x="0" y="0"/>
                </a:moveTo>
                <a:lnTo>
                  <a:pt x="347343" y="0"/>
                </a:lnTo>
                <a:lnTo>
                  <a:pt x="347343" y="115781"/>
                </a:lnTo>
                <a:lnTo>
                  <a:pt x="0" y="1157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525777" y="1998234"/>
            <a:ext cx="431165" cy="116205"/>
          </a:xfrm>
          <a:custGeom>
            <a:avLst/>
            <a:gdLst/>
            <a:ahLst/>
            <a:cxnLst/>
            <a:rect l="l" t="t" r="r" b="b"/>
            <a:pathLst>
              <a:path w="431164" h="116205">
                <a:moveTo>
                  <a:pt x="0" y="0"/>
                </a:moveTo>
                <a:lnTo>
                  <a:pt x="430912" y="0"/>
                </a:lnTo>
                <a:lnTo>
                  <a:pt x="430912" y="115781"/>
                </a:lnTo>
                <a:lnTo>
                  <a:pt x="0" y="1157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 txBox="1"/>
          <p:nvPr/>
        </p:nvSpPr>
        <p:spPr>
          <a:xfrm>
            <a:off x="599647" y="1997083"/>
            <a:ext cx="115570" cy="121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dirty="0">
                <a:latin typeface="HelveticaNeue-Medium"/>
                <a:cs typeface="HelveticaNeue-Medium"/>
              </a:rPr>
              <a:t>C.</a:t>
            </a:r>
            <a:endParaRPr sz="700">
              <a:latin typeface="HelveticaNeue-Medium"/>
              <a:cs typeface="HelveticaNeue-Medium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1585864" y="1987535"/>
            <a:ext cx="144145" cy="121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dirty="0">
                <a:latin typeface="HelveticaNeue-Medium"/>
                <a:cs typeface="HelveticaNeue-Medium"/>
              </a:rPr>
              <a:t>vs.</a:t>
            </a:r>
            <a:endParaRPr sz="700">
              <a:latin typeface="HelveticaNeue-Medium"/>
              <a:cs typeface="HelveticaNeue-Medium"/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754330" y="2073219"/>
            <a:ext cx="751840" cy="90170"/>
          </a:xfrm>
          <a:custGeom>
            <a:avLst/>
            <a:gdLst/>
            <a:ahLst/>
            <a:cxnLst/>
            <a:rect l="l" t="t" r="r" b="b"/>
            <a:pathLst>
              <a:path w="751840" h="90169">
                <a:moveTo>
                  <a:pt x="0" y="0"/>
                </a:moveTo>
                <a:lnTo>
                  <a:pt x="751447" y="0"/>
                </a:lnTo>
                <a:lnTo>
                  <a:pt x="751447" y="90052"/>
                </a:lnTo>
                <a:lnTo>
                  <a:pt x="0" y="900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57023" y="2077351"/>
            <a:ext cx="753110" cy="90170"/>
          </a:xfrm>
          <a:custGeom>
            <a:avLst/>
            <a:gdLst/>
            <a:ahLst/>
            <a:cxnLst/>
            <a:rect l="l" t="t" r="r" b="b"/>
            <a:pathLst>
              <a:path w="753110" h="90169">
                <a:moveTo>
                  <a:pt x="0" y="0"/>
                </a:moveTo>
                <a:lnTo>
                  <a:pt x="752578" y="0"/>
                </a:lnTo>
                <a:lnTo>
                  <a:pt x="752578" y="90052"/>
                </a:lnTo>
                <a:lnTo>
                  <a:pt x="0" y="90052"/>
                </a:lnTo>
                <a:lnTo>
                  <a:pt x="0" y="0"/>
                </a:lnTo>
                <a:close/>
              </a:path>
            </a:pathLst>
          </a:custGeom>
          <a:ln w="6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 txBox="1"/>
          <p:nvPr/>
        </p:nvSpPr>
        <p:spPr>
          <a:xfrm>
            <a:off x="773791" y="2067774"/>
            <a:ext cx="53594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dirty="0">
                <a:latin typeface="Helvetica"/>
                <a:cs typeface="Helvetica"/>
              </a:rPr>
              <a:t>hasSkill:</a:t>
            </a:r>
            <a:r>
              <a:rPr sz="600" spc="-55" dirty="0">
                <a:latin typeface="Helvetica"/>
                <a:cs typeface="Helvetica"/>
              </a:rPr>
              <a:t> </a:t>
            </a:r>
            <a:r>
              <a:rPr sz="600" dirty="0">
                <a:latin typeface="Helvetica"/>
                <a:cs typeface="Helvetica"/>
              </a:rPr>
              <a:t>String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178" name="object 178"/>
          <p:cNvSpPr/>
          <p:nvPr/>
        </p:nvSpPr>
        <p:spPr>
          <a:xfrm>
            <a:off x="754330" y="1983167"/>
            <a:ext cx="751840" cy="90170"/>
          </a:xfrm>
          <a:custGeom>
            <a:avLst/>
            <a:gdLst/>
            <a:ahLst/>
            <a:cxnLst/>
            <a:rect l="l" t="t" r="r" b="b"/>
            <a:pathLst>
              <a:path w="751840" h="90169">
                <a:moveTo>
                  <a:pt x="0" y="0"/>
                </a:moveTo>
                <a:lnTo>
                  <a:pt x="751447" y="0"/>
                </a:lnTo>
                <a:lnTo>
                  <a:pt x="751447" y="90052"/>
                </a:lnTo>
                <a:lnTo>
                  <a:pt x="0" y="900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57023" y="1987299"/>
            <a:ext cx="753110" cy="90170"/>
          </a:xfrm>
          <a:custGeom>
            <a:avLst/>
            <a:gdLst/>
            <a:ahLst/>
            <a:cxnLst/>
            <a:rect l="l" t="t" r="r" b="b"/>
            <a:pathLst>
              <a:path w="753110" h="90169">
                <a:moveTo>
                  <a:pt x="0" y="0"/>
                </a:moveTo>
                <a:lnTo>
                  <a:pt x="752578" y="0"/>
                </a:lnTo>
                <a:lnTo>
                  <a:pt x="752578" y="90052"/>
                </a:lnTo>
                <a:lnTo>
                  <a:pt x="0" y="90052"/>
                </a:lnTo>
                <a:lnTo>
                  <a:pt x="0" y="0"/>
                </a:lnTo>
                <a:close/>
              </a:path>
            </a:pathLst>
          </a:custGeom>
          <a:ln w="6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 txBox="1"/>
          <p:nvPr/>
        </p:nvSpPr>
        <p:spPr>
          <a:xfrm>
            <a:off x="986515" y="1977722"/>
            <a:ext cx="287655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latin typeface="Helvetica"/>
                <a:cs typeface="Helvetica"/>
              </a:rPr>
              <a:t>Person</a:t>
            </a:r>
            <a:endParaRPr sz="600">
              <a:latin typeface="Helvetica"/>
              <a:cs typeface="Helvetica"/>
            </a:endParaRPr>
          </a:p>
        </p:txBody>
      </p:sp>
      <p:graphicFrame>
        <p:nvGraphicFramePr>
          <p:cNvPr id="181" name="object 181"/>
          <p:cNvGraphicFramePr>
            <a:graphicFrameLocks noGrp="1"/>
          </p:cNvGraphicFramePr>
          <p:nvPr/>
        </p:nvGraphicFramePr>
        <p:xfrm>
          <a:off x="1776541" y="1996948"/>
          <a:ext cx="1177108" cy="160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7343"/>
                <a:gridCol w="398802"/>
                <a:gridCol w="430963"/>
              </a:tblGrid>
              <a:tr h="57890">
                <a:tc rowSpan="2"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600" b="1" dirty="0">
                          <a:latin typeface="Helvetica"/>
                          <a:cs typeface="Helvetica"/>
                        </a:rPr>
                        <a:t>Person</a:t>
                      </a:r>
                      <a:endParaRPr sz="600">
                        <a:latin typeface="Helvetica"/>
                        <a:cs typeface="Helvetica"/>
                      </a:endParaRPr>
                    </a:p>
                  </a:txBody>
                  <a:tcPr marL="0" marR="0" marT="1905" marB="0">
                    <a:lnL w="6432">
                      <a:solidFill>
                        <a:srgbClr val="000000"/>
                      </a:solidFill>
                      <a:prstDash val="solid"/>
                    </a:lnL>
                    <a:lnR w="6432">
                      <a:solidFill>
                        <a:srgbClr val="000000"/>
                      </a:solidFill>
                      <a:prstDash val="solid"/>
                    </a:lnR>
                    <a:lnT w="6432">
                      <a:solidFill>
                        <a:srgbClr val="000000"/>
                      </a:solidFill>
                      <a:prstDash val="solid"/>
                    </a:lnT>
                    <a:lnB w="64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">
                        <a:lnSpc>
                          <a:spcPts val="630"/>
                        </a:lnSpc>
                        <a:tabLst>
                          <a:tab pos="336550" algn="l"/>
                        </a:tabLst>
                      </a:pPr>
                      <a:r>
                        <a:rPr sz="900" baseline="4629" dirty="0">
                          <a:latin typeface="Helvetica"/>
                          <a:cs typeface="Helvetica"/>
                        </a:rPr>
                        <a:t>*	</a:t>
                      </a:r>
                      <a:r>
                        <a:rPr sz="600" dirty="0">
                          <a:latin typeface="Helvetica"/>
                          <a:cs typeface="Helvetica"/>
                        </a:rPr>
                        <a:t>*</a:t>
                      </a:r>
                      <a:endParaRPr sz="60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6432">
                      <a:solidFill>
                        <a:srgbClr val="000000"/>
                      </a:solidFill>
                      <a:prstDash val="solid"/>
                    </a:lnL>
                    <a:lnR w="6432">
                      <a:solidFill>
                        <a:srgbClr val="000000"/>
                      </a:solidFill>
                      <a:prstDash val="solid"/>
                    </a:lnR>
                    <a:lnB w="6432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600" b="1" dirty="0">
                          <a:latin typeface="Helvetica"/>
                          <a:cs typeface="Helvetica"/>
                        </a:rPr>
                        <a:t>Skill</a:t>
                      </a:r>
                      <a:endParaRPr sz="600">
                        <a:latin typeface="Helvetica"/>
                        <a:cs typeface="Helvetica"/>
                      </a:endParaRPr>
                    </a:p>
                  </a:txBody>
                  <a:tcPr marL="0" marR="0" marT="1905" marB="0">
                    <a:lnL w="6432">
                      <a:solidFill>
                        <a:srgbClr val="000000"/>
                      </a:solidFill>
                      <a:prstDash val="solid"/>
                    </a:lnL>
                    <a:lnR w="6432">
                      <a:solidFill>
                        <a:srgbClr val="000000"/>
                      </a:solidFill>
                      <a:prstDash val="solid"/>
                    </a:lnR>
                    <a:lnT w="6432">
                      <a:solidFill>
                        <a:srgbClr val="000000"/>
                      </a:solidFill>
                      <a:prstDash val="solid"/>
                    </a:lnT>
                    <a:lnB w="643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8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6432">
                      <a:solidFill>
                        <a:srgbClr val="000000"/>
                      </a:solidFill>
                      <a:prstDash val="solid"/>
                    </a:lnL>
                    <a:lnR w="6432">
                      <a:solidFill>
                        <a:srgbClr val="000000"/>
                      </a:solidFill>
                      <a:prstDash val="solid"/>
                    </a:lnR>
                    <a:lnT w="6432">
                      <a:solidFill>
                        <a:srgbClr val="000000"/>
                      </a:solidFill>
                      <a:prstDash val="solid"/>
                    </a:lnT>
                    <a:lnB w="64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630"/>
                        </a:lnSpc>
                      </a:pPr>
                      <a:r>
                        <a:rPr sz="650" dirty="0">
                          <a:latin typeface="Helvetica Neue"/>
                          <a:cs typeface="Helvetica Neue"/>
                        </a:rPr>
                        <a:t>hasSkill</a:t>
                      </a:r>
                      <a:endParaRPr sz="650">
                        <a:latin typeface="Helvetica Neue"/>
                        <a:cs typeface="Helvetica Neue"/>
                      </a:endParaRPr>
                    </a:p>
                  </a:txBody>
                  <a:tcPr marL="0" marR="0" marT="0" marB="0">
                    <a:lnL w="6432">
                      <a:solidFill>
                        <a:srgbClr val="000000"/>
                      </a:solidFill>
                      <a:prstDash val="solid"/>
                    </a:lnL>
                    <a:lnR w="6432">
                      <a:solidFill>
                        <a:srgbClr val="000000"/>
                      </a:solidFill>
                      <a:prstDash val="solid"/>
                    </a:lnR>
                    <a:lnT w="6432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6432">
                      <a:solidFill>
                        <a:srgbClr val="000000"/>
                      </a:solidFill>
                      <a:prstDash val="solid"/>
                    </a:lnL>
                    <a:lnR w="6432">
                      <a:solidFill>
                        <a:srgbClr val="000000"/>
                      </a:solidFill>
                      <a:prstDash val="solid"/>
                    </a:lnR>
                    <a:lnT w="6432">
                      <a:solidFill>
                        <a:srgbClr val="000000"/>
                      </a:solidFill>
                      <a:prstDash val="solid"/>
                    </a:lnT>
                    <a:lnB w="643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82" name="object 182"/>
          <p:cNvSpPr txBox="1"/>
          <p:nvPr/>
        </p:nvSpPr>
        <p:spPr>
          <a:xfrm>
            <a:off x="599647" y="2403228"/>
            <a:ext cx="115570" cy="121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dirty="0">
                <a:latin typeface="HelveticaNeue-Medium"/>
                <a:cs typeface="HelveticaNeue-Medium"/>
              </a:rPr>
              <a:t>D.</a:t>
            </a:r>
            <a:endParaRPr sz="700">
              <a:latin typeface="HelveticaNeue-Medium"/>
              <a:cs typeface="HelveticaNeue-Medium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1633018" y="2397890"/>
            <a:ext cx="144145" cy="121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dirty="0">
                <a:latin typeface="HelveticaNeue-Medium"/>
                <a:cs typeface="HelveticaNeue-Medium"/>
              </a:rPr>
              <a:t>vs.</a:t>
            </a:r>
            <a:endParaRPr sz="700">
              <a:latin typeface="HelveticaNeue-Medium"/>
              <a:cs typeface="HelveticaNeue-Medium"/>
            </a:endParaRPr>
          </a:p>
        </p:txBody>
      </p:sp>
      <p:sp>
        <p:nvSpPr>
          <p:cNvPr id="184" name="object 184"/>
          <p:cNvSpPr/>
          <p:nvPr/>
        </p:nvSpPr>
        <p:spPr>
          <a:xfrm>
            <a:off x="754330" y="2462707"/>
            <a:ext cx="840105" cy="90170"/>
          </a:xfrm>
          <a:custGeom>
            <a:avLst/>
            <a:gdLst/>
            <a:ahLst/>
            <a:cxnLst/>
            <a:rect l="l" t="t" r="r" b="b"/>
            <a:pathLst>
              <a:path w="840105" h="90169">
                <a:moveTo>
                  <a:pt x="0" y="0"/>
                </a:moveTo>
                <a:lnTo>
                  <a:pt x="839744" y="0"/>
                </a:lnTo>
                <a:lnTo>
                  <a:pt x="839744" y="90052"/>
                </a:lnTo>
                <a:lnTo>
                  <a:pt x="0" y="900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757023" y="2463289"/>
            <a:ext cx="836294" cy="90170"/>
          </a:xfrm>
          <a:custGeom>
            <a:avLst/>
            <a:gdLst/>
            <a:ahLst/>
            <a:cxnLst/>
            <a:rect l="l" t="t" r="r" b="b"/>
            <a:pathLst>
              <a:path w="836294" h="90169">
                <a:moveTo>
                  <a:pt x="0" y="0"/>
                </a:moveTo>
                <a:lnTo>
                  <a:pt x="836198" y="0"/>
                </a:lnTo>
                <a:lnTo>
                  <a:pt x="836198" y="90052"/>
                </a:lnTo>
                <a:lnTo>
                  <a:pt x="0" y="90052"/>
                </a:lnTo>
                <a:lnTo>
                  <a:pt x="0" y="0"/>
                </a:lnTo>
                <a:close/>
              </a:path>
            </a:pathLst>
          </a:custGeom>
          <a:ln w="6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 txBox="1"/>
          <p:nvPr/>
        </p:nvSpPr>
        <p:spPr>
          <a:xfrm>
            <a:off x="773791" y="2457262"/>
            <a:ext cx="77216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dirty="0">
                <a:latin typeface="Helvetica"/>
                <a:cs typeface="Helvetica"/>
              </a:rPr>
              <a:t>hasColour:</a:t>
            </a:r>
            <a:r>
              <a:rPr sz="600" spc="-30" dirty="0">
                <a:latin typeface="Helvetica"/>
                <a:cs typeface="Helvetica"/>
              </a:rPr>
              <a:t> </a:t>
            </a:r>
            <a:r>
              <a:rPr sz="600" dirty="0">
                <a:latin typeface="Helvetica"/>
                <a:cs typeface="Helvetica"/>
              </a:rPr>
              <a:t>RGBvalue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187" name="object 187"/>
          <p:cNvSpPr/>
          <p:nvPr/>
        </p:nvSpPr>
        <p:spPr>
          <a:xfrm>
            <a:off x="754330" y="2372655"/>
            <a:ext cx="840105" cy="90170"/>
          </a:xfrm>
          <a:custGeom>
            <a:avLst/>
            <a:gdLst/>
            <a:ahLst/>
            <a:cxnLst/>
            <a:rect l="l" t="t" r="r" b="b"/>
            <a:pathLst>
              <a:path w="840105" h="90169">
                <a:moveTo>
                  <a:pt x="0" y="0"/>
                </a:moveTo>
                <a:lnTo>
                  <a:pt x="839744" y="0"/>
                </a:lnTo>
                <a:lnTo>
                  <a:pt x="839744" y="90052"/>
                </a:lnTo>
                <a:lnTo>
                  <a:pt x="0" y="900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757023" y="2373237"/>
            <a:ext cx="836294" cy="90170"/>
          </a:xfrm>
          <a:custGeom>
            <a:avLst/>
            <a:gdLst/>
            <a:ahLst/>
            <a:cxnLst/>
            <a:rect l="l" t="t" r="r" b="b"/>
            <a:pathLst>
              <a:path w="836294" h="90169">
                <a:moveTo>
                  <a:pt x="0" y="0"/>
                </a:moveTo>
                <a:lnTo>
                  <a:pt x="836198" y="0"/>
                </a:lnTo>
                <a:lnTo>
                  <a:pt x="836198" y="90052"/>
                </a:lnTo>
                <a:lnTo>
                  <a:pt x="0" y="90052"/>
                </a:lnTo>
                <a:lnTo>
                  <a:pt x="0" y="0"/>
                </a:lnTo>
                <a:close/>
              </a:path>
            </a:pathLst>
          </a:custGeom>
          <a:ln w="6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 txBox="1"/>
          <p:nvPr/>
        </p:nvSpPr>
        <p:spPr>
          <a:xfrm>
            <a:off x="1054295" y="2367210"/>
            <a:ext cx="240029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latin typeface="Helvetica"/>
                <a:cs typeface="Helvetica"/>
              </a:rPr>
              <a:t>Apple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190" name="object 190"/>
          <p:cNvSpPr/>
          <p:nvPr/>
        </p:nvSpPr>
        <p:spPr>
          <a:xfrm>
            <a:off x="2668049" y="2276360"/>
            <a:ext cx="431165" cy="116205"/>
          </a:xfrm>
          <a:custGeom>
            <a:avLst/>
            <a:gdLst/>
            <a:ahLst/>
            <a:cxnLst/>
            <a:rect l="l" t="t" r="r" b="b"/>
            <a:pathLst>
              <a:path w="431164" h="116205">
                <a:moveTo>
                  <a:pt x="0" y="0"/>
                </a:moveTo>
                <a:lnTo>
                  <a:pt x="430912" y="0"/>
                </a:lnTo>
                <a:lnTo>
                  <a:pt x="430912" y="115781"/>
                </a:lnTo>
                <a:lnTo>
                  <a:pt x="0" y="1157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2668049" y="2585110"/>
            <a:ext cx="431165" cy="116205"/>
          </a:xfrm>
          <a:custGeom>
            <a:avLst/>
            <a:gdLst/>
            <a:ahLst/>
            <a:cxnLst/>
            <a:rect l="l" t="t" r="r" b="b"/>
            <a:pathLst>
              <a:path w="431164" h="116205">
                <a:moveTo>
                  <a:pt x="0" y="0"/>
                </a:moveTo>
                <a:lnTo>
                  <a:pt x="430912" y="0"/>
                </a:lnTo>
                <a:lnTo>
                  <a:pt x="430912" y="115781"/>
                </a:lnTo>
                <a:lnTo>
                  <a:pt x="0" y="1157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2667414" y="2585503"/>
            <a:ext cx="431165" cy="116205"/>
          </a:xfrm>
          <a:custGeom>
            <a:avLst/>
            <a:gdLst/>
            <a:ahLst/>
            <a:cxnLst/>
            <a:rect l="l" t="t" r="r" b="b"/>
            <a:pathLst>
              <a:path w="431164" h="116205">
                <a:moveTo>
                  <a:pt x="0" y="0"/>
                </a:moveTo>
                <a:lnTo>
                  <a:pt x="430963" y="0"/>
                </a:lnTo>
                <a:lnTo>
                  <a:pt x="430963" y="115781"/>
                </a:lnTo>
                <a:lnTo>
                  <a:pt x="0" y="115781"/>
                </a:lnTo>
                <a:lnTo>
                  <a:pt x="0" y="0"/>
                </a:lnTo>
                <a:close/>
              </a:path>
            </a:pathLst>
          </a:custGeom>
          <a:ln w="6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 txBox="1"/>
          <p:nvPr/>
        </p:nvSpPr>
        <p:spPr>
          <a:xfrm>
            <a:off x="2746469" y="2592530"/>
            <a:ext cx="27432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latin typeface="Helvetica"/>
                <a:cs typeface="Helvetica"/>
              </a:rPr>
              <a:t>Colour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194" name="object 194"/>
          <p:cNvSpPr/>
          <p:nvPr/>
        </p:nvSpPr>
        <p:spPr>
          <a:xfrm>
            <a:off x="2886112" y="2478977"/>
            <a:ext cx="0" cy="103505"/>
          </a:xfrm>
          <a:custGeom>
            <a:avLst/>
            <a:gdLst/>
            <a:ahLst/>
            <a:cxnLst/>
            <a:rect l="l" t="t" r="r" b="b"/>
            <a:pathLst>
              <a:path h="103505">
                <a:moveTo>
                  <a:pt x="0" y="102916"/>
                </a:moveTo>
                <a:lnTo>
                  <a:pt x="0" y="0"/>
                </a:lnTo>
              </a:path>
            </a:pathLst>
          </a:custGeom>
          <a:ln w="6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2838479" y="2401789"/>
            <a:ext cx="90170" cy="77470"/>
          </a:xfrm>
          <a:custGeom>
            <a:avLst/>
            <a:gdLst/>
            <a:ahLst/>
            <a:cxnLst/>
            <a:rect l="l" t="t" r="r" b="b"/>
            <a:pathLst>
              <a:path w="90169" h="77469">
                <a:moveTo>
                  <a:pt x="45026" y="0"/>
                </a:moveTo>
                <a:lnTo>
                  <a:pt x="0" y="77187"/>
                </a:lnTo>
                <a:lnTo>
                  <a:pt x="90052" y="77187"/>
                </a:lnTo>
                <a:lnTo>
                  <a:pt x="45026" y="0"/>
                </a:lnTo>
                <a:close/>
              </a:path>
            </a:pathLst>
          </a:custGeom>
          <a:ln w="6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815557" y="2591940"/>
            <a:ext cx="511809" cy="116205"/>
          </a:xfrm>
          <a:custGeom>
            <a:avLst/>
            <a:gdLst/>
            <a:ahLst/>
            <a:cxnLst/>
            <a:rect l="l" t="t" r="r" b="b"/>
            <a:pathLst>
              <a:path w="511810" h="116205">
                <a:moveTo>
                  <a:pt x="0" y="0"/>
                </a:moveTo>
                <a:lnTo>
                  <a:pt x="511367" y="0"/>
                </a:lnTo>
                <a:lnTo>
                  <a:pt x="511367" y="115781"/>
                </a:lnTo>
                <a:lnTo>
                  <a:pt x="0" y="1157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818351" y="2591935"/>
            <a:ext cx="508634" cy="116205"/>
          </a:xfrm>
          <a:custGeom>
            <a:avLst/>
            <a:gdLst/>
            <a:ahLst/>
            <a:cxnLst/>
            <a:rect l="l" t="t" r="r" b="b"/>
            <a:pathLst>
              <a:path w="508635" h="116205">
                <a:moveTo>
                  <a:pt x="0" y="0"/>
                </a:moveTo>
                <a:lnTo>
                  <a:pt x="508151" y="0"/>
                </a:lnTo>
                <a:lnTo>
                  <a:pt x="508151" y="115781"/>
                </a:lnTo>
                <a:lnTo>
                  <a:pt x="0" y="115781"/>
                </a:lnTo>
                <a:lnTo>
                  <a:pt x="0" y="0"/>
                </a:lnTo>
                <a:close/>
              </a:path>
            </a:pathLst>
          </a:custGeom>
          <a:ln w="6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 txBox="1"/>
          <p:nvPr/>
        </p:nvSpPr>
        <p:spPr>
          <a:xfrm>
            <a:off x="1951333" y="2599359"/>
            <a:ext cx="240029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latin typeface="Helvetica"/>
                <a:cs typeface="Helvetica"/>
              </a:rPr>
              <a:t>Apple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199" name="object 199"/>
          <p:cNvSpPr/>
          <p:nvPr/>
        </p:nvSpPr>
        <p:spPr>
          <a:xfrm>
            <a:off x="1860655" y="2268552"/>
            <a:ext cx="426720" cy="116205"/>
          </a:xfrm>
          <a:custGeom>
            <a:avLst/>
            <a:gdLst/>
            <a:ahLst/>
            <a:cxnLst/>
            <a:rect l="l" t="t" r="r" b="b"/>
            <a:pathLst>
              <a:path w="426719" h="116205">
                <a:moveTo>
                  <a:pt x="0" y="0"/>
                </a:moveTo>
                <a:lnTo>
                  <a:pt x="426731" y="0"/>
                </a:lnTo>
                <a:lnTo>
                  <a:pt x="426731" y="115781"/>
                </a:lnTo>
                <a:lnTo>
                  <a:pt x="0" y="1157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069211" y="2471169"/>
            <a:ext cx="0" cy="113030"/>
          </a:xfrm>
          <a:custGeom>
            <a:avLst/>
            <a:gdLst/>
            <a:ahLst/>
            <a:cxnLst/>
            <a:rect l="l" t="t" r="r" b="b"/>
            <a:pathLst>
              <a:path h="113030">
                <a:moveTo>
                  <a:pt x="0" y="112565"/>
                </a:moveTo>
                <a:lnTo>
                  <a:pt x="0" y="0"/>
                </a:lnTo>
              </a:path>
            </a:pathLst>
          </a:custGeom>
          <a:ln w="6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025622" y="2393982"/>
            <a:ext cx="90170" cy="77470"/>
          </a:xfrm>
          <a:custGeom>
            <a:avLst/>
            <a:gdLst/>
            <a:ahLst/>
            <a:cxnLst/>
            <a:rect l="l" t="t" r="r" b="b"/>
            <a:pathLst>
              <a:path w="90169" h="77469">
                <a:moveTo>
                  <a:pt x="45026" y="0"/>
                </a:moveTo>
                <a:lnTo>
                  <a:pt x="0" y="77187"/>
                </a:lnTo>
                <a:lnTo>
                  <a:pt x="90052" y="77187"/>
                </a:lnTo>
                <a:lnTo>
                  <a:pt x="45026" y="0"/>
                </a:lnTo>
                <a:close/>
              </a:path>
            </a:pathLst>
          </a:custGeom>
          <a:ln w="6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3354482" y="2585110"/>
            <a:ext cx="431165" cy="180340"/>
          </a:xfrm>
          <a:custGeom>
            <a:avLst/>
            <a:gdLst/>
            <a:ahLst/>
            <a:cxnLst/>
            <a:rect l="l" t="t" r="r" b="b"/>
            <a:pathLst>
              <a:path w="431164" h="180339">
                <a:moveTo>
                  <a:pt x="0" y="0"/>
                </a:moveTo>
                <a:lnTo>
                  <a:pt x="430912" y="0"/>
                </a:lnTo>
                <a:lnTo>
                  <a:pt x="430912" y="180104"/>
                </a:lnTo>
                <a:lnTo>
                  <a:pt x="0" y="18010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3355670" y="2585503"/>
            <a:ext cx="431165" cy="180340"/>
          </a:xfrm>
          <a:custGeom>
            <a:avLst/>
            <a:gdLst/>
            <a:ahLst/>
            <a:cxnLst/>
            <a:rect l="l" t="t" r="r" b="b"/>
            <a:pathLst>
              <a:path w="431164" h="180339">
                <a:moveTo>
                  <a:pt x="0" y="0"/>
                </a:moveTo>
                <a:lnTo>
                  <a:pt x="430963" y="0"/>
                </a:lnTo>
                <a:lnTo>
                  <a:pt x="430963" y="180104"/>
                </a:lnTo>
                <a:lnTo>
                  <a:pt x="0" y="180104"/>
                </a:lnTo>
                <a:lnTo>
                  <a:pt x="0" y="0"/>
                </a:lnTo>
                <a:close/>
              </a:path>
            </a:pathLst>
          </a:custGeom>
          <a:ln w="6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 txBox="1"/>
          <p:nvPr/>
        </p:nvSpPr>
        <p:spPr>
          <a:xfrm>
            <a:off x="3426456" y="2669717"/>
            <a:ext cx="28702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latin typeface="Helvetica"/>
                <a:cs typeface="Helvetica"/>
              </a:rPr>
              <a:t>Region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205" name="object 205"/>
          <p:cNvSpPr/>
          <p:nvPr/>
        </p:nvSpPr>
        <p:spPr>
          <a:xfrm>
            <a:off x="2327581" y="2649826"/>
            <a:ext cx="340995" cy="0"/>
          </a:xfrm>
          <a:custGeom>
            <a:avLst/>
            <a:gdLst/>
            <a:ahLst/>
            <a:cxnLst/>
            <a:rect l="l" t="t" r="r" b="b"/>
            <a:pathLst>
              <a:path w="340994">
                <a:moveTo>
                  <a:pt x="0" y="0"/>
                </a:moveTo>
                <a:lnTo>
                  <a:pt x="340911" y="0"/>
                </a:lnTo>
              </a:path>
            </a:pathLst>
          </a:custGeom>
          <a:ln w="6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 txBox="1"/>
          <p:nvPr/>
        </p:nvSpPr>
        <p:spPr>
          <a:xfrm>
            <a:off x="2602405" y="2578990"/>
            <a:ext cx="5588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dirty="0">
                <a:latin typeface="Helvetica"/>
                <a:cs typeface="Helvetica"/>
              </a:rPr>
              <a:t>*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207" name="object 207"/>
          <p:cNvSpPr txBox="1"/>
          <p:nvPr/>
        </p:nvSpPr>
        <p:spPr>
          <a:xfrm>
            <a:off x="2323036" y="2555405"/>
            <a:ext cx="141605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dirty="0">
                <a:latin typeface="Helvetica"/>
                <a:cs typeface="Helvetica"/>
              </a:rPr>
              <a:t>1..*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208" name="object 208"/>
          <p:cNvSpPr txBox="1"/>
          <p:nvPr/>
        </p:nvSpPr>
        <p:spPr>
          <a:xfrm>
            <a:off x="2314881" y="2714183"/>
            <a:ext cx="428625" cy="113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dirty="0">
                <a:latin typeface="Helvetica Neue"/>
                <a:cs typeface="Helvetica Neue"/>
              </a:rPr>
              <a:t>has</a:t>
            </a:r>
            <a:r>
              <a:rPr sz="650" spc="-65" dirty="0">
                <a:latin typeface="Helvetica Neue"/>
                <a:cs typeface="Helvetica Neue"/>
              </a:rPr>
              <a:t> </a:t>
            </a:r>
            <a:r>
              <a:rPr sz="650" dirty="0">
                <a:latin typeface="Helvetica Neue"/>
                <a:cs typeface="Helvetica Neue"/>
              </a:rPr>
              <a:t>quality</a:t>
            </a:r>
            <a:endParaRPr sz="650">
              <a:latin typeface="Helvetica Neue"/>
              <a:cs typeface="Helvetica Neue"/>
            </a:endParaRPr>
          </a:p>
        </p:txBody>
      </p:sp>
      <p:sp>
        <p:nvSpPr>
          <p:cNvPr id="209" name="object 209"/>
          <p:cNvSpPr/>
          <p:nvPr/>
        </p:nvSpPr>
        <p:spPr>
          <a:xfrm>
            <a:off x="3098962" y="2643393"/>
            <a:ext cx="255904" cy="0"/>
          </a:xfrm>
          <a:custGeom>
            <a:avLst/>
            <a:gdLst/>
            <a:ahLst/>
            <a:cxnLst/>
            <a:rect l="l" t="t" r="r" b="b"/>
            <a:pathLst>
              <a:path w="255904">
                <a:moveTo>
                  <a:pt x="0" y="0"/>
                </a:moveTo>
                <a:lnTo>
                  <a:pt x="255519" y="0"/>
                </a:lnTo>
              </a:path>
            </a:pathLst>
          </a:custGeom>
          <a:ln w="6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 txBox="1"/>
          <p:nvPr/>
        </p:nvSpPr>
        <p:spPr>
          <a:xfrm>
            <a:off x="3110853" y="2579665"/>
            <a:ext cx="62865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aseline="9259" dirty="0">
                <a:latin typeface="Helvetica"/>
                <a:cs typeface="Helvetica"/>
              </a:rPr>
              <a:t>*   </a:t>
            </a:r>
            <a:r>
              <a:rPr sz="900" baseline="23148" dirty="0">
                <a:latin typeface="Helvetica"/>
                <a:cs typeface="Helvetica"/>
              </a:rPr>
              <a:t>1..*  </a:t>
            </a:r>
            <a:r>
              <a:rPr sz="900" spc="104" baseline="23148" dirty="0">
                <a:latin typeface="Helvetica"/>
                <a:cs typeface="Helvetica"/>
              </a:rPr>
              <a:t> </a:t>
            </a:r>
            <a:r>
              <a:rPr sz="600" b="1" dirty="0">
                <a:latin typeface="Helvetica"/>
                <a:cs typeface="Helvetica"/>
              </a:rPr>
              <a:t>Physical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211" name="object 211"/>
          <p:cNvSpPr txBox="1"/>
          <p:nvPr/>
        </p:nvSpPr>
        <p:spPr>
          <a:xfrm>
            <a:off x="3111797" y="2686273"/>
            <a:ext cx="229870" cy="113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dirty="0">
                <a:latin typeface="Helvetica Neue"/>
                <a:cs typeface="Helvetica Neue"/>
              </a:rPr>
              <a:t>quale</a:t>
            </a:r>
            <a:endParaRPr sz="650">
              <a:latin typeface="Helvetica Neue"/>
              <a:cs typeface="Helvetica Neue"/>
            </a:endParaRPr>
          </a:p>
        </p:txBody>
      </p:sp>
      <p:sp>
        <p:nvSpPr>
          <p:cNvPr id="212" name="object 212"/>
          <p:cNvSpPr/>
          <p:nvPr/>
        </p:nvSpPr>
        <p:spPr>
          <a:xfrm>
            <a:off x="3354328" y="2265888"/>
            <a:ext cx="431165" cy="116205"/>
          </a:xfrm>
          <a:custGeom>
            <a:avLst/>
            <a:gdLst/>
            <a:ahLst/>
            <a:cxnLst/>
            <a:rect l="l" t="t" r="r" b="b"/>
            <a:pathLst>
              <a:path w="431164" h="116205">
                <a:moveTo>
                  <a:pt x="0" y="0"/>
                </a:moveTo>
                <a:lnTo>
                  <a:pt x="430913" y="0"/>
                </a:lnTo>
                <a:lnTo>
                  <a:pt x="430913" y="115781"/>
                </a:lnTo>
                <a:lnTo>
                  <a:pt x="0" y="1157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3574368" y="2468506"/>
            <a:ext cx="0" cy="116205"/>
          </a:xfrm>
          <a:custGeom>
            <a:avLst/>
            <a:gdLst/>
            <a:ahLst/>
            <a:cxnLst/>
            <a:rect l="l" t="t" r="r" b="b"/>
            <a:pathLst>
              <a:path h="116205">
                <a:moveTo>
                  <a:pt x="0" y="115781"/>
                </a:moveTo>
                <a:lnTo>
                  <a:pt x="0" y="0"/>
                </a:lnTo>
              </a:path>
            </a:pathLst>
          </a:custGeom>
          <a:ln w="6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3524758" y="2391318"/>
            <a:ext cx="90170" cy="77470"/>
          </a:xfrm>
          <a:custGeom>
            <a:avLst/>
            <a:gdLst/>
            <a:ahLst/>
            <a:cxnLst/>
            <a:rect l="l" t="t" r="r" b="b"/>
            <a:pathLst>
              <a:path w="90170" h="77469">
                <a:moveTo>
                  <a:pt x="45026" y="0"/>
                </a:moveTo>
                <a:lnTo>
                  <a:pt x="0" y="77187"/>
                </a:lnTo>
                <a:lnTo>
                  <a:pt x="90052" y="77187"/>
                </a:lnTo>
                <a:lnTo>
                  <a:pt x="45026" y="0"/>
                </a:lnTo>
                <a:close/>
              </a:path>
            </a:pathLst>
          </a:custGeom>
          <a:ln w="6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15" name="object 215"/>
          <p:cNvGraphicFramePr>
            <a:graphicFrameLocks noGrp="1"/>
          </p:cNvGraphicFramePr>
          <p:nvPr/>
        </p:nvGraphicFramePr>
        <p:xfrm>
          <a:off x="1840864" y="806973"/>
          <a:ext cx="1331483" cy="137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0963"/>
                <a:gridCol w="553177"/>
                <a:gridCol w="347343"/>
              </a:tblGrid>
              <a:tr h="57890">
                <a:tc rowSpan="2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600" b="1" dirty="0">
                          <a:latin typeface="Helvetica"/>
                          <a:cs typeface="Helvetica"/>
                        </a:rPr>
                        <a:t>Marriage</a:t>
                      </a:r>
                      <a:endParaRPr sz="600">
                        <a:latin typeface="Helvetica"/>
                        <a:cs typeface="Helvetica"/>
                      </a:endParaRPr>
                    </a:p>
                  </a:txBody>
                  <a:tcPr marL="0" marR="0" marT="1905" marB="0">
                    <a:lnL w="6432">
                      <a:solidFill>
                        <a:srgbClr val="000000"/>
                      </a:solidFill>
                      <a:prstDash val="solid"/>
                    </a:lnL>
                    <a:lnR w="6432">
                      <a:solidFill>
                        <a:srgbClr val="000000"/>
                      </a:solidFill>
                      <a:prstDash val="solid"/>
                    </a:lnR>
                    <a:lnT w="6432">
                      <a:solidFill>
                        <a:srgbClr val="000000"/>
                      </a:solidFill>
                      <a:prstDash val="solid"/>
                    </a:lnT>
                    <a:lnB w="64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365"/>
                        </a:lnSpc>
                        <a:tabLst>
                          <a:tab pos="459105" algn="l"/>
                        </a:tabLst>
                      </a:pPr>
                      <a:r>
                        <a:rPr sz="900" baseline="4629" dirty="0">
                          <a:latin typeface="Helvetica"/>
                          <a:cs typeface="Helvetica"/>
                        </a:rPr>
                        <a:t>*	</a:t>
                      </a:r>
                      <a:r>
                        <a:rPr sz="600" dirty="0">
                          <a:latin typeface="Helvetica"/>
                          <a:cs typeface="Helvetica"/>
                        </a:rPr>
                        <a:t>2</a:t>
                      </a:r>
                      <a:endParaRPr sz="60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6432">
                      <a:solidFill>
                        <a:srgbClr val="000000"/>
                      </a:solidFill>
                      <a:prstDash val="solid"/>
                    </a:lnL>
                    <a:lnR w="6432">
                      <a:solidFill>
                        <a:srgbClr val="000000"/>
                      </a:solidFill>
                      <a:prstDash val="solid"/>
                    </a:lnR>
                    <a:lnB w="6432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600" b="1" dirty="0">
                          <a:latin typeface="Helvetica"/>
                          <a:cs typeface="Helvetica"/>
                        </a:rPr>
                        <a:t>Person</a:t>
                      </a:r>
                      <a:endParaRPr sz="600">
                        <a:latin typeface="Helvetica"/>
                        <a:cs typeface="Helvetica"/>
                      </a:endParaRPr>
                    </a:p>
                  </a:txBody>
                  <a:tcPr marL="0" marR="0" marT="1905" marB="0">
                    <a:lnL w="6432">
                      <a:solidFill>
                        <a:srgbClr val="000000"/>
                      </a:solidFill>
                      <a:prstDash val="solid"/>
                    </a:lnL>
                    <a:lnR w="6432">
                      <a:solidFill>
                        <a:srgbClr val="000000"/>
                      </a:solidFill>
                      <a:prstDash val="solid"/>
                    </a:lnR>
                    <a:lnT w="6432">
                      <a:solidFill>
                        <a:srgbClr val="000000"/>
                      </a:solidFill>
                      <a:prstDash val="solid"/>
                    </a:lnT>
                    <a:lnB w="643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8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6432">
                      <a:solidFill>
                        <a:srgbClr val="000000"/>
                      </a:solidFill>
                      <a:prstDash val="solid"/>
                    </a:lnL>
                    <a:lnR w="6432">
                      <a:solidFill>
                        <a:srgbClr val="000000"/>
                      </a:solidFill>
                      <a:prstDash val="solid"/>
                    </a:lnR>
                    <a:lnT w="6432">
                      <a:solidFill>
                        <a:srgbClr val="000000"/>
                      </a:solidFill>
                      <a:prstDash val="solid"/>
                    </a:lnT>
                    <a:lnB w="64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ts val="630"/>
                        </a:lnSpc>
                      </a:pPr>
                      <a:r>
                        <a:rPr sz="650" dirty="0">
                          <a:latin typeface="Helvetica Neue"/>
                          <a:cs typeface="Helvetica Neue"/>
                        </a:rPr>
                        <a:t>participation</a:t>
                      </a:r>
                      <a:endParaRPr sz="650">
                        <a:latin typeface="Helvetica Neue"/>
                        <a:cs typeface="Helvetica Neue"/>
                      </a:endParaRPr>
                    </a:p>
                  </a:txBody>
                  <a:tcPr marL="0" marR="0" marT="0" marB="0">
                    <a:lnL w="6432">
                      <a:solidFill>
                        <a:srgbClr val="000000"/>
                      </a:solidFill>
                      <a:prstDash val="solid"/>
                    </a:lnL>
                    <a:lnR w="6432">
                      <a:solidFill>
                        <a:srgbClr val="000000"/>
                      </a:solidFill>
                      <a:prstDash val="solid"/>
                    </a:lnR>
                    <a:lnT w="6432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6432">
                      <a:solidFill>
                        <a:srgbClr val="000000"/>
                      </a:solidFill>
                      <a:prstDash val="solid"/>
                    </a:lnL>
                    <a:lnR w="6432">
                      <a:solidFill>
                        <a:srgbClr val="000000"/>
                      </a:solidFill>
                      <a:prstDash val="solid"/>
                    </a:lnR>
                    <a:lnT w="6432">
                      <a:solidFill>
                        <a:srgbClr val="000000"/>
                      </a:solidFill>
                      <a:prstDash val="solid"/>
                    </a:lnT>
                    <a:lnB w="643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16" name="object 216"/>
          <p:cNvSpPr/>
          <p:nvPr/>
        </p:nvSpPr>
        <p:spPr>
          <a:xfrm>
            <a:off x="733041" y="1356934"/>
            <a:ext cx="2978150" cy="0"/>
          </a:xfrm>
          <a:custGeom>
            <a:avLst/>
            <a:gdLst/>
            <a:ahLst/>
            <a:cxnLst/>
            <a:rect l="l" t="t" r="r" b="b"/>
            <a:pathLst>
              <a:path w="2978150">
                <a:moveTo>
                  <a:pt x="0" y="0"/>
                </a:moveTo>
                <a:lnTo>
                  <a:pt x="2978153" y="0"/>
                </a:lnTo>
              </a:path>
            </a:pathLst>
          </a:custGeom>
          <a:ln w="6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48237" y="2829930"/>
            <a:ext cx="2978150" cy="0"/>
          </a:xfrm>
          <a:custGeom>
            <a:avLst/>
            <a:gdLst/>
            <a:ahLst/>
            <a:cxnLst/>
            <a:rect l="l" t="t" r="r" b="b"/>
            <a:pathLst>
              <a:path w="2978150">
                <a:moveTo>
                  <a:pt x="0" y="0"/>
                </a:moveTo>
                <a:lnTo>
                  <a:pt x="2978153" y="0"/>
                </a:lnTo>
              </a:path>
            </a:pathLst>
          </a:custGeom>
          <a:ln w="6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54330" y="2218862"/>
            <a:ext cx="2978150" cy="0"/>
          </a:xfrm>
          <a:custGeom>
            <a:avLst/>
            <a:gdLst/>
            <a:ahLst/>
            <a:cxnLst/>
            <a:rect l="l" t="t" r="r" b="b"/>
            <a:pathLst>
              <a:path w="2978150">
                <a:moveTo>
                  <a:pt x="0" y="0"/>
                </a:moveTo>
                <a:lnTo>
                  <a:pt x="2978153" y="0"/>
                </a:lnTo>
              </a:path>
            </a:pathLst>
          </a:custGeom>
          <a:ln w="6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48237" y="1948705"/>
            <a:ext cx="2978150" cy="0"/>
          </a:xfrm>
          <a:custGeom>
            <a:avLst/>
            <a:gdLst/>
            <a:ahLst/>
            <a:cxnLst/>
            <a:rect l="l" t="t" r="r" b="b"/>
            <a:pathLst>
              <a:path w="2978150">
                <a:moveTo>
                  <a:pt x="0" y="0"/>
                </a:moveTo>
                <a:lnTo>
                  <a:pt x="2978153" y="0"/>
                </a:lnTo>
              </a:path>
            </a:pathLst>
          </a:custGeom>
          <a:ln w="6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20" name="object 220"/>
          <p:cNvGraphicFramePr>
            <a:graphicFrameLocks noGrp="1"/>
          </p:cNvGraphicFramePr>
          <p:nvPr/>
        </p:nvGraphicFramePr>
        <p:xfrm>
          <a:off x="753806" y="787676"/>
          <a:ext cx="585338" cy="210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213"/>
                <a:gridCol w="218698"/>
                <a:gridCol w="244427"/>
              </a:tblGrid>
              <a:tr h="93268">
                <a:tc>
                  <a:txBody>
                    <a:bodyPr/>
                    <a:lstStyle/>
                    <a:p>
                      <a:pPr marL="51435">
                        <a:lnSpc>
                          <a:spcPts val="660"/>
                        </a:lnSpc>
                      </a:pPr>
                      <a:r>
                        <a:rPr sz="600" dirty="0">
                          <a:latin typeface="Helvetica"/>
                          <a:cs typeface="Helvetica"/>
                        </a:rPr>
                        <a:t>*</a:t>
                      </a:r>
                      <a:endParaRPr sz="60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R w="6432">
                      <a:solidFill>
                        <a:srgbClr val="000000"/>
                      </a:solidFill>
                      <a:prstDash val="solid"/>
                    </a:lnR>
                    <a:lnB w="6432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600" dirty="0">
                          <a:latin typeface="Helvetica"/>
                          <a:cs typeface="Helvetica"/>
                        </a:rPr>
                        <a:t>*</a:t>
                      </a:r>
                      <a:endParaRPr sz="600">
                        <a:latin typeface="Helvetica"/>
                        <a:cs typeface="Helvetica"/>
                      </a:endParaRPr>
                    </a:p>
                  </a:txBody>
                  <a:tcPr marL="0" marR="0" marT="19050" marB="0">
                    <a:lnL w="6432">
                      <a:solidFill>
                        <a:srgbClr val="000000"/>
                      </a:solidFill>
                      <a:prstDash val="solid"/>
                    </a:lnL>
                    <a:lnR w="6432">
                      <a:solidFill>
                        <a:srgbClr val="000000"/>
                      </a:solidFill>
                      <a:prstDash val="solid"/>
                    </a:lnR>
                    <a:lnT w="6432">
                      <a:solidFill>
                        <a:srgbClr val="000000"/>
                      </a:solidFill>
                      <a:prstDash val="solid"/>
                    </a:lnT>
                    <a:lnB w="6432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99700">
                <a:tc gridSpan="2">
                  <a:txBody>
                    <a:bodyPr/>
                    <a:lstStyle/>
                    <a:p>
                      <a:pPr marL="33655">
                        <a:lnSpc>
                          <a:spcPts val="605"/>
                        </a:lnSpc>
                      </a:pPr>
                      <a:r>
                        <a:rPr sz="600" b="1" dirty="0">
                          <a:latin typeface="Helvetica"/>
                          <a:cs typeface="Helvetica"/>
                        </a:rPr>
                        <a:t>Person</a:t>
                      </a:r>
                      <a:endParaRPr sz="60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6432">
                      <a:solidFill>
                        <a:srgbClr val="000000"/>
                      </a:solidFill>
                      <a:prstDash val="solid"/>
                    </a:lnL>
                    <a:lnR w="6432">
                      <a:solidFill>
                        <a:srgbClr val="000000"/>
                      </a:solidFill>
                      <a:prstDash val="solid"/>
                    </a:lnR>
                    <a:lnT w="6432">
                      <a:solidFill>
                        <a:srgbClr val="000000"/>
                      </a:solidFill>
                      <a:prstDash val="solid"/>
                    </a:lnT>
                    <a:lnB w="6432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60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6432">
                      <a:solidFill>
                        <a:srgbClr val="000000"/>
                      </a:solidFill>
                      <a:prstDash val="solid"/>
                    </a:lnL>
                    <a:lnT w="6432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229" name="object 2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38</a:t>
            </a:r>
            <a:r>
              <a:rPr spc="50" dirty="0"/>
              <a:t>/46</a:t>
            </a:r>
          </a:p>
        </p:txBody>
      </p:sp>
      <p:sp>
        <p:nvSpPr>
          <p:cNvPr id="221" name="object 221"/>
          <p:cNvSpPr txBox="1"/>
          <p:nvPr/>
        </p:nvSpPr>
        <p:spPr>
          <a:xfrm>
            <a:off x="1062975" y="1040384"/>
            <a:ext cx="167005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dirty="0">
                <a:latin typeface="Helvetica"/>
                <a:cs typeface="Helvetica"/>
              </a:rPr>
              <a:t>*  </a:t>
            </a:r>
            <a:r>
              <a:rPr sz="600" spc="40" dirty="0">
                <a:latin typeface="Helvetica"/>
                <a:cs typeface="Helvetica"/>
              </a:rPr>
              <a:t> </a:t>
            </a:r>
            <a:r>
              <a:rPr sz="900" baseline="4629" dirty="0">
                <a:latin typeface="Helvetica"/>
                <a:cs typeface="Helvetica"/>
              </a:rPr>
              <a:t>*</a:t>
            </a:r>
            <a:endParaRPr sz="900" baseline="4629">
              <a:latin typeface="Helvetica"/>
              <a:cs typeface="Helvetica"/>
            </a:endParaRPr>
          </a:p>
        </p:txBody>
      </p:sp>
      <p:sp>
        <p:nvSpPr>
          <p:cNvPr id="222" name="object 222"/>
          <p:cNvSpPr txBox="1"/>
          <p:nvPr/>
        </p:nvSpPr>
        <p:spPr>
          <a:xfrm>
            <a:off x="2635330" y="961576"/>
            <a:ext cx="141605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dirty="0">
                <a:latin typeface="Helvetica"/>
                <a:cs typeface="Helvetica"/>
              </a:rPr>
              <a:t>1..*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223" name="object 223"/>
          <p:cNvSpPr txBox="1"/>
          <p:nvPr/>
        </p:nvSpPr>
        <p:spPr>
          <a:xfrm>
            <a:off x="2706807" y="1236805"/>
            <a:ext cx="6858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dirty="0">
                <a:latin typeface="Helvetica"/>
                <a:cs typeface="Helvetica"/>
              </a:rPr>
              <a:t>1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224" name="object 224"/>
          <p:cNvSpPr txBox="1"/>
          <p:nvPr/>
        </p:nvSpPr>
        <p:spPr>
          <a:xfrm>
            <a:off x="2286385" y="1143908"/>
            <a:ext cx="141605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dirty="0">
                <a:latin typeface="Helvetica"/>
                <a:cs typeface="Helvetica"/>
              </a:rPr>
              <a:t>1..*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225" name="object 225"/>
          <p:cNvSpPr txBox="1"/>
          <p:nvPr/>
        </p:nvSpPr>
        <p:spPr>
          <a:xfrm>
            <a:off x="2286385" y="992661"/>
            <a:ext cx="154305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dirty="0">
                <a:latin typeface="Helvetica"/>
                <a:cs typeface="Helvetica"/>
              </a:rPr>
              <a:t>0..1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226" name="object 226"/>
          <p:cNvSpPr txBox="1"/>
          <p:nvPr/>
        </p:nvSpPr>
        <p:spPr>
          <a:xfrm>
            <a:off x="2249758" y="2373699"/>
            <a:ext cx="428625" cy="113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dirty="0">
                <a:latin typeface="Helvetica Neue"/>
                <a:cs typeface="Helvetica Neue"/>
              </a:rPr>
              <a:t>has</a:t>
            </a:r>
            <a:r>
              <a:rPr sz="650" spc="-65" dirty="0">
                <a:latin typeface="Helvetica Neue"/>
                <a:cs typeface="Helvetica Neue"/>
              </a:rPr>
              <a:t> </a:t>
            </a:r>
            <a:r>
              <a:rPr sz="650" dirty="0">
                <a:latin typeface="Helvetica Neue"/>
                <a:cs typeface="Helvetica Neue"/>
              </a:rPr>
              <a:t>quality</a:t>
            </a:r>
            <a:endParaRPr sz="650">
              <a:latin typeface="Helvetica Neue"/>
              <a:cs typeface="Helvetica Neue"/>
            </a:endParaRPr>
          </a:p>
        </p:txBody>
      </p:sp>
      <p:graphicFrame>
        <p:nvGraphicFramePr>
          <p:cNvPr id="227" name="object 227"/>
          <p:cNvGraphicFramePr>
            <a:graphicFrameLocks noGrp="1"/>
          </p:cNvGraphicFramePr>
          <p:nvPr/>
        </p:nvGraphicFramePr>
        <p:xfrm>
          <a:off x="1860161" y="2267104"/>
          <a:ext cx="1923253" cy="152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4531"/>
                <a:gridCol w="379505"/>
                <a:gridCol w="430963"/>
                <a:gridCol w="257291"/>
                <a:gridCol w="430963"/>
              </a:tblGrid>
              <a:tr h="57476">
                <a:tc rowSpan="2"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600" b="1" dirty="0">
                          <a:latin typeface="Helvetica"/>
                          <a:cs typeface="Helvetica"/>
                        </a:rPr>
                        <a:t>Endurant</a:t>
                      </a:r>
                      <a:endParaRPr sz="60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6432">
                      <a:solidFill>
                        <a:srgbClr val="000000"/>
                      </a:solidFill>
                      <a:prstDash val="solid"/>
                    </a:lnL>
                    <a:lnR w="6432">
                      <a:solidFill>
                        <a:srgbClr val="000000"/>
                      </a:solidFill>
                      <a:prstDash val="solid"/>
                    </a:lnR>
                    <a:lnT w="6432">
                      <a:solidFill>
                        <a:srgbClr val="000000"/>
                      </a:solidFill>
                      <a:prstDash val="solid"/>
                    </a:lnT>
                    <a:lnB w="64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ts val="425"/>
                        </a:lnSpc>
                        <a:tabLst>
                          <a:tab pos="309245" algn="l"/>
                        </a:tabLst>
                      </a:pPr>
                      <a:r>
                        <a:rPr sz="600" dirty="0">
                          <a:latin typeface="Helvetica"/>
                          <a:cs typeface="Helvetica"/>
                        </a:rPr>
                        <a:t>1..*	</a:t>
                      </a:r>
                      <a:r>
                        <a:rPr sz="900" baseline="-18518" dirty="0">
                          <a:latin typeface="Helvetica"/>
                          <a:cs typeface="Helvetica"/>
                        </a:rPr>
                        <a:t>*</a:t>
                      </a:r>
                      <a:endParaRPr sz="900" baseline="-18518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6432">
                      <a:solidFill>
                        <a:srgbClr val="000000"/>
                      </a:solidFill>
                      <a:prstDash val="solid"/>
                    </a:lnL>
                    <a:lnR w="6432">
                      <a:solidFill>
                        <a:srgbClr val="000000"/>
                      </a:solidFill>
                      <a:prstDash val="solid"/>
                    </a:lnR>
                    <a:lnB w="7747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600" b="1" dirty="0">
                          <a:latin typeface="Helvetica"/>
                          <a:cs typeface="Helvetica"/>
                        </a:rPr>
                        <a:t>Quality</a:t>
                      </a:r>
                      <a:endParaRPr sz="600">
                        <a:latin typeface="Helvetica"/>
                        <a:cs typeface="Helvetica"/>
                      </a:endParaRPr>
                    </a:p>
                  </a:txBody>
                  <a:tcPr marL="0" marR="0" marT="7620" marB="0">
                    <a:lnL w="6432">
                      <a:solidFill>
                        <a:srgbClr val="000000"/>
                      </a:solidFill>
                      <a:prstDash val="solid"/>
                    </a:lnL>
                    <a:lnR w="6432">
                      <a:solidFill>
                        <a:srgbClr val="000000"/>
                      </a:solidFill>
                      <a:prstDash val="solid"/>
                    </a:lnR>
                    <a:lnT w="6432">
                      <a:solidFill>
                        <a:srgbClr val="000000"/>
                      </a:solidFill>
                      <a:prstDash val="solid"/>
                    </a:lnT>
                    <a:lnB w="64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ts val="480"/>
                        </a:lnSpc>
                      </a:pPr>
                      <a:r>
                        <a:rPr sz="900" baseline="-13888" dirty="0">
                          <a:latin typeface="Helvetica"/>
                          <a:cs typeface="Helvetica"/>
                        </a:rPr>
                        <a:t>* </a:t>
                      </a:r>
                      <a:r>
                        <a:rPr sz="900" spc="179" baseline="-13888" dirty="0">
                          <a:latin typeface="Helvetica"/>
                          <a:cs typeface="Helvetica"/>
                        </a:rPr>
                        <a:t> </a:t>
                      </a:r>
                      <a:r>
                        <a:rPr sz="600" dirty="0">
                          <a:latin typeface="Helvetica"/>
                          <a:cs typeface="Helvetica"/>
                        </a:rPr>
                        <a:t>1..*</a:t>
                      </a:r>
                      <a:endParaRPr sz="60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6432">
                      <a:solidFill>
                        <a:srgbClr val="000000"/>
                      </a:solidFill>
                      <a:prstDash val="solid"/>
                    </a:lnL>
                    <a:lnR w="6432">
                      <a:solidFill>
                        <a:srgbClr val="000000"/>
                      </a:solidFill>
                      <a:prstDash val="solid"/>
                    </a:lnR>
                    <a:lnB w="6432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80010">
                        <a:lnSpc>
                          <a:spcPts val="700"/>
                        </a:lnSpc>
                      </a:pPr>
                      <a:r>
                        <a:rPr sz="600" b="1" dirty="0">
                          <a:latin typeface="Helvetica"/>
                          <a:cs typeface="Helvetica"/>
                        </a:rPr>
                        <a:t>Region</a:t>
                      </a:r>
                      <a:endParaRPr sz="60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6432">
                      <a:solidFill>
                        <a:srgbClr val="000000"/>
                      </a:solidFill>
                      <a:prstDash val="solid"/>
                    </a:lnL>
                    <a:lnR w="6432">
                      <a:solidFill>
                        <a:srgbClr val="000000"/>
                      </a:solidFill>
                      <a:prstDash val="solid"/>
                    </a:lnR>
                    <a:lnT w="6432">
                      <a:solidFill>
                        <a:srgbClr val="000000"/>
                      </a:solidFill>
                      <a:prstDash val="solid"/>
                    </a:lnT>
                    <a:lnB w="643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910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432">
                      <a:solidFill>
                        <a:srgbClr val="000000"/>
                      </a:solidFill>
                      <a:prstDash val="solid"/>
                    </a:lnL>
                    <a:lnR w="6432">
                      <a:solidFill>
                        <a:srgbClr val="000000"/>
                      </a:solidFill>
                      <a:prstDash val="solid"/>
                    </a:lnR>
                    <a:lnT w="6432">
                      <a:solidFill>
                        <a:srgbClr val="000000"/>
                      </a:solidFill>
                      <a:prstDash val="solid"/>
                    </a:lnT>
                    <a:lnB w="64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6432">
                      <a:solidFill>
                        <a:srgbClr val="000000"/>
                      </a:solidFill>
                      <a:prstDash val="solid"/>
                    </a:lnL>
                    <a:lnR w="6432">
                      <a:solidFill>
                        <a:srgbClr val="000000"/>
                      </a:solidFill>
                      <a:prstDash val="solid"/>
                    </a:lnR>
                    <a:lnT w="7747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6432">
                      <a:solidFill>
                        <a:srgbClr val="000000"/>
                      </a:solidFill>
                      <a:prstDash val="solid"/>
                    </a:lnL>
                    <a:lnR w="6432">
                      <a:solidFill>
                        <a:srgbClr val="000000"/>
                      </a:solidFill>
                      <a:prstDash val="solid"/>
                    </a:lnR>
                    <a:lnT w="6432">
                      <a:solidFill>
                        <a:srgbClr val="000000"/>
                      </a:solidFill>
                      <a:prstDash val="solid"/>
                    </a:lnT>
                    <a:lnB w="64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6432">
                      <a:solidFill>
                        <a:srgbClr val="000000"/>
                      </a:solidFill>
                      <a:prstDash val="solid"/>
                    </a:lnL>
                    <a:lnR w="6432">
                      <a:solidFill>
                        <a:srgbClr val="000000"/>
                      </a:solidFill>
                      <a:prstDash val="solid"/>
                    </a:lnR>
                    <a:lnT w="6432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432">
                      <a:solidFill>
                        <a:srgbClr val="000000"/>
                      </a:solidFill>
                      <a:prstDash val="solid"/>
                    </a:lnL>
                    <a:lnR w="6432">
                      <a:solidFill>
                        <a:srgbClr val="000000"/>
                      </a:solidFill>
                      <a:prstDash val="solid"/>
                    </a:lnR>
                    <a:lnT w="6432">
                      <a:solidFill>
                        <a:srgbClr val="000000"/>
                      </a:solidFill>
                      <a:prstDash val="solid"/>
                    </a:lnT>
                    <a:lnB w="643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28" name="object 228"/>
          <p:cNvSpPr txBox="1"/>
          <p:nvPr/>
        </p:nvSpPr>
        <p:spPr>
          <a:xfrm>
            <a:off x="3112152" y="2350904"/>
            <a:ext cx="229870" cy="113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dirty="0">
                <a:latin typeface="Helvetica Neue"/>
                <a:cs typeface="Helvetica Neue"/>
              </a:rPr>
              <a:t>quale</a:t>
            </a:r>
            <a:endParaRPr sz="650">
              <a:latin typeface="Helvetica Neue"/>
              <a:cs typeface="Helvetica Neue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38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95300" y="37668"/>
            <a:ext cx="2927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3" action="ppaction://hlinksldjump"/>
              </a:rPr>
              <a:t>DOLCE</a:t>
            </a:r>
            <a:endParaRPr sz="6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26146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614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118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622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126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6146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614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118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622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126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236116" y="37668"/>
            <a:ext cx="18542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B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F</a:t>
            </a: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29936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2993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3497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4001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505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5009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993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3497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4001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001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505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993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3497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001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505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009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2274011" y="37667"/>
            <a:ext cx="1555039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22553B"/>
                </a:solidFill>
                <a:latin typeface="Arial"/>
                <a:cs typeface="Arial"/>
                <a:hlinkClick r:id="rId5" action="ppaction://hlinksldjump"/>
              </a:rPr>
              <a:t>More </a:t>
            </a:r>
            <a:r>
              <a:rPr sz="600" b="1" spc="-20" dirty="0">
                <a:solidFill>
                  <a:srgbClr val="22553B"/>
                </a:solidFill>
                <a:latin typeface="Arial"/>
                <a:cs typeface="Arial"/>
                <a:hlinkClick r:id="rId5" action="ppaction://hlinksldjump"/>
              </a:rPr>
              <a:t>foundational</a:t>
            </a:r>
            <a:r>
              <a:rPr sz="600" b="1" spc="45" dirty="0">
                <a:solidFill>
                  <a:srgbClr val="22553B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22553B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08481" y="491591"/>
            <a:ext cx="2991485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35" dirty="0">
                <a:solidFill>
                  <a:srgbClr val="46AA78"/>
                </a:solidFill>
                <a:latin typeface="Arial"/>
                <a:cs typeface="Arial"/>
              </a:rPr>
              <a:t>Modelling </a:t>
            </a:r>
            <a:r>
              <a:rPr sz="1400" spc="-50" dirty="0">
                <a:solidFill>
                  <a:srgbClr val="46AA78"/>
                </a:solidFill>
                <a:latin typeface="Arial"/>
                <a:cs typeface="Arial"/>
              </a:rPr>
              <a:t>effects:  compact </a:t>
            </a:r>
            <a:r>
              <a:rPr sz="1400" spc="-114" dirty="0">
                <a:solidFill>
                  <a:srgbClr val="46AA78"/>
                </a:solidFill>
                <a:latin typeface="Arial"/>
                <a:cs typeface="Arial"/>
              </a:rPr>
              <a:t>vs </a:t>
            </a:r>
            <a:r>
              <a:rPr sz="1400" spc="-2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46AA78"/>
                </a:solidFill>
                <a:latin typeface="Arial"/>
                <a:cs typeface="Arial"/>
              </a:rPr>
              <a:t>elaborate</a:t>
            </a:r>
            <a:endParaRPr sz="14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502551" y="1320355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624395" y="1244089"/>
            <a:ext cx="3219450" cy="3308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marR="5080" indent="-171450">
              <a:lnSpc>
                <a:spcPct val="102600"/>
              </a:lnSpc>
              <a:buFont typeface="Arial"/>
              <a:buChar char="•"/>
            </a:pPr>
            <a:r>
              <a:rPr sz="1050" spc="-35" dirty="0">
                <a:latin typeface="Arial"/>
                <a:cs typeface="Arial"/>
              </a:rPr>
              <a:t>The </a:t>
            </a:r>
            <a:r>
              <a:rPr sz="1050" spc="-30" dirty="0">
                <a:latin typeface="Arial"/>
                <a:cs typeface="Arial"/>
              </a:rPr>
              <a:t>‘elaborate’ </a:t>
            </a:r>
            <a:r>
              <a:rPr sz="1050" spc="-85" dirty="0">
                <a:latin typeface="Arial"/>
                <a:cs typeface="Arial"/>
              </a:rPr>
              <a:t>way </a:t>
            </a:r>
            <a:r>
              <a:rPr sz="1050" spc="-35" dirty="0">
                <a:latin typeface="Arial"/>
                <a:cs typeface="Arial"/>
              </a:rPr>
              <a:t>doesn’t </a:t>
            </a:r>
            <a:r>
              <a:rPr sz="1050" spc="-50" dirty="0">
                <a:latin typeface="Arial"/>
                <a:cs typeface="Arial"/>
              </a:rPr>
              <a:t>work </a:t>
            </a:r>
            <a:r>
              <a:rPr sz="1050" spc="-45" dirty="0">
                <a:latin typeface="Arial"/>
                <a:cs typeface="Arial"/>
              </a:rPr>
              <a:t>well </a:t>
            </a:r>
            <a:r>
              <a:rPr sz="1050" spc="-25" dirty="0">
                <a:latin typeface="Arial"/>
                <a:cs typeface="Arial"/>
              </a:rPr>
              <a:t>for OBDA, </a:t>
            </a:r>
            <a:r>
              <a:rPr sz="1050" spc="-30" dirty="0">
                <a:latin typeface="Arial"/>
                <a:cs typeface="Arial"/>
              </a:rPr>
              <a:t>likely  </a:t>
            </a:r>
            <a:r>
              <a:rPr sz="1050" spc="-75" dirty="0">
                <a:latin typeface="Arial"/>
                <a:cs typeface="Arial"/>
              </a:rPr>
              <a:t>increases </a:t>
            </a:r>
            <a:r>
              <a:rPr sz="1050" spc="-70" dirty="0">
                <a:latin typeface="Arial"/>
                <a:cs typeface="Arial"/>
              </a:rPr>
              <a:t>reasoner</a:t>
            </a:r>
            <a:r>
              <a:rPr sz="1050" spc="130" dirty="0">
                <a:latin typeface="Arial"/>
                <a:cs typeface="Arial"/>
              </a:rPr>
              <a:t> </a:t>
            </a:r>
            <a:r>
              <a:rPr sz="1050" spc="-20" dirty="0">
                <a:latin typeface="Arial"/>
                <a:cs typeface="Arial"/>
              </a:rPr>
              <a:t>time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502551" y="2084565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624395" y="2008312"/>
            <a:ext cx="3531870" cy="3308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marR="5080" indent="-171450">
              <a:lnSpc>
                <a:spcPct val="102600"/>
              </a:lnSpc>
              <a:buFont typeface="Arial"/>
              <a:buChar char="•"/>
            </a:pPr>
            <a:r>
              <a:rPr sz="1050" spc="-35" dirty="0">
                <a:latin typeface="Arial"/>
                <a:cs typeface="Arial"/>
              </a:rPr>
              <a:t>The </a:t>
            </a:r>
            <a:r>
              <a:rPr sz="1050" spc="-20" dirty="0">
                <a:latin typeface="Arial"/>
                <a:cs typeface="Arial"/>
              </a:rPr>
              <a:t>‘compact’ </a:t>
            </a:r>
            <a:r>
              <a:rPr sz="1050" spc="-85" dirty="0">
                <a:latin typeface="Arial"/>
                <a:cs typeface="Arial"/>
              </a:rPr>
              <a:t>way </a:t>
            </a:r>
            <a:r>
              <a:rPr sz="1050" spc="-70" dirty="0">
                <a:latin typeface="Arial"/>
                <a:cs typeface="Arial"/>
              </a:rPr>
              <a:t>may </a:t>
            </a:r>
            <a:r>
              <a:rPr sz="1050" spc="-55" dirty="0">
                <a:latin typeface="Arial"/>
                <a:cs typeface="Arial"/>
              </a:rPr>
              <a:t>hamper </a:t>
            </a:r>
            <a:r>
              <a:rPr sz="1050" spc="-30" dirty="0">
                <a:latin typeface="Arial"/>
                <a:cs typeface="Arial"/>
              </a:rPr>
              <a:t>interoperability, likely </a:t>
            </a:r>
            <a:r>
              <a:rPr sz="1050" spc="-40" dirty="0">
                <a:latin typeface="Arial"/>
                <a:cs typeface="Arial"/>
              </a:rPr>
              <a:t>faster  </a:t>
            </a:r>
            <a:r>
              <a:rPr sz="1050" spc="-60" dirty="0">
                <a:latin typeface="Arial"/>
                <a:cs typeface="Arial"/>
              </a:rPr>
              <a:t>reasoning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spc="-20" dirty="0">
                <a:latin typeface="Arial"/>
                <a:cs typeface="Arial"/>
              </a:rPr>
              <a:t>time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39/46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38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95300" y="37668"/>
            <a:ext cx="2927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3" action="ppaction://hlinksldjump"/>
              </a:rPr>
              <a:t>DOLCE</a:t>
            </a:r>
            <a:endParaRPr sz="6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26146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614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118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622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126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6146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614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118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622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126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236116" y="37668"/>
            <a:ext cx="18542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B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F</a:t>
            </a: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29936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2993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3497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4001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505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5009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993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3497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4001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001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505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993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3497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001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505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009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2274011" y="37667"/>
            <a:ext cx="1478839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22553B"/>
                </a:solidFill>
                <a:latin typeface="Arial"/>
                <a:cs typeface="Arial"/>
                <a:hlinkClick r:id="rId5" action="ppaction://hlinksldjump"/>
              </a:rPr>
              <a:t>More </a:t>
            </a:r>
            <a:r>
              <a:rPr sz="600" b="1" spc="-20" dirty="0">
                <a:solidFill>
                  <a:srgbClr val="22553B"/>
                </a:solidFill>
                <a:latin typeface="Arial"/>
                <a:cs typeface="Arial"/>
                <a:hlinkClick r:id="rId5" action="ppaction://hlinksldjump"/>
              </a:rPr>
              <a:t>foundational</a:t>
            </a:r>
            <a:r>
              <a:rPr sz="600" b="1" spc="45" dirty="0">
                <a:solidFill>
                  <a:srgbClr val="22553B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22553B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08481" y="491591"/>
            <a:ext cx="2991485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35" dirty="0">
                <a:solidFill>
                  <a:srgbClr val="46AA78"/>
                </a:solidFill>
                <a:latin typeface="Arial"/>
                <a:cs typeface="Arial"/>
              </a:rPr>
              <a:t>Modelling </a:t>
            </a:r>
            <a:r>
              <a:rPr sz="1400" spc="-50" dirty="0">
                <a:solidFill>
                  <a:srgbClr val="46AA78"/>
                </a:solidFill>
                <a:latin typeface="Arial"/>
                <a:cs typeface="Arial"/>
              </a:rPr>
              <a:t>effects:  compact </a:t>
            </a:r>
            <a:r>
              <a:rPr sz="1400" spc="-114" dirty="0">
                <a:solidFill>
                  <a:srgbClr val="46AA78"/>
                </a:solidFill>
                <a:latin typeface="Arial"/>
                <a:cs typeface="Arial"/>
              </a:rPr>
              <a:t>vs </a:t>
            </a:r>
            <a:r>
              <a:rPr sz="1400" spc="-2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46AA78"/>
                </a:solidFill>
                <a:latin typeface="Arial"/>
                <a:cs typeface="Arial"/>
              </a:rPr>
              <a:t>elaborate</a:t>
            </a:r>
            <a:endParaRPr sz="14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502551" y="1320355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02551" y="1702460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02551" y="2084565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02551" y="2466670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624395" y="1244089"/>
            <a:ext cx="3531870" cy="14361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marR="317500" indent="-171450">
              <a:lnSpc>
                <a:spcPct val="102600"/>
              </a:lnSpc>
              <a:buFont typeface="Arial"/>
              <a:buChar char="•"/>
            </a:pPr>
            <a:r>
              <a:rPr sz="1050" spc="-35" dirty="0">
                <a:latin typeface="Arial"/>
                <a:cs typeface="Arial"/>
              </a:rPr>
              <a:t>The </a:t>
            </a:r>
            <a:r>
              <a:rPr sz="1050" spc="-30" dirty="0">
                <a:latin typeface="Arial"/>
                <a:cs typeface="Arial"/>
              </a:rPr>
              <a:t>‘elaborate’ </a:t>
            </a:r>
            <a:r>
              <a:rPr sz="1050" spc="-85" dirty="0">
                <a:latin typeface="Arial"/>
                <a:cs typeface="Arial"/>
              </a:rPr>
              <a:t>way </a:t>
            </a:r>
            <a:r>
              <a:rPr sz="1050" spc="-35" dirty="0">
                <a:latin typeface="Arial"/>
                <a:cs typeface="Arial"/>
              </a:rPr>
              <a:t>doesn’t </a:t>
            </a:r>
            <a:r>
              <a:rPr sz="1050" spc="-50" dirty="0">
                <a:latin typeface="Arial"/>
                <a:cs typeface="Arial"/>
              </a:rPr>
              <a:t>work </a:t>
            </a:r>
            <a:r>
              <a:rPr sz="1050" spc="-45" dirty="0">
                <a:latin typeface="Arial"/>
                <a:cs typeface="Arial"/>
              </a:rPr>
              <a:t>well </a:t>
            </a:r>
            <a:r>
              <a:rPr sz="1050" spc="-25" dirty="0">
                <a:latin typeface="Arial"/>
                <a:cs typeface="Arial"/>
              </a:rPr>
              <a:t>for OBDA, </a:t>
            </a:r>
            <a:r>
              <a:rPr sz="1050" spc="-30" dirty="0">
                <a:latin typeface="Arial"/>
                <a:cs typeface="Arial"/>
              </a:rPr>
              <a:t>likely  </a:t>
            </a:r>
            <a:r>
              <a:rPr sz="1050" spc="-75" dirty="0">
                <a:latin typeface="Arial"/>
                <a:cs typeface="Arial"/>
              </a:rPr>
              <a:t>increases </a:t>
            </a:r>
            <a:r>
              <a:rPr sz="1050" spc="-70" dirty="0">
                <a:latin typeface="Arial"/>
                <a:cs typeface="Arial"/>
              </a:rPr>
              <a:t>reasoner</a:t>
            </a:r>
            <a:r>
              <a:rPr sz="1050" spc="130" dirty="0">
                <a:latin typeface="Arial"/>
                <a:cs typeface="Arial"/>
              </a:rPr>
              <a:t> </a:t>
            </a:r>
            <a:r>
              <a:rPr sz="1050" spc="-20" dirty="0">
                <a:latin typeface="Arial"/>
                <a:cs typeface="Arial"/>
              </a:rPr>
              <a:t>time</a:t>
            </a:r>
            <a:endParaRPr sz="1050" dirty="0">
              <a:latin typeface="Arial"/>
              <a:cs typeface="Arial"/>
            </a:endParaRPr>
          </a:p>
          <a:p>
            <a:pPr marL="641350" marR="86360" lvl="1" indent="-171450">
              <a:lnSpc>
                <a:spcPct val="102699"/>
              </a:lnSpc>
              <a:spcBef>
                <a:spcPts val="295"/>
              </a:spcBef>
              <a:buFont typeface="Arial"/>
              <a:buChar char="•"/>
            </a:pPr>
            <a:r>
              <a:rPr sz="1050" spc="-35" dirty="0">
                <a:latin typeface="Arial"/>
                <a:cs typeface="Arial"/>
              </a:rPr>
              <a:t>The </a:t>
            </a:r>
            <a:r>
              <a:rPr sz="1050" spc="-30" dirty="0">
                <a:latin typeface="Arial"/>
                <a:cs typeface="Arial"/>
              </a:rPr>
              <a:t>‘elaborate’ </a:t>
            </a:r>
            <a:r>
              <a:rPr sz="1050" spc="-85" dirty="0">
                <a:latin typeface="Arial"/>
                <a:cs typeface="Arial"/>
              </a:rPr>
              <a:t>way </a:t>
            </a:r>
            <a:r>
              <a:rPr sz="1050" spc="-50" dirty="0">
                <a:latin typeface="Arial"/>
                <a:cs typeface="Arial"/>
              </a:rPr>
              <a:t>captures </a:t>
            </a:r>
            <a:r>
              <a:rPr sz="1050" spc="-70" dirty="0">
                <a:latin typeface="Arial"/>
                <a:cs typeface="Arial"/>
              </a:rPr>
              <a:t>more </a:t>
            </a:r>
            <a:r>
              <a:rPr sz="1050" spc="-25" dirty="0">
                <a:latin typeface="Arial"/>
                <a:cs typeface="Arial"/>
              </a:rPr>
              <a:t>detail </a:t>
            </a:r>
            <a:r>
              <a:rPr sz="1050" spc="-30" dirty="0">
                <a:latin typeface="Arial"/>
                <a:cs typeface="Arial"/>
              </a:rPr>
              <a:t>about the </a:t>
            </a:r>
            <a:r>
              <a:rPr sz="1050" spc="-40" dirty="0">
                <a:latin typeface="Arial"/>
                <a:cs typeface="Arial"/>
              </a:rPr>
              <a:t>subject  </a:t>
            </a:r>
            <a:r>
              <a:rPr sz="1050" spc="-50" dirty="0">
                <a:latin typeface="Arial"/>
                <a:cs typeface="Arial"/>
              </a:rPr>
              <a:t>domain</a:t>
            </a:r>
            <a:endParaRPr sz="1050" dirty="0">
              <a:latin typeface="Arial"/>
              <a:cs typeface="Arial"/>
            </a:endParaRPr>
          </a:p>
          <a:p>
            <a:pPr marL="184150" marR="5080" indent="-171450">
              <a:lnSpc>
                <a:spcPct val="102600"/>
              </a:lnSpc>
              <a:spcBef>
                <a:spcPts val="295"/>
              </a:spcBef>
              <a:buFont typeface="Arial"/>
              <a:buChar char="•"/>
            </a:pPr>
            <a:r>
              <a:rPr sz="1050" spc="-35" dirty="0">
                <a:latin typeface="Arial"/>
                <a:cs typeface="Arial"/>
              </a:rPr>
              <a:t>The </a:t>
            </a:r>
            <a:r>
              <a:rPr sz="1050" spc="-20" dirty="0">
                <a:latin typeface="Arial"/>
                <a:cs typeface="Arial"/>
              </a:rPr>
              <a:t>‘compact’ </a:t>
            </a:r>
            <a:r>
              <a:rPr sz="1050" spc="-85" dirty="0">
                <a:latin typeface="Arial"/>
                <a:cs typeface="Arial"/>
              </a:rPr>
              <a:t>way </a:t>
            </a:r>
            <a:r>
              <a:rPr sz="1050" spc="-70" dirty="0">
                <a:latin typeface="Arial"/>
                <a:cs typeface="Arial"/>
              </a:rPr>
              <a:t>may </a:t>
            </a:r>
            <a:r>
              <a:rPr sz="1050" spc="-55" dirty="0">
                <a:latin typeface="Arial"/>
                <a:cs typeface="Arial"/>
              </a:rPr>
              <a:t>hamper </a:t>
            </a:r>
            <a:r>
              <a:rPr sz="1050" spc="-30" dirty="0">
                <a:latin typeface="Arial"/>
                <a:cs typeface="Arial"/>
              </a:rPr>
              <a:t>interoperability, likely </a:t>
            </a:r>
            <a:r>
              <a:rPr sz="1050" spc="-40" dirty="0">
                <a:latin typeface="Arial"/>
                <a:cs typeface="Arial"/>
              </a:rPr>
              <a:t>faster  </a:t>
            </a:r>
            <a:r>
              <a:rPr sz="1050" spc="-60" dirty="0">
                <a:latin typeface="Arial"/>
                <a:cs typeface="Arial"/>
              </a:rPr>
              <a:t>reasoning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spc="-20" dirty="0">
                <a:latin typeface="Arial"/>
                <a:cs typeface="Arial"/>
              </a:rPr>
              <a:t>time</a:t>
            </a:r>
            <a:endParaRPr sz="1050" dirty="0">
              <a:latin typeface="Arial"/>
              <a:cs typeface="Arial"/>
            </a:endParaRPr>
          </a:p>
          <a:p>
            <a:pPr marL="641350" lvl="1" indent="-171450">
              <a:spcBef>
                <a:spcPts val="330"/>
              </a:spcBef>
              <a:buFont typeface="Arial"/>
              <a:buChar char="•"/>
            </a:pPr>
            <a:r>
              <a:rPr sz="1050" spc="-35" dirty="0">
                <a:latin typeface="Arial"/>
                <a:cs typeface="Arial"/>
              </a:rPr>
              <a:t>The </a:t>
            </a:r>
            <a:r>
              <a:rPr sz="1050" spc="-20" dirty="0">
                <a:latin typeface="Arial"/>
                <a:cs typeface="Arial"/>
              </a:rPr>
              <a:t>‘compact’ </a:t>
            </a:r>
            <a:r>
              <a:rPr sz="1050" spc="-85" dirty="0">
                <a:latin typeface="Arial"/>
                <a:cs typeface="Arial"/>
              </a:rPr>
              <a:t>way  </a:t>
            </a:r>
            <a:r>
              <a:rPr sz="1050" spc="-50" dirty="0">
                <a:latin typeface="Arial"/>
                <a:cs typeface="Arial"/>
              </a:rPr>
              <a:t>captures </a:t>
            </a:r>
            <a:r>
              <a:rPr sz="1050" spc="-90" dirty="0">
                <a:latin typeface="Arial"/>
                <a:cs typeface="Arial"/>
              </a:rPr>
              <a:t>less  </a:t>
            </a:r>
            <a:r>
              <a:rPr sz="1050" spc="-25" dirty="0">
                <a:latin typeface="Arial"/>
                <a:cs typeface="Arial"/>
              </a:rPr>
              <a:t>detail, </a:t>
            </a:r>
            <a:r>
              <a:rPr sz="1050" spc="-95" dirty="0">
                <a:latin typeface="Arial"/>
                <a:cs typeface="Arial"/>
              </a:rPr>
              <a:t>so  </a:t>
            </a:r>
            <a:r>
              <a:rPr sz="1050" spc="-90" dirty="0">
                <a:latin typeface="Arial"/>
                <a:cs typeface="Arial"/>
              </a:rPr>
              <a:t>less   </a:t>
            </a:r>
            <a:r>
              <a:rPr sz="1050" spc="-70" dirty="0">
                <a:latin typeface="Arial"/>
                <a:cs typeface="Arial"/>
              </a:rPr>
              <a:t>precise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39/46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38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95300" y="37668"/>
            <a:ext cx="2927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3" action="ppaction://hlinksldjump"/>
              </a:rPr>
              <a:t>DOLCE</a:t>
            </a:r>
            <a:endParaRPr sz="6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26146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614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118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622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126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6146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614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118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622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126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236116" y="37668"/>
            <a:ext cx="18542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B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F</a:t>
            </a: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29936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2993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3497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4001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505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5009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993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3497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4001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505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2993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3497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4001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505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5009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2274011" y="37668"/>
            <a:ext cx="147883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More 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foundational</a:t>
            </a:r>
            <a:r>
              <a:rPr sz="600" b="1" spc="4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4162971" y="37668"/>
            <a:ext cx="50427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502551" y="1010259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02551" y="1200048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92327" y="1541691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92327" y="1997189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624395" y="491591"/>
            <a:ext cx="3814255" cy="19171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0">
              <a:lnSpc>
                <a:spcPct val="100000"/>
              </a:lnSpc>
            </a:pPr>
            <a:r>
              <a:rPr sz="1400" spc="-90" dirty="0">
                <a:solidFill>
                  <a:srgbClr val="46AA78"/>
                </a:solidFill>
                <a:latin typeface="Arial"/>
                <a:cs typeface="Arial"/>
              </a:rPr>
              <a:t>General  </a:t>
            </a:r>
            <a:r>
              <a:rPr sz="1400" spc="-45" dirty="0">
                <a:solidFill>
                  <a:srgbClr val="46AA78"/>
                </a:solidFill>
                <a:latin typeface="Arial"/>
                <a:cs typeface="Arial"/>
              </a:rPr>
              <a:t>notions </a:t>
            </a:r>
            <a:r>
              <a:rPr sz="1400" spc="-75" dirty="0">
                <a:solidFill>
                  <a:srgbClr val="46AA78"/>
                </a:solidFill>
                <a:latin typeface="Arial"/>
                <a:cs typeface="Arial"/>
              </a:rPr>
              <a:t>and </a:t>
            </a:r>
            <a:r>
              <a:rPr sz="1400" spc="-40" dirty="0">
                <a:solidFill>
                  <a:srgbClr val="46AA78"/>
                </a:solidFill>
                <a:latin typeface="Arial"/>
                <a:cs typeface="Arial"/>
              </a:rPr>
              <a:t>principal</a:t>
            </a:r>
            <a:r>
              <a:rPr sz="1400" spc="18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85" dirty="0">
                <a:solidFill>
                  <a:srgbClr val="46AA78"/>
                </a:solidFill>
                <a:latin typeface="Arial"/>
                <a:cs typeface="Arial"/>
              </a:rPr>
              <a:t>choices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50" dirty="0">
              <a:latin typeface="Times New Roman"/>
              <a:cs typeface="Times New Roman"/>
            </a:endParaRPr>
          </a:p>
          <a:p>
            <a:pPr marL="184150" indent="-171450">
              <a:lnSpc>
                <a:spcPct val="100000"/>
              </a:lnSpc>
              <a:buFont typeface="Arial"/>
              <a:buChar char="•"/>
            </a:pPr>
            <a:r>
              <a:rPr sz="1050" spc="-45" dirty="0">
                <a:latin typeface="Arial"/>
                <a:cs typeface="Arial"/>
              </a:rPr>
              <a:t>Provide </a:t>
            </a:r>
            <a:r>
              <a:rPr sz="1050" spc="-85" dirty="0">
                <a:latin typeface="Arial"/>
                <a:cs typeface="Arial"/>
              </a:rPr>
              <a:t>a  </a:t>
            </a:r>
            <a:r>
              <a:rPr sz="1050" spc="-35" dirty="0">
                <a:latin typeface="Arial"/>
                <a:cs typeface="Arial"/>
              </a:rPr>
              <a:t>top-level </a:t>
            </a:r>
            <a:r>
              <a:rPr sz="1050" dirty="0">
                <a:latin typeface="Arial"/>
                <a:cs typeface="Arial"/>
              </a:rPr>
              <a:t>with </a:t>
            </a:r>
            <a:r>
              <a:rPr sz="1050" spc="-65" dirty="0">
                <a:latin typeface="Arial"/>
                <a:cs typeface="Arial"/>
              </a:rPr>
              <a:t>basic  </a:t>
            </a:r>
            <a:r>
              <a:rPr sz="1050" spc="-60" dirty="0">
                <a:latin typeface="Arial"/>
                <a:cs typeface="Arial"/>
              </a:rPr>
              <a:t>categories 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45" dirty="0">
                <a:latin typeface="Arial"/>
                <a:cs typeface="Arial"/>
              </a:rPr>
              <a:t>kinds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70" dirty="0">
                <a:latin typeface="Arial"/>
                <a:cs typeface="Arial"/>
              </a:rPr>
              <a:t> </a:t>
            </a:r>
            <a:r>
              <a:rPr sz="1050" spc="-30" dirty="0">
                <a:latin typeface="Arial"/>
                <a:cs typeface="Arial"/>
              </a:rPr>
              <a:t>entities</a:t>
            </a:r>
            <a:endParaRPr sz="1050" dirty="0">
              <a:latin typeface="Arial"/>
              <a:cs typeface="Arial"/>
            </a:endParaRPr>
          </a:p>
          <a:p>
            <a:pPr marL="184150" marR="286385" indent="-171450">
              <a:lnSpc>
                <a:spcPts val="1200"/>
              </a:lnSpc>
              <a:spcBef>
                <a:spcPts val="310"/>
              </a:spcBef>
              <a:buFont typeface="Arial"/>
              <a:buChar char="•"/>
            </a:pPr>
            <a:r>
              <a:rPr sz="1050" spc="-30" dirty="0">
                <a:latin typeface="Arial"/>
                <a:cs typeface="Arial"/>
              </a:rPr>
              <a:t>Principal </a:t>
            </a:r>
            <a:r>
              <a:rPr sz="1050" spc="-70" dirty="0">
                <a:latin typeface="Arial"/>
                <a:cs typeface="Arial"/>
              </a:rPr>
              <a:t>choices </a:t>
            </a:r>
            <a:r>
              <a:rPr sz="1050" spc="-55" dirty="0">
                <a:latin typeface="Arial"/>
                <a:cs typeface="Arial"/>
              </a:rPr>
              <a:t>on </a:t>
            </a:r>
            <a:r>
              <a:rPr sz="1050" spc="-55" dirty="0">
                <a:solidFill>
                  <a:srgbClr val="2E3092"/>
                </a:solidFill>
                <a:latin typeface="Arial"/>
                <a:cs typeface="Arial"/>
              </a:rPr>
              <a:t>universals</a:t>
            </a:r>
            <a:r>
              <a:rPr sz="1050" spc="-55" dirty="0">
                <a:latin typeface="Arial"/>
                <a:cs typeface="Arial"/>
              </a:rPr>
              <a:t>, </a:t>
            </a:r>
            <a:r>
              <a:rPr sz="1050" spc="-40" dirty="0">
                <a:solidFill>
                  <a:srgbClr val="009A55"/>
                </a:solidFill>
                <a:latin typeface="Arial"/>
                <a:cs typeface="Arial"/>
              </a:rPr>
              <a:t>particulars </a:t>
            </a:r>
            <a:r>
              <a:rPr sz="1050" spc="-60" dirty="0">
                <a:latin typeface="Arial"/>
                <a:cs typeface="Arial"/>
              </a:rPr>
              <a:t>and </a:t>
            </a:r>
            <a:r>
              <a:rPr sz="1050" spc="-30" dirty="0">
                <a:latin typeface="Arial"/>
                <a:cs typeface="Arial"/>
              </a:rPr>
              <a:t>individual  </a:t>
            </a:r>
            <a:r>
              <a:rPr sz="1050" spc="-40" dirty="0">
                <a:latin typeface="Arial"/>
                <a:cs typeface="Arial"/>
              </a:rPr>
              <a:t>properties:</a:t>
            </a:r>
            <a:endParaRPr sz="1050" dirty="0">
              <a:latin typeface="Arial"/>
              <a:cs typeface="Arial"/>
            </a:endParaRPr>
          </a:p>
          <a:p>
            <a:pPr marL="461010" marR="5080" indent="-171450">
              <a:lnSpc>
                <a:spcPct val="100000"/>
              </a:lnSpc>
              <a:spcBef>
                <a:spcPts val="150"/>
              </a:spcBef>
              <a:buFont typeface="Arial"/>
              <a:buChar char="•"/>
            </a:pPr>
            <a:r>
              <a:rPr sz="1000" spc="-35" dirty="0">
                <a:latin typeface="Arial"/>
                <a:cs typeface="Arial"/>
              </a:rPr>
              <a:t>Properties </a:t>
            </a:r>
            <a:r>
              <a:rPr sz="1000" spc="-100" dirty="0">
                <a:latin typeface="Arial"/>
                <a:cs typeface="Arial"/>
              </a:rPr>
              <a:t>as </a:t>
            </a:r>
            <a:r>
              <a:rPr sz="1000" spc="-50" dirty="0">
                <a:latin typeface="Arial"/>
                <a:cs typeface="Arial"/>
              </a:rPr>
              <a:t>repeatable universals, </a:t>
            </a:r>
            <a:r>
              <a:rPr sz="1000" spc="-40" dirty="0">
                <a:latin typeface="Arial"/>
                <a:cs typeface="Arial"/>
              </a:rPr>
              <a:t>belonging </a:t>
            </a:r>
            <a:r>
              <a:rPr sz="1000" spc="10" dirty="0">
                <a:latin typeface="Arial"/>
                <a:cs typeface="Arial"/>
              </a:rPr>
              <a:t>to </a:t>
            </a:r>
            <a:r>
              <a:rPr sz="1000" spc="-25" dirty="0">
                <a:latin typeface="Arial"/>
                <a:cs typeface="Arial"/>
              </a:rPr>
              <a:t>different  entities </a:t>
            </a:r>
            <a:r>
              <a:rPr sz="1000" spc="-45" dirty="0">
                <a:latin typeface="Arial"/>
                <a:cs typeface="Arial"/>
              </a:rPr>
              <a:t>or </a:t>
            </a:r>
            <a:r>
              <a:rPr sz="1000" spc="-100" dirty="0">
                <a:latin typeface="Arial"/>
                <a:cs typeface="Arial"/>
              </a:rPr>
              <a:t>as </a:t>
            </a:r>
            <a:r>
              <a:rPr sz="1000" spc="-45" dirty="0">
                <a:latin typeface="Arial"/>
                <a:cs typeface="Arial"/>
              </a:rPr>
              <a:t>non-repeatable </a:t>
            </a:r>
            <a:r>
              <a:rPr sz="1000" spc="-35" dirty="0">
                <a:latin typeface="Arial"/>
                <a:cs typeface="Arial"/>
              </a:rPr>
              <a:t>tropes, inhering only </a:t>
            </a:r>
            <a:r>
              <a:rPr sz="1000" spc="-15" dirty="0">
                <a:latin typeface="Arial"/>
                <a:cs typeface="Arial"/>
              </a:rPr>
              <a:t>in </a:t>
            </a:r>
            <a:r>
              <a:rPr sz="1000" spc="-80" dirty="0">
                <a:latin typeface="Arial"/>
                <a:cs typeface="Arial"/>
              </a:rPr>
              <a:t>a </a:t>
            </a:r>
            <a:r>
              <a:rPr sz="1000" spc="-40" dirty="0">
                <a:latin typeface="Arial"/>
                <a:cs typeface="Arial"/>
              </a:rPr>
              <a:t>specific  </a:t>
            </a:r>
            <a:r>
              <a:rPr sz="1000" spc="-10" dirty="0">
                <a:latin typeface="Arial"/>
                <a:cs typeface="Arial"/>
              </a:rPr>
              <a:t>entity</a:t>
            </a:r>
            <a:endParaRPr sz="1000" dirty="0">
              <a:latin typeface="Arial"/>
              <a:cs typeface="Arial"/>
            </a:endParaRPr>
          </a:p>
          <a:p>
            <a:pPr marL="461010" marR="136525" indent="-171450">
              <a:lnSpc>
                <a:spcPts val="1200"/>
              </a:lnSpc>
              <a:spcBef>
                <a:spcPts val="35"/>
              </a:spcBef>
              <a:buFont typeface="Arial"/>
              <a:buChar char="•"/>
            </a:pPr>
            <a:r>
              <a:rPr sz="1000" spc="-35" dirty="0">
                <a:latin typeface="Arial"/>
                <a:cs typeface="Arial"/>
              </a:rPr>
              <a:t>Particulars </a:t>
            </a:r>
            <a:r>
              <a:rPr sz="1000" spc="-100" dirty="0">
                <a:latin typeface="Arial"/>
                <a:cs typeface="Arial"/>
              </a:rPr>
              <a:t>as </a:t>
            </a:r>
            <a:r>
              <a:rPr sz="1000" spc="-50" dirty="0">
                <a:latin typeface="Arial"/>
                <a:cs typeface="Arial"/>
              </a:rPr>
              <a:t>aggregations </a:t>
            </a:r>
            <a:r>
              <a:rPr sz="1000" spc="-25" dirty="0">
                <a:latin typeface="Arial"/>
                <a:cs typeface="Arial"/>
              </a:rPr>
              <a:t>(collections) </a:t>
            </a:r>
            <a:r>
              <a:rPr sz="1000" spc="-20" dirty="0">
                <a:latin typeface="Arial"/>
                <a:cs typeface="Arial"/>
              </a:rPr>
              <a:t>of </a:t>
            </a:r>
            <a:r>
              <a:rPr sz="1000" spc="-40" dirty="0">
                <a:latin typeface="Arial"/>
                <a:cs typeface="Arial"/>
              </a:rPr>
              <a:t>properties </a:t>
            </a:r>
            <a:r>
              <a:rPr sz="1000" spc="-45" dirty="0">
                <a:latin typeface="Arial"/>
                <a:cs typeface="Arial"/>
              </a:rPr>
              <a:t>or </a:t>
            </a:r>
            <a:r>
              <a:rPr sz="1000" spc="-25" dirty="0">
                <a:latin typeface="Arial"/>
                <a:cs typeface="Arial"/>
              </a:rPr>
              <a:t>the  </a:t>
            </a:r>
            <a:r>
              <a:rPr sz="1000" spc="-40" dirty="0">
                <a:latin typeface="Arial"/>
                <a:cs typeface="Arial"/>
              </a:rPr>
              <a:t>properties </a:t>
            </a:r>
            <a:r>
              <a:rPr sz="1000" spc="-50" dirty="0">
                <a:latin typeface="Arial"/>
                <a:cs typeface="Arial"/>
              </a:rPr>
              <a:t>inhere </a:t>
            </a:r>
            <a:r>
              <a:rPr sz="1000" spc="-15" dirty="0">
                <a:latin typeface="Arial"/>
                <a:cs typeface="Arial"/>
              </a:rPr>
              <a:t>in </a:t>
            </a:r>
            <a:r>
              <a:rPr sz="1000" spc="-85" dirty="0">
                <a:latin typeface="Arial"/>
                <a:cs typeface="Arial"/>
              </a:rPr>
              <a:t>some  </a:t>
            </a:r>
            <a:r>
              <a:rPr sz="1000" spc="-40" dirty="0">
                <a:latin typeface="Arial"/>
                <a:cs typeface="Arial"/>
              </a:rPr>
              <a:t>substrate </a:t>
            </a:r>
            <a:r>
              <a:rPr sz="1000" spc="-45" dirty="0">
                <a:latin typeface="Arial"/>
                <a:cs typeface="Arial"/>
              </a:rPr>
              <a:t>(bare </a:t>
            </a:r>
            <a:r>
              <a:rPr sz="1000" spc="12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particular)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364444" y="3365112"/>
            <a:ext cx="19240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35" dirty="0">
                <a:latin typeface="Arial"/>
                <a:cs typeface="Arial"/>
              </a:rPr>
              <a:t>5/46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38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95300" y="37668"/>
            <a:ext cx="2927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3" action="ppaction://hlinksldjump"/>
              </a:rPr>
              <a:t>DOLCE</a:t>
            </a:r>
            <a:endParaRPr sz="6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26146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614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118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622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126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6146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614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118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622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126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236116" y="37668"/>
            <a:ext cx="18542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B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F</a:t>
            </a: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29936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2993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3497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4001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505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5009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993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3497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4001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505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505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993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3497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001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505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009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2274011" y="37668"/>
            <a:ext cx="170743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22553B"/>
                </a:solidFill>
                <a:latin typeface="Arial"/>
                <a:cs typeface="Arial"/>
                <a:hlinkClick r:id="rId5" action="ppaction://hlinksldjump"/>
              </a:rPr>
              <a:t>More </a:t>
            </a:r>
            <a:r>
              <a:rPr sz="600" b="1" spc="-20" dirty="0">
                <a:solidFill>
                  <a:srgbClr val="22553B"/>
                </a:solidFill>
                <a:latin typeface="Arial"/>
                <a:cs typeface="Arial"/>
                <a:hlinkClick r:id="rId5" action="ppaction://hlinksldjump"/>
              </a:rPr>
              <a:t>foundational</a:t>
            </a:r>
            <a:r>
              <a:rPr sz="600" b="1" spc="45" dirty="0">
                <a:solidFill>
                  <a:srgbClr val="22553B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22553B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502551" y="1083500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02551" y="1465605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02551" y="1675638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02551" y="2229815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02551" y="2439847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02551" y="2649880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624394" y="491591"/>
            <a:ext cx="3738055" cy="2378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8170">
              <a:lnSpc>
                <a:spcPct val="100000"/>
              </a:lnSpc>
            </a:pPr>
            <a:r>
              <a:rPr sz="1400" spc="-35" dirty="0">
                <a:solidFill>
                  <a:srgbClr val="46AA78"/>
                </a:solidFill>
                <a:latin typeface="Arial"/>
                <a:cs typeface="Arial"/>
              </a:rPr>
              <a:t>Modelling </a:t>
            </a:r>
            <a:r>
              <a:rPr sz="1400" spc="-50" dirty="0">
                <a:solidFill>
                  <a:srgbClr val="46AA78"/>
                </a:solidFill>
                <a:latin typeface="Arial"/>
                <a:cs typeface="Arial"/>
              </a:rPr>
              <a:t>effects: </a:t>
            </a:r>
            <a:r>
              <a:rPr sz="140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46AA78"/>
                </a:solidFill>
                <a:latin typeface="Arial"/>
                <a:cs typeface="Arial"/>
              </a:rPr>
              <a:t>theoretical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84150" marR="223520" indent="-171450">
              <a:lnSpc>
                <a:spcPct val="102600"/>
              </a:lnSpc>
              <a:buFont typeface="Arial"/>
              <a:buChar char="•"/>
            </a:pPr>
            <a:r>
              <a:rPr sz="1050" spc="-40" dirty="0">
                <a:latin typeface="Arial"/>
                <a:cs typeface="Arial"/>
              </a:rPr>
              <a:t>Whether </a:t>
            </a:r>
            <a:r>
              <a:rPr sz="1050" spc="-65" dirty="0">
                <a:latin typeface="Arial"/>
                <a:cs typeface="Arial"/>
              </a:rPr>
              <a:t>you </a:t>
            </a:r>
            <a:r>
              <a:rPr sz="1050" spc="-5" dirty="0">
                <a:latin typeface="Arial"/>
                <a:cs typeface="Arial"/>
              </a:rPr>
              <a:t>think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40" dirty="0">
                <a:latin typeface="Arial"/>
                <a:cs typeface="Arial"/>
              </a:rPr>
              <a:t>OWL </a:t>
            </a:r>
            <a:r>
              <a:rPr sz="1050" spc="-95" dirty="0">
                <a:latin typeface="Arial"/>
                <a:cs typeface="Arial"/>
              </a:rPr>
              <a:t>classes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70" dirty="0">
                <a:latin typeface="Arial"/>
                <a:cs typeface="Arial"/>
              </a:rPr>
              <a:t>be </a:t>
            </a:r>
            <a:r>
              <a:rPr sz="1050" spc="-60" dirty="0">
                <a:latin typeface="Arial"/>
                <a:cs typeface="Arial"/>
              </a:rPr>
              <a:t>universals </a:t>
            </a:r>
            <a:r>
              <a:rPr sz="1050" spc="-45" dirty="0">
                <a:latin typeface="Arial"/>
                <a:cs typeface="Arial"/>
              </a:rPr>
              <a:t>or  </a:t>
            </a:r>
            <a:r>
              <a:rPr sz="1050" spc="-60" dirty="0">
                <a:latin typeface="Arial"/>
                <a:cs typeface="Arial"/>
              </a:rPr>
              <a:t>concepts  </a:t>
            </a:r>
            <a:r>
              <a:rPr sz="1050" spc="-45" dirty="0">
                <a:latin typeface="Arial"/>
                <a:cs typeface="Arial"/>
              </a:rPr>
              <a:t>or </a:t>
            </a:r>
            <a:r>
              <a:rPr sz="1050" spc="-60" dirty="0">
                <a:latin typeface="Arial"/>
                <a:cs typeface="Arial"/>
              </a:rPr>
              <a:t>categories  </a:t>
            </a:r>
            <a:r>
              <a:rPr sz="1050" spc="-35" dirty="0">
                <a:latin typeface="Arial"/>
                <a:cs typeface="Arial"/>
              </a:rPr>
              <a:t>doesn’t </a:t>
            </a:r>
            <a:r>
              <a:rPr sz="1050" spc="-15" dirty="0">
                <a:latin typeface="Arial"/>
                <a:cs typeface="Arial"/>
              </a:rPr>
              <a:t>matter </a:t>
            </a:r>
            <a:r>
              <a:rPr sz="1050" spc="-25" dirty="0">
                <a:latin typeface="Arial"/>
                <a:cs typeface="Arial"/>
              </a:rPr>
              <a:t>for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10" dirty="0">
                <a:latin typeface="Arial"/>
                <a:cs typeface="Arial"/>
              </a:rPr>
              <a:t> </a:t>
            </a:r>
            <a:r>
              <a:rPr sz="1050" spc="-25" dirty="0">
                <a:latin typeface="Arial"/>
                <a:cs typeface="Arial"/>
              </a:rPr>
              <a:t>artefact</a:t>
            </a:r>
            <a:endParaRPr sz="105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330"/>
              </a:spcBef>
              <a:buFont typeface="Arial"/>
              <a:buChar char="•"/>
            </a:pPr>
            <a:r>
              <a:rPr sz="1050" spc="-60" dirty="0">
                <a:latin typeface="Arial"/>
                <a:cs typeface="Arial"/>
              </a:rPr>
              <a:t>Abundance </a:t>
            </a:r>
            <a:r>
              <a:rPr sz="1050" spc="-90" dirty="0">
                <a:latin typeface="Arial"/>
                <a:cs typeface="Arial"/>
              </a:rPr>
              <a:t>vs  </a:t>
            </a:r>
            <a:r>
              <a:rPr sz="1050" spc="-55" dirty="0">
                <a:latin typeface="Arial"/>
                <a:cs typeface="Arial"/>
              </a:rPr>
              <a:t>parsimony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15" dirty="0">
                <a:latin typeface="Arial"/>
                <a:cs typeface="Arial"/>
              </a:rPr>
              <a:t> </a:t>
            </a:r>
            <a:r>
              <a:rPr sz="1050" spc="-40" dirty="0">
                <a:latin typeface="Arial"/>
                <a:cs typeface="Arial"/>
              </a:rPr>
              <a:t>relations</a:t>
            </a:r>
            <a:endParaRPr sz="1050" dirty="0">
              <a:latin typeface="Arial"/>
              <a:cs typeface="Arial"/>
            </a:endParaRPr>
          </a:p>
          <a:p>
            <a:pPr marL="184150" marR="5080" indent="-171450">
              <a:lnSpc>
                <a:spcPct val="102600"/>
              </a:lnSpc>
              <a:spcBef>
                <a:spcPts val="295"/>
              </a:spcBef>
              <a:buFont typeface="Arial"/>
              <a:buChar char="•"/>
            </a:pPr>
            <a:r>
              <a:rPr sz="1050" spc="-60" dirty="0">
                <a:latin typeface="Arial"/>
                <a:cs typeface="Arial"/>
              </a:rPr>
              <a:t>When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70" dirty="0">
                <a:latin typeface="Arial"/>
                <a:cs typeface="Arial"/>
              </a:rPr>
              <a:t>FO </a:t>
            </a:r>
            <a:r>
              <a:rPr sz="1050" spc="-35" dirty="0">
                <a:latin typeface="Arial"/>
                <a:cs typeface="Arial"/>
              </a:rPr>
              <a:t>doesn’t </a:t>
            </a:r>
            <a:r>
              <a:rPr sz="1050" spc="-75" dirty="0">
                <a:latin typeface="Arial"/>
                <a:cs typeface="Arial"/>
              </a:rPr>
              <a:t>have </a:t>
            </a:r>
            <a:r>
              <a:rPr sz="1050" spc="-85" dirty="0">
                <a:latin typeface="Arial"/>
                <a:cs typeface="Arial"/>
              </a:rPr>
              <a:t>a </a:t>
            </a:r>
            <a:r>
              <a:rPr sz="1050" spc="-70" dirty="0">
                <a:latin typeface="Arial"/>
                <a:cs typeface="Arial"/>
              </a:rPr>
              <a:t>core </a:t>
            </a:r>
            <a:r>
              <a:rPr sz="1050" spc="-10" dirty="0">
                <a:latin typeface="Arial"/>
                <a:cs typeface="Arial"/>
              </a:rPr>
              <a:t>entity </a:t>
            </a:r>
            <a:r>
              <a:rPr sz="1050" spc="-25" dirty="0">
                <a:latin typeface="Arial"/>
                <a:cs typeface="Arial"/>
              </a:rPr>
              <a:t>(e.g., </a:t>
            </a:r>
            <a:r>
              <a:rPr sz="1050" spc="-50" dirty="0">
                <a:latin typeface="Arial"/>
                <a:cs typeface="Arial"/>
              </a:rPr>
              <a:t>BFO </a:t>
            </a:r>
            <a:r>
              <a:rPr sz="1050" spc="-90" dirty="0">
                <a:latin typeface="Arial"/>
                <a:cs typeface="Arial"/>
              </a:rPr>
              <a:t>has </a:t>
            </a:r>
            <a:r>
              <a:rPr sz="1050" spc="-55" dirty="0">
                <a:latin typeface="Arial"/>
                <a:cs typeface="Arial"/>
              </a:rPr>
              <a:t>no  </a:t>
            </a:r>
            <a:r>
              <a:rPr sz="1050" spc="-30" dirty="0">
                <a:latin typeface="Arial"/>
                <a:cs typeface="Arial"/>
              </a:rPr>
              <a:t>abstract, </a:t>
            </a:r>
            <a:r>
              <a:rPr sz="1050" spc="-55" dirty="0">
                <a:latin typeface="Arial"/>
                <a:cs typeface="Arial"/>
              </a:rPr>
              <a:t>no </a:t>
            </a:r>
            <a:r>
              <a:rPr sz="1050" spc="5" dirty="0">
                <a:latin typeface="Arial"/>
                <a:cs typeface="Arial"/>
              </a:rPr>
              <a:t>stuff): </a:t>
            </a:r>
            <a:r>
              <a:rPr sz="1050" spc="-50" dirty="0">
                <a:latin typeface="Arial"/>
                <a:cs typeface="Arial"/>
              </a:rPr>
              <a:t>complicates </a:t>
            </a:r>
            <a:r>
              <a:rPr sz="1050" spc="-35" dirty="0">
                <a:latin typeface="Arial"/>
                <a:cs typeface="Arial"/>
              </a:rPr>
              <a:t>modelling </a:t>
            </a:r>
            <a:r>
              <a:rPr sz="1050" spc="-75" dirty="0">
                <a:latin typeface="Arial"/>
                <a:cs typeface="Arial"/>
              </a:rPr>
              <a:t>due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40" dirty="0">
                <a:latin typeface="Arial"/>
                <a:cs typeface="Arial"/>
              </a:rPr>
              <a:t>lack </a:t>
            </a:r>
            <a:r>
              <a:rPr sz="1050" spc="-20" dirty="0">
                <a:latin typeface="Arial"/>
                <a:cs typeface="Arial"/>
              </a:rPr>
              <a:t>of  </a:t>
            </a:r>
            <a:r>
              <a:rPr sz="1050" spc="-60" dirty="0">
                <a:latin typeface="Arial"/>
                <a:cs typeface="Arial"/>
              </a:rPr>
              <a:t>guidance </a:t>
            </a:r>
            <a:r>
              <a:rPr sz="1050" spc="-70" dirty="0">
                <a:latin typeface="Arial"/>
                <a:cs typeface="Arial"/>
              </a:rPr>
              <a:t>when  </a:t>
            </a:r>
            <a:r>
              <a:rPr sz="1050" spc="-45" dirty="0">
                <a:latin typeface="Arial"/>
                <a:cs typeface="Arial"/>
              </a:rPr>
              <a:t>modeller </a:t>
            </a:r>
            <a:r>
              <a:rPr sz="1050" spc="-60" dirty="0">
                <a:latin typeface="Arial"/>
                <a:cs typeface="Arial"/>
              </a:rPr>
              <a:t>is </a:t>
            </a:r>
            <a:r>
              <a:rPr sz="1050" spc="-55" dirty="0">
                <a:latin typeface="Arial"/>
                <a:cs typeface="Arial"/>
              </a:rPr>
              <a:t>convinced </a:t>
            </a:r>
            <a:r>
              <a:rPr sz="1050" spc="45" dirty="0">
                <a:latin typeface="Arial"/>
                <a:cs typeface="Arial"/>
              </a:rPr>
              <a:t>it </a:t>
            </a:r>
            <a:r>
              <a:rPr sz="1050" spc="-85" dirty="0">
                <a:latin typeface="Arial"/>
                <a:cs typeface="Arial"/>
              </a:rPr>
              <a:t>does  </a:t>
            </a:r>
            <a:r>
              <a:rPr sz="1050" spc="110" dirty="0">
                <a:latin typeface="Arial"/>
                <a:cs typeface="Arial"/>
              </a:rPr>
              <a:t> </a:t>
            </a:r>
            <a:r>
              <a:rPr sz="1050" spc="-40" dirty="0">
                <a:latin typeface="Arial"/>
                <a:cs typeface="Arial"/>
              </a:rPr>
              <a:t>exist</a:t>
            </a:r>
            <a:endParaRPr sz="1050" dirty="0">
              <a:latin typeface="Arial"/>
              <a:cs typeface="Arial"/>
            </a:endParaRPr>
          </a:p>
          <a:p>
            <a:pPr marL="184150" marR="365125" indent="-171450">
              <a:lnSpc>
                <a:spcPct val="125299"/>
              </a:lnSpc>
              <a:buFont typeface="Arial"/>
              <a:buChar char="•"/>
            </a:pPr>
            <a:r>
              <a:rPr sz="1050" spc="-105" dirty="0">
                <a:latin typeface="Arial"/>
                <a:cs typeface="Arial"/>
              </a:rPr>
              <a:t>Reuse </a:t>
            </a:r>
            <a:r>
              <a:rPr sz="1050" spc="-40" dirty="0">
                <a:latin typeface="Arial"/>
                <a:cs typeface="Arial"/>
              </a:rPr>
              <a:t>well-investigated </a:t>
            </a:r>
            <a:r>
              <a:rPr sz="1050" spc="-35" dirty="0">
                <a:latin typeface="Arial"/>
                <a:cs typeface="Arial"/>
              </a:rPr>
              <a:t>modelling </a:t>
            </a:r>
            <a:r>
              <a:rPr sz="1050" spc="-65" dirty="0">
                <a:latin typeface="Arial"/>
                <a:cs typeface="Arial"/>
              </a:rPr>
              <a:t>decisions  </a:t>
            </a:r>
            <a:endParaRPr lang="en-US" sz="1050" spc="-65" dirty="0" smtClean="0">
              <a:latin typeface="Arial"/>
              <a:cs typeface="Arial"/>
            </a:endParaRPr>
          </a:p>
          <a:p>
            <a:pPr marL="184150" marR="365125" indent="-171450">
              <a:lnSpc>
                <a:spcPct val="125299"/>
              </a:lnSpc>
              <a:buFont typeface="Arial"/>
              <a:buChar char="•"/>
            </a:pPr>
            <a:r>
              <a:rPr sz="1050" spc="-25" dirty="0" smtClean="0">
                <a:latin typeface="Arial"/>
                <a:cs typeface="Arial"/>
              </a:rPr>
              <a:t>Compatibility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45" dirty="0">
                <a:latin typeface="Arial"/>
                <a:cs typeface="Arial"/>
              </a:rPr>
              <a:t>ontologies </a:t>
            </a:r>
            <a:r>
              <a:rPr sz="1050" spc="5" dirty="0">
                <a:latin typeface="Arial"/>
                <a:cs typeface="Arial"/>
              </a:rPr>
              <a:t>that </a:t>
            </a:r>
            <a:r>
              <a:rPr sz="1050" spc="-100" dirty="0">
                <a:latin typeface="Arial"/>
                <a:cs typeface="Arial"/>
              </a:rPr>
              <a:t>use 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95" dirty="0">
                <a:latin typeface="Arial"/>
                <a:cs typeface="Arial"/>
              </a:rPr>
              <a:t>same  </a:t>
            </a:r>
            <a:r>
              <a:rPr sz="1050" spc="-70" dirty="0" smtClean="0">
                <a:latin typeface="Arial"/>
                <a:cs typeface="Arial"/>
              </a:rPr>
              <a:t>FO</a:t>
            </a:r>
            <a:endParaRPr sz="1050" dirty="0">
              <a:latin typeface="Arial"/>
              <a:cs typeface="Arial"/>
            </a:endParaRPr>
          </a:p>
          <a:p>
            <a:pPr marL="184150" marR="365125" indent="-171450">
              <a:lnSpc>
                <a:spcPct val="102600"/>
              </a:lnSpc>
              <a:spcBef>
                <a:spcPts val="300"/>
              </a:spcBef>
              <a:buFont typeface="Arial"/>
              <a:buChar char="•"/>
            </a:pPr>
            <a:r>
              <a:rPr sz="1050" spc="-25" dirty="0">
                <a:latin typeface="Arial"/>
                <a:cs typeface="Arial"/>
              </a:rPr>
              <a:t>Integration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45" dirty="0">
                <a:latin typeface="Arial"/>
                <a:cs typeface="Arial"/>
              </a:rPr>
              <a:t>ontologies </a:t>
            </a:r>
            <a:r>
              <a:rPr sz="1050" spc="5" dirty="0">
                <a:latin typeface="Arial"/>
                <a:cs typeface="Arial"/>
              </a:rPr>
              <a:t>that </a:t>
            </a:r>
            <a:r>
              <a:rPr sz="1050" spc="-80" dirty="0">
                <a:latin typeface="Arial"/>
                <a:cs typeface="Arial"/>
              </a:rPr>
              <a:t>are </a:t>
            </a:r>
            <a:r>
              <a:rPr sz="1050" spc="-50" dirty="0">
                <a:latin typeface="Arial"/>
                <a:cs typeface="Arial"/>
              </a:rPr>
              <a:t>aligned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25" dirty="0">
                <a:latin typeface="Arial"/>
                <a:cs typeface="Arial"/>
              </a:rPr>
              <a:t>different  </a:t>
            </a:r>
            <a:r>
              <a:rPr sz="1050" spc="-45" dirty="0">
                <a:latin typeface="Arial"/>
                <a:cs typeface="Arial"/>
              </a:rPr>
              <a:t>ontologies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40/46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38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95300" y="37668"/>
            <a:ext cx="2927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3" action="ppaction://hlinksldjump"/>
              </a:rPr>
              <a:t>DOLCE</a:t>
            </a:r>
            <a:endParaRPr sz="6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26146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614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118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622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126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6146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614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118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622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126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236116" y="37668"/>
            <a:ext cx="18542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B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F</a:t>
            </a: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29936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2993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3497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4001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505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5009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993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3497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4001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505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2993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993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3497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001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505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009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2274011" y="37668"/>
            <a:ext cx="147883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22553B"/>
                </a:solidFill>
                <a:latin typeface="Arial"/>
                <a:cs typeface="Arial"/>
                <a:hlinkClick r:id="rId5" action="ppaction://hlinksldjump"/>
              </a:rPr>
              <a:t>More </a:t>
            </a:r>
            <a:r>
              <a:rPr sz="600" b="1" spc="-20" dirty="0">
                <a:solidFill>
                  <a:srgbClr val="22553B"/>
                </a:solidFill>
                <a:latin typeface="Arial"/>
                <a:cs typeface="Arial"/>
                <a:hlinkClick r:id="rId5" action="ppaction://hlinksldjump"/>
              </a:rPr>
              <a:t>foundational</a:t>
            </a:r>
            <a:r>
              <a:rPr sz="600" b="1" spc="45" dirty="0">
                <a:solidFill>
                  <a:srgbClr val="22553B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22553B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502551" y="865670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02551" y="1247787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02551" y="1629892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02551" y="1839925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02551" y="2222030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02551" y="2776207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02551" y="2986240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624395" y="491591"/>
            <a:ext cx="3814255" cy="26860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0865">
              <a:lnSpc>
                <a:spcPct val="100000"/>
              </a:lnSpc>
            </a:pPr>
            <a:r>
              <a:rPr sz="1400" spc="-40" dirty="0">
                <a:solidFill>
                  <a:srgbClr val="46AA78"/>
                </a:solidFill>
                <a:latin typeface="Arial"/>
                <a:cs typeface="Arial"/>
              </a:rPr>
              <a:t>The </a:t>
            </a:r>
            <a:r>
              <a:rPr sz="1400" spc="-90" dirty="0">
                <a:solidFill>
                  <a:srgbClr val="46AA78"/>
                </a:solidFill>
                <a:latin typeface="Arial"/>
                <a:cs typeface="Arial"/>
              </a:rPr>
              <a:t>General  </a:t>
            </a:r>
            <a:r>
              <a:rPr sz="1400" spc="-60" dirty="0">
                <a:solidFill>
                  <a:srgbClr val="46AA78"/>
                </a:solidFill>
                <a:latin typeface="Arial"/>
                <a:cs typeface="Arial"/>
              </a:rPr>
              <a:t>Formal</a:t>
            </a:r>
            <a:r>
              <a:rPr sz="140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46AA78"/>
                </a:solidFill>
                <a:latin typeface="Arial"/>
                <a:cs typeface="Arial"/>
              </a:rPr>
              <a:t>Ontology</a:t>
            </a:r>
            <a:endParaRPr sz="1400" dirty="0">
              <a:latin typeface="Arial"/>
              <a:cs typeface="Arial"/>
            </a:endParaRPr>
          </a:p>
          <a:p>
            <a:pPr marL="184150" marR="16510" indent="-171450">
              <a:lnSpc>
                <a:spcPct val="102600"/>
              </a:lnSpc>
              <a:spcBef>
                <a:spcPts val="665"/>
              </a:spcBef>
              <a:buFont typeface="Arial"/>
              <a:buChar char="•"/>
            </a:pPr>
            <a:r>
              <a:rPr sz="1050" spc="80" dirty="0">
                <a:latin typeface="Arial"/>
                <a:cs typeface="Arial"/>
              </a:rPr>
              <a:t>“A </a:t>
            </a:r>
            <a:r>
              <a:rPr sz="1050" spc="-40" dirty="0">
                <a:latin typeface="Arial"/>
                <a:cs typeface="Arial"/>
              </a:rPr>
              <a:t>Foundational </a:t>
            </a:r>
            <a:r>
              <a:rPr sz="1050" spc="-30" dirty="0">
                <a:latin typeface="Arial"/>
                <a:cs typeface="Arial"/>
              </a:rPr>
              <a:t>Ontology </a:t>
            </a:r>
            <a:r>
              <a:rPr sz="1050" spc="-25" dirty="0">
                <a:latin typeface="Arial"/>
                <a:cs typeface="Arial"/>
              </a:rPr>
              <a:t>for </a:t>
            </a:r>
            <a:r>
              <a:rPr sz="1050" spc="-50" dirty="0">
                <a:latin typeface="Arial"/>
                <a:cs typeface="Arial"/>
              </a:rPr>
              <a:t>Conceptual </a:t>
            </a:r>
            <a:r>
              <a:rPr sz="1050" spc="-10" dirty="0">
                <a:latin typeface="Arial"/>
                <a:cs typeface="Arial"/>
              </a:rPr>
              <a:t>Modelling” </a:t>
            </a:r>
            <a:r>
              <a:rPr sz="1050" spc="-30" dirty="0">
                <a:latin typeface="Arial"/>
                <a:cs typeface="Arial"/>
              </a:rPr>
              <a:t>(Herre,  </a:t>
            </a:r>
            <a:r>
              <a:rPr sz="1050" spc="-40" dirty="0">
                <a:latin typeface="Arial"/>
                <a:cs typeface="Arial"/>
              </a:rPr>
              <a:t>2010) </a:t>
            </a:r>
            <a:r>
              <a:rPr sz="1050" spc="-20" dirty="0">
                <a:latin typeface="Arial"/>
                <a:cs typeface="Arial"/>
              </a:rPr>
              <a:t>[Note:  </a:t>
            </a:r>
            <a:r>
              <a:rPr sz="1050" spc="-35" dirty="0">
                <a:latin typeface="Arial"/>
                <a:cs typeface="Arial"/>
              </a:rPr>
              <a:t>actually, </a:t>
            </a:r>
            <a:r>
              <a:rPr sz="1050" spc="-60" dirty="0">
                <a:latin typeface="Arial"/>
                <a:cs typeface="Arial"/>
              </a:rPr>
              <a:t>UFO  is  </a:t>
            </a:r>
            <a:r>
              <a:rPr sz="1050" spc="-70" dirty="0">
                <a:latin typeface="Arial"/>
                <a:cs typeface="Arial"/>
              </a:rPr>
              <a:t>more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spc="-65" dirty="0">
                <a:latin typeface="Arial"/>
                <a:cs typeface="Arial"/>
              </a:rPr>
              <a:t>so]</a:t>
            </a:r>
            <a:endParaRPr sz="1050" dirty="0">
              <a:latin typeface="Arial"/>
              <a:cs typeface="Arial"/>
            </a:endParaRPr>
          </a:p>
          <a:p>
            <a:pPr marL="184150" marR="90805" indent="-171450">
              <a:lnSpc>
                <a:spcPct val="102600"/>
              </a:lnSpc>
              <a:spcBef>
                <a:spcPts val="300"/>
              </a:spcBef>
              <a:buFont typeface="Arial"/>
              <a:buChar char="•"/>
            </a:pPr>
            <a:r>
              <a:rPr sz="1050" b="1" spc="5" dirty="0">
                <a:latin typeface="Arial"/>
                <a:cs typeface="Arial"/>
              </a:rPr>
              <a:t>A </a:t>
            </a:r>
            <a:r>
              <a:rPr sz="1050" b="1" spc="-45" dirty="0">
                <a:latin typeface="Arial"/>
                <a:cs typeface="Arial"/>
              </a:rPr>
              <a:t>component </a:t>
            </a:r>
            <a:r>
              <a:rPr sz="1050" b="1" spc="-35" dirty="0">
                <a:latin typeface="Arial"/>
                <a:cs typeface="Arial"/>
              </a:rPr>
              <a:t>of </a:t>
            </a:r>
            <a:r>
              <a:rPr sz="1050" b="1" spc="-50" dirty="0">
                <a:latin typeface="Arial"/>
                <a:cs typeface="Arial"/>
              </a:rPr>
              <a:t>an </a:t>
            </a:r>
            <a:r>
              <a:rPr sz="1050" b="1" spc="-20" dirty="0">
                <a:latin typeface="Arial"/>
                <a:cs typeface="Arial"/>
              </a:rPr>
              <a:t>Integrated </a:t>
            </a:r>
            <a:r>
              <a:rPr sz="1050" b="1" spc="-50" dirty="0">
                <a:latin typeface="Arial"/>
                <a:cs typeface="Arial"/>
              </a:rPr>
              <a:t>System </a:t>
            </a:r>
            <a:r>
              <a:rPr sz="1050" b="1" spc="-35" dirty="0">
                <a:latin typeface="Arial"/>
                <a:cs typeface="Arial"/>
              </a:rPr>
              <a:t>of </a:t>
            </a:r>
            <a:r>
              <a:rPr sz="1050" b="1" spc="-40" dirty="0">
                <a:latin typeface="Arial"/>
                <a:cs typeface="Arial"/>
              </a:rPr>
              <a:t>Foundational  </a:t>
            </a:r>
            <a:r>
              <a:rPr sz="1050" b="1" spc="-45" dirty="0">
                <a:latin typeface="Arial"/>
                <a:cs typeface="Arial"/>
              </a:rPr>
              <a:t>Ontologies</a:t>
            </a:r>
            <a:endParaRPr sz="105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334"/>
              </a:spcBef>
              <a:buFont typeface="Arial"/>
              <a:buChar char="•"/>
            </a:pPr>
            <a:r>
              <a:rPr sz="1050" spc="5" dirty="0">
                <a:latin typeface="Arial"/>
                <a:cs typeface="Arial"/>
              </a:rPr>
              <a:t>(3D) </a:t>
            </a:r>
            <a:r>
              <a:rPr sz="1050" spc="-45" dirty="0">
                <a:latin typeface="Arial"/>
                <a:cs typeface="Arial"/>
              </a:rPr>
              <a:t>objects </a:t>
            </a:r>
            <a:r>
              <a:rPr sz="1050" spc="-60" dirty="0">
                <a:latin typeface="Arial"/>
                <a:cs typeface="Arial"/>
              </a:rPr>
              <a:t>and  </a:t>
            </a:r>
            <a:r>
              <a:rPr sz="1050" spc="5" dirty="0">
                <a:latin typeface="Arial"/>
                <a:cs typeface="Arial"/>
              </a:rPr>
              <a:t>(4D)</a:t>
            </a:r>
            <a:r>
              <a:rPr sz="1050" spc="135" dirty="0">
                <a:latin typeface="Arial"/>
                <a:cs typeface="Arial"/>
              </a:rPr>
              <a:t> </a:t>
            </a:r>
            <a:r>
              <a:rPr sz="1050" spc="-90" dirty="0">
                <a:latin typeface="Arial"/>
                <a:cs typeface="Arial"/>
              </a:rPr>
              <a:t>processes</a:t>
            </a:r>
            <a:endParaRPr sz="1050" dirty="0">
              <a:latin typeface="Arial"/>
              <a:cs typeface="Arial"/>
            </a:endParaRPr>
          </a:p>
          <a:p>
            <a:pPr marL="184150" marR="196850" indent="-171450">
              <a:lnSpc>
                <a:spcPct val="102600"/>
              </a:lnSpc>
              <a:spcBef>
                <a:spcPts val="300"/>
              </a:spcBef>
              <a:buFont typeface="Arial"/>
              <a:buChar char="•"/>
            </a:pPr>
            <a:r>
              <a:rPr sz="1050" spc="-5" dirty="0">
                <a:latin typeface="Arial"/>
                <a:cs typeface="Arial"/>
              </a:rPr>
              <a:t>Admitting </a:t>
            </a:r>
            <a:r>
              <a:rPr sz="1050" spc="-55" dirty="0">
                <a:latin typeface="Arial"/>
                <a:cs typeface="Arial"/>
              </a:rPr>
              <a:t>universals, </a:t>
            </a:r>
            <a:r>
              <a:rPr sz="1050" spc="-50" dirty="0">
                <a:latin typeface="Arial"/>
                <a:cs typeface="Arial"/>
              </a:rPr>
              <a:t>concepts, </a:t>
            </a:r>
            <a:r>
              <a:rPr sz="1050" spc="-60" dirty="0">
                <a:latin typeface="Arial"/>
                <a:cs typeface="Arial"/>
              </a:rPr>
              <a:t>and </a:t>
            </a:r>
            <a:r>
              <a:rPr sz="1050" spc="-50" dirty="0">
                <a:latin typeface="Arial"/>
                <a:cs typeface="Arial"/>
              </a:rPr>
              <a:t>symbol </a:t>
            </a:r>
            <a:r>
              <a:rPr sz="1050" spc="-35" dirty="0">
                <a:latin typeface="Arial"/>
                <a:cs typeface="Arial"/>
              </a:rPr>
              <a:t>structures </a:t>
            </a:r>
            <a:r>
              <a:rPr sz="1050" spc="-60" dirty="0">
                <a:latin typeface="Arial"/>
                <a:cs typeface="Arial"/>
              </a:rPr>
              <a:t>and  </a:t>
            </a:r>
            <a:r>
              <a:rPr sz="1050" spc="-15" dirty="0">
                <a:latin typeface="Arial"/>
                <a:cs typeface="Arial"/>
              </a:rPr>
              <a:t>their</a:t>
            </a:r>
            <a:r>
              <a:rPr sz="1050" spc="10" dirty="0">
                <a:latin typeface="Arial"/>
                <a:cs typeface="Arial"/>
              </a:rPr>
              <a:t> </a:t>
            </a:r>
            <a:r>
              <a:rPr sz="1050" spc="-30" dirty="0">
                <a:latin typeface="Arial"/>
                <a:cs typeface="Arial"/>
              </a:rPr>
              <a:t>interrelations</a:t>
            </a:r>
            <a:endParaRPr sz="1050" dirty="0">
              <a:latin typeface="Arial"/>
              <a:cs typeface="Arial"/>
            </a:endParaRPr>
          </a:p>
          <a:p>
            <a:pPr marL="184150" marR="513715" indent="-171450">
              <a:lnSpc>
                <a:spcPct val="102600"/>
              </a:lnSpc>
              <a:spcBef>
                <a:spcPts val="300"/>
              </a:spcBef>
              <a:buFont typeface="Arial"/>
              <a:buChar char="•"/>
            </a:pPr>
            <a:r>
              <a:rPr sz="1050" spc="-90" dirty="0">
                <a:latin typeface="Arial"/>
                <a:cs typeface="Arial"/>
              </a:rPr>
              <a:t>GFO </a:t>
            </a:r>
            <a:r>
              <a:rPr sz="1050" spc="-60" dirty="0">
                <a:latin typeface="Arial"/>
                <a:cs typeface="Arial"/>
              </a:rPr>
              <a:t>is </a:t>
            </a:r>
            <a:r>
              <a:rPr sz="1050" spc="-45" dirty="0">
                <a:latin typeface="Arial"/>
                <a:cs typeface="Arial"/>
              </a:rPr>
              <a:t>intended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70" dirty="0">
                <a:latin typeface="Arial"/>
                <a:cs typeface="Arial"/>
              </a:rPr>
              <a:t>be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75" dirty="0">
                <a:latin typeface="Arial"/>
                <a:cs typeface="Arial"/>
              </a:rPr>
              <a:t>basis </a:t>
            </a:r>
            <a:r>
              <a:rPr sz="1050" spc="-25" dirty="0">
                <a:latin typeface="Arial"/>
                <a:cs typeface="Arial"/>
              </a:rPr>
              <a:t>for </a:t>
            </a:r>
            <a:r>
              <a:rPr sz="1050" spc="-85" dirty="0">
                <a:latin typeface="Arial"/>
                <a:cs typeface="Arial"/>
              </a:rPr>
              <a:t>a </a:t>
            </a:r>
            <a:r>
              <a:rPr sz="1050" spc="-55" dirty="0">
                <a:latin typeface="Arial"/>
                <a:cs typeface="Arial"/>
              </a:rPr>
              <a:t>novel </a:t>
            </a:r>
            <a:r>
              <a:rPr sz="1050" spc="-40" dirty="0">
                <a:latin typeface="Arial"/>
                <a:cs typeface="Arial"/>
              </a:rPr>
              <a:t>theory </a:t>
            </a:r>
            <a:r>
              <a:rPr sz="1050" spc="-20" dirty="0">
                <a:latin typeface="Arial"/>
                <a:cs typeface="Arial"/>
              </a:rPr>
              <a:t>of  </a:t>
            </a:r>
            <a:r>
              <a:rPr sz="1050" spc="-30" dirty="0">
                <a:latin typeface="Arial"/>
                <a:cs typeface="Arial"/>
              </a:rPr>
              <a:t>ontological </a:t>
            </a:r>
            <a:r>
              <a:rPr sz="1050" spc="-35" dirty="0">
                <a:latin typeface="Arial"/>
                <a:cs typeface="Arial"/>
              </a:rPr>
              <a:t>modelling </a:t>
            </a:r>
            <a:r>
              <a:rPr sz="1050" spc="-40" dirty="0">
                <a:latin typeface="Arial"/>
                <a:cs typeface="Arial"/>
              </a:rPr>
              <a:t>which </a:t>
            </a:r>
            <a:r>
              <a:rPr sz="1050" spc="-65" dirty="0">
                <a:latin typeface="Arial"/>
                <a:cs typeface="Arial"/>
              </a:rPr>
              <a:t>combines </a:t>
            </a:r>
            <a:r>
              <a:rPr sz="1050" spc="-45" dirty="0">
                <a:latin typeface="Arial"/>
                <a:cs typeface="Arial"/>
              </a:rPr>
              <a:t>declarative  specifications </a:t>
            </a:r>
            <a:r>
              <a:rPr sz="1050" dirty="0">
                <a:latin typeface="Arial"/>
                <a:cs typeface="Arial"/>
              </a:rPr>
              <a:t>with </a:t>
            </a:r>
            <a:r>
              <a:rPr sz="1050" spc="-25" dirty="0">
                <a:latin typeface="Arial"/>
                <a:cs typeface="Arial"/>
              </a:rPr>
              <a:t>algorithmic 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spc="-65" dirty="0">
                <a:latin typeface="Arial"/>
                <a:cs typeface="Arial"/>
              </a:rPr>
              <a:t>procedures</a:t>
            </a:r>
            <a:endParaRPr sz="105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334"/>
              </a:spcBef>
              <a:buFont typeface="Arial"/>
              <a:buChar char="•"/>
            </a:pPr>
            <a:r>
              <a:rPr sz="1050" spc="-35" dirty="0">
                <a:latin typeface="Arial"/>
                <a:cs typeface="Arial"/>
              </a:rPr>
              <a:t>Module </a:t>
            </a:r>
            <a:r>
              <a:rPr sz="1050" spc="-25" dirty="0">
                <a:latin typeface="Arial"/>
                <a:cs typeface="Arial"/>
              </a:rPr>
              <a:t>for </a:t>
            </a:r>
            <a:r>
              <a:rPr sz="1050" spc="-35" dirty="0">
                <a:latin typeface="Arial"/>
                <a:cs typeface="Arial"/>
              </a:rPr>
              <a:t>functions </a:t>
            </a:r>
            <a:r>
              <a:rPr sz="1050" spc="-60" dirty="0">
                <a:latin typeface="Arial"/>
                <a:cs typeface="Arial"/>
              </a:rPr>
              <a:t>and  </a:t>
            </a:r>
            <a:r>
              <a:rPr sz="1050" spc="-85" dirty="0">
                <a:latin typeface="Arial"/>
                <a:cs typeface="Arial"/>
              </a:rPr>
              <a:t>a  </a:t>
            </a:r>
            <a:r>
              <a:rPr sz="1050" spc="-50" dirty="0">
                <a:latin typeface="Arial"/>
                <a:cs typeface="Arial"/>
              </a:rPr>
              <a:t>module  </a:t>
            </a:r>
            <a:r>
              <a:rPr sz="1050" spc="-25" dirty="0">
                <a:latin typeface="Arial"/>
                <a:cs typeface="Arial"/>
              </a:rPr>
              <a:t>for</a:t>
            </a:r>
            <a:r>
              <a:rPr sz="1050" spc="105" dirty="0">
                <a:latin typeface="Arial"/>
                <a:cs typeface="Arial"/>
              </a:rPr>
              <a:t> </a:t>
            </a:r>
            <a:r>
              <a:rPr sz="1050" spc="-60" dirty="0">
                <a:latin typeface="Arial"/>
                <a:cs typeface="Arial"/>
              </a:rPr>
              <a:t>roles</a:t>
            </a:r>
            <a:endParaRPr sz="1050" dirty="0">
              <a:latin typeface="Arial"/>
              <a:cs typeface="Arial"/>
            </a:endParaRPr>
          </a:p>
          <a:p>
            <a:pPr marL="184150" marR="5080" indent="-171450">
              <a:lnSpc>
                <a:spcPct val="102699"/>
              </a:lnSpc>
              <a:spcBef>
                <a:spcPts val="295"/>
              </a:spcBef>
              <a:buFont typeface="Arial"/>
              <a:buChar char="•"/>
            </a:pPr>
            <a:r>
              <a:rPr sz="1050" spc="-90" dirty="0">
                <a:latin typeface="Arial"/>
                <a:cs typeface="Arial"/>
              </a:rPr>
              <a:t>GFO </a:t>
            </a:r>
            <a:r>
              <a:rPr sz="1050" spc="-60" dirty="0">
                <a:latin typeface="Arial"/>
                <a:cs typeface="Arial"/>
              </a:rPr>
              <a:t>is </a:t>
            </a:r>
            <a:r>
              <a:rPr sz="1050" spc="-70" dirty="0">
                <a:latin typeface="Arial"/>
                <a:cs typeface="Arial"/>
              </a:rPr>
              <a:t>designed </a:t>
            </a:r>
            <a:r>
              <a:rPr sz="1050" spc="-25" dirty="0">
                <a:latin typeface="Arial"/>
                <a:cs typeface="Arial"/>
              </a:rPr>
              <a:t>for </a:t>
            </a:r>
            <a:r>
              <a:rPr sz="1050" spc="-35" dirty="0">
                <a:latin typeface="Arial"/>
                <a:cs typeface="Arial"/>
              </a:rPr>
              <a:t>applications, </a:t>
            </a:r>
            <a:r>
              <a:rPr sz="1050" spc="-5" dirty="0">
                <a:latin typeface="Arial"/>
                <a:cs typeface="Arial"/>
              </a:rPr>
              <a:t>firstly </a:t>
            </a:r>
            <a:r>
              <a:rPr sz="1050" spc="-20" dirty="0">
                <a:latin typeface="Arial"/>
                <a:cs typeface="Arial"/>
              </a:rPr>
              <a:t>in </a:t>
            </a:r>
            <a:r>
              <a:rPr sz="1050" spc="-45" dirty="0">
                <a:latin typeface="Arial"/>
                <a:cs typeface="Arial"/>
              </a:rPr>
              <a:t>medical, </a:t>
            </a:r>
            <a:r>
              <a:rPr sz="1050" spc="-30" dirty="0">
                <a:latin typeface="Arial"/>
                <a:cs typeface="Arial"/>
              </a:rPr>
              <a:t>biological,  </a:t>
            </a:r>
            <a:r>
              <a:rPr sz="1050" spc="-60" dirty="0">
                <a:latin typeface="Arial"/>
                <a:cs typeface="Arial"/>
              </a:rPr>
              <a:t>and  </a:t>
            </a:r>
            <a:r>
              <a:rPr sz="1050" spc="-45" dirty="0">
                <a:latin typeface="Arial"/>
                <a:cs typeface="Arial"/>
              </a:rPr>
              <a:t>biomedical </a:t>
            </a:r>
            <a:r>
              <a:rPr sz="1050" spc="-75" dirty="0">
                <a:latin typeface="Arial"/>
                <a:cs typeface="Arial"/>
              </a:rPr>
              <a:t>areas,  </a:t>
            </a:r>
            <a:r>
              <a:rPr sz="1050" spc="-5" dirty="0">
                <a:latin typeface="Arial"/>
                <a:cs typeface="Arial"/>
              </a:rPr>
              <a:t>but </a:t>
            </a:r>
            <a:r>
              <a:rPr sz="1050" spc="-65" dirty="0">
                <a:latin typeface="Arial"/>
                <a:cs typeface="Arial"/>
              </a:rPr>
              <a:t>also</a:t>
            </a:r>
            <a:r>
              <a:rPr sz="1050" spc="30" dirty="0">
                <a:latin typeface="Arial"/>
                <a:cs typeface="Arial"/>
              </a:rPr>
              <a:t> </a:t>
            </a:r>
            <a:r>
              <a:rPr sz="1050" spc="-20" dirty="0">
                <a:latin typeface="Arial"/>
                <a:cs typeface="Arial"/>
              </a:rPr>
              <a:t>in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79" name="object 7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41</a:t>
            </a:r>
            <a:r>
              <a:rPr spc="50" dirty="0"/>
              <a:t>/46</a:t>
            </a: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38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95300" y="37668"/>
            <a:ext cx="2927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3" action="ppaction://hlinksldjump"/>
              </a:rPr>
              <a:t>DOLCE</a:t>
            </a:r>
            <a:endParaRPr sz="6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26146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614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118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622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126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6146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614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118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622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126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236116" y="37668"/>
            <a:ext cx="18542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B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F</a:t>
            </a: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29936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2993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3497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4001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505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5009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993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3497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4001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505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2993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3497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3497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001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505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009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2274011" y="37668"/>
            <a:ext cx="140263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22553B"/>
                </a:solidFill>
                <a:latin typeface="Arial"/>
                <a:cs typeface="Arial"/>
                <a:hlinkClick r:id="rId5" action="ppaction://hlinksldjump"/>
              </a:rPr>
              <a:t>More </a:t>
            </a:r>
            <a:r>
              <a:rPr sz="600" b="1" spc="-20" dirty="0">
                <a:solidFill>
                  <a:srgbClr val="22553B"/>
                </a:solidFill>
                <a:latin typeface="Arial"/>
                <a:cs typeface="Arial"/>
                <a:hlinkClick r:id="rId5" action="ppaction://hlinksldjump"/>
              </a:rPr>
              <a:t>foundational</a:t>
            </a:r>
            <a:r>
              <a:rPr sz="600" b="1" spc="45" dirty="0">
                <a:solidFill>
                  <a:srgbClr val="22553B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22553B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4162971" y="37668"/>
            <a:ext cx="447129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92137" y="491591"/>
            <a:ext cx="3223895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40" dirty="0">
                <a:solidFill>
                  <a:srgbClr val="46AA78"/>
                </a:solidFill>
                <a:latin typeface="Arial"/>
                <a:cs typeface="Arial"/>
              </a:rPr>
              <a:t>The </a:t>
            </a:r>
            <a:r>
              <a:rPr sz="1400" spc="-90" dirty="0">
                <a:solidFill>
                  <a:srgbClr val="46AA78"/>
                </a:solidFill>
                <a:latin typeface="Arial"/>
                <a:cs typeface="Arial"/>
              </a:rPr>
              <a:t>General  </a:t>
            </a:r>
            <a:r>
              <a:rPr sz="1400" spc="-60" dirty="0">
                <a:solidFill>
                  <a:srgbClr val="46AA78"/>
                </a:solidFill>
                <a:latin typeface="Arial"/>
                <a:cs typeface="Arial"/>
              </a:rPr>
              <a:t>Formal </a:t>
            </a:r>
            <a:r>
              <a:rPr sz="1400" spc="-35" dirty="0">
                <a:solidFill>
                  <a:srgbClr val="46AA78"/>
                </a:solidFill>
                <a:latin typeface="Arial"/>
                <a:cs typeface="Arial"/>
              </a:rPr>
              <a:t>Ontology </a:t>
            </a:r>
            <a:r>
              <a:rPr sz="1000" spc="-5" dirty="0">
                <a:solidFill>
                  <a:srgbClr val="46AA78"/>
                </a:solidFill>
                <a:latin typeface="Arial"/>
                <a:cs typeface="Arial"/>
              </a:rPr>
              <a:t>(time </a:t>
            </a:r>
            <a:r>
              <a:rPr sz="1000" spc="1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46AA78"/>
                </a:solidFill>
                <a:latin typeface="Arial"/>
                <a:cs typeface="Arial"/>
              </a:rPr>
              <a:t>permitting)</a:t>
            </a:r>
            <a:endParaRPr sz="10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502551" y="1332420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92327" y="1522234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92327" y="1674063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92327" y="2281390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624395" y="1260525"/>
            <a:ext cx="3814255" cy="12551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buFont typeface="Arial"/>
              <a:buChar char="•"/>
            </a:pPr>
            <a:r>
              <a:rPr sz="1050" spc="-55" dirty="0">
                <a:latin typeface="Arial"/>
                <a:cs typeface="Arial"/>
              </a:rPr>
              <a:t>Three-layered  </a:t>
            </a:r>
            <a:r>
              <a:rPr sz="1050" spc="-35" dirty="0">
                <a:latin typeface="Arial"/>
                <a:cs typeface="Arial"/>
              </a:rPr>
              <a:t>meta-ontological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spc="-35" dirty="0">
                <a:latin typeface="Arial"/>
                <a:cs typeface="Arial"/>
              </a:rPr>
              <a:t>architecture</a:t>
            </a:r>
            <a:endParaRPr sz="1050" dirty="0">
              <a:latin typeface="Arial"/>
              <a:cs typeface="Arial"/>
            </a:endParaRPr>
          </a:p>
          <a:p>
            <a:pPr marL="461010" indent="-171450">
              <a:lnSpc>
                <a:spcPts val="1200"/>
              </a:lnSpc>
              <a:spcBef>
                <a:spcPts val="175"/>
              </a:spcBef>
              <a:buFont typeface="Arial"/>
              <a:buChar char="•"/>
            </a:pPr>
            <a:r>
              <a:rPr sz="1000" spc="-20" dirty="0">
                <a:latin typeface="Arial"/>
                <a:cs typeface="Arial"/>
              </a:rPr>
              <a:t>Abstract </a:t>
            </a:r>
            <a:r>
              <a:rPr sz="1000" spc="-65" dirty="0">
                <a:latin typeface="Arial"/>
                <a:cs typeface="Arial"/>
              </a:rPr>
              <a:t>core </a:t>
            </a:r>
            <a:r>
              <a:rPr sz="1000" spc="-50" dirty="0">
                <a:latin typeface="Arial"/>
                <a:cs typeface="Arial"/>
              </a:rPr>
              <a:t>level 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(ACO)</a:t>
            </a:r>
            <a:endParaRPr sz="1000" dirty="0">
              <a:latin typeface="Arial"/>
              <a:cs typeface="Arial"/>
            </a:endParaRPr>
          </a:p>
          <a:p>
            <a:pPr marL="461010" marR="94615" indent="-171450">
              <a:lnSpc>
                <a:spcPts val="1200"/>
              </a:lnSpc>
              <a:spcBef>
                <a:spcPts val="35"/>
              </a:spcBef>
              <a:buFont typeface="Arial"/>
              <a:buChar char="•"/>
            </a:pPr>
            <a:r>
              <a:rPr sz="1000" spc="-30" dirty="0">
                <a:latin typeface="Arial"/>
                <a:cs typeface="Arial"/>
              </a:rPr>
              <a:t>The </a:t>
            </a:r>
            <a:r>
              <a:rPr sz="1000" spc="-25" dirty="0">
                <a:latin typeface="Arial"/>
                <a:cs typeface="Arial"/>
              </a:rPr>
              <a:t>entities </a:t>
            </a:r>
            <a:r>
              <a:rPr sz="1000" spc="-20" dirty="0">
                <a:latin typeface="Arial"/>
                <a:cs typeface="Arial"/>
              </a:rPr>
              <a:t>of </a:t>
            </a:r>
            <a:r>
              <a:rPr sz="1000" spc="-25" dirty="0">
                <a:latin typeface="Arial"/>
                <a:cs typeface="Arial"/>
              </a:rPr>
              <a:t>the </a:t>
            </a:r>
            <a:r>
              <a:rPr sz="1000" spc="-40" dirty="0">
                <a:latin typeface="Arial"/>
                <a:cs typeface="Arial"/>
              </a:rPr>
              <a:t>world </a:t>
            </a:r>
            <a:r>
              <a:rPr sz="1000" spc="5" dirty="0">
                <a:latin typeface="Arial"/>
                <a:cs typeface="Arial"/>
              </a:rPr>
              <a:t>(ATO) </a:t>
            </a:r>
            <a:r>
              <a:rPr sz="1000" spc="-75" dirty="0">
                <a:latin typeface="Arial"/>
                <a:cs typeface="Arial"/>
              </a:rPr>
              <a:t>are </a:t>
            </a:r>
            <a:r>
              <a:rPr sz="1000" spc="-45" dirty="0">
                <a:latin typeface="Arial"/>
                <a:cs typeface="Arial"/>
              </a:rPr>
              <a:t>exhaustively </a:t>
            </a:r>
            <a:r>
              <a:rPr sz="1000" spc="-40" dirty="0">
                <a:latin typeface="Arial"/>
                <a:cs typeface="Arial"/>
              </a:rPr>
              <a:t>divided </a:t>
            </a:r>
            <a:r>
              <a:rPr sz="1000" spc="-5" dirty="0">
                <a:latin typeface="Arial"/>
                <a:cs typeface="Arial"/>
              </a:rPr>
              <a:t>into  </a:t>
            </a:r>
            <a:r>
              <a:rPr sz="1000" i="1" spc="-55" dirty="0">
                <a:latin typeface="Arial"/>
                <a:cs typeface="Arial"/>
              </a:rPr>
              <a:t>categories </a:t>
            </a:r>
            <a:r>
              <a:rPr sz="1000" spc="-55" dirty="0">
                <a:latin typeface="Arial"/>
                <a:cs typeface="Arial"/>
              </a:rPr>
              <a:t>and </a:t>
            </a:r>
            <a:r>
              <a:rPr sz="1000" i="1" spc="-30" dirty="0">
                <a:latin typeface="Arial"/>
                <a:cs typeface="Arial"/>
              </a:rPr>
              <a:t>individuals</a:t>
            </a:r>
            <a:r>
              <a:rPr sz="1000" spc="-30" dirty="0">
                <a:latin typeface="Arial"/>
                <a:cs typeface="Arial"/>
              </a:rPr>
              <a:t>, </a:t>
            </a:r>
            <a:r>
              <a:rPr sz="1000" spc="-65" dirty="0">
                <a:latin typeface="Arial"/>
                <a:cs typeface="Arial"/>
              </a:rPr>
              <a:t>where </a:t>
            </a:r>
            <a:r>
              <a:rPr sz="1000" spc="-35" dirty="0">
                <a:latin typeface="Arial"/>
                <a:cs typeface="Arial"/>
              </a:rPr>
              <a:t>individuals </a:t>
            </a:r>
            <a:r>
              <a:rPr sz="1000" spc="-20" dirty="0">
                <a:latin typeface="Arial"/>
                <a:cs typeface="Arial"/>
              </a:rPr>
              <a:t>instantiate  </a:t>
            </a:r>
            <a:r>
              <a:rPr sz="1000" spc="-50" dirty="0">
                <a:latin typeface="Arial"/>
                <a:cs typeface="Arial"/>
              </a:rPr>
              <a:t>categories, </a:t>
            </a:r>
            <a:r>
              <a:rPr sz="1000" spc="-55" dirty="0">
                <a:latin typeface="Arial"/>
                <a:cs typeface="Arial"/>
              </a:rPr>
              <a:t>and </a:t>
            </a:r>
            <a:r>
              <a:rPr sz="1000" spc="-60" dirty="0">
                <a:latin typeface="Arial"/>
                <a:cs typeface="Arial"/>
              </a:rPr>
              <a:t>among </a:t>
            </a:r>
            <a:r>
              <a:rPr sz="1000" spc="-30" dirty="0">
                <a:latin typeface="Arial"/>
                <a:cs typeface="Arial"/>
              </a:rPr>
              <a:t>individuals, </a:t>
            </a:r>
            <a:r>
              <a:rPr sz="1000" spc="-40" dirty="0">
                <a:latin typeface="Arial"/>
                <a:cs typeface="Arial"/>
              </a:rPr>
              <a:t>there </a:t>
            </a:r>
            <a:r>
              <a:rPr sz="1000" spc="-55" dirty="0">
                <a:latin typeface="Arial"/>
                <a:cs typeface="Arial"/>
              </a:rPr>
              <a:t>is </a:t>
            </a:r>
            <a:r>
              <a:rPr sz="1000" spc="-80" dirty="0">
                <a:latin typeface="Arial"/>
                <a:cs typeface="Arial"/>
              </a:rPr>
              <a:t>a </a:t>
            </a:r>
            <a:r>
              <a:rPr sz="1000" spc="-15" dirty="0">
                <a:latin typeface="Arial"/>
                <a:cs typeface="Arial"/>
              </a:rPr>
              <a:t>distinction  </a:t>
            </a:r>
            <a:r>
              <a:rPr sz="1000" spc="-60" dirty="0">
                <a:latin typeface="Arial"/>
                <a:cs typeface="Arial"/>
              </a:rPr>
              <a:t>between </a:t>
            </a:r>
            <a:r>
              <a:rPr sz="1000" spc="-40" dirty="0">
                <a:latin typeface="Arial"/>
                <a:cs typeface="Arial"/>
              </a:rPr>
              <a:t>objects </a:t>
            </a:r>
            <a:r>
              <a:rPr sz="1000" spc="-55" dirty="0">
                <a:latin typeface="Arial"/>
                <a:cs typeface="Arial"/>
              </a:rPr>
              <a:t>and 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attributives</a:t>
            </a:r>
            <a:endParaRPr sz="1000" dirty="0">
              <a:latin typeface="Arial"/>
              <a:cs typeface="Arial"/>
            </a:endParaRPr>
          </a:p>
          <a:p>
            <a:pPr marL="461010" indent="-171450">
              <a:lnSpc>
                <a:spcPts val="1155"/>
              </a:lnSpc>
              <a:buFont typeface="Arial"/>
              <a:buChar char="•"/>
            </a:pPr>
            <a:r>
              <a:rPr sz="1000" spc="-50" dirty="0">
                <a:latin typeface="Arial"/>
                <a:cs typeface="Arial"/>
              </a:rPr>
              <a:t>Basic level </a:t>
            </a:r>
            <a:r>
              <a:rPr sz="1000" spc="-25" dirty="0">
                <a:latin typeface="Arial"/>
                <a:cs typeface="Arial"/>
              </a:rPr>
              <a:t>ontology:  </a:t>
            </a:r>
            <a:r>
              <a:rPr sz="1000" spc="-40" dirty="0">
                <a:latin typeface="Arial"/>
                <a:cs typeface="Arial"/>
              </a:rPr>
              <a:t>contains </a:t>
            </a:r>
            <a:r>
              <a:rPr sz="1000" spc="-20" dirty="0">
                <a:latin typeface="Arial"/>
                <a:cs typeface="Arial"/>
              </a:rPr>
              <a:t>all </a:t>
            </a:r>
            <a:r>
              <a:rPr sz="1000" spc="-40" dirty="0">
                <a:latin typeface="Arial"/>
                <a:cs typeface="Arial"/>
              </a:rPr>
              <a:t>relevant </a:t>
            </a:r>
            <a:r>
              <a:rPr sz="1000" spc="-30" dirty="0">
                <a:latin typeface="Arial"/>
                <a:cs typeface="Arial"/>
              </a:rPr>
              <a:t>top-level  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25" dirty="0" smtClean="0">
                <a:latin typeface="Arial"/>
                <a:cs typeface="Arial"/>
              </a:rPr>
              <a:t>distinctions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sz="1000" spc="-55" dirty="0" smtClean="0">
                <a:latin typeface="Arial"/>
                <a:cs typeface="Arial"/>
              </a:rPr>
              <a:t>and</a:t>
            </a:r>
            <a:r>
              <a:rPr sz="1000" spc="-30" dirty="0" smtClean="0">
                <a:latin typeface="Arial"/>
                <a:cs typeface="Arial"/>
              </a:rPr>
              <a:t> </a:t>
            </a:r>
            <a:r>
              <a:rPr sz="1000" spc="-55" dirty="0">
                <a:latin typeface="Arial"/>
                <a:cs typeface="Arial"/>
              </a:rPr>
              <a:t>categories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42/46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38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95300" y="37668"/>
            <a:ext cx="2927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3" action="ppaction://hlinksldjump"/>
              </a:rPr>
              <a:t>DOLCE</a:t>
            </a:r>
            <a:endParaRPr sz="6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26146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614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118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622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126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6146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614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118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622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126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236116" y="37668"/>
            <a:ext cx="18542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B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F</a:t>
            </a: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29936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2993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3497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4001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505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5009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993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3497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4001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505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2993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3497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4001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001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505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009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2274011" y="37668"/>
            <a:ext cx="155503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22553B"/>
                </a:solidFill>
                <a:latin typeface="Arial"/>
                <a:cs typeface="Arial"/>
                <a:hlinkClick r:id="rId5" action="ppaction://hlinksldjump"/>
              </a:rPr>
              <a:t>More </a:t>
            </a:r>
            <a:r>
              <a:rPr sz="600" b="1" spc="-20" dirty="0">
                <a:solidFill>
                  <a:srgbClr val="22553B"/>
                </a:solidFill>
                <a:latin typeface="Arial"/>
                <a:cs typeface="Arial"/>
                <a:hlinkClick r:id="rId5" action="ppaction://hlinksldjump"/>
              </a:rPr>
              <a:t>foundational</a:t>
            </a:r>
            <a:r>
              <a:rPr sz="600" b="1" spc="45" dirty="0">
                <a:solidFill>
                  <a:srgbClr val="22553B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22553B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502551" y="1149438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02551" y="1339227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92327" y="1529042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92327" y="1832698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92327" y="1971878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624394" y="491591"/>
            <a:ext cx="3890456" cy="17207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485">
              <a:lnSpc>
                <a:spcPct val="100000"/>
              </a:lnSpc>
            </a:pPr>
            <a:r>
              <a:rPr sz="1400" spc="-70" dirty="0">
                <a:solidFill>
                  <a:srgbClr val="46AA78"/>
                </a:solidFill>
                <a:latin typeface="Arial"/>
                <a:cs typeface="Arial"/>
              </a:rPr>
              <a:t>Basic</a:t>
            </a:r>
            <a:r>
              <a:rPr sz="1400" spc="4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75" dirty="0">
                <a:solidFill>
                  <a:srgbClr val="46AA78"/>
                </a:solidFill>
                <a:latin typeface="Arial"/>
                <a:cs typeface="Arial"/>
              </a:rPr>
              <a:t>categories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 marL="184150" marR="779145" indent="-171450">
              <a:lnSpc>
                <a:spcPct val="113199"/>
              </a:lnSpc>
              <a:spcBef>
                <a:spcPts val="1150"/>
              </a:spcBef>
              <a:buFont typeface="Arial"/>
              <a:buChar char="•"/>
            </a:pPr>
            <a:r>
              <a:rPr sz="1050" spc="-55" dirty="0">
                <a:latin typeface="Arial"/>
                <a:cs typeface="Arial"/>
              </a:rPr>
              <a:t>Category </a:t>
            </a:r>
            <a:r>
              <a:rPr sz="1050" spc="-35" dirty="0">
                <a:latin typeface="Arial"/>
                <a:cs typeface="Arial"/>
              </a:rPr>
              <a:t>(concept, </a:t>
            </a:r>
            <a:r>
              <a:rPr sz="1050" spc="-45" dirty="0">
                <a:latin typeface="Arial"/>
                <a:cs typeface="Arial"/>
              </a:rPr>
              <a:t>universal, </a:t>
            </a:r>
            <a:r>
              <a:rPr sz="1050" spc="-50" dirty="0">
                <a:latin typeface="Arial"/>
                <a:cs typeface="Arial"/>
              </a:rPr>
              <a:t>symbol </a:t>
            </a:r>
            <a:r>
              <a:rPr sz="1050" spc="-20" dirty="0">
                <a:latin typeface="Arial"/>
                <a:cs typeface="Arial"/>
              </a:rPr>
              <a:t>structure)  </a:t>
            </a:r>
            <a:endParaRPr lang="en-US" sz="1050" spc="-20" dirty="0" smtClean="0">
              <a:latin typeface="Arial"/>
              <a:cs typeface="Arial"/>
            </a:endParaRPr>
          </a:p>
          <a:p>
            <a:pPr marL="184150" marR="779145" indent="-171450">
              <a:lnSpc>
                <a:spcPct val="113199"/>
              </a:lnSpc>
              <a:spcBef>
                <a:spcPts val="1150"/>
              </a:spcBef>
              <a:buFont typeface="Arial"/>
              <a:buChar char="•"/>
            </a:pPr>
            <a:r>
              <a:rPr sz="1050" spc="-35" dirty="0" smtClean="0">
                <a:latin typeface="Arial"/>
                <a:cs typeface="Arial"/>
              </a:rPr>
              <a:t>Individuals</a:t>
            </a:r>
            <a:r>
              <a:rPr sz="1050" spc="-35" dirty="0">
                <a:latin typeface="Arial"/>
                <a:cs typeface="Arial"/>
              </a:rPr>
              <a:t>, </a:t>
            </a:r>
            <a:r>
              <a:rPr sz="1050" spc="-40" dirty="0">
                <a:latin typeface="Arial"/>
                <a:cs typeface="Arial"/>
              </a:rPr>
              <a:t>divided</a:t>
            </a:r>
            <a:r>
              <a:rPr sz="1050" spc="100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into</a:t>
            </a:r>
            <a:endParaRPr sz="1050" dirty="0">
              <a:latin typeface="Arial"/>
              <a:cs typeface="Arial"/>
            </a:endParaRPr>
          </a:p>
          <a:p>
            <a:pPr marL="461010" marR="5080" indent="-171450">
              <a:lnSpc>
                <a:spcPct val="100000"/>
              </a:lnSpc>
              <a:spcBef>
                <a:spcPts val="175"/>
              </a:spcBef>
              <a:buFont typeface="Arial"/>
              <a:buChar char="•"/>
            </a:pPr>
            <a:r>
              <a:rPr sz="1000" spc="-50" dirty="0">
                <a:latin typeface="Arial"/>
                <a:cs typeface="Arial"/>
              </a:rPr>
              <a:t>Space-time </a:t>
            </a:r>
            <a:r>
              <a:rPr sz="1000" spc="-25" dirty="0">
                <a:latin typeface="Arial"/>
                <a:cs typeface="Arial"/>
              </a:rPr>
              <a:t>entities </a:t>
            </a:r>
            <a:r>
              <a:rPr sz="1000" spc="-35" dirty="0">
                <a:latin typeface="Arial"/>
                <a:cs typeface="Arial"/>
              </a:rPr>
              <a:t>(something </a:t>
            </a:r>
            <a:r>
              <a:rPr sz="1000" spc="-15" dirty="0">
                <a:latin typeface="Arial"/>
                <a:cs typeface="Arial"/>
              </a:rPr>
              <a:t>in </a:t>
            </a:r>
            <a:r>
              <a:rPr sz="1000" spc="-35" dirty="0">
                <a:latin typeface="Arial"/>
                <a:cs typeface="Arial"/>
              </a:rPr>
              <a:t>which </a:t>
            </a:r>
            <a:r>
              <a:rPr sz="1000" spc="-45" dirty="0">
                <a:latin typeface="Arial"/>
                <a:cs typeface="Arial"/>
              </a:rPr>
              <a:t>concrete </a:t>
            </a:r>
            <a:r>
              <a:rPr sz="1000" spc="-25" dirty="0">
                <a:latin typeface="Arial"/>
                <a:cs typeface="Arial"/>
              </a:rPr>
              <a:t>entities </a:t>
            </a:r>
            <a:r>
              <a:rPr sz="1000" spc="-60" dirty="0">
                <a:latin typeface="Arial"/>
                <a:cs typeface="Arial"/>
              </a:rPr>
              <a:t>can  </a:t>
            </a:r>
            <a:r>
              <a:rPr sz="1000" spc="-70" dirty="0">
                <a:latin typeface="Arial"/>
                <a:cs typeface="Arial"/>
              </a:rPr>
              <a:t>be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located),</a:t>
            </a:r>
            <a:endParaRPr sz="1000" dirty="0">
              <a:latin typeface="Arial"/>
              <a:cs typeface="Arial"/>
            </a:endParaRPr>
          </a:p>
          <a:p>
            <a:pPr marL="461010" marR="181610" indent="-171450">
              <a:lnSpc>
                <a:spcPts val="1100"/>
              </a:lnSpc>
              <a:spcBef>
                <a:spcPts val="114"/>
              </a:spcBef>
              <a:buFont typeface="Arial"/>
              <a:buChar char="•"/>
            </a:pPr>
            <a:r>
              <a:rPr sz="1000" spc="-20" dirty="0">
                <a:latin typeface="Arial"/>
                <a:cs typeface="Arial"/>
              </a:rPr>
              <a:t>Abstract </a:t>
            </a:r>
            <a:r>
              <a:rPr sz="1000" spc="-35" dirty="0">
                <a:latin typeface="Arial"/>
                <a:cs typeface="Arial"/>
              </a:rPr>
              <a:t>individuals </a:t>
            </a:r>
            <a:r>
              <a:rPr sz="1000" spc="-10" dirty="0">
                <a:latin typeface="Arial"/>
                <a:cs typeface="Arial"/>
              </a:rPr>
              <a:t>(</a:t>
            </a:r>
            <a:r>
              <a:rPr sz="1000" i="1" spc="-10" dirty="0">
                <a:latin typeface="Arial"/>
                <a:cs typeface="Arial"/>
              </a:rPr>
              <a:t>π</a:t>
            </a:r>
            <a:r>
              <a:rPr sz="1000" spc="-10" dirty="0">
                <a:latin typeface="Arial"/>
                <a:cs typeface="Arial"/>
              </a:rPr>
              <a:t>, </a:t>
            </a:r>
            <a:r>
              <a:rPr sz="1000" spc="-55" dirty="0">
                <a:latin typeface="Arial"/>
                <a:cs typeface="Arial"/>
              </a:rPr>
              <a:t>idealised </a:t>
            </a:r>
            <a:r>
              <a:rPr sz="1000" spc="-20" dirty="0">
                <a:latin typeface="Arial"/>
                <a:cs typeface="Arial"/>
              </a:rPr>
              <a:t>prototypical </a:t>
            </a:r>
            <a:r>
              <a:rPr sz="1000" spc="-25" dirty="0">
                <a:latin typeface="Arial"/>
                <a:cs typeface="Arial"/>
              </a:rPr>
              <a:t>individuals),  </a:t>
            </a:r>
            <a:endParaRPr lang="en-US" sz="1000" spc="-25" dirty="0" smtClean="0">
              <a:latin typeface="Arial"/>
              <a:cs typeface="Arial"/>
            </a:endParaRPr>
          </a:p>
          <a:p>
            <a:pPr marL="461010" marR="181610" indent="-171450">
              <a:lnSpc>
                <a:spcPts val="1100"/>
              </a:lnSpc>
              <a:spcBef>
                <a:spcPts val="114"/>
              </a:spcBef>
              <a:buFont typeface="Arial"/>
              <a:buChar char="•"/>
            </a:pPr>
            <a:r>
              <a:rPr sz="1000" spc="-50" dirty="0" smtClean="0">
                <a:latin typeface="Arial"/>
                <a:cs typeface="Arial"/>
              </a:rPr>
              <a:t>Concrete </a:t>
            </a:r>
            <a:r>
              <a:rPr sz="1000" spc="-35" dirty="0">
                <a:latin typeface="Arial"/>
                <a:cs typeface="Arial"/>
              </a:rPr>
              <a:t>individuals </a:t>
            </a:r>
            <a:r>
              <a:rPr sz="1000" spc="-5" dirty="0">
                <a:latin typeface="Arial"/>
                <a:cs typeface="Arial"/>
              </a:rPr>
              <a:t>(this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pen),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1069416" y="2136356"/>
            <a:ext cx="52590" cy="5259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1179328" y="2201476"/>
            <a:ext cx="3431528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30" dirty="0">
                <a:latin typeface="Arial"/>
                <a:cs typeface="Arial"/>
              </a:rPr>
              <a:t>Presentials, </a:t>
            </a:r>
            <a:r>
              <a:rPr sz="900" spc="-20" dirty="0">
                <a:latin typeface="Arial"/>
                <a:cs typeface="Arial"/>
              </a:rPr>
              <a:t>perpetuants </a:t>
            </a:r>
            <a:r>
              <a:rPr sz="900" spc="114" dirty="0">
                <a:latin typeface="Arial"/>
                <a:cs typeface="Arial"/>
              </a:rPr>
              <a:t>(</a:t>
            </a:r>
            <a:r>
              <a:rPr sz="900" i="1" spc="114" dirty="0">
                <a:latin typeface="Menlo"/>
                <a:cs typeface="Menlo"/>
              </a:rPr>
              <a:t>∼ </a:t>
            </a:r>
            <a:r>
              <a:rPr sz="900" spc="-10" dirty="0">
                <a:latin typeface="Arial"/>
                <a:cs typeface="Arial"/>
              </a:rPr>
              <a:t>endurant), </a:t>
            </a:r>
            <a:r>
              <a:rPr sz="900" spc="10" dirty="0">
                <a:latin typeface="Arial"/>
                <a:cs typeface="Arial"/>
              </a:rPr>
              <a:t>with </a:t>
            </a:r>
            <a:r>
              <a:rPr sz="900" spc="-15" dirty="0">
                <a:latin typeface="Arial"/>
                <a:cs typeface="Arial"/>
              </a:rPr>
              <a:t>amount</a:t>
            </a:r>
            <a:r>
              <a:rPr sz="900" spc="-5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of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254772" y="2339975"/>
            <a:ext cx="2269478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25" dirty="0">
                <a:latin typeface="Arial"/>
                <a:cs typeface="Arial"/>
              </a:rPr>
              <a:t>substrate </a:t>
            </a:r>
            <a:r>
              <a:rPr sz="900" spc="-40" dirty="0">
                <a:latin typeface="Arial"/>
                <a:cs typeface="Arial"/>
              </a:rPr>
              <a:t>and </a:t>
            </a:r>
            <a:r>
              <a:rPr sz="900" spc="-15" dirty="0">
                <a:latin typeface="Arial"/>
                <a:cs typeface="Arial"/>
              </a:rPr>
              <a:t>material</a:t>
            </a:r>
            <a:r>
              <a:rPr sz="900" spc="195" dirty="0">
                <a:latin typeface="Arial"/>
                <a:cs typeface="Arial"/>
              </a:rPr>
              <a:t> </a:t>
            </a:r>
            <a:r>
              <a:rPr sz="900" spc="-15" dirty="0">
                <a:latin typeface="Arial"/>
                <a:cs typeface="Arial"/>
              </a:rPr>
              <a:t>object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1069416" y="2414714"/>
            <a:ext cx="52590" cy="5259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1162050" y="2466461"/>
            <a:ext cx="3183878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45" dirty="0">
                <a:latin typeface="Arial"/>
                <a:cs typeface="Arial"/>
              </a:rPr>
              <a:t>Processual </a:t>
            </a:r>
            <a:r>
              <a:rPr sz="900" spc="-10" dirty="0">
                <a:latin typeface="Arial"/>
                <a:cs typeface="Arial"/>
              </a:rPr>
              <a:t>structure </a:t>
            </a:r>
            <a:r>
              <a:rPr sz="900" spc="114" dirty="0">
                <a:latin typeface="Arial"/>
                <a:cs typeface="Arial"/>
              </a:rPr>
              <a:t>(</a:t>
            </a:r>
            <a:r>
              <a:rPr sz="900" i="1" spc="114" dirty="0">
                <a:latin typeface="Menlo"/>
                <a:cs typeface="Menlo"/>
              </a:rPr>
              <a:t>∼ </a:t>
            </a:r>
            <a:r>
              <a:rPr sz="900" spc="-5" dirty="0">
                <a:latin typeface="Arial"/>
                <a:cs typeface="Arial"/>
              </a:rPr>
              <a:t>perdurant), </a:t>
            </a:r>
            <a:r>
              <a:rPr sz="900" spc="10" dirty="0">
                <a:latin typeface="Arial"/>
                <a:cs typeface="Arial"/>
              </a:rPr>
              <a:t>with </a:t>
            </a:r>
            <a:r>
              <a:rPr sz="900" spc="-65" dirty="0">
                <a:latin typeface="Arial"/>
                <a:cs typeface="Arial"/>
              </a:rPr>
              <a:t>processes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spc="-40" dirty="0">
                <a:latin typeface="Arial"/>
                <a:cs typeface="Arial"/>
              </a:rPr>
              <a:t>and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792327" y="2731033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871855" y="2594489"/>
            <a:ext cx="3109595" cy="4738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9560">
              <a:lnSpc>
                <a:spcPct val="100000"/>
              </a:lnSpc>
            </a:pPr>
            <a:r>
              <a:rPr lang="en-US" sz="900" spc="-25" dirty="0" smtClean="0">
                <a:latin typeface="Arial"/>
                <a:cs typeface="Arial"/>
              </a:rPr>
              <a:t>    </a:t>
            </a:r>
            <a:r>
              <a:rPr sz="900" spc="-25" dirty="0" err="1" smtClean="0">
                <a:latin typeface="Arial"/>
                <a:cs typeface="Arial"/>
              </a:rPr>
              <a:t>occurrents</a:t>
            </a:r>
            <a:endParaRPr sz="90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215"/>
              </a:spcBef>
              <a:buFont typeface="Arial"/>
              <a:buChar char="•"/>
            </a:pPr>
            <a:r>
              <a:rPr sz="1000" spc="-10" dirty="0">
                <a:latin typeface="Arial"/>
                <a:cs typeface="Arial"/>
              </a:rPr>
              <a:t>Attributives </a:t>
            </a:r>
            <a:r>
              <a:rPr sz="1000" spc="-20" dirty="0">
                <a:latin typeface="Arial"/>
                <a:cs typeface="Arial"/>
              </a:rPr>
              <a:t>(a.o.  </a:t>
            </a:r>
            <a:r>
              <a:rPr sz="1000" spc="-35" dirty="0">
                <a:latin typeface="Arial"/>
                <a:cs typeface="Arial"/>
              </a:rPr>
              <a:t>properties, </a:t>
            </a:r>
            <a:r>
              <a:rPr sz="1000" spc="-45" dirty="0">
                <a:latin typeface="Arial"/>
                <a:cs typeface="Arial"/>
              </a:rPr>
              <a:t>roles, </a:t>
            </a:r>
            <a:r>
              <a:rPr sz="1000" spc="-25" dirty="0">
                <a:latin typeface="Arial"/>
                <a:cs typeface="Arial"/>
              </a:rPr>
              <a:t>functions,</a:t>
            </a:r>
            <a:r>
              <a:rPr sz="1000" spc="210" dirty="0">
                <a:latin typeface="Arial"/>
                <a:cs typeface="Arial"/>
              </a:rPr>
              <a:t> </a:t>
            </a:r>
            <a:r>
              <a:rPr sz="1000" spc="-35" dirty="0">
                <a:latin typeface="Arial"/>
                <a:cs typeface="Arial"/>
              </a:rPr>
              <a:t>dispositions)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43/46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38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95300" y="37668"/>
            <a:ext cx="2927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3" action="ppaction://hlinksldjump"/>
              </a:rPr>
              <a:t>DOLCE</a:t>
            </a:r>
            <a:endParaRPr sz="6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26146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614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118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622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126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6146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614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118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622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126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236116" y="37668"/>
            <a:ext cx="18542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B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F</a:t>
            </a: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29936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2993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3497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4001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505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5009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993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3497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4001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505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2993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3497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4001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505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505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009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2274011" y="37668"/>
            <a:ext cx="140263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22553B"/>
                </a:solidFill>
                <a:latin typeface="Arial"/>
                <a:cs typeface="Arial"/>
                <a:hlinkClick r:id="rId5" action="ppaction://hlinksldjump"/>
              </a:rPr>
              <a:t>More </a:t>
            </a:r>
            <a:r>
              <a:rPr sz="600" b="1" spc="-20" dirty="0">
                <a:solidFill>
                  <a:srgbClr val="22553B"/>
                </a:solidFill>
                <a:latin typeface="Arial"/>
                <a:cs typeface="Arial"/>
                <a:hlinkClick r:id="rId5" action="ppaction://hlinksldjump"/>
              </a:rPr>
              <a:t>foundational</a:t>
            </a:r>
            <a:r>
              <a:rPr sz="600" b="1" spc="45" dirty="0">
                <a:solidFill>
                  <a:srgbClr val="22553B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22553B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753463" y="491591"/>
            <a:ext cx="1101725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70" dirty="0">
                <a:solidFill>
                  <a:srgbClr val="46AA78"/>
                </a:solidFill>
                <a:latin typeface="Arial"/>
                <a:cs typeface="Arial"/>
              </a:rPr>
              <a:t>Basic</a:t>
            </a:r>
            <a:r>
              <a:rPr sz="1400" spc="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46AA78"/>
                </a:solidFill>
                <a:latin typeface="Arial"/>
                <a:cs typeface="Arial"/>
              </a:rPr>
              <a:t>relations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502551" y="1205979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02551" y="1416012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02551" y="1626044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02551" y="2008149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02551" y="2218182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02551" y="2428214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02551" y="2638247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624395" y="1091659"/>
            <a:ext cx="3661855" cy="157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marR="1847214" indent="-171450">
              <a:lnSpc>
                <a:spcPct val="125299"/>
              </a:lnSpc>
              <a:buFont typeface="Arial"/>
              <a:buChar char="•"/>
            </a:pPr>
            <a:r>
              <a:rPr sz="1050" spc="-30" dirty="0">
                <a:latin typeface="Arial"/>
                <a:cs typeface="Arial"/>
              </a:rPr>
              <a:t>Existential </a:t>
            </a:r>
            <a:r>
              <a:rPr sz="1050" spc="-70" dirty="0">
                <a:latin typeface="Arial"/>
                <a:cs typeface="Arial"/>
              </a:rPr>
              <a:t>dependency  </a:t>
            </a:r>
            <a:endParaRPr lang="en-US" sz="1050" spc="-70" dirty="0" smtClean="0">
              <a:latin typeface="Arial"/>
              <a:cs typeface="Arial"/>
            </a:endParaRPr>
          </a:p>
          <a:p>
            <a:pPr marL="184150" marR="1847214" indent="-171450">
              <a:lnSpc>
                <a:spcPct val="125299"/>
              </a:lnSpc>
              <a:buFont typeface="Arial"/>
              <a:buChar char="•"/>
            </a:pPr>
            <a:r>
              <a:rPr sz="1050" spc="-20" dirty="0" smtClean="0">
                <a:latin typeface="Arial"/>
                <a:cs typeface="Arial"/>
              </a:rPr>
              <a:t>instantiation</a:t>
            </a:r>
            <a:endParaRPr sz="1050" dirty="0">
              <a:latin typeface="Arial"/>
              <a:cs typeface="Arial"/>
            </a:endParaRPr>
          </a:p>
          <a:p>
            <a:pPr marL="184150" marR="5080" indent="-171450">
              <a:lnSpc>
                <a:spcPct val="102600"/>
              </a:lnSpc>
              <a:spcBef>
                <a:spcPts val="300"/>
              </a:spcBef>
              <a:buFont typeface="Arial"/>
              <a:buChar char="•"/>
            </a:pPr>
            <a:r>
              <a:rPr sz="1050" spc="-30" dirty="0">
                <a:latin typeface="Arial"/>
                <a:cs typeface="Arial"/>
              </a:rPr>
              <a:t>parthood </a:t>
            </a:r>
            <a:r>
              <a:rPr sz="1050" spc="-40" dirty="0">
                <a:latin typeface="Arial"/>
                <a:cs typeface="Arial"/>
              </a:rPr>
              <a:t>relations </a:t>
            </a:r>
            <a:r>
              <a:rPr sz="1050" spc="-25" dirty="0">
                <a:latin typeface="Arial"/>
                <a:cs typeface="Arial"/>
              </a:rPr>
              <a:t>for </a:t>
            </a:r>
            <a:r>
              <a:rPr sz="1050" spc="-15" dirty="0">
                <a:latin typeface="Arial"/>
                <a:cs typeface="Arial"/>
              </a:rPr>
              <a:t>time, </a:t>
            </a:r>
            <a:r>
              <a:rPr sz="1050" spc="-75" dirty="0">
                <a:latin typeface="Arial"/>
                <a:cs typeface="Arial"/>
              </a:rPr>
              <a:t>space, </a:t>
            </a:r>
            <a:r>
              <a:rPr sz="1050" spc="-30" dirty="0">
                <a:latin typeface="Arial"/>
                <a:cs typeface="Arial"/>
              </a:rPr>
              <a:t>material </a:t>
            </a:r>
            <a:r>
              <a:rPr sz="1050" spc="-35" dirty="0">
                <a:latin typeface="Arial"/>
                <a:cs typeface="Arial"/>
              </a:rPr>
              <a:t>structures,  </a:t>
            </a:r>
            <a:r>
              <a:rPr sz="1050" spc="-90" dirty="0">
                <a:latin typeface="Arial"/>
                <a:cs typeface="Arial"/>
              </a:rPr>
              <a:t>processes</a:t>
            </a:r>
            <a:endParaRPr sz="1050" dirty="0">
              <a:latin typeface="Arial"/>
              <a:cs typeface="Arial"/>
            </a:endParaRPr>
          </a:p>
          <a:p>
            <a:pPr marL="184150" marR="1934210" indent="-171450">
              <a:lnSpc>
                <a:spcPct val="125299"/>
              </a:lnSpc>
              <a:buFont typeface="Arial"/>
              <a:buChar char="•"/>
            </a:pPr>
            <a:r>
              <a:rPr sz="1050" spc="-55" dirty="0">
                <a:latin typeface="Arial"/>
                <a:cs typeface="Arial"/>
              </a:rPr>
              <a:t>coincidence, </a:t>
            </a:r>
            <a:r>
              <a:rPr sz="1050" spc="-40" dirty="0">
                <a:latin typeface="Arial"/>
                <a:cs typeface="Arial"/>
              </a:rPr>
              <a:t>adjacent  </a:t>
            </a:r>
            <a:endParaRPr lang="en-US" sz="1050" spc="-40" dirty="0" smtClean="0">
              <a:latin typeface="Arial"/>
              <a:cs typeface="Arial"/>
            </a:endParaRPr>
          </a:p>
          <a:p>
            <a:pPr marL="184150" marR="1934210" indent="-171450">
              <a:lnSpc>
                <a:spcPct val="125299"/>
              </a:lnSpc>
              <a:buFont typeface="Arial"/>
              <a:buChar char="•"/>
            </a:pPr>
            <a:r>
              <a:rPr sz="1050" spc="-35" dirty="0" smtClean="0">
                <a:latin typeface="Arial"/>
                <a:cs typeface="Arial"/>
              </a:rPr>
              <a:t>occupation  </a:t>
            </a:r>
            <a:endParaRPr lang="en-US" sz="1050" spc="-35" dirty="0" smtClean="0">
              <a:latin typeface="Arial"/>
              <a:cs typeface="Arial"/>
            </a:endParaRPr>
          </a:p>
          <a:p>
            <a:pPr marL="184150" marR="1934210" indent="-171450">
              <a:lnSpc>
                <a:spcPct val="125299"/>
              </a:lnSpc>
              <a:buFont typeface="Arial"/>
              <a:buChar char="•"/>
            </a:pPr>
            <a:r>
              <a:rPr sz="1050" spc="-20" dirty="0" smtClean="0">
                <a:latin typeface="Arial"/>
                <a:cs typeface="Arial"/>
              </a:rPr>
              <a:t>participation  </a:t>
            </a:r>
            <a:endParaRPr lang="en-US" sz="1050" spc="-20" dirty="0" smtClean="0">
              <a:latin typeface="Arial"/>
              <a:cs typeface="Arial"/>
            </a:endParaRPr>
          </a:p>
          <a:p>
            <a:pPr marL="184150" marR="1934210" indent="-171450">
              <a:lnSpc>
                <a:spcPct val="125299"/>
              </a:lnSpc>
              <a:buFont typeface="Arial"/>
              <a:buChar char="•"/>
            </a:pPr>
            <a:r>
              <a:rPr sz="1050" spc="-45" dirty="0" smtClean="0">
                <a:latin typeface="Arial"/>
                <a:cs typeface="Arial"/>
              </a:rPr>
              <a:t>causality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80" name="object 8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44</a:t>
            </a:r>
            <a:r>
              <a:rPr spc="50" dirty="0"/>
              <a:t>/46</a:t>
            </a: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38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95300" y="37668"/>
            <a:ext cx="2927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3" action="ppaction://hlinksldjump"/>
              </a:rPr>
              <a:t>DOLCE</a:t>
            </a:r>
            <a:endParaRPr sz="6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26146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614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118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622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126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6146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614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118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622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126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236116" y="37668"/>
            <a:ext cx="18542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B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F</a:t>
            </a: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29936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2993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3497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4001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505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5009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993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3497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4001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505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2993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3497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4001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505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5009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009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2274011" y="37668"/>
            <a:ext cx="140263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22553B"/>
                </a:solidFill>
                <a:latin typeface="Arial"/>
                <a:cs typeface="Arial"/>
                <a:hlinkClick r:id="rId5" action="ppaction://hlinksldjump"/>
              </a:rPr>
              <a:t>More </a:t>
            </a:r>
            <a:r>
              <a:rPr sz="600" b="1" spc="-20" dirty="0">
                <a:solidFill>
                  <a:srgbClr val="22553B"/>
                </a:solidFill>
                <a:latin typeface="Arial"/>
                <a:cs typeface="Arial"/>
                <a:hlinkClick r:id="rId5" action="ppaction://hlinksldjump"/>
              </a:rPr>
              <a:t>foundational</a:t>
            </a:r>
            <a:r>
              <a:rPr sz="600" b="1" spc="45" dirty="0">
                <a:solidFill>
                  <a:srgbClr val="22553B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22553B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714144" y="491591"/>
            <a:ext cx="117983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5" dirty="0">
                <a:solidFill>
                  <a:srgbClr val="46AA78"/>
                </a:solidFill>
                <a:latin typeface="Arial"/>
                <a:cs typeface="Arial"/>
              </a:rPr>
              <a:t>Section </a:t>
            </a:r>
            <a:r>
              <a:rPr sz="1400" spc="-20" dirty="0">
                <a:solidFill>
                  <a:srgbClr val="46AA78"/>
                </a:solidFill>
                <a:latin typeface="Arial"/>
                <a:cs typeface="Arial"/>
              </a:rPr>
              <a:t>of</a:t>
            </a:r>
            <a:r>
              <a:rPr sz="1400" spc="114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105" dirty="0">
                <a:solidFill>
                  <a:srgbClr val="46AA78"/>
                </a:solidFill>
                <a:latin typeface="Arial"/>
                <a:cs typeface="Arial"/>
              </a:rPr>
              <a:t>GFO</a:t>
            </a:r>
            <a:endParaRPr sz="14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95250" y="892176"/>
            <a:ext cx="4343399" cy="2057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45</a:t>
            </a:r>
            <a:r>
              <a:rPr spc="50" dirty="0"/>
              <a:t>/46</a:t>
            </a: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38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95300" y="37668"/>
            <a:ext cx="2927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3" action="ppaction://hlinksldjump"/>
              </a:rPr>
              <a:t>DOLCE</a:t>
            </a:r>
            <a:endParaRPr sz="6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26146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614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118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622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126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6146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614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118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622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126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236116" y="37668"/>
            <a:ext cx="18542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B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F</a:t>
            </a: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29936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2993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3497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4001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505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5009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993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3497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4001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505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2993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3497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4001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505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5009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2274011" y="37668"/>
            <a:ext cx="147883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More 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foundational</a:t>
            </a:r>
            <a:r>
              <a:rPr sz="600" b="1" spc="4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22553B"/>
                </a:solidFill>
                <a:latin typeface="Arial"/>
                <a:cs typeface="Arial"/>
                <a:hlinkClick r:id="rId6" action="ppaction://hlinksldjump"/>
              </a:rPr>
              <a:t>Summ</a:t>
            </a:r>
            <a:r>
              <a:rPr sz="600" b="1" spc="-40" dirty="0">
                <a:solidFill>
                  <a:srgbClr val="22553B"/>
                </a:solidFill>
                <a:latin typeface="Arial"/>
                <a:cs typeface="Arial"/>
                <a:hlinkClick r:id="rId6" action="ppaction://hlinksldjump"/>
              </a:rPr>
              <a:t>a</a:t>
            </a:r>
            <a:r>
              <a:rPr sz="600" b="1" spc="-25" dirty="0">
                <a:solidFill>
                  <a:srgbClr val="22553B"/>
                </a:solidFill>
                <a:latin typeface="Arial"/>
                <a:cs typeface="Arial"/>
                <a:hlinkClick r:id="rId6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943569" y="491591"/>
            <a:ext cx="72136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80" dirty="0">
                <a:solidFill>
                  <a:srgbClr val="46AA78"/>
                </a:solidFill>
                <a:latin typeface="Arial"/>
                <a:cs typeface="Arial"/>
              </a:rPr>
              <a:t>Summary</a:t>
            </a:r>
            <a:endParaRPr sz="14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310743" y="911009"/>
            <a:ext cx="160096" cy="1600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350253" y="924598"/>
            <a:ext cx="8128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10" dirty="0">
                <a:solidFill>
                  <a:srgbClr val="ECF6F1"/>
                </a:solidFill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541032" y="1134808"/>
            <a:ext cx="65265" cy="652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41032" y="1306880"/>
            <a:ext cx="65265" cy="652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516636" y="894461"/>
            <a:ext cx="3160014" cy="493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50" dirty="0">
                <a:solidFill>
                  <a:srgbClr val="46AA78"/>
                </a:solidFill>
                <a:latin typeface="Arial"/>
                <a:cs typeface="Arial"/>
                <a:hlinkClick r:id="rId3" action="ppaction://hlinksldjump"/>
              </a:rPr>
              <a:t>DOLCE</a:t>
            </a:r>
            <a:endParaRPr sz="1050" dirty="0">
              <a:latin typeface="Arial"/>
              <a:cs typeface="Arial"/>
            </a:endParaRPr>
          </a:p>
          <a:p>
            <a:pPr marL="151130">
              <a:lnSpc>
                <a:spcPct val="100000"/>
              </a:lnSpc>
              <a:spcBef>
                <a:spcPts val="35"/>
              </a:spcBef>
            </a:pPr>
            <a:r>
              <a:rPr sz="1050" spc="-55" dirty="0">
                <a:latin typeface="Arial"/>
                <a:cs typeface="Arial"/>
                <a:hlinkClick r:id="rId9" action="ppaction://hlinksldjump"/>
              </a:rPr>
              <a:t>Overview</a:t>
            </a:r>
            <a:endParaRPr sz="1050" dirty="0">
              <a:latin typeface="Arial"/>
              <a:cs typeface="Arial"/>
            </a:endParaRPr>
          </a:p>
          <a:p>
            <a:pPr marL="151130">
              <a:lnSpc>
                <a:spcPct val="100000"/>
              </a:lnSpc>
              <a:spcBef>
                <a:spcPts val="35"/>
              </a:spcBef>
            </a:pPr>
            <a:r>
              <a:rPr sz="1050" spc="-45" dirty="0">
                <a:latin typeface="Arial"/>
                <a:cs typeface="Arial"/>
                <a:hlinkClick r:id="rId10" action="ppaction://hlinksldjump"/>
              </a:rPr>
              <a:t>Formalisations </a:t>
            </a:r>
            <a:r>
              <a:rPr sz="1050" spc="-60" dirty="0">
                <a:latin typeface="Arial"/>
                <a:cs typeface="Arial"/>
                <a:hlinkClick r:id="rId10" action="ppaction://hlinksldjump"/>
              </a:rPr>
              <a:t>and</a:t>
            </a:r>
            <a:r>
              <a:rPr sz="1050" spc="145" dirty="0">
                <a:latin typeface="Arial"/>
                <a:cs typeface="Arial"/>
                <a:hlinkClick r:id="rId10" action="ppaction://hlinksldjump"/>
              </a:rPr>
              <a:t> </a:t>
            </a:r>
            <a:r>
              <a:rPr sz="1050" spc="-40" dirty="0">
                <a:latin typeface="Arial"/>
                <a:cs typeface="Arial"/>
                <a:hlinkClick r:id="rId10" action="ppaction://hlinksldjump"/>
              </a:rPr>
              <a:t>implementations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310743" y="1547215"/>
            <a:ext cx="160096" cy="1600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350253" y="1560804"/>
            <a:ext cx="8128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10" dirty="0">
                <a:solidFill>
                  <a:srgbClr val="ECF6F1"/>
                </a:solidFill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541032" y="1771015"/>
            <a:ext cx="65265" cy="652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41032" y="1943087"/>
            <a:ext cx="65265" cy="652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41032" y="2115172"/>
            <a:ext cx="65265" cy="652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516636" y="1530667"/>
            <a:ext cx="3160014" cy="6585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50" dirty="0">
                <a:solidFill>
                  <a:srgbClr val="46AA78"/>
                </a:solidFill>
                <a:latin typeface="Arial"/>
                <a:cs typeface="Arial"/>
                <a:hlinkClick r:id="rId4" action="ppaction://hlinksldjump"/>
              </a:rPr>
              <a:t>BFO</a:t>
            </a:r>
            <a:endParaRPr sz="1050" dirty="0">
              <a:latin typeface="Arial"/>
              <a:cs typeface="Arial"/>
            </a:endParaRPr>
          </a:p>
          <a:p>
            <a:pPr marL="151130">
              <a:lnSpc>
                <a:spcPct val="100000"/>
              </a:lnSpc>
              <a:spcBef>
                <a:spcPts val="35"/>
              </a:spcBef>
            </a:pPr>
            <a:r>
              <a:rPr sz="1050" spc="-55" dirty="0">
                <a:latin typeface="Arial"/>
                <a:cs typeface="Arial"/>
                <a:hlinkClick r:id="rId11" action="ppaction://hlinksldjump"/>
              </a:rPr>
              <a:t>Overview</a:t>
            </a:r>
            <a:endParaRPr sz="1050" dirty="0">
              <a:latin typeface="Arial"/>
              <a:cs typeface="Arial"/>
            </a:endParaRPr>
          </a:p>
          <a:p>
            <a:pPr marL="151130" marR="5080">
              <a:lnSpc>
                <a:spcPct val="102600"/>
              </a:lnSpc>
            </a:pPr>
            <a:r>
              <a:rPr sz="1050" spc="-45" dirty="0">
                <a:latin typeface="Arial"/>
                <a:cs typeface="Arial"/>
                <a:hlinkClick r:id="rId12" action="ppaction://hlinksldjump"/>
              </a:rPr>
              <a:t>Formalisations </a:t>
            </a:r>
            <a:r>
              <a:rPr sz="1050" spc="-60" dirty="0">
                <a:latin typeface="Arial"/>
                <a:cs typeface="Arial"/>
                <a:hlinkClick r:id="rId12" action="ppaction://hlinksldjump"/>
              </a:rPr>
              <a:t>and </a:t>
            </a:r>
            <a:r>
              <a:rPr sz="1050" spc="-40" dirty="0">
                <a:latin typeface="Arial"/>
                <a:cs typeface="Arial"/>
                <a:hlinkClick r:id="rId12" action="ppaction://hlinksldjump"/>
              </a:rPr>
              <a:t>implementations </a:t>
            </a:r>
            <a:r>
              <a:rPr sz="1050" spc="-40" dirty="0">
                <a:latin typeface="Arial"/>
                <a:cs typeface="Arial"/>
              </a:rPr>
              <a:t> </a:t>
            </a:r>
            <a:r>
              <a:rPr sz="1050" spc="-40" dirty="0">
                <a:latin typeface="Arial"/>
                <a:cs typeface="Arial"/>
                <a:hlinkClick r:id="rId13" action="ppaction://hlinksldjump"/>
              </a:rPr>
              <a:t>Relation</a:t>
            </a:r>
            <a:r>
              <a:rPr sz="1050" spc="5" dirty="0">
                <a:latin typeface="Arial"/>
                <a:cs typeface="Arial"/>
                <a:hlinkClick r:id="rId13" action="ppaction://hlinksldjump"/>
              </a:rPr>
              <a:t> </a:t>
            </a:r>
            <a:r>
              <a:rPr sz="1050" spc="-30" dirty="0">
                <a:latin typeface="Arial"/>
                <a:cs typeface="Arial"/>
                <a:hlinkClick r:id="rId13" action="ppaction://hlinksldjump"/>
              </a:rPr>
              <a:t>Ontology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310743" y="2355494"/>
            <a:ext cx="160096" cy="1600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350253" y="2369096"/>
            <a:ext cx="8128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10" dirty="0">
                <a:solidFill>
                  <a:srgbClr val="ECF6F1"/>
                </a:solidFill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541032" y="2579306"/>
            <a:ext cx="65265" cy="652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41032" y="2751378"/>
            <a:ext cx="65265" cy="652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41032" y="2923451"/>
            <a:ext cx="65265" cy="652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516636" y="2334587"/>
            <a:ext cx="3617214" cy="662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130" marR="925194" indent="-139065">
              <a:lnSpc>
                <a:spcPct val="102600"/>
              </a:lnSpc>
            </a:pPr>
            <a:r>
              <a:rPr sz="1050" spc="-45" dirty="0">
                <a:solidFill>
                  <a:srgbClr val="46AA78"/>
                </a:solidFill>
                <a:latin typeface="Arial"/>
                <a:cs typeface="Arial"/>
                <a:hlinkClick r:id="rId5" action="ppaction://hlinksldjump"/>
              </a:rPr>
              <a:t>More </a:t>
            </a:r>
            <a:r>
              <a:rPr sz="1050" spc="-30" dirty="0">
                <a:solidFill>
                  <a:srgbClr val="46AA78"/>
                </a:solidFill>
                <a:latin typeface="Arial"/>
                <a:cs typeface="Arial"/>
                <a:hlinkClick r:id="rId5" action="ppaction://hlinksldjump"/>
              </a:rPr>
              <a:t>foundational </a:t>
            </a:r>
            <a:r>
              <a:rPr sz="1050" spc="-45" dirty="0">
                <a:solidFill>
                  <a:srgbClr val="46AA78"/>
                </a:solidFill>
                <a:latin typeface="Arial"/>
                <a:cs typeface="Arial"/>
                <a:hlinkClick r:id="rId5" action="ppaction://hlinksldjump"/>
              </a:rPr>
              <a:t>ontologies </a:t>
            </a:r>
            <a:r>
              <a:rPr sz="1050" spc="-4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050" spc="-45" dirty="0">
                <a:latin typeface="Arial"/>
                <a:cs typeface="Arial"/>
                <a:hlinkClick r:id="rId14" action="ppaction://hlinksldjump"/>
              </a:rPr>
              <a:t>Ontologies </a:t>
            </a:r>
            <a:r>
              <a:rPr sz="1050" spc="-60" dirty="0">
                <a:latin typeface="Arial"/>
                <a:cs typeface="Arial"/>
                <a:hlinkClick r:id="rId14" action="ppaction://hlinksldjump"/>
              </a:rPr>
              <a:t>and</a:t>
            </a:r>
            <a:r>
              <a:rPr sz="1050" spc="135" dirty="0">
                <a:latin typeface="Arial"/>
                <a:cs typeface="Arial"/>
                <a:hlinkClick r:id="rId14" action="ppaction://hlinksldjump"/>
              </a:rPr>
              <a:t> </a:t>
            </a:r>
            <a:r>
              <a:rPr sz="1050" spc="-70" dirty="0">
                <a:latin typeface="Arial"/>
                <a:cs typeface="Arial"/>
                <a:hlinkClick r:id="rId14" action="ppaction://hlinksldjump"/>
              </a:rPr>
              <a:t>choices</a:t>
            </a:r>
            <a:endParaRPr sz="1050" dirty="0">
              <a:latin typeface="Arial"/>
              <a:cs typeface="Arial"/>
            </a:endParaRPr>
          </a:p>
          <a:p>
            <a:pPr marL="151130" marR="5080">
              <a:lnSpc>
                <a:spcPct val="102600"/>
              </a:lnSpc>
            </a:pPr>
            <a:r>
              <a:rPr sz="1050" spc="-60" dirty="0">
                <a:latin typeface="Arial"/>
                <a:cs typeface="Arial"/>
                <a:hlinkClick r:id="rId15" action="ppaction://hlinksldjump"/>
              </a:rPr>
              <a:t>Where and </a:t>
            </a:r>
            <a:r>
              <a:rPr sz="1050" spc="-65" dirty="0">
                <a:latin typeface="Arial"/>
                <a:cs typeface="Arial"/>
                <a:hlinkClick r:id="rId15" action="ppaction://hlinksldjump"/>
              </a:rPr>
              <a:t>how </a:t>
            </a:r>
            <a:r>
              <a:rPr sz="1050" spc="-85" dirty="0">
                <a:latin typeface="Arial"/>
                <a:cs typeface="Arial"/>
                <a:hlinkClick r:id="rId15" action="ppaction://hlinksldjump"/>
              </a:rPr>
              <a:t>does </a:t>
            </a:r>
            <a:r>
              <a:rPr sz="1050" spc="45" dirty="0">
                <a:latin typeface="Arial"/>
                <a:cs typeface="Arial"/>
                <a:hlinkClick r:id="rId15" action="ppaction://hlinksldjump"/>
              </a:rPr>
              <a:t>it </a:t>
            </a:r>
            <a:r>
              <a:rPr sz="1050" spc="-80" dirty="0">
                <a:latin typeface="Arial"/>
                <a:cs typeface="Arial"/>
                <a:hlinkClick r:id="rId15" action="ppaction://hlinksldjump"/>
              </a:rPr>
              <a:t>make </a:t>
            </a:r>
            <a:r>
              <a:rPr sz="1050" spc="-85" dirty="0">
                <a:latin typeface="Arial"/>
                <a:cs typeface="Arial"/>
                <a:hlinkClick r:id="rId15" action="ppaction://hlinksldjump"/>
              </a:rPr>
              <a:t>a </a:t>
            </a:r>
            <a:r>
              <a:rPr sz="1050" spc="-55" dirty="0">
                <a:latin typeface="Arial"/>
                <a:cs typeface="Arial"/>
                <a:hlinkClick r:id="rId15" action="ppaction://hlinksldjump"/>
              </a:rPr>
              <a:t>difference? </a:t>
            </a:r>
            <a:r>
              <a:rPr sz="1050" spc="-55" dirty="0">
                <a:latin typeface="Arial"/>
                <a:cs typeface="Arial"/>
              </a:rPr>
              <a:t> </a:t>
            </a:r>
            <a:r>
              <a:rPr sz="1050" spc="-90" dirty="0">
                <a:latin typeface="Arial"/>
                <a:cs typeface="Arial"/>
                <a:hlinkClick r:id="rId16" action="ppaction://hlinksldjump"/>
              </a:rPr>
              <a:t>GFO  </a:t>
            </a:r>
            <a:r>
              <a:rPr sz="1050" spc="-110" dirty="0">
                <a:latin typeface="Arial"/>
                <a:cs typeface="Arial"/>
                <a:hlinkClick r:id="rId16" action="ppaction://hlinksldjump"/>
              </a:rPr>
              <a:t>as  </a:t>
            </a:r>
            <a:r>
              <a:rPr sz="1050" spc="-30" dirty="0">
                <a:latin typeface="Arial"/>
                <a:cs typeface="Arial"/>
                <a:hlinkClick r:id="rId16" action="ppaction://hlinksldjump"/>
              </a:rPr>
              <a:t>‘super’ foundational </a:t>
            </a:r>
            <a:r>
              <a:rPr sz="1050" spc="-20" dirty="0">
                <a:latin typeface="Arial"/>
                <a:cs typeface="Arial"/>
                <a:hlinkClick r:id="rId16" action="ppaction://hlinksldjump"/>
              </a:rPr>
              <a:t>(extra</a:t>
            </a:r>
            <a:r>
              <a:rPr sz="1050" spc="195" dirty="0">
                <a:latin typeface="Arial"/>
                <a:cs typeface="Arial"/>
                <a:hlinkClick r:id="rId16" action="ppaction://hlinksldjump"/>
              </a:rPr>
              <a:t> </a:t>
            </a:r>
            <a:r>
              <a:rPr sz="1050" spc="-50" dirty="0">
                <a:latin typeface="Arial"/>
                <a:cs typeface="Arial"/>
                <a:hlinkClick r:id="rId16" action="ppaction://hlinksldjump"/>
              </a:rPr>
              <a:t>slides)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89" name="object 8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46</a:t>
            </a:r>
            <a:r>
              <a:rPr spc="50" dirty="0"/>
              <a:t>/46</a:t>
            </a: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38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95300" y="37668"/>
            <a:ext cx="2927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3" action="ppaction://hlinksldjump"/>
              </a:rPr>
              <a:t>DOLCE</a:t>
            </a:r>
            <a:endParaRPr sz="6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26146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614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118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622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126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6146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614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118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622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126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236116" y="37668"/>
            <a:ext cx="18542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B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F</a:t>
            </a: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29936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2993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3497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4001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505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5009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993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3497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4001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505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2993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3497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4001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505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5009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2274011" y="37667"/>
            <a:ext cx="1326439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More 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foundational</a:t>
            </a:r>
            <a:r>
              <a:rPr sz="600" b="1" spc="4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502551" y="1010259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02551" y="1200048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92327" y="1541691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92327" y="1997189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02551" y="2326132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92327" y="2515933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624395" y="491591"/>
            <a:ext cx="3814255" cy="27366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0">
              <a:lnSpc>
                <a:spcPct val="100000"/>
              </a:lnSpc>
            </a:pPr>
            <a:r>
              <a:rPr sz="1400" spc="-90" dirty="0">
                <a:solidFill>
                  <a:srgbClr val="46AA78"/>
                </a:solidFill>
                <a:latin typeface="Arial"/>
                <a:cs typeface="Arial"/>
              </a:rPr>
              <a:t>General  </a:t>
            </a:r>
            <a:r>
              <a:rPr sz="1400" spc="-45" dirty="0">
                <a:solidFill>
                  <a:srgbClr val="46AA78"/>
                </a:solidFill>
                <a:latin typeface="Arial"/>
                <a:cs typeface="Arial"/>
              </a:rPr>
              <a:t>notions </a:t>
            </a:r>
            <a:r>
              <a:rPr sz="1400" spc="-75" dirty="0">
                <a:solidFill>
                  <a:srgbClr val="46AA78"/>
                </a:solidFill>
                <a:latin typeface="Arial"/>
                <a:cs typeface="Arial"/>
              </a:rPr>
              <a:t>and </a:t>
            </a:r>
            <a:r>
              <a:rPr sz="1400" spc="-40" dirty="0">
                <a:solidFill>
                  <a:srgbClr val="46AA78"/>
                </a:solidFill>
                <a:latin typeface="Arial"/>
                <a:cs typeface="Arial"/>
              </a:rPr>
              <a:t>principal</a:t>
            </a:r>
            <a:r>
              <a:rPr sz="1400" spc="18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85" dirty="0">
                <a:solidFill>
                  <a:srgbClr val="46AA78"/>
                </a:solidFill>
                <a:latin typeface="Arial"/>
                <a:cs typeface="Arial"/>
              </a:rPr>
              <a:t>choices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50" dirty="0">
              <a:latin typeface="Times New Roman"/>
              <a:cs typeface="Times New Roman"/>
            </a:endParaRPr>
          </a:p>
          <a:p>
            <a:pPr marL="184150" indent="-171450">
              <a:lnSpc>
                <a:spcPct val="100000"/>
              </a:lnSpc>
              <a:buFont typeface="Arial"/>
              <a:buChar char="•"/>
            </a:pPr>
            <a:r>
              <a:rPr sz="1050" spc="-45" dirty="0">
                <a:latin typeface="Arial"/>
                <a:cs typeface="Arial"/>
              </a:rPr>
              <a:t>Provide </a:t>
            </a:r>
            <a:r>
              <a:rPr sz="1050" spc="-85" dirty="0">
                <a:latin typeface="Arial"/>
                <a:cs typeface="Arial"/>
              </a:rPr>
              <a:t>a  </a:t>
            </a:r>
            <a:r>
              <a:rPr sz="1050" spc="-35" dirty="0">
                <a:latin typeface="Arial"/>
                <a:cs typeface="Arial"/>
              </a:rPr>
              <a:t>top-level </a:t>
            </a:r>
            <a:r>
              <a:rPr sz="1050" dirty="0">
                <a:latin typeface="Arial"/>
                <a:cs typeface="Arial"/>
              </a:rPr>
              <a:t>with </a:t>
            </a:r>
            <a:r>
              <a:rPr sz="1050" spc="-65" dirty="0">
                <a:latin typeface="Arial"/>
                <a:cs typeface="Arial"/>
              </a:rPr>
              <a:t>basic  </a:t>
            </a:r>
            <a:r>
              <a:rPr sz="1050" spc="-60" dirty="0">
                <a:latin typeface="Arial"/>
                <a:cs typeface="Arial"/>
              </a:rPr>
              <a:t>categories 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45" dirty="0">
                <a:latin typeface="Arial"/>
                <a:cs typeface="Arial"/>
              </a:rPr>
              <a:t>kinds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70" dirty="0">
                <a:latin typeface="Arial"/>
                <a:cs typeface="Arial"/>
              </a:rPr>
              <a:t> </a:t>
            </a:r>
            <a:r>
              <a:rPr sz="1050" spc="-30" dirty="0">
                <a:latin typeface="Arial"/>
                <a:cs typeface="Arial"/>
              </a:rPr>
              <a:t>entities</a:t>
            </a:r>
            <a:endParaRPr sz="1050" dirty="0">
              <a:latin typeface="Arial"/>
              <a:cs typeface="Arial"/>
            </a:endParaRPr>
          </a:p>
          <a:p>
            <a:pPr marL="184150" marR="332740" indent="-171450">
              <a:lnSpc>
                <a:spcPts val="1200"/>
              </a:lnSpc>
              <a:spcBef>
                <a:spcPts val="310"/>
              </a:spcBef>
              <a:buFont typeface="Arial"/>
              <a:buChar char="•"/>
            </a:pPr>
            <a:r>
              <a:rPr sz="1050" spc="-30" dirty="0">
                <a:latin typeface="Arial"/>
                <a:cs typeface="Arial"/>
              </a:rPr>
              <a:t>Principal </a:t>
            </a:r>
            <a:r>
              <a:rPr sz="1050" spc="-70" dirty="0">
                <a:latin typeface="Arial"/>
                <a:cs typeface="Arial"/>
              </a:rPr>
              <a:t>choices </a:t>
            </a:r>
            <a:r>
              <a:rPr sz="1050" spc="-55" dirty="0">
                <a:latin typeface="Arial"/>
                <a:cs typeface="Arial"/>
              </a:rPr>
              <a:t>on </a:t>
            </a:r>
            <a:r>
              <a:rPr sz="1050" spc="-55" dirty="0">
                <a:solidFill>
                  <a:srgbClr val="2E3092"/>
                </a:solidFill>
                <a:latin typeface="Arial"/>
                <a:cs typeface="Arial"/>
              </a:rPr>
              <a:t>universals</a:t>
            </a:r>
            <a:r>
              <a:rPr sz="1050" spc="-55" dirty="0">
                <a:latin typeface="Arial"/>
                <a:cs typeface="Arial"/>
              </a:rPr>
              <a:t>, </a:t>
            </a:r>
            <a:r>
              <a:rPr sz="1050" spc="-40" dirty="0">
                <a:solidFill>
                  <a:srgbClr val="009A55"/>
                </a:solidFill>
                <a:latin typeface="Arial"/>
                <a:cs typeface="Arial"/>
              </a:rPr>
              <a:t>particulars </a:t>
            </a:r>
            <a:r>
              <a:rPr sz="1050" spc="-60" dirty="0">
                <a:latin typeface="Arial"/>
                <a:cs typeface="Arial"/>
              </a:rPr>
              <a:t>and </a:t>
            </a:r>
            <a:r>
              <a:rPr sz="1050" spc="-30" dirty="0">
                <a:latin typeface="Arial"/>
                <a:cs typeface="Arial"/>
              </a:rPr>
              <a:t>individual  </a:t>
            </a:r>
            <a:r>
              <a:rPr sz="1050" spc="-40" dirty="0">
                <a:latin typeface="Arial"/>
                <a:cs typeface="Arial"/>
              </a:rPr>
              <a:t>properties:</a:t>
            </a:r>
            <a:endParaRPr sz="1050" dirty="0">
              <a:latin typeface="Arial"/>
              <a:cs typeface="Arial"/>
            </a:endParaRPr>
          </a:p>
          <a:p>
            <a:pPr marL="461010" marR="50800" indent="-171450">
              <a:lnSpc>
                <a:spcPct val="100000"/>
              </a:lnSpc>
              <a:spcBef>
                <a:spcPts val="150"/>
              </a:spcBef>
              <a:buFont typeface="Arial"/>
              <a:buChar char="•"/>
            </a:pPr>
            <a:r>
              <a:rPr sz="1000" spc="-35" dirty="0">
                <a:latin typeface="Arial"/>
                <a:cs typeface="Arial"/>
              </a:rPr>
              <a:t>Properties </a:t>
            </a:r>
            <a:r>
              <a:rPr sz="1000" spc="-100" dirty="0">
                <a:latin typeface="Arial"/>
                <a:cs typeface="Arial"/>
              </a:rPr>
              <a:t>as </a:t>
            </a:r>
            <a:r>
              <a:rPr sz="1000" spc="-50" dirty="0">
                <a:latin typeface="Arial"/>
                <a:cs typeface="Arial"/>
              </a:rPr>
              <a:t>repeatable universals, </a:t>
            </a:r>
            <a:r>
              <a:rPr sz="1000" spc="-40" dirty="0">
                <a:latin typeface="Arial"/>
                <a:cs typeface="Arial"/>
              </a:rPr>
              <a:t>belonging </a:t>
            </a:r>
            <a:r>
              <a:rPr sz="1000" spc="10" dirty="0">
                <a:latin typeface="Arial"/>
                <a:cs typeface="Arial"/>
              </a:rPr>
              <a:t>to </a:t>
            </a:r>
            <a:r>
              <a:rPr sz="1000" spc="-25" dirty="0">
                <a:latin typeface="Arial"/>
                <a:cs typeface="Arial"/>
              </a:rPr>
              <a:t>different  entities </a:t>
            </a:r>
            <a:r>
              <a:rPr sz="1000" spc="-45" dirty="0">
                <a:latin typeface="Arial"/>
                <a:cs typeface="Arial"/>
              </a:rPr>
              <a:t>or </a:t>
            </a:r>
            <a:r>
              <a:rPr sz="1000" spc="-100" dirty="0">
                <a:latin typeface="Arial"/>
                <a:cs typeface="Arial"/>
              </a:rPr>
              <a:t>as </a:t>
            </a:r>
            <a:r>
              <a:rPr sz="1000" spc="-45" dirty="0">
                <a:latin typeface="Arial"/>
                <a:cs typeface="Arial"/>
              </a:rPr>
              <a:t>non-repeatable </a:t>
            </a:r>
            <a:r>
              <a:rPr sz="1000" spc="-35" dirty="0">
                <a:latin typeface="Arial"/>
                <a:cs typeface="Arial"/>
              </a:rPr>
              <a:t>tropes, inhering only </a:t>
            </a:r>
            <a:r>
              <a:rPr sz="1000" spc="-15" dirty="0">
                <a:latin typeface="Arial"/>
                <a:cs typeface="Arial"/>
              </a:rPr>
              <a:t>in </a:t>
            </a:r>
            <a:r>
              <a:rPr sz="1000" spc="-80" dirty="0">
                <a:latin typeface="Arial"/>
                <a:cs typeface="Arial"/>
              </a:rPr>
              <a:t>a </a:t>
            </a:r>
            <a:r>
              <a:rPr sz="1000" spc="-40" dirty="0">
                <a:latin typeface="Arial"/>
                <a:cs typeface="Arial"/>
              </a:rPr>
              <a:t>specific  </a:t>
            </a:r>
            <a:r>
              <a:rPr sz="1000" spc="-10" dirty="0">
                <a:latin typeface="Arial"/>
                <a:cs typeface="Arial"/>
              </a:rPr>
              <a:t>entity</a:t>
            </a:r>
            <a:endParaRPr sz="1000" dirty="0">
              <a:latin typeface="Arial"/>
              <a:cs typeface="Arial"/>
            </a:endParaRPr>
          </a:p>
          <a:p>
            <a:pPr marL="461010" marR="182245" indent="-171450">
              <a:lnSpc>
                <a:spcPts val="1200"/>
              </a:lnSpc>
              <a:spcBef>
                <a:spcPts val="35"/>
              </a:spcBef>
              <a:buFont typeface="Arial"/>
              <a:buChar char="•"/>
            </a:pPr>
            <a:r>
              <a:rPr sz="1000" spc="-35" dirty="0">
                <a:latin typeface="Arial"/>
                <a:cs typeface="Arial"/>
              </a:rPr>
              <a:t>Particulars </a:t>
            </a:r>
            <a:r>
              <a:rPr sz="1000" spc="-100" dirty="0">
                <a:latin typeface="Arial"/>
                <a:cs typeface="Arial"/>
              </a:rPr>
              <a:t>as </a:t>
            </a:r>
            <a:r>
              <a:rPr sz="1000" spc="-50" dirty="0">
                <a:latin typeface="Arial"/>
                <a:cs typeface="Arial"/>
              </a:rPr>
              <a:t>aggregations </a:t>
            </a:r>
            <a:r>
              <a:rPr sz="1000" spc="-25" dirty="0">
                <a:latin typeface="Arial"/>
                <a:cs typeface="Arial"/>
              </a:rPr>
              <a:t>(collections) </a:t>
            </a:r>
            <a:r>
              <a:rPr sz="1000" spc="-20" dirty="0">
                <a:latin typeface="Arial"/>
                <a:cs typeface="Arial"/>
              </a:rPr>
              <a:t>of </a:t>
            </a:r>
            <a:r>
              <a:rPr sz="1000" spc="-40" dirty="0">
                <a:latin typeface="Arial"/>
                <a:cs typeface="Arial"/>
              </a:rPr>
              <a:t>properties </a:t>
            </a:r>
            <a:r>
              <a:rPr sz="1000" spc="-45" dirty="0">
                <a:latin typeface="Arial"/>
                <a:cs typeface="Arial"/>
              </a:rPr>
              <a:t>or </a:t>
            </a:r>
            <a:r>
              <a:rPr sz="1000" spc="-25" dirty="0">
                <a:latin typeface="Arial"/>
                <a:cs typeface="Arial"/>
              </a:rPr>
              <a:t>the  </a:t>
            </a:r>
            <a:r>
              <a:rPr sz="1000" spc="-40" dirty="0">
                <a:latin typeface="Arial"/>
                <a:cs typeface="Arial"/>
              </a:rPr>
              <a:t>properties </a:t>
            </a:r>
            <a:r>
              <a:rPr sz="1000" spc="-50" dirty="0">
                <a:latin typeface="Arial"/>
                <a:cs typeface="Arial"/>
              </a:rPr>
              <a:t>inhere </a:t>
            </a:r>
            <a:r>
              <a:rPr sz="1000" spc="-15" dirty="0">
                <a:latin typeface="Arial"/>
                <a:cs typeface="Arial"/>
              </a:rPr>
              <a:t>in </a:t>
            </a:r>
            <a:r>
              <a:rPr sz="1000" spc="-85" dirty="0">
                <a:latin typeface="Arial"/>
                <a:cs typeface="Arial"/>
              </a:rPr>
              <a:t>some  </a:t>
            </a:r>
            <a:r>
              <a:rPr sz="1000" spc="-40" dirty="0">
                <a:latin typeface="Arial"/>
                <a:cs typeface="Arial"/>
              </a:rPr>
              <a:t>substrate </a:t>
            </a:r>
            <a:r>
              <a:rPr sz="1000" spc="-45" dirty="0">
                <a:latin typeface="Arial"/>
                <a:cs typeface="Arial"/>
              </a:rPr>
              <a:t>(bare </a:t>
            </a:r>
            <a:r>
              <a:rPr sz="1000" spc="12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particular)</a:t>
            </a:r>
            <a:endParaRPr sz="100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55"/>
              </a:spcBef>
              <a:buFont typeface="Arial"/>
              <a:buChar char="•"/>
            </a:pPr>
            <a:r>
              <a:rPr sz="1050" spc="-60" dirty="0">
                <a:latin typeface="Arial"/>
                <a:cs typeface="Arial"/>
              </a:rPr>
              <a:t>Persistence, </a:t>
            </a:r>
            <a:r>
              <a:rPr sz="1050" spc="-30" dirty="0">
                <a:latin typeface="Arial"/>
                <a:cs typeface="Arial"/>
              </a:rPr>
              <a:t>principal</a:t>
            </a:r>
            <a:r>
              <a:rPr sz="1050" spc="135" dirty="0">
                <a:latin typeface="Arial"/>
                <a:cs typeface="Arial"/>
              </a:rPr>
              <a:t> </a:t>
            </a:r>
            <a:r>
              <a:rPr sz="1050" spc="-60" dirty="0">
                <a:latin typeface="Arial"/>
                <a:cs typeface="Arial"/>
              </a:rPr>
              <a:t>choices:</a:t>
            </a:r>
            <a:endParaRPr sz="1050" dirty="0">
              <a:latin typeface="Arial"/>
              <a:cs typeface="Arial"/>
            </a:endParaRPr>
          </a:p>
          <a:p>
            <a:pPr marL="461010" marR="5080" indent="-171450">
              <a:lnSpc>
                <a:spcPct val="100000"/>
              </a:lnSpc>
              <a:spcBef>
                <a:spcPts val="175"/>
              </a:spcBef>
              <a:buFont typeface="Arial"/>
              <a:buChar char="•"/>
            </a:pPr>
            <a:r>
              <a:rPr sz="1000" spc="-50" dirty="0">
                <a:latin typeface="Arial"/>
                <a:cs typeface="Arial"/>
              </a:rPr>
              <a:t>How do </a:t>
            </a:r>
            <a:r>
              <a:rPr sz="1000" spc="-25" dirty="0">
                <a:latin typeface="Arial"/>
                <a:cs typeface="Arial"/>
              </a:rPr>
              <a:t>entities </a:t>
            </a:r>
            <a:r>
              <a:rPr sz="1000" spc="-45" dirty="0">
                <a:latin typeface="Arial"/>
                <a:cs typeface="Arial"/>
              </a:rPr>
              <a:t>persist? </a:t>
            </a:r>
            <a:r>
              <a:rPr sz="1000" spc="-50" dirty="0">
                <a:latin typeface="Arial"/>
                <a:cs typeface="Arial"/>
              </a:rPr>
              <a:t>How do </a:t>
            </a:r>
            <a:r>
              <a:rPr sz="1000" spc="-25" dirty="0">
                <a:latin typeface="Arial"/>
                <a:cs typeface="Arial"/>
              </a:rPr>
              <a:t>entities </a:t>
            </a:r>
            <a:r>
              <a:rPr sz="1000" spc="-70" dirty="0">
                <a:latin typeface="Arial"/>
                <a:cs typeface="Arial"/>
              </a:rPr>
              <a:t>change </a:t>
            </a:r>
            <a:r>
              <a:rPr sz="1000" spc="-15" dirty="0">
                <a:latin typeface="Arial"/>
                <a:cs typeface="Arial"/>
              </a:rPr>
              <a:t>in </a:t>
            </a:r>
            <a:r>
              <a:rPr sz="1000" spc="-30" dirty="0">
                <a:latin typeface="Arial"/>
                <a:cs typeface="Arial"/>
              </a:rPr>
              <a:t>time? (Due  </a:t>
            </a:r>
            <a:r>
              <a:rPr sz="1000" spc="10" dirty="0">
                <a:latin typeface="Arial"/>
                <a:cs typeface="Arial"/>
              </a:rPr>
              <a:t>to </a:t>
            </a:r>
            <a:r>
              <a:rPr sz="1000" spc="-25" dirty="0">
                <a:latin typeface="Arial"/>
                <a:cs typeface="Arial"/>
              </a:rPr>
              <a:t>different </a:t>
            </a:r>
            <a:r>
              <a:rPr sz="1000" spc="-90" dirty="0">
                <a:latin typeface="Arial"/>
                <a:cs typeface="Arial"/>
              </a:rPr>
              <a:t>phases </a:t>
            </a:r>
            <a:r>
              <a:rPr sz="1000" spc="-45" dirty="0">
                <a:latin typeface="Arial"/>
                <a:cs typeface="Arial"/>
              </a:rPr>
              <a:t>or </a:t>
            </a:r>
            <a:r>
              <a:rPr sz="1000" spc="-70" dirty="0">
                <a:latin typeface="Arial"/>
                <a:cs typeface="Arial"/>
              </a:rPr>
              <a:t>due </a:t>
            </a:r>
            <a:r>
              <a:rPr sz="1000" spc="10" dirty="0">
                <a:latin typeface="Arial"/>
                <a:cs typeface="Arial"/>
              </a:rPr>
              <a:t>to </a:t>
            </a:r>
            <a:r>
              <a:rPr sz="1000" spc="-20" dirty="0">
                <a:latin typeface="Arial"/>
                <a:cs typeface="Arial"/>
              </a:rPr>
              <a:t>(whole) </a:t>
            </a:r>
            <a:r>
              <a:rPr sz="1000" spc="-15" dirty="0">
                <a:latin typeface="Arial"/>
                <a:cs typeface="Arial"/>
              </a:rPr>
              <a:t>instantiation </a:t>
            </a:r>
            <a:r>
              <a:rPr sz="1000" spc="-20" dirty="0">
                <a:latin typeface="Arial"/>
                <a:cs typeface="Arial"/>
              </a:rPr>
              <a:t>of </a:t>
            </a:r>
            <a:r>
              <a:rPr sz="1000" spc="-25" dirty="0">
                <a:latin typeface="Arial"/>
                <a:cs typeface="Arial"/>
              </a:rPr>
              <a:t>different  </a:t>
            </a:r>
            <a:r>
              <a:rPr sz="1000" spc="-40" dirty="0">
                <a:latin typeface="Arial"/>
                <a:cs typeface="Arial"/>
              </a:rPr>
              <a:t>properties </a:t>
            </a:r>
            <a:r>
              <a:rPr sz="1000" dirty="0">
                <a:latin typeface="Arial"/>
                <a:cs typeface="Arial"/>
              </a:rPr>
              <a:t>at </a:t>
            </a:r>
            <a:r>
              <a:rPr sz="1000" spc="-25" dirty="0">
                <a:latin typeface="Arial"/>
                <a:cs typeface="Arial"/>
              </a:rPr>
              <a:t>different </a:t>
            </a:r>
            <a:r>
              <a:rPr sz="1000" spc="-30" dirty="0">
                <a:latin typeface="Arial"/>
                <a:cs typeface="Arial"/>
              </a:rPr>
              <a:t>times?) </a:t>
            </a:r>
            <a:r>
              <a:rPr sz="1000" spc="-50" dirty="0">
                <a:latin typeface="Arial"/>
                <a:cs typeface="Arial"/>
              </a:rPr>
              <a:t>How </a:t>
            </a:r>
            <a:r>
              <a:rPr sz="1000" spc="-75" dirty="0">
                <a:latin typeface="Arial"/>
                <a:cs typeface="Arial"/>
              </a:rPr>
              <a:t>are </a:t>
            </a:r>
            <a:r>
              <a:rPr sz="1000" spc="-70" dirty="0">
                <a:latin typeface="Arial"/>
                <a:cs typeface="Arial"/>
              </a:rPr>
              <a:t>change </a:t>
            </a:r>
            <a:r>
              <a:rPr sz="1000" spc="-55" dirty="0">
                <a:latin typeface="Arial"/>
                <a:cs typeface="Arial"/>
              </a:rPr>
              <a:t>and persistence  </a:t>
            </a:r>
            <a:r>
              <a:rPr sz="1000" spc="-45" dirty="0">
                <a:latin typeface="Arial"/>
                <a:cs typeface="Arial"/>
              </a:rPr>
              <a:t>related?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364444" y="3365112"/>
            <a:ext cx="19240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35" dirty="0">
                <a:latin typeface="Arial"/>
                <a:cs typeface="Arial"/>
              </a:rPr>
              <a:t>5/46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38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95300" y="37668"/>
            <a:ext cx="2927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3" action="ppaction://hlinksldjump"/>
              </a:rPr>
              <a:t>DOLCE</a:t>
            </a:r>
            <a:endParaRPr sz="6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26146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614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118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622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126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6146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614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118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622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126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236116" y="37668"/>
            <a:ext cx="18542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B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F</a:t>
            </a: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29936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2993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3497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4001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505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5009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993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3497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4001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505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2993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3497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4001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505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5009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2274011" y="37668"/>
            <a:ext cx="140263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More 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foundational</a:t>
            </a:r>
            <a:r>
              <a:rPr sz="600" b="1" spc="4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916660" y="491591"/>
            <a:ext cx="277495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90" dirty="0">
                <a:solidFill>
                  <a:srgbClr val="46AA78"/>
                </a:solidFill>
                <a:latin typeface="Arial"/>
                <a:cs typeface="Arial"/>
              </a:rPr>
              <a:t>General  </a:t>
            </a:r>
            <a:r>
              <a:rPr sz="1400" spc="-45" dirty="0">
                <a:solidFill>
                  <a:srgbClr val="46AA78"/>
                </a:solidFill>
                <a:latin typeface="Arial"/>
                <a:cs typeface="Arial"/>
              </a:rPr>
              <a:t>notions </a:t>
            </a:r>
            <a:r>
              <a:rPr sz="1400" spc="-75" dirty="0">
                <a:solidFill>
                  <a:srgbClr val="46AA78"/>
                </a:solidFill>
                <a:latin typeface="Arial"/>
                <a:cs typeface="Arial"/>
              </a:rPr>
              <a:t>and </a:t>
            </a:r>
            <a:r>
              <a:rPr sz="1400" spc="-40" dirty="0">
                <a:solidFill>
                  <a:srgbClr val="46AA78"/>
                </a:solidFill>
                <a:latin typeface="Arial"/>
                <a:cs typeface="Arial"/>
              </a:rPr>
              <a:t>principal</a:t>
            </a:r>
            <a:r>
              <a:rPr sz="1400" spc="18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85" dirty="0">
                <a:solidFill>
                  <a:srgbClr val="46AA78"/>
                </a:solidFill>
                <a:latin typeface="Arial"/>
                <a:cs typeface="Arial"/>
              </a:rPr>
              <a:t>choices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502551" y="1182840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92327" y="1372654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92327" y="1524482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624394" y="1110932"/>
            <a:ext cx="3814255" cy="8172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buFont typeface="Arial"/>
              <a:buChar char="•"/>
            </a:pPr>
            <a:r>
              <a:rPr sz="1050" spc="-45" dirty="0">
                <a:latin typeface="Arial"/>
                <a:cs typeface="Arial"/>
              </a:rPr>
              <a:t>More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spc="-60" dirty="0">
                <a:latin typeface="Arial"/>
                <a:cs typeface="Arial"/>
              </a:rPr>
              <a:t>choices:</a:t>
            </a:r>
            <a:endParaRPr sz="1050" dirty="0">
              <a:latin typeface="Arial"/>
              <a:cs typeface="Arial"/>
            </a:endParaRPr>
          </a:p>
          <a:p>
            <a:pPr marL="461010" marR="5080" indent="-171450">
              <a:lnSpc>
                <a:spcPct val="100000"/>
              </a:lnSpc>
              <a:spcBef>
                <a:spcPts val="175"/>
              </a:spcBef>
              <a:buFont typeface="Arial"/>
              <a:buChar char="•"/>
            </a:pPr>
            <a:r>
              <a:rPr sz="1000" spc="-40" dirty="0">
                <a:latin typeface="Arial"/>
                <a:cs typeface="Arial"/>
              </a:rPr>
              <a:t>Are </a:t>
            </a:r>
            <a:r>
              <a:rPr sz="1000" spc="-85" dirty="0">
                <a:latin typeface="Arial"/>
                <a:cs typeface="Arial"/>
              </a:rPr>
              <a:t>space </a:t>
            </a:r>
            <a:r>
              <a:rPr sz="1000" spc="-55" dirty="0">
                <a:latin typeface="Arial"/>
                <a:cs typeface="Arial"/>
              </a:rPr>
              <a:t>and </a:t>
            </a:r>
            <a:r>
              <a:rPr sz="1000" spc="-15" dirty="0">
                <a:latin typeface="Arial"/>
                <a:cs typeface="Arial"/>
              </a:rPr>
              <a:t>time </a:t>
            </a:r>
            <a:r>
              <a:rPr sz="1000" spc="-45" dirty="0">
                <a:latin typeface="Arial"/>
                <a:cs typeface="Arial"/>
              </a:rPr>
              <a:t>absolute or </a:t>
            </a:r>
            <a:r>
              <a:rPr sz="1000" spc="-30" dirty="0">
                <a:latin typeface="Arial"/>
                <a:cs typeface="Arial"/>
              </a:rPr>
              <a:t>relative, </a:t>
            </a:r>
            <a:r>
              <a:rPr sz="1000" spc="-25" dirty="0">
                <a:latin typeface="Arial"/>
                <a:cs typeface="Arial"/>
              </a:rPr>
              <a:t>atomic </a:t>
            </a:r>
            <a:r>
              <a:rPr sz="1000" spc="-45" dirty="0">
                <a:latin typeface="Arial"/>
                <a:cs typeface="Arial"/>
              </a:rPr>
              <a:t>or </a:t>
            </a:r>
            <a:r>
              <a:rPr sz="1000" spc="-30" dirty="0">
                <a:latin typeface="Arial"/>
                <a:cs typeface="Arial"/>
              </a:rPr>
              <a:t>not?  </a:t>
            </a:r>
            <a:r>
              <a:rPr sz="1000" spc="-25" dirty="0">
                <a:latin typeface="Arial"/>
                <a:cs typeface="Arial"/>
              </a:rPr>
              <a:t>Localization: </a:t>
            </a:r>
            <a:r>
              <a:rPr sz="1000" spc="-75" dirty="0">
                <a:latin typeface="Arial"/>
                <a:cs typeface="Arial"/>
              </a:rPr>
              <a:t>are </a:t>
            </a:r>
            <a:r>
              <a:rPr sz="1000" spc="-40" dirty="0">
                <a:latin typeface="Arial"/>
                <a:cs typeface="Arial"/>
              </a:rPr>
              <a:t>there </a:t>
            </a:r>
            <a:r>
              <a:rPr sz="1000" spc="-25" dirty="0">
                <a:latin typeface="Arial"/>
                <a:cs typeface="Arial"/>
              </a:rPr>
              <a:t>entities </a:t>
            </a:r>
            <a:r>
              <a:rPr sz="1000" spc="10" dirty="0">
                <a:latin typeface="Arial"/>
                <a:cs typeface="Arial"/>
              </a:rPr>
              <a:t>that </a:t>
            </a:r>
            <a:r>
              <a:rPr sz="1000" spc="-75" dirty="0">
                <a:latin typeface="Arial"/>
                <a:cs typeface="Arial"/>
              </a:rPr>
              <a:t>are </a:t>
            </a:r>
            <a:r>
              <a:rPr sz="1000" spc="-10" dirty="0">
                <a:latin typeface="Arial"/>
                <a:cs typeface="Arial"/>
              </a:rPr>
              <a:t>not </a:t>
            </a:r>
            <a:r>
              <a:rPr sz="1000" spc="-15" dirty="0">
                <a:latin typeface="Arial"/>
                <a:cs typeface="Arial"/>
              </a:rPr>
              <a:t>in </a:t>
            </a:r>
            <a:r>
              <a:rPr sz="1000" spc="-25" dirty="0">
                <a:latin typeface="Arial"/>
                <a:cs typeface="Arial"/>
              </a:rPr>
              <a:t>space/time </a:t>
            </a:r>
            <a:r>
              <a:rPr sz="1000" spc="-10" dirty="0">
                <a:latin typeface="Arial"/>
                <a:cs typeface="Arial"/>
              </a:rPr>
              <a:t>(i.e.,  </a:t>
            </a:r>
            <a:r>
              <a:rPr sz="1000" spc="-20" dirty="0">
                <a:latin typeface="Arial"/>
                <a:cs typeface="Arial"/>
              </a:rPr>
              <a:t>abstract), </a:t>
            </a:r>
            <a:r>
              <a:rPr sz="1000" spc="-55" dirty="0">
                <a:latin typeface="Arial"/>
                <a:cs typeface="Arial"/>
              </a:rPr>
              <a:t>and is </a:t>
            </a:r>
            <a:r>
              <a:rPr sz="1000" spc="45" dirty="0">
                <a:latin typeface="Arial"/>
                <a:cs typeface="Arial"/>
              </a:rPr>
              <a:t>it </a:t>
            </a:r>
            <a:r>
              <a:rPr sz="1000" spc="-55" dirty="0">
                <a:latin typeface="Arial"/>
                <a:cs typeface="Arial"/>
              </a:rPr>
              <a:t>possible </a:t>
            </a:r>
            <a:r>
              <a:rPr sz="1000" spc="10" dirty="0">
                <a:latin typeface="Arial"/>
                <a:cs typeface="Arial"/>
              </a:rPr>
              <a:t>to </a:t>
            </a:r>
            <a:r>
              <a:rPr sz="1000" spc="-70" dirty="0">
                <a:latin typeface="Arial"/>
                <a:cs typeface="Arial"/>
              </a:rPr>
              <a:t>have </a:t>
            </a:r>
            <a:r>
              <a:rPr sz="1000" spc="-25" dirty="0">
                <a:latin typeface="Arial"/>
                <a:cs typeface="Arial"/>
              </a:rPr>
              <a:t>different entities </a:t>
            </a:r>
            <a:r>
              <a:rPr sz="1000" spc="-30" dirty="0">
                <a:latin typeface="Arial"/>
                <a:cs typeface="Arial"/>
              </a:rPr>
              <a:t>spatially  </a:t>
            </a:r>
            <a:r>
              <a:rPr sz="1000" spc="-45" dirty="0">
                <a:latin typeface="Arial"/>
                <a:cs typeface="Arial"/>
              </a:rPr>
              <a:t>or </a:t>
            </a:r>
            <a:r>
              <a:rPr sz="1000" spc="-30" dirty="0">
                <a:latin typeface="Arial"/>
                <a:cs typeface="Arial"/>
              </a:rPr>
              <a:t>spatio-temporally</a:t>
            </a:r>
            <a:r>
              <a:rPr sz="1000" spc="155" dirty="0">
                <a:latin typeface="Arial"/>
                <a:cs typeface="Arial"/>
              </a:rPr>
              <a:t> </a:t>
            </a:r>
            <a:r>
              <a:rPr sz="1000" spc="-50" dirty="0">
                <a:latin typeface="Arial"/>
                <a:cs typeface="Arial"/>
              </a:rPr>
              <a:t>colocalized?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364444" y="3365112"/>
            <a:ext cx="19240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35" dirty="0">
                <a:latin typeface="Arial"/>
                <a:cs typeface="Arial"/>
              </a:rPr>
              <a:t>6/46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38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95300" y="37668"/>
            <a:ext cx="2927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3" action="ppaction://hlinksldjump"/>
              </a:rPr>
              <a:t>DOLCE</a:t>
            </a:r>
            <a:endParaRPr sz="6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26146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614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118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6226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1265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6146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614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118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62265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12659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236116" y="37668"/>
            <a:ext cx="18542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B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F</a:t>
            </a: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29936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2993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3497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4001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5056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50096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993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3497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40016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5056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2993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3497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4001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50566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500960" y="3406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2274011" y="37667"/>
            <a:ext cx="1631239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More </a:t>
            </a: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foundational</a:t>
            </a:r>
            <a:r>
              <a:rPr sz="600" b="1" spc="4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4162971" y="37667"/>
            <a:ext cx="447129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916660" y="491591"/>
            <a:ext cx="277495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90" dirty="0">
                <a:solidFill>
                  <a:srgbClr val="46AA78"/>
                </a:solidFill>
                <a:latin typeface="Arial"/>
                <a:cs typeface="Arial"/>
              </a:rPr>
              <a:t>General  </a:t>
            </a:r>
            <a:r>
              <a:rPr sz="1400" spc="-45" dirty="0">
                <a:solidFill>
                  <a:srgbClr val="46AA78"/>
                </a:solidFill>
                <a:latin typeface="Arial"/>
                <a:cs typeface="Arial"/>
              </a:rPr>
              <a:t>notions </a:t>
            </a:r>
            <a:r>
              <a:rPr sz="1400" spc="-75" dirty="0">
                <a:solidFill>
                  <a:srgbClr val="46AA78"/>
                </a:solidFill>
                <a:latin typeface="Arial"/>
                <a:cs typeface="Arial"/>
              </a:rPr>
              <a:t>and </a:t>
            </a:r>
            <a:r>
              <a:rPr sz="1400" spc="-40" dirty="0">
                <a:solidFill>
                  <a:srgbClr val="46AA78"/>
                </a:solidFill>
                <a:latin typeface="Arial"/>
                <a:cs typeface="Arial"/>
              </a:rPr>
              <a:t>principal</a:t>
            </a:r>
            <a:r>
              <a:rPr sz="1400" spc="18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85" dirty="0">
                <a:solidFill>
                  <a:srgbClr val="46AA78"/>
                </a:solidFill>
                <a:latin typeface="Arial"/>
                <a:cs typeface="Arial"/>
              </a:rPr>
              <a:t>choices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502551" y="1182840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92327" y="1372654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92327" y="1524482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02551" y="2005253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92327" y="2195068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92327" y="2346896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92327" y="2498725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92327" y="2650566"/>
            <a:ext cx="52590" cy="52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624394" y="1110932"/>
            <a:ext cx="3890455" cy="16685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buFont typeface="Arial"/>
              <a:buChar char="•"/>
            </a:pPr>
            <a:r>
              <a:rPr sz="1050" spc="-45" dirty="0">
                <a:latin typeface="Arial"/>
                <a:cs typeface="Arial"/>
              </a:rPr>
              <a:t>More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spc="-60" dirty="0">
                <a:latin typeface="Arial"/>
                <a:cs typeface="Arial"/>
              </a:rPr>
              <a:t>choices:</a:t>
            </a:r>
            <a:endParaRPr sz="1050" dirty="0">
              <a:latin typeface="Arial"/>
              <a:cs typeface="Arial"/>
            </a:endParaRPr>
          </a:p>
          <a:p>
            <a:pPr marL="461010" marR="5080" indent="-171450">
              <a:lnSpc>
                <a:spcPct val="100000"/>
              </a:lnSpc>
              <a:spcBef>
                <a:spcPts val="175"/>
              </a:spcBef>
              <a:buFont typeface="Arial"/>
              <a:buChar char="•"/>
            </a:pPr>
            <a:r>
              <a:rPr sz="1000" spc="-40" dirty="0">
                <a:latin typeface="Arial"/>
                <a:cs typeface="Arial"/>
              </a:rPr>
              <a:t>Are </a:t>
            </a:r>
            <a:r>
              <a:rPr sz="1000" spc="-85" dirty="0">
                <a:latin typeface="Arial"/>
                <a:cs typeface="Arial"/>
              </a:rPr>
              <a:t>space </a:t>
            </a:r>
            <a:r>
              <a:rPr sz="1000" spc="-55" dirty="0">
                <a:latin typeface="Arial"/>
                <a:cs typeface="Arial"/>
              </a:rPr>
              <a:t>and </a:t>
            </a:r>
            <a:r>
              <a:rPr sz="1000" spc="-15" dirty="0">
                <a:latin typeface="Arial"/>
                <a:cs typeface="Arial"/>
              </a:rPr>
              <a:t>time </a:t>
            </a:r>
            <a:r>
              <a:rPr sz="1000" spc="-45" dirty="0">
                <a:latin typeface="Arial"/>
                <a:cs typeface="Arial"/>
              </a:rPr>
              <a:t>absolute or </a:t>
            </a:r>
            <a:r>
              <a:rPr sz="1000" spc="-30" dirty="0">
                <a:latin typeface="Arial"/>
                <a:cs typeface="Arial"/>
              </a:rPr>
              <a:t>relative, </a:t>
            </a:r>
            <a:r>
              <a:rPr sz="1000" spc="-25" dirty="0">
                <a:latin typeface="Arial"/>
                <a:cs typeface="Arial"/>
              </a:rPr>
              <a:t>atomic </a:t>
            </a:r>
            <a:r>
              <a:rPr sz="1000" spc="-45" dirty="0">
                <a:latin typeface="Arial"/>
                <a:cs typeface="Arial"/>
              </a:rPr>
              <a:t>or </a:t>
            </a:r>
            <a:r>
              <a:rPr sz="1000" spc="-30" dirty="0">
                <a:latin typeface="Arial"/>
                <a:cs typeface="Arial"/>
              </a:rPr>
              <a:t>not?  </a:t>
            </a:r>
            <a:r>
              <a:rPr sz="1000" spc="-25" dirty="0">
                <a:latin typeface="Arial"/>
                <a:cs typeface="Arial"/>
              </a:rPr>
              <a:t>Localization: </a:t>
            </a:r>
            <a:r>
              <a:rPr sz="1000" spc="-75" dirty="0">
                <a:latin typeface="Arial"/>
                <a:cs typeface="Arial"/>
              </a:rPr>
              <a:t>are </a:t>
            </a:r>
            <a:r>
              <a:rPr sz="1000" spc="-40" dirty="0">
                <a:latin typeface="Arial"/>
                <a:cs typeface="Arial"/>
              </a:rPr>
              <a:t>there </a:t>
            </a:r>
            <a:r>
              <a:rPr sz="1000" spc="-25" dirty="0">
                <a:latin typeface="Arial"/>
                <a:cs typeface="Arial"/>
              </a:rPr>
              <a:t>entities </a:t>
            </a:r>
            <a:r>
              <a:rPr sz="1000" spc="10" dirty="0">
                <a:latin typeface="Arial"/>
                <a:cs typeface="Arial"/>
              </a:rPr>
              <a:t>that </a:t>
            </a:r>
            <a:r>
              <a:rPr sz="1000" spc="-75" dirty="0">
                <a:latin typeface="Arial"/>
                <a:cs typeface="Arial"/>
              </a:rPr>
              <a:t>are </a:t>
            </a:r>
            <a:r>
              <a:rPr sz="1000" spc="-10" dirty="0">
                <a:latin typeface="Arial"/>
                <a:cs typeface="Arial"/>
              </a:rPr>
              <a:t>not </a:t>
            </a:r>
            <a:r>
              <a:rPr sz="1000" spc="-15" dirty="0">
                <a:latin typeface="Arial"/>
                <a:cs typeface="Arial"/>
              </a:rPr>
              <a:t>in </a:t>
            </a:r>
            <a:r>
              <a:rPr sz="1000" spc="-25" dirty="0">
                <a:latin typeface="Arial"/>
                <a:cs typeface="Arial"/>
              </a:rPr>
              <a:t>space/time </a:t>
            </a:r>
            <a:r>
              <a:rPr sz="1000" spc="-10" dirty="0">
                <a:latin typeface="Arial"/>
                <a:cs typeface="Arial"/>
              </a:rPr>
              <a:t>(i.e.,  </a:t>
            </a:r>
            <a:r>
              <a:rPr sz="1000" spc="-20" dirty="0">
                <a:latin typeface="Arial"/>
                <a:cs typeface="Arial"/>
              </a:rPr>
              <a:t>abstract), </a:t>
            </a:r>
            <a:r>
              <a:rPr sz="1000" spc="-55" dirty="0">
                <a:latin typeface="Arial"/>
                <a:cs typeface="Arial"/>
              </a:rPr>
              <a:t>and is </a:t>
            </a:r>
            <a:r>
              <a:rPr sz="1000" spc="45" dirty="0">
                <a:latin typeface="Arial"/>
                <a:cs typeface="Arial"/>
              </a:rPr>
              <a:t>it </a:t>
            </a:r>
            <a:r>
              <a:rPr sz="1000" spc="-55" dirty="0">
                <a:latin typeface="Arial"/>
                <a:cs typeface="Arial"/>
              </a:rPr>
              <a:t>possible </a:t>
            </a:r>
            <a:r>
              <a:rPr sz="1000" spc="10" dirty="0">
                <a:latin typeface="Arial"/>
                <a:cs typeface="Arial"/>
              </a:rPr>
              <a:t>to </a:t>
            </a:r>
            <a:r>
              <a:rPr sz="1000" spc="-70" dirty="0">
                <a:latin typeface="Arial"/>
                <a:cs typeface="Arial"/>
              </a:rPr>
              <a:t>have </a:t>
            </a:r>
            <a:r>
              <a:rPr sz="1000" spc="-25" dirty="0">
                <a:latin typeface="Arial"/>
                <a:cs typeface="Arial"/>
              </a:rPr>
              <a:t>different entities </a:t>
            </a:r>
            <a:r>
              <a:rPr sz="1000" spc="-30" dirty="0">
                <a:latin typeface="Arial"/>
                <a:cs typeface="Arial"/>
              </a:rPr>
              <a:t>spatially  </a:t>
            </a:r>
            <a:r>
              <a:rPr sz="1000" spc="-45" dirty="0">
                <a:latin typeface="Arial"/>
                <a:cs typeface="Arial"/>
              </a:rPr>
              <a:t>or </a:t>
            </a:r>
            <a:r>
              <a:rPr sz="1000" spc="-30" dirty="0">
                <a:latin typeface="Arial"/>
                <a:cs typeface="Arial"/>
              </a:rPr>
              <a:t>spatio-temporally</a:t>
            </a:r>
            <a:r>
              <a:rPr sz="1000" spc="155" dirty="0">
                <a:latin typeface="Arial"/>
                <a:cs typeface="Arial"/>
              </a:rPr>
              <a:t> </a:t>
            </a:r>
            <a:r>
              <a:rPr sz="1000" spc="-50" dirty="0">
                <a:latin typeface="Arial"/>
                <a:cs typeface="Arial"/>
              </a:rPr>
              <a:t>colocalized?</a:t>
            </a:r>
            <a:endParaRPr sz="100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95"/>
              </a:spcBef>
              <a:buFont typeface="Arial"/>
              <a:buChar char="•"/>
            </a:pPr>
            <a:r>
              <a:rPr sz="1050" spc="-30" dirty="0">
                <a:latin typeface="Arial"/>
                <a:cs typeface="Arial"/>
              </a:rPr>
              <a:t>Principal </a:t>
            </a:r>
            <a:r>
              <a:rPr sz="1050" spc="-60" dirty="0">
                <a:latin typeface="Arial"/>
                <a:cs typeface="Arial"/>
              </a:rPr>
              <a:t>choices,  </a:t>
            </a:r>
            <a:r>
              <a:rPr sz="1050" dirty="0">
                <a:latin typeface="Arial"/>
                <a:cs typeface="Arial"/>
              </a:rPr>
              <a:t>with </a:t>
            </a:r>
            <a:r>
              <a:rPr sz="1050" spc="-60" dirty="0">
                <a:latin typeface="Arial"/>
                <a:cs typeface="Arial"/>
              </a:rPr>
              <a:t>common</a:t>
            </a:r>
            <a:r>
              <a:rPr sz="1050" spc="145" dirty="0">
                <a:latin typeface="Arial"/>
                <a:cs typeface="Arial"/>
              </a:rPr>
              <a:t> </a:t>
            </a:r>
            <a:r>
              <a:rPr sz="1050" spc="-30" dirty="0">
                <a:latin typeface="Arial"/>
                <a:cs typeface="Arial"/>
              </a:rPr>
              <a:t>terminology:</a:t>
            </a:r>
            <a:endParaRPr sz="1050" dirty="0">
              <a:latin typeface="Arial"/>
              <a:cs typeface="Arial"/>
            </a:endParaRPr>
          </a:p>
          <a:p>
            <a:pPr marL="461010" marR="1838325" indent="-171450">
              <a:lnSpc>
                <a:spcPct val="100000"/>
              </a:lnSpc>
              <a:spcBef>
                <a:spcPts val="175"/>
              </a:spcBef>
              <a:buFont typeface="Arial"/>
              <a:buChar char="•"/>
            </a:pPr>
            <a:r>
              <a:rPr sz="1000" spc="-25" dirty="0">
                <a:latin typeface="Arial"/>
                <a:cs typeface="Arial"/>
              </a:rPr>
              <a:t>Endurantist </a:t>
            </a:r>
            <a:r>
              <a:rPr sz="1000" spc="-55" dirty="0">
                <a:latin typeface="Arial"/>
                <a:cs typeface="Arial"/>
              </a:rPr>
              <a:t>vs. </a:t>
            </a:r>
            <a:r>
              <a:rPr sz="1000" spc="-30" dirty="0">
                <a:latin typeface="Arial"/>
                <a:cs typeface="Arial"/>
              </a:rPr>
              <a:t>Perdurantist  </a:t>
            </a:r>
            <a:endParaRPr lang="en-US" sz="1000" spc="-30" dirty="0" smtClean="0">
              <a:latin typeface="Arial"/>
              <a:cs typeface="Arial"/>
            </a:endParaRPr>
          </a:p>
          <a:p>
            <a:pPr marL="461010" marR="1838325" indent="-171450">
              <a:lnSpc>
                <a:spcPct val="100000"/>
              </a:lnSpc>
              <a:spcBef>
                <a:spcPts val="175"/>
              </a:spcBef>
              <a:buFont typeface="Arial"/>
              <a:buChar char="•"/>
            </a:pPr>
            <a:r>
              <a:rPr sz="1000" spc="-55" dirty="0" smtClean="0">
                <a:latin typeface="Arial"/>
                <a:cs typeface="Arial"/>
              </a:rPr>
              <a:t>Universals </a:t>
            </a:r>
            <a:r>
              <a:rPr sz="1000" spc="-55" dirty="0">
                <a:latin typeface="Arial"/>
                <a:cs typeface="Arial"/>
              </a:rPr>
              <a:t>vs. </a:t>
            </a:r>
            <a:r>
              <a:rPr sz="1000" spc="-35" dirty="0">
                <a:latin typeface="Arial"/>
                <a:cs typeface="Arial"/>
              </a:rPr>
              <a:t>Particulars  </a:t>
            </a:r>
            <a:endParaRPr lang="en-US" sz="1000" spc="-35" dirty="0" smtClean="0">
              <a:latin typeface="Arial"/>
              <a:cs typeface="Arial"/>
            </a:endParaRPr>
          </a:p>
          <a:p>
            <a:pPr marL="461010" marR="1838325" indent="-171450">
              <a:lnSpc>
                <a:spcPct val="100000"/>
              </a:lnSpc>
              <a:spcBef>
                <a:spcPts val="175"/>
              </a:spcBef>
              <a:buFont typeface="Arial"/>
              <a:buChar char="•"/>
            </a:pPr>
            <a:r>
              <a:rPr sz="1000" spc="-35" dirty="0" smtClean="0">
                <a:latin typeface="Arial"/>
                <a:cs typeface="Arial"/>
              </a:rPr>
              <a:t>Descriptive </a:t>
            </a:r>
            <a:r>
              <a:rPr sz="1000" spc="-55" dirty="0">
                <a:latin typeface="Arial"/>
                <a:cs typeface="Arial"/>
              </a:rPr>
              <a:t>vs. 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35" dirty="0">
                <a:latin typeface="Arial"/>
                <a:cs typeface="Arial"/>
              </a:rPr>
              <a:t>Prescriptive</a:t>
            </a:r>
            <a:endParaRPr sz="1000" dirty="0">
              <a:latin typeface="Arial"/>
              <a:cs typeface="Arial"/>
            </a:endParaRPr>
          </a:p>
          <a:p>
            <a:pPr marL="289560">
              <a:lnSpc>
                <a:spcPts val="1195"/>
              </a:lnSpc>
            </a:pPr>
            <a:r>
              <a:rPr sz="1000" spc="-15" dirty="0">
                <a:latin typeface="Arial"/>
                <a:cs typeface="Arial"/>
              </a:rPr>
              <a:t>(Onto)Logical </a:t>
            </a:r>
            <a:r>
              <a:rPr sz="1000" spc="-60" dirty="0">
                <a:latin typeface="Arial"/>
                <a:cs typeface="Arial"/>
              </a:rPr>
              <a:t>economy </a:t>
            </a:r>
            <a:r>
              <a:rPr sz="1000" spc="-55" dirty="0">
                <a:latin typeface="Arial"/>
                <a:cs typeface="Arial"/>
              </a:rPr>
              <a:t>and </a:t>
            </a:r>
            <a:r>
              <a:rPr sz="1000" spc="-15" dirty="0">
                <a:latin typeface="Arial"/>
                <a:cs typeface="Arial"/>
              </a:rPr>
              <a:t>multiplicative </a:t>
            </a:r>
            <a:r>
              <a:rPr sz="1000" spc="-55" dirty="0">
                <a:latin typeface="Arial"/>
                <a:cs typeface="Arial"/>
              </a:rPr>
              <a:t>vs.  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reductionist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364444" y="3365112"/>
            <a:ext cx="19240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35" dirty="0">
                <a:latin typeface="Arial"/>
                <a:cs typeface="Arial"/>
              </a:rPr>
              <a:t>6/46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Words>4660</Words>
  <Application>Microsoft Macintosh PowerPoint</Application>
  <PresentationFormat>Custom</PresentationFormat>
  <Paragraphs>911</Paragraphs>
  <Slides>66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Ontology Engineering</dc:title>
  <dc:creator>Maria Keet  email: ` `%%%`#`&amp;12_`__~~~ alse home: ` `%%%`#`&amp;12_`__~~~ alse</dc:creator>
  <cp:lastModifiedBy>Maria Keet</cp:lastModifiedBy>
  <cp:revision>15</cp:revision>
  <dcterms:created xsi:type="dcterms:W3CDTF">2019-08-15T17:06:10Z</dcterms:created>
  <dcterms:modified xsi:type="dcterms:W3CDTF">2019-10-08T19:39:05Z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2019-07-31T00:00:00Z</vt:filetime>
  </property>
  <property fmtid="{D5CDD505-2E9C-101B-9397-08002B2CF9AE}" pid="3" name="Creator">
    <vt:lpwstr>LaTeX with Beamer class</vt:lpwstr>
  </property>
  <property fmtid="{D5CDD505-2E9C-101B-9397-08002B2CF9AE}" pid="4" name="LastSaved">
    <vt:filetime>2019-08-15T00:00:00Z</vt:filetime>
  </property>
</Properties>
</file>