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2" r:id="rId23"/>
    <p:sldId id="283" r:id="rId24"/>
    <p:sldId id="285" r:id="rId25"/>
    <p:sldId id="286" r:id="rId26"/>
    <p:sldId id="287" r:id="rId27"/>
    <p:sldId id="288" r:id="rId28"/>
    <p:sldId id="289" r:id="rId29"/>
    <p:sldId id="290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9" r:id="rId46"/>
    <p:sldId id="313" r:id="rId47"/>
    <p:sldId id="314" r:id="rId48"/>
    <p:sldId id="315" r:id="rId49"/>
    <p:sldId id="316" r:id="rId50"/>
    <p:sldId id="319" r:id="rId51"/>
    <p:sldId id="320" r:id="rId52"/>
    <p:sldId id="321" r:id="rId53"/>
    <p:sldId id="322" r:id="rId54"/>
    <p:sldId id="323" r:id="rId55"/>
    <p:sldId id="324" r:id="rId56"/>
    <p:sldId id="325" r:id="rId57"/>
    <p:sldId id="326" r:id="rId58"/>
    <p:sldId id="327" r:id="rId59"/>
    <p:sldId id="330" r:id="rId60"/>
    <p:sldId id="331" r:id="rId61"/>
    <p:sldId id="335" r:id="rId62"/>
    <p:sldId id="336" r:id="rId63"/>
  </p:sldIdLst>
  <p:sldSz cx="4610100" cy="3460750"/>
  <p:notesSz cx="4610100" cy="34607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9" d="100"/>
          <a:sy n="149" d="100"/>
        </p:scale>
        <p:origin x="-792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notesMaster" Target="notesMasters/notesMaster1.xml"/><Relationship Id="rId65" Type="http://schemas.openxmlformats.org/officeDocument/2006/relationships/printerSettings" Target="printerSettings/printerSettings1.bin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CC407-0E45-A847-840C-9D5418063615}" type="datetimeFigureOut">
              <a:rPr lang="en-US" smtClean="0"/>
              <a:t>08/10/2019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41450" y="260350"/>
            <a:ext cx="1727200" cy="129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0375" y="1644650"/>
            <a:ext cx="3689350" cy="1557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BF18B-249D-7948-A0DD-621E87D76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69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Varzi04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BF18B-249D-7948-A0DD-621E87D7603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90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BF18B-249D-7948-A0DD-621E87D7603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76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ORM06 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BF18B-249D-7948-A0DD-621E87D7603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9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ESWC12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BF18B-249D-7948-A0DD-621E87D76034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99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ESWC12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BF18B-249D-7948-A0DD-621E87D76034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20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% {\small More detail: ``Ontology Patterns: Clarifying Concepts and Terminology'' by </a:t>
            </a:r>
          </a:p>
          <a:p>
            <a:r>
              <a:rPr lang="en-US" dirty="0" smtClean="0"/>
              <a:t>%R. A. </a:t>
            </a:r>
            <a:r>
              <a:rPr lang="en-US" dirty="0" err="1" smtClean="0"/>
              <a:t>Falbo</a:t>
            </a:r>
            <a:r>
              <a:rPr lang="en-US" dirty="0" smtClean="0"/>
              <a:t>, G. </a:t>
            </a:r>
            <a:r>
              <a:rPr lang="en-US" dirty="0" err="1" smtClean="0"/>
              <a:t>Guizzardi</a:t>
            </a:r>
            <a:r>
              <a:rPr lang="en-US" dirty="0" smtClean="0"/>
              <a:t>, A. </a:t>
            </a:r>
            <a:r>
              <a:rPr lang="en-US" dirty="0" err="1" smtClean="0"/>
              <a:t>Gangemi</a:t>
            </a:r>
            <a:r>
              <a:rPr lang="en-US" dirty="0" smtClean="0"/>
              <a:t>, V. </a:t>
            </a:r>
            <a:r>
              <a:rPr lang="en-US" dirty="0" err="1" smtClean="0"/>
              <a:t>Presutti</a:t>
            </a:r>
            <a:r>
              <a:rPr lang="en-US" dirty="0" smtClean="0"/>
              <a:t>. WOP 2013.}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BF18B-249D-7948-A0DD-621E87D76034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69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Presutti</a:t>
            </a:r>
            <a:r>
              <a:rPr lang="en-US" dirty="0" smtClean="0"/>
              <a:t> el at 08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BF18B-249D-7948-A0DD-621E87D76034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39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ESWC17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BF18B-249D-7948-A0DD-621E87D76034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13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08/10/2019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685"/>
              </a:lnSpc>
            </a:pPr>
            <a:fld id="{81D60167-4931-47E6-BA6A-407CBD079E47}" type="slidenum">
              <a:rPr spc="-5" dirty="0"/>
              <a:t>‹#›</a:t>
            </a:fld>
            <a:r>
              <a:rPr spc="50" dirty="0"/>
              <a:t>/59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08/10/2019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685"/>
              </a:lnSpc>
            </a:pPr>
            <a:fld id="{81D60167-4931-47E6-BA6A-407CBD079E47}" type="slidenum">
              <a:rPr spc="-5" dirty="0"/>
              <a:t>‹#›</a:t>
            </a:fld>
            <a:r>
              <a:rPr spc="50" dirty="0"/>
              <a:t>/59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08/10/2019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685"/>
              </a:lnSpc>
            </a:pPr>
            <a:fld id="{81D60167-4931-47E6-BA6A-407CBD079E47}" type="slidenum">
              <a:rPr spc="-5" dirty="0"/>
              <a:t>‹#›</a:t>
            </a:fld>
            <a:r>
              <a:rPr spc="50" dirty="0"/>
              <a:t>/59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08/10/2019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685"/>
              </a:lnSpc>
            </a:pPr>
            <a:fld id="{81D60167-4931-47E6-BA6A-407CBD079E47}" type="slidenum">
              <a:rPr spc="-5" dirty="0"/>
              <a:t>‹#›</a:t>
            </a:fld>
            <a:r>
              <a:rPr spc="50" dirty="0"/>
              <a:t>/59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08/10/2019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685"/>
              </a:lnSpc>
            </a:pPr>
            <a:fld id="{81D60167-4931-47E6-BA6A-407CBD079E47}" type="slidenum">
              <a:rPr spc="-5" dirty="0"/>
              <a:t>‹#›</a:t>
            </a:fld>
            <a:r>
              <a:rPr spc="50" dirty="0"/>
              <a:t>/59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69083" y="3295306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989465" y="3291344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167268" y="3291344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323614" y="3305428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334106" y="329515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344266" y="328499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26044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0505" y="138430"/>
            <a:ext cx="4149090" cy="553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0505" y="795972"/>
            <a:ext cx="4149090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08/10/2019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309998" y="3365112"/>
            <a:ext cx="247014" cy="1041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685"/>
              </a:lnSpc>
            </a:pPr>
            <a:fld id="{81D60167-4931-47E6-BA6A-407CBD079E47}" type="slidenum">
              <a:rPr spc="-5" dirty="0"/>
              <a:t>‹#›</a:t>
            </a:fld>
            <a:r>
              <a:rPr spc="50" dirty="0"/>
              <a:t>/59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23.xml"/><Relationship Id="rId5" Type="http://schemas.openxmlformats.org/officeDocument/2006/relationships/slide" Target="slide42.xml"/><Relationship Id="rId6" Type="http://schemas.openxmlformats.org/officeDocument/2006/relationships/slide" Target="slide51.xml"/><Relationship Id="rId7" Type="http://schemas.openxmlformats.org/officeDocument/2006/relationships/hyperlink" Target="mailto:mkeet@cs.uct.ac.za" TargetMode="External"/><Relationship Id="rId8" Type="http://schemas.openxmlformats.org/officeDocument/2006/relationships/hyperlink" Target="http://www.meteck.org/" TargetMode="Externa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slide" Target="slide3.xml"/><Relationship Id="rId5" Type="http://schemas.openxmlformats.org/officeDocument/2006/relationships/slide" Target="slide23.xml"/><Relationship Id="rId6" Type="http://schemas.openxmlformats.org/officeDocument/2006/relationships/slide" Target="slide42.xml"/><Relationship Id="rId7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23.xml"/><Relationship Id="rId5" Type="http://schemas.openxmlformats.org/officeDocument/2006/relationships/slide" Target="slide42.xml"/><Relationship Id="rId6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23.xml"/><Relationship Id="rId5" Type="http://schemas.openxmlformats.org/officeDocument/2006/relationships/slide" Target="slide42.xml"/><Relationship Id="rId6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slide" Target="slide3.xml"/><Relationship Id="rId5" Type="http://schemas.openxmlformats.org/officeDocument/2006/relationships/slide" Target="slide23.xml"/><Relationship Id="rId6" Type="http://schemas.openxmlformats.org/officeDocument/2006/relationships/slide" Target="slide42.xml"/><Relationship Id="rId7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slide" Target="slide3.xml"/><Relationship Id="rId5" Type="http://schemas.openxmlformats.org/officeDocument/2006/relationships/slide" Target="slide23.xml"/><Relationship Id="rId6" Type="http://schemas.openxmlformats.org/officeDocument/2006/relationships/slide" Target="slide42.xml"/><Relationship Id="rId7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" Target="slide3.xml"/><Relationship Id="rId6" Type="http://schemas.openxmlformats.org/officeDocument/2006/relationships/slide" Target="slide23.xml"/><Relationship Id="rId7" Type="http://schemas.openxmlformats.org/officeDocument/2006/relationships/slide" Target="slide42.xml"/><Relationship Id="rId8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" Target="slide3.xml"/><Relationship Id="rId6" Type="http://schemas.openxmlformats.org/officeDocument/2006/relationships/slide" Target="slide23.xml"/><Relationship Id="rId7" Type="http://schemas.openxmlformats.org/officeDocument/2006/relationships/slide" Target="slide42.xml"/><Relationship Id="rId8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slide" Target="slide3.xml"/><Relationship Id="rId5" Type="http://schemas.openxmlformats.org/officeDocument/2006/relationships/slide" Target="slide23.xml"/><Relationship Id="rId6" Type="http://schemas.openxmlformats.org/officeDocument/2006/relationships/slide" Target="slide42.xml"/><Relationship Id="rId7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slide" Target="slide3.xml"/><Relationship Id="rId5" Type="http://schemas.openxmlformats.org/officeDocument/2006/relationships/slide" Target="slide23.xml"/><Relationship Id="rId6" Type="http://schemas.openxmlformats.org/officeDocument/2006/relationships/slide" Target="slide42.xml"/><Relationship Id="rId7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23.xml"/><Relationship Id="rId5" Type="http://schemas.openxmlformats.org/officeDocument/2006/relationships/slide" Target="slide42.xml"/><Relationship Id="rId6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slide" Target="slide19.xml"/><Relationship Id="rId12" Type="http://schemas.openxmlformats.org/officeDocument/2006/relationships/slide" Target="slide26.xml"/><Relationship Id="rId13" Type="http://schemas.openxmlformats.org/officeDocument/2006/relationships/slide" Target="slide36.xml"/><Relationship Id="rId14" Type="http://schemas.openxmlformats.org/officeDocument/2006/relationships/slide" Target="slide39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slide" Target="slide3.xml"/><Relationship Id="rId4" Type="http://schemas.openxmlformats.org/officeDocument/2006/relationships/slide" Target="slide23.xml"/><Relationship Id="rId5" Type="http://schemas.openxmlformats.org/officeDocument/2006/relationships/slide" Target="slide42.xml"/><Relationship Id="rId6" Type="http://schemas.openxmlformats.org/officeDocument/2006/relationships/slide" Target="slide51.xml"/><Relationship Id="rId7" Type="http://schemas.openxmlformats.org/officeDocument/2006/relationships/image" Target="../media/image2.png"/><Relationship Id="rId8" Type="http://schemas.openxmlformats.org/officeDocument/2006/relationships/image" Target="../media/image3.png"/><Relationship Id="rId9" Type="http://schemas.openxmlformats.org/officeDocument/2006/relationships/slide" Target="slide5.xml"/><Relationship Id="rId10" Type="http://schemas.openxmlformats.org/officeDocument/2006/relationships/slide" Target="slide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23.xml"/><Relationship Id="rId5" Type="http://schemas.openxmlformats.org/officeDocument/2006/relationships/slide" Target="slide42.xml"/><Relationship Id="rId6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" Target="slide3.xml"/><Relationship Id="rId6" Type="http://schemas.openxmlformats.org/officeDocument/2006/relationships/slide" Target="slide23.xml"/><Relationship Id="rId7" Type="http://schemas.openxmlformats.org/officeDocument/2006/relationships/slide" Target="slide42.xml"/><Relationship Id="rId8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" Target="slide3.xml"/><Relationship Id="rId6" Type="http://schemas.openxmlformats.org/officeDocument/2006/relationships/slide" Target="slide23.xml"/><Relationship Id="rId7" Type="http://schemas.openxmlformats.org/officeDocument/2006/relationships/slide" Target="slide42.xml"/><Relationship Id="rId8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1" Type="http://schemas.openxmlformats.org/officeDocument/2006/relationships/slide" Target="slide36.xml"/><Relationship Id="rId12" Type="http://schemas.openxmlformats.org/officeDocument/2006/relationships/slide" Target="slide39.xml"/><Relationship Id="rId13" Type="http://schemas.openxmlformats.org/officeDocument/2006/relationships/slide" Target="slide42.xml"/><Relationship Id="rId14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" Target="slide3.xml"/><Relationship Id="rId6" Type="http://schemas.openxmlformats.org/officeDocument/2006/relationships/slide" Target="slide5.xml"/><Relationship Id="rId7" Type="http://schemas.openxmlformats.org/officeDocument/2006/relationships/slide" Target="slide11.xml"/><Relationship Id="rId8" Type="http://schemas.openxmlformats.org/officeDocument/2006/relationships/slide" Target="slide19.xml"/><Relationship Id="rId9" Type="http://schemas.openxmlformats.org/officeDocument/2006/relationships/slide" Target="slide23.xml"/><Relationship Id="rId10" Type="http://schemas.openxmlformats.org/officeDocument/2006/relationships/slide" Target="slide2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slide" Target="slide3.xml"/><Relationship Id="rId5" Type="http://schemas.openxmlformats.org/officeDocument/2006/relationships/slide" Target="slide23.xml"/><Relationship Id="rId6" Type="http://schemas.openxmlformats.org/officeDocument/2006/relationships/slide" Target="slide42.xml"/><Relationship Id="rId7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slide" Target="slide3.xml"/><Relationship Id="rId5" Type="http://schemas.openxmlformats.org/officeDocument/2006/relationships/slide" Target="slide23.xml"/><Relationship Id="rId6" Type="http://schemas.openxmlformats.org/officeDocument/2006/relationships/slide" Target="slide42.xml"/><Relationship Id="rId7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23.xml"/><Relationship Id="rId5" Type="http://schemas.openxmlformats.org/officeDocument/2006/relationships/slide" Target="slide42.xml"/><Relationship Id="rId6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23.xml"/><Relationship Id="rId5" Type="http://schemas.openxmlformats.org/officeDocument/2006/relationships/slide" Target="slide42.xml"/><Relationship Id="rId6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23.xml"/><Relationship Id="rId5" Type="http://schemas.openxmlformats.org/officeDocument/2006/relationships/slide" Target="slide42.xml"/><Relationship Id="rId6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4" Type="http://schemas.openxmlformats.org/officeDocument/2006/relationships/slide" Target="slide3.xml"/><Relationship Id="rId5" Type="http://schemas.openxmlformats.org/officeDocument/2006/relationships/slide" Target="slide23.xml"/><Relationship Id="rId6" Type="http://schemas.openxmlformats.org/officeDocument/2006/relationships/slide" Target="slide42.xml"/><Relationship Id="rId7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slide" Target="slide19.xml"/><Relationship Id="rId12" Type="http://schemas.openxmlformats.org/officeDocument/2006/relationships/slide" Target="slide26.xml"/><Relationship Id="rId13" Type="http://schemas.openxmlformats.org/officeDocument/2006/relationships/slide" Target="slide36.xml"/><Relationship Id="rId14" Type="http://schemas.openxmlformats.org/officeDocument/2006/relationships/slide" Target="slide39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slide" Target="slide3.xml"/><Relationship Id="rId4" Type="http://schemas.openxmlformats.org/officeDocument/2006/relationships/slide" Target="slide23.xml"/><Relationship Id="rId5" Type="http://schemas.openxmlformats.org/officeDocument/2006/relationships/slide" Target="slide42.xml"/><Relationship Id="rId6" Type="http://schemas.openxmlformats.org/officeDocument/2006/relationships/slide" Target="slide51.xml"/><Relationship Id="rId7" Type="http://schemas.openxmlformats.org/officeDocument/2006/relationships/image" Target="../media/image2.png"/><Relationship Id="rId8" Type="http://schemas.openxmlformats.org/officeDocument/2006/relationships/image" Target="../media/image3.png"/><Relationship Id="rId9" Type="http://schemas.openxmlformats.org/officeDocument/2006/relationships/slide" Target="slide5.xml"/><Relationship Id="rId10" Type="http://schemas.openxmlformats.org/officeDocument/2006/relationships/slide" Target="slide1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" Target="slide3.xml"/><Relationship Id="rId6" Type="http://schemas.openxmlformats.org/officeDocument/2006/relationships/slide" Target="slide23.xml"/><Relationship Id="rId7" Type="http://schemas.openxmlformats.org/officeDocument/2006/relationships/slide" Target="slide42.xml"/><Relationship Id="rId8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5" Type="http://schemas.openxmlformats.org/officeDocument/2006/relationships/slide" Target="slide3.xml"/><Relationship Id="rId6" Type="http://schemas.openxmlformats.org/officeDocument/2006/relationships/slide" Target="slide23.xml"/><Relationship Id="rId7" Type="http://schemas.openxmlformats.org/officeDocument/2006/relationships/slide" Target="slide42.xml"/><Relationship Id="rId8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slide" Target="slide3.xml"/><Relationship Id="rId5" Type="http://schemas.openxmlformats.org/officeDocument/2006/relationships/slide" Target="slide23.xml"/><Relationship Id="rId6" Type="http://schemas.openxmlformats.org/officeDocument/2006/relationships/slide" Target="slide42.xml"/><Relationship Id="rId7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slide" Target="slide3.xml"/><Relationship Id="rId5" Type="http://schemas.openxmlformats.org/officeDocument/2006/relationships/slide" Target="slide23.xml"/><Relationship Id="rId6" Type="http://schemas.openxmlformats.org/officeDocument/2006/relationships/slide" Target="slide42.xml"/><Relationship Id="rId7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slide" Target="slide3.xml"/><Relationship Id="rId5" Type="http://schemas.openxmlformats.org/officeDocument/2006/relationships/slide" Target="slide23.xml"/><Relationship Id="rId6" Type="http://schemas.openxmlformats.org/officeDocument/2006/relationships/slide" Target="slide42.xml"/><Relationship Id="rId7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hyperlink" Target="http://www.meteck.org/files/ontopartssup/supindex.html" TargetMode="External"/><Relationship Id="rId6" Type="http://schemas.openxmlformats.org/officeDocument/2006/relationships/slide" Target="slide3.xml"/><Relationship Id="rId7" Type="http://schemas.openxmlformats.org/officeDocument/2006/relationships/slide" Target="slide23.xml"/><Relationship Id="rId8" Type="http://schemas.openxmlformats.org/officeDocument/2006/relationships/slide" Target="slide42.xml"/><Relationship Id="rId9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slide" Target="slide3.xml"/><Relationship Id="rId5" Type="http://schemas.openxmlformats.org/officeDocument/2006/relationships/slide" Target="slide23.xml"/><Relationship Id="rId6" Type="http://schemas.openxmlformats.org/officeDocument/2006/relationships/slide" Target="slide42.xml"/><Relationship Id="rId7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3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6.png"/><Relationship Id="rId12" Type="http://schemas.openxmlformats.org/officeDocument/2006/relationships/image" Target="../media/image17.png"/><Relationship Id="rId13" Type="http://schemas.openxmlformats.org/officeDocument/2006/relationships/image" Target="../media/image18.png"/><Relationship Id="rId14" Type="http://schemas.openxmlformats.org/officeDocument/2006/relationships/slide" Target="slide3.xml"/><Relationship Id="rId15" Type="http://schemas.openxmlformats.org/officeDocument/2006/relationships/slide" Target="slide23.xml"/><Relationship Id="rId16" Type="http://schemas.openxmlformats.org/officeDocument/2006/relationships/slide" Target="slide42.xml"/><Relationship Id="rId17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9" Type="http://schemas.openxmlformats.org/officeDocument/2006/relationships/image" Target="../media/image14.png"/><Relationship Id="rId10" Type="http://schemas.openxmlformats.org/officeDocument/2006/relationships/image" Target="../media/image15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slide" Target="slide3.xml"/><Relationship Id="rId6" Type="http://schemas.openxmlformats.org/officeDocument/2006/relationships/slide" Target="slide23.xml"/><Relationship Id="rId7" Type="http://schemas.openxmlformats.org/officeDocument/2006/relationships/slide" Target="slide42.xml"/><Relationship Id="rId8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7" Type="http://schemas.openxmlformats.org/officeDocument/2006/relationships/slide" Target="slide3.xml"/><Relationship Id="rId8" Type="http://schemas.openxmlformats.org/officeDocument/2006/relationships/slide" Target="slide23.xml"/><Relationship Id="rId9" Type="http://schemas.openxmlformats.org/officeDocument/2006/relationships/slide" Target="slide42.xml"/><Relationship Id="rId10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slide" Target="slide3.xml"/><Relationship Id="rId5" Type="http://schemas.openxmlformats.org/officeDocument/2006/relationships/slide" Target="slide23.xml"/><Relationship Id="rId6" Type="http://schemas.openxmlformats.org/officeDocument/2006/relationships/slide" Target="slide42.xml"/><Relationship Id="rId7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slide" Target="slide62.xml"/><Relationship Id="rId5" Type="http://schemas.openxmlformats.org/officeDocument/2006/relationships/image" Target="../media/image22.png"/><Relationship Id="rId6" Type="http://schemas.openxmlformats.org/officeDocument/2006/relationships/image" Target="../media/image25.png"/><Relationship Id="rId7" Type="http://schemas.openxmlformats.org/officeDocument/2006/relationships/slide" Target="slide3.xml"/><Relationship Id="rId8" Type="http://schemas.openxmlformats.org/officeDocument/2006/relationships/slide" Target="slide23.xml"/><Relationship Id="rId9" Type="http://schemas.openxmlformats.org/officeDocument/2006/relationships/slide" Target="slide42.xml"/><Relationship Id="rId10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slide" Target="slide3.xml"/><Relationship Id="rId5" Type="http://schemas.openxmlformats.org/officeDocument/2006/relationships/slide" Target="slide23.xml"/><Relationship Id="rId6" Type="http://schemas.openxmlformats.org/officeDocument/2006/relationships/slide" Target="slide42.xml"/><Relationship Id="rId7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42.xml.rels><?xml version="1.0" encoding="UTF-8" standalone="yes"?>
<Relationships xmlns="http://schemas.openxmlformats.org/package/2006/relationships"><Relationship Id="rId11" Type="http://schemas.openxmlformats.org/officeDocument/2006/relationships/slide" Target="slide36.xml"/><Relationship Id="rId12" Type="http://schemas.openxmlformats.org/officeDocument/2006/relationships/slide" Target="slide39.xml"/><Relationship Id="rId13" Type="http://schemas.openxmlformats.org/officeDocument/2006/relationships/slide" Target="slide42.xml"/><Relationship Id="rId14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" Target="slide3.xml"/><Relationship Id="rId6" Type="http://schemas.openxmlformats.org/officeDocument/2006/relationships/slide" Target="slide5.xml"/><Relationship Id="rId7" Type="http://schemas.openxmlformats.org/officeDocument/2006/relationships/slide" Target="slide11.xml"/><Relationship Id="rId8" Type="http://schemas.openxmlformats.org/officeDocument/2006/relationships/slide" Target="slide19.xml"/><Relationship Id="rId9" Type="http://schemas.openxmlformats.org/officeDocument/2006/relationships/slide" Target="slide23.xml"/><Relationship Id="rId10" Type="http://schemas.openxmlformats.org/officeDocument/2006/relationships/slide" Target="slide2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slide" Target="slide3.xml"/><Relationship Id="rId5" Type="http://schemas.openxmlformats.org/officeDocument/2006/relationships/slide" Target="slide23.xml"/><Relationship Id="rId6" Type="http://schemas.openxmlformats.org/officeDocument/2006/relationships/slide" Target="slide42.xml"/><Relationship Id="rId7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4" Type="http://schemas.openxmlformats.org/officeDocument/2006/relationships/slide" Target="slide3.xml"/><Relationship Id="rId5" Type="http://schemas.openxmlformats.org/officeDocument/2006/relationships/slide" Target="slide23.xml"/><Relationship Id="rId6" Type="http://schemas.openxmlformats.org/officeDocument/2006/relationships/slide" Target="slide42.xml"/><Relationship Id="rId7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" Target="slide3.xml"/><Relationship Id="rId6" Type="http://schemas.openxmlformats.org/officeDocument/2006/relationships/slide" Target="slide23.xml"/><Relationship Id="rId7" Type="http://schemas.openxmlformats.org/officeDocument/2006/relationships/slide" Target="slide42.xml"/><Relationship Id="rId8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" Target="slide3.xml"/><Relationship Id="rId6" Type="http://schemas.openxmlformats.org/officeDocument/2006/relationships/slide" Target="slide23.xml"/><Relationship Id="rId7" Type="http://schemas.openxmlformats.org/officeDocument/2006/relationships/slide" Target="slide42.xml"/><Relationship Id="rId8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slide" Target="slide3.xml"/><Relationship Id="rId5" Type="http://schemas.openxmlformats.org/officeDocument/2006/relationships/slide" Target="slide23.xml"/><Relationship Id="rId6" Type="http://schemas.openxmlformats.org/officeDocument/2006/relationships/slide" Target="slide42.xml"/><Relationship Id="rId7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slide" Target="slide3.xml"/><Relationship Id="rId5" Type="http://schemas.openxmlformats.org/officeDocument/2006/relationships/slide" Target="slide23.xml"/><Relationship Id="rId6" Type="http://schemas.openxmlformats.org/officeDocument/2006/relationships/slide" Target="slide42.xml"/><Relationship Id="rId7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23.xml"/><Relationship Id="rId5" Type="http://schemas.openxmlformats.org/officeDocument/2006/relationships/slide" Target="slide42.xml"/><Relationship Id="rId6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slide" Target="slide3.xml"/><Relationship Id="rId5" Type="http://schemas.openxmlformats.org/officeDocument/2006/relationships/slide" Target="slide23.xml"/><Relationship Id="rId6" Type="http://schemas.openxmlformats.org/officeDocument/2006/relationships/slide" Target="slide42.xml"/><Relationship Id="rId7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slide" Target="slide3.xml"/><Relationship Id="rId5" Type="http://schemas.openxmlformats.org/officeDocument/2006/relationships/slide" Target="slide23.xml"/><Relationship Id="rId6" Type="http://schemas.openxmlformats.org/officeDocument/2006/relationships/slide" Target="slide42.xml"/><Relationship Id="rId7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51.xml.rels><?xml version="1.0" encoding="UTF-8" standalone="yes"?>
<Relationships xmlns="http://schemas.openxmlformats.org/package/2006/relationships"><Relationship Id="rId11" Type="http://schemas.openxmlformats.org/officeDocument/2006/relationships/slide" Target="slide36.xml"/><Relationship Id="rId12" Type="http://schemas.openxmlformats.org/officeDocument/2006/relationships/slide" Target="slide39.xml"/><Relationship Id="rId13" Type="http://schemas.openxmlformats.org/officeDocument/2006/relationships/slide" Target="slide42.xml"/><Relationship Id="rId14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" Target="slide3.xml"/><Relationship Id="rId6" Type="http://schemas.openxmlformats.org/officeDocument/2006/relationships/slide" Target="slide5.xml"/><Relationship Id="rId7" Type="http://schemas.openxmlformats.org/officeDocument/2006/relationships/slide" Target="slide11.xml"/><Relationship Id="rId8" Type="http://schemas.openxmlformats.org/officeDocument/2006/relationships/slide" Target="slide19.xml"/><Relationship Id="rId9" Type="http://schemas.openxmlformats.org/officeDocument/2006/relationships/slide" Target="slide23.xml"/><Relationship Id="rId10" Type="http://schemas.openxmlformats.org/officeDocument/2006/relationships/slide" Target="slide2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slide" Target="slide3.xml"/><Relationship Id="rId5" Type="http://schemas.openxmlformats.org/officeDocument/2006/relationships/slide" Target="slide23.xml"/><Relationship Id="rId6" Type="http://schemas.openxmlformats.org/officeDocument/2006/relationships/slide" Target="slide42.xml"/><Relationship Id="rId7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slide" Target="slide3.xml"/><Relationship Id="rId5" Type="http://schemas.openxmlformats.org/officeDocument/2006/relationships/slide" Target="slide23.xml"/><Relationship Id="rId6" Type="http://schemas.openxmlformats.org/officeDocument/2006/relationships/slide" Target="slide42.xml"/><Relationship Id="rId7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7.png"/><Relationship Id="rId5" Type="http://schemas.openxmlformats.org/officeDocument/2006/relationships/slide" Target="slide3.xml"/><Relationship Id="rId6" Type="http://schemas.openxmlformats.org/officeDocument/2006/relationships/slide" Target="slide23.xml"/><Relationship Id="rId7" Type="http://schemas.openxmlformats.org/officeDocument/2006/relationships/slide" Target="slide42.xml"/><Relationship Id="rId8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slide" Target="slide3.xml"/><Relationship Id="rId5" Type="http://schemas.openxmlformats.org/officeDocument/2006/relationships/slide" Target="slide23.xml"/><Relationship Id="rId6" Type="http://schemas.openxmlformats.org/officeDocument/2006/relationships/slide" Target="slide42.xml"/><Relationship Id="rId7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" Target="slide3.xml"/><Relationship Id="rId6" Type="http://schemas.openxmlformats.org/officeDocument/2006/relationships/slide" Target="slide23.xml"/><Relationship Id="rId7" Type="http://schemas.openxmlformats.org/officeDocument/2006/relationships/slide" Target="slide42.xml"/><Relationship Id="rId8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slide" Target="slide3.xml"/><Relationship Id="rId5" Type="http://schemas.openxmlformats.org/officeDocument/2006/relationships/slide" Target="slide23.xml"/><Relationship Id="rId6" Type="http://schemas.openxmlformats.org/officeDocument/2006/relationships/slide" Target="slide42.xml"/><Relationship Id="rId7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8.jpg"/><Relationship Id="rId5" Type="http://schemas.openxmlformats.org/officeDocument/2006/relationships/slide" Target="slide3.xml"/><Relationship Id="rId6" Type="http://schemas.openxmlformats.org/officeDocument/2006/relationships/slide" Target="slide23.xml"/><Relationship Id="rId7" Type="http://schemas.openxmlformats.org/officeDocument/2006/relationships/slide" Target="slide42.xml"/><Relationship Id="rId8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slide" Target="slide3.xml"/><Relationship Id="rId5" Type="http://schemas.openxmlformats.org/officeDocument/2006/relationships/slide" Target="slide23.xml"/><Relationship Id="rId6" Type="http://schemas.openxmlformats.org/officeDocument/2006/relationships/slide" Target="slide42.xml"/><Relationship Id="rId7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slide" Target="slide3.xml"/><Relationship Id="rId5" Type="http://schemas.openxmlformats.org/officeDocument/2006/relationships/slide" Target="slide23.xml"/><Relationship Id="rId6" Type="http://schemas.openxmlformats.org/officeDocument/2006/relationships/slide" Target="slide42.xml"/><Relationship Id="rId7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60.xml.rels><?xml version="1.0" encoding="UTF-8" standalone="yes"?>
<Relationships xmlns="http://schemas.openxmlformats.org/package/2006/relationships"><Relationship Id="rId9" Type="http://schemas.openxmlformats.org/officeDocument/2006/relationships/image" Target="../media/image34.png"/><Relationship Id="rId20" Type="http://schemas.openxmlformats.org/officeDocument/2006/relationships/image" Target="../media/image45.png"/><Relationship Id="rId21" Type="http://schemas.openxmlformats.org/officeDocument/2006/relationships/image" Target="../media/image46.png"/><Relationship Id="rId22" Type="http://schemas.openxmlformats.org/officeDocument/2006/relationships/image" Target="../media/image47.png"/><Relationship Id="rId23" Type="http://schemas.openxmlformats.org/officeDocument/2006/relationships/image" Target="../media/image48.png"/><Relationship Id="rId24" Type="http://schemas.openxmlformats.org/officeDocument/2006/relationships/image" Target="../media/image49.png"/><Relationship Id="rId25" Type="http://schemas.openxmlformats.org/officeDocument/2006/relationships/image" Target="../media/image50.png"/><Relationship Id="rId26" Type="http://schemas.openxmlformats.org/officeDocument/2006/relationships/slide" Target="slide3.xml"/><Relationship Id="rId27" Type="http://schemas.openxmlformats.org/officeDocument/2006/relationships/slide" Target="slide23.xml"/><Relationship Id="rId28" Type="http://schemas.openxmlformats.org/officeDocument/2006/relationships/slide" Target="slide42.xml"/><Relationship Id="rId29" Type="http://schemas.openxmlformats.org/officeDocument/2006/relationships/slide" Target="slide51.xml"/><Relationship Id="rId10" Type="http://schemas.openxmlformats.org/officeDocument/2006/relationships/image" Target="../media/image35.png"/><Relationship Id="rId11" Type="http://schemas.openxmlformats.org/officeDocument/2006/relationships/image" Target="../media/image36.png"/><Relationship Id="rId12" Type="http://schemas.openxmlformats.org/officeDocument/2006/relationships/image" Target="../media/image37.png"/><Relationship Id="rId13" Type="http://schemas.openxmlformats.org/officeDocument/2006/relationships/image" Target="../media/image38.png"/><Relationship Id="rId14" Type="http://schemas.openxmlformats.org/officeDocument/2006/relationships/image" Target="../media/image39.png"/><Relationship Id="rId15" Type="http://schemas.openxmlformats.org/officeDocument/2006/relationships/image" Target="../media/image40.png"/><Relationship Id="rId16" Type="http://schemas.openxmlformats.org/officeDocument/2006/relationships/image" Target="../media/image41.png"/><Relationship Id="rId17" Type="http://schemas.openxmlformats.org/officeDocument/2006/relationships/image" Target="../media/image42.png"/><Relationship Id="rId18" Type="http://schemas.openxmlformats.org/officeDocument/2006/relationships/image" Target="../media/image43.png"/><Relationship Id="rId19" Type="http://schemas.openxmlformats.org/officeDocument/2006/relationships/image" Target="../media/image44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6" Type="http://schemas.openxmlformats.org/officeDocument/2006/relationships/image" Target="../media/image31.png"/><Relationship Id="rId7" Type="http://schemas.openxmlformats.org/officeDocument/2006/relationships/image" Target="../media/image32.png"/><Relationship Id="rId8" Type="http://schemas.openxmlformats.org/officeDocument/2006/relationships/image" Target="../media/image33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slide" Target="slide3.xml"/><Relationship Id="rId5" Type="http://schemas.openxmlformats.org/officeDocument/2006/relationships/slide" Target="slide23.xml"/><Relationship Id="rId6" Type="http://schemas.openxmlformats.org/officeDocument/2006/relationships/slide" Target="slide42.xml"/><Relationship Id="rId7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62.xml.rels><?xml version="1.0" encoding="UTF-8" standalone="yes"?>
<Relationships xmlns="http://schemas.openxmlformats.org/package/2006/relationships"><Relationship Id="rId11" Type="http://schemas.openxmlformats.org/officeDocument/2006/relationships/slide" Target="slide36.xml"/><Relationship Id="rId12" Type="http://schemas.openxmlformats.org/officeDocument/2006/relationships/slide" Target="slide39.xml"/><Relationship Id="rId13" Type="http://schemas.openxmlformats.org/officeDocument/2006/relationships/slide" Target="slide42.xml"/><Relationship Id="rId14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" Target="slide3.xml"/><Relationship Id="rId6" Type="http://schemas.openxmlformats.org/officeDocument/2006/relationships/slide" Target="slide5.xml"/><Relationship Id="rId7" Type="http://schemas.openxmlformats.org/officeDocument/2006/relationships/slide" Target="slide11.xml"/><Relationship Id="rId8" Type="http://schemas.openxmlformats.org/officeDocument/2006/relationships/slide" Target="slide19.xml"/><Relationship Id="rId9" Type="http://schemas.openxmlformats.org/officeDocument/2006/relationships/slide" Target="slide23.xml"/><Relationship Id="rId10" Type="http://schemas.openxmlformats.org/officeDocument/2006/relationships/slide" Target="slide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slide" Target="slide3.xml"/><Relationship Id="rId5" Type="http://schemas.openxmlformats.org/officeDocument/2006/relationships/slide" Target="slide23.xml"/><Relationship Id="rId6" Type="http://schemas.openxmlformats.org/officeDocument/2006/relationships/slide" Target="slide42.xml"/><Relationship Id="rId7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slide" Target="slide3.xml"/><Relationship Id="rId5" Type="http://schemas.openxmlformats.org/officeDocument/2006/relationships/slide" Target="slide23.xml"/><Relationship Id="rId6" Type="http://schemas.openxmlformats.org/officeDocument/2006/relationships/slide" Target="slide42.xml"/><Relationship Id="rId7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slide" Target="slide3.xml"/><Relationship Id="rId5" Type="http://schemas.openxmlformats.org/officeDocument/2006/relationships/slide" Target="slide23.xml"/><Relationship Id="rId6" Type="http://schemas.openxmlformats.org/officeDocument/2006/relationships/slide" Target="slide42.xml"/><Relationship Id="rId7" Type="http://schemas.openxmlformats.org/officeDocument/2006/relationships/slide" Target="slide51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P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a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736714" y="37668"/>
            <a:ext cx="14159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2210510" y="37668"/>
            <a:ext cx="13137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351744" y="3365112"/>
            <a:ext cx="205104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fld id="{81D60167-4931-47E6-BA6A-407CBD079E47}" type="slidenum">
              <a:rPr sz="600" b="1" spc="-5" dirty="0">
                <a:latin typeface="Arial"/>
                <a:cs typeface="Arial"/>
              </a:rPr>
              <a:t>1</a:t>
            </a:fld>
            <a:r>
              <a:rPr sz="600" b="1" spc="50" dirty="0">
                <a:latin typeface="Arial"/>
                <a:cs typeface="Arial"/>
              </a:rPr>
              <a:t>/59</a:t>
            </a:r>
            <a:endParaRPr sz="6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81164" y="811060"/>
            <a:ext cx="3645535" cy="2159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Ontology</a:t>
            </a:r>
            <a:r>
              <a:rPr sz="1400" spc="2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Engineering</a:t>
            </a:r>
            <a:endParaRPr sz="1400">
              <a:latin typeface="Arial"/>
              <a:cs typeface="Arial"/>
            </a:endParaRPr>
          </a:p>
          <a:p>
            <a:pPr marL="12700" marR="5080" algn="ctr">
              <a:lnSpc>
                <a:spcPct val="102600"/>
              </a:lnSpc>
              <a:spcBef>
                <a:spcPts val="290"/>
              </a:spcBef>
            </a:pPr>
            <a:r>
              <a:rPr sz="1050" spc="-45" dirty="0">
                <a:solidFill>
                  <a:srgbClr val="46AA78"/>
                </a:solidFill>
                <a:latin typeface="Arial"/>
                <a:cs typeface="Arial"/>
              </a:rPr>
              <a:t>Lecture </a:t>
            </a:r>
            <a:r>
              <a:rPr sz="1050" spc="-35" dirty="0">
                <a:solidFill>
                  <a:srgbClr val="46AA78"/>
                </a:solidFill>
                <a:latin typeface="Arial"/>
                <a:cs typeface="Arial"/>
              </a:rPr>
              <a:t>7:  </a:t>
            </a:r>
            <a:r>
              <a:rPr sz="1050" spc="-50" dirty="0">
                <a:solidFill>
                  <a:srgbClr val="46AA78"/>
                </a:solidFill>
                <a:latin typeface="Arial"/>
                <a:cs typeface="Arial"/>
              </a:rPr>
              <a:t>Top-down  </a:t>
            </a:r>
            <a:r>
              <a:rPr sz="1050" spc="-35" dirty="0">
                <a:solidFill>
                  <a:srgbClr val="46AA78"/>
                </a:solidFill>
                <a:latin typeface="Arial"/>
                <a:cs typeface="Arial"/>
              </a:rPr>
              <a:t>(and </a:t>
            </a:r>
            <a:r>
              <a:rPr sz="1050" spc="-20" dirty="0">
                <a:solidFill>
                  <a:srgbClr val="46AA78"/>
                </a:solidFill>
                <a:latin typeface="Arial"/>
                <a:cs typeface="Arial"/>
              </a:rPr>
              <a:t>middle-out) </a:t>
            </a:r>
            <a:r>
              <a:rPr sz="1050" spc="-30" dirty="0">
                <a:solidFill>
                  <a:srgbClr val="46AA78"/>
                </a:solidFill>
                <a:latin typeface="Arial"/>
                <a:cs typeface="Arial"/>
              </a:rPr>
              <a:t>Ontology </a:t>
            </a:r>
            <a:r>
              <a:rPr sz="1050" spc="-50" dirty="0">
                <a:solidFill>
                  <a:srgbClr val="46AA78"/>
                </a:solidFill>
                <a:latin typeface="Arial"/>
                <a:cs typeface="Arial"/>
              </a:rPr>
              <a:t>Development  </a:t>
            </a:r>
            <a:r>
              <a:rPr sz="1050" spc="9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46AA78"/>
                </a:solidFill>
                <a:latin typeface="Arial"/>
                <a:cs typeface="Arial"/>
              </a:rPr>
              <a:t>II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955"/>
              </a:spcBef>
            </a:pPr>
            <a:r>
              <a:rPr sz="1050" spc="-30" dirty="0">
                <a:latin typeface="Arial"/>
                <a:cs typeface="Arial"/>
              </a:rPr>
              <a:t>Maria</a:t>
            </a:r>
            <a:r>
              <a:rPr sz="1050" spc="-20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Keet</a:t>
            </a:r>
            <a:endParaRPr sz="10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34"/>
              </a:spcBef>
            </a:pPr>
            <a:r>
              <a:rPr sz="900" spc="-25" dirty="0">
                <a:latin typeface="Arial"/>
                <a:cs typeface="Arial"/>
              </a:rPr>
              <a:t>email: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spc="-70" dirty="0">
                <a:latin typeface="Courier New"/>
                <a:cs typeface="Courier New"/>
                <a:hlinkClick r:id="rId7"/>
              </a:rPr>
              <a:t>mkeet@cs.uct.ac.za</a:t>
            </a:r>
            <a:endParaRPr sz="900">
              <a:latin typeface="Courier New"/>
              <a:cs typeface="Courier New"/>
            </a:endParaRPr>
          </a:p>
          <a:p>
            <a:pPr algn="ctr">
              <a:lnSpc>
                <a:spcPct val="100000"/>
              </a:lnSpc>
              <a:spcBef>
                <a:spcPts val="275"/>
              </a:spcBef>
            </a:pPr>
            <a:r>
              <a:rPr sz="900" spc="-35" dirty="0">
                <a:latin typeface="Arial"/>
                <a:cs typeface="Arial"/>
              </a:rPr>
              <a:t>home: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spc="-70" dirty="0">
                <a:latin typeface="Courier New"/>
                <a:cs typeface="Courier New"/>
                <a:hlinkClick r:id="rId8"/>
              </a:rPr>
              <a:t>http://www.meteck.org</a:t>
            </a:r>
            <a:endParaRPr sz="9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953769" marR="945515" algn="ctr">
              <a:lnSpc>
                <a:spcPts val="950"/>
              </a:lnSpc>
            </a:pPr>
            <a:r>
              <a:rPr sz="800" dirty="0">
                <a:latin typeface="Arial"/>
                <a:cs typeface="Arial"/>
              </a:rPr>
              <a:t>Department </a:t>
            </a:r>
            <a:r>
              <a:rPr sz="800" spc="5" dirty="0">
                <a:latin typeface="Arial"/>
                <a:cs typeface="Arial"/>
              </a:rPr>
              <a:t>of </a:t>
            </a:r>
            <a:r>
              <a:rPr sz="800" spc="-10" dirty="0">
                <a:latin typeface="Arial"/>
                <a:cs typeface="Arial"/>
              </a:rPr>
              <a:t>Computer </a:t>
            </a:r>
            <a:r>
              <a:rPr sz="800" spc="-35" dirty="0">
                <a:latin typeface="Arial"/>
                <a:cs typeface="Arial"/>
              </a:rPr>
              <a:t>Science  </a:t>
            </a:r>
            <a:r>
              <a:rPr sz="800" spc="-5" dirty="0">
                <a:latin typeface="Arial"/>
                <a:cs typeface="Arial"/>
              </a:rPr>
              <a:t>University </a:t>
            </a:r>
            <a:r>
              <a:rPr sz="800" spc="5" dirty="0">
                <a:latin typeface="Arial"/>
                <a:cs typeface="Arial"/>
              </a:rPr>
              <a:t>of </a:t>
            </a:r>
            <a:r>
              <a:rPr sz="800" spc="-40" dirty="0">
                <a:latin typeface="Arial"/>
                <a:cs typeface="Arial"/>
              </a:rPr>
              <a:t>Cape  </a:t>
            </a:r>
            <a:r>
              <a:rPr sz="800" spc="-5" dirty="0">
                <a:latin typeface="Arial"/>
                <a:cs typeface="Arial"/>
              </a:rPr>
              <a:t>Town, South</a:t>
            </a:r>
            <a:r>
              <a:rPr sz="800" spc="120" dirty="0">
                <a:latin typeface="Arial"/>
                <a:cs typeface="Arial"/>
              </a:rPr>
              <a:t> </a:t>
            </a:r>
            <a:r>
              <a:rPr sz="800" spc="5" dirty="0">
                <a:latin typeface="Arial"/>
                <a:cs typeface="Arial"/>
              </a:rPr>
              <a:t>Africa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0" i="1" spc="-70" dirty="0">
                <a:latin typeface="Arial"/>
                <a:cs typeface="Arial"/>
              </a:rPr>
              <a:t>Semester  </a:t>
            </a:r>
            <a:r>
              <a:rPr sz="1000" i="1" spc="-30" dirty="0">
                <a:latin typeface="Arial"/>
                <a:cs typeface="Arial"/>
              </a:rPr>
              <a:t>2, </a:t>
            </a:r>
            <a:r>
              <a:rPr sz="1000" i="1" spc="-20" dirty="0">
                <a:latin typeface="Arial"/>
                <a:cs typeface="Arial"/>
              </a:rPr>
              <a:t>Block </a:t>
            </a:r>
            <a:r>
              <a:rPr sz="1000" i="1" spc="-5" dirty="0">
                <a:latin typeface="Arial"/>
                <a:cs typeface="Arial"/>
              </a:rPr>
              <a:t>I,</a:t>
            </a:r>
            <a:r>
              <a:rPr sz="1000" i="1" spc="65" dirty="0">
                <a:latin typeface="Arial"/>
                <a:cs typeface="Arial"/>
              </a:rPr>
              <a:t> </a:t>
            </a:r>
            <a:r>
              <a:rPr sz="1000" i="1" spc="-60" dirty="0">
                <a:latin typeface="Arial"/>
                <a:cs typeface="Arial"/>
              </a:rPr>
              <a:t>2019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763993" y="491591"/>
            <a:ext cx="308038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Analysis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the </a:t>
            </a:r>
            <a:r>
              <a:rPr sz="1400" spc="-114" dirty="0">
                <a:solidFill>
                  <a:srgbClr val="46AA78"/>
                </a:solidFill>
                <a:latin typeface="Arial"/>
                <a:cs typeface="Arial"/>
              </a:rPr>
              <a:t>issues 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from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diverse </a:t>
            </a:r>
            <a:r>
              <a:rPr sz="1400" spc="9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90" dirty="0">
                <a:solidFill>
                  <a:srgbClr val="46AA78"/>
                </a:solidFill>
                <a:latin typeface="Arial"/>
                <a:cs typeface="Arial"/>
              </a:rPr>
              <a:t>angles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502551" y="11675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02551" y="1721688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02551" y="2103805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02551" y="2313838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02551" y="2695943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624394" y="1091245"/>
            <a:ext cx="3814255" cy="1645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ct val="102600"/>
              </a:lnSpc>
              <a:buFont typeface="Arial"/>
              <a:buChar char="•"/>
            </a:pPr>
            <a:r>
              <a:rPr sz="1050" spc="-45" dirty="0">
                <a:latin typeface="Arial"/>
                <a:cs typeface="Arial"/>
              </a:rPr>
              <a:t>Mereological </a:t>
            </a:r>
            <a:r>
              <a:rPr sz="1050" spc="-55" dirty="0">
                <a:latin typeface="Arial"/>
                <a:cs typeface="Arial"/>
              </a:rPr>
              <a:t>theories </a:t>
            </a:r>
            <a:r>
              <a:rPr sz="1050" spc="-25" dirty="0">
                <a:latin typeface="Arial"/>
                <a:cs typeface="Arial"/>
              </a:rPr>
              <a:t>(Varzi, </a:t>
            </a:r>
            <a:r>
              <a:rPr sz="1050" spc="-35" dirty="0">
                <a:latin typeface="Arial"/>
                <a:cs typeface="Arial"/>
              </a:rPr>
              <a:t>2004), </a:t>
            </a:r>
            <a:r>
              <a:rPr sz="1050" spc="-90" dirty="0">
                <a:latin typeface="Arial"/>
                <a:cs typeface="Arial"/>
              </a:rPr>
              <a:t>usage </a:t>
            </a:r>
            <a:r>
              <a:rPr sz="1050" spc="85" dirty="0">
                <a:latin typeface="Arial"/>
                <a:cs typeface="Arial"/>
              </a:rPr>
              <a:t>&amp; </a:t>
            </a:r>
            <a:r>
              <a:rPr sz="1050" spc="-60" dirty="0">
                <a:latin typeface="Arial"/>
                <a:cs typeface="Arial"/>
              </a:rPr>
              <a:t>extensions </a:t>
            </a:r>
            <a:r>
              <a:rPr sz="1050" spc="-30" dirty="0">
                <a:latin typeface="Arial"/>
                <a:cs typeface="Arial"/>
              </a:rPr>
              <a:t>(e.g.  </a:t>
            </a:r>
            <a:r>
              <a:rPr sz="1050" spc="-50" dirty="0">
                <a:latin typeface="Arial"/>
                <a:cs typeface="Arial"/>
              </a:rPr>
              <a:t>mereotopology, </a:t>
            </a:r>
            <a:r>
              <a:rPr sz="1050" spc="-25" dirty="0">
                <a:latin typeface="Arial"/>
                <a:cs typeface="Arial"/>
              </a:rPr>
              <a:t>relation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35" dirty="0">
                <a:latin typeface="Arial"/>
                <a:cs typeface="Arial"/>
              </a:rPr>
              <a:t>granularity, </a:t>
            </a:r>
            <a:r>
              <a:rPr sz="1050" spc="-55" dirty="0">
                <a:latin typeface="Arial"/>
                <a:cs typeface="Arial"/>
              </a:rPr>
              <a:t>set </a:t>
            </a:r>
            <a:r>
              <a:rPr sz="1050" spc="-25" dirty="0">
                <a:latin typeface="Arial"/>
                <a:cs typeface="Arial"/>
              </a:rPr>
              <a:t>theory) </a:t>
            </a:r>
            <a:r>
              <a:rPr sz="1050" spc="-65" dirty="0">
                <a:latin typeface="Arial"/>
                <a:cs typeface="Arial"/>
              </a:rPr>
              <a:t>–  </a:t>
            </a:r>
            <a:r>
              <a:rPr sz="1050" spc="-30" dirty="0">
                <a:latin typeface="Arial"/>
                <a:cs typeface="Arial"/>
              </a:rPr>
              <a:t>Ontology</a:t>
            </a:r>
            <a:endParaRPr sz="1050" dirty="0">
              <a:latin typeface="Arial"/>
              <a:cs typeface="Arial"/>
            </a:endParaRPr>
          </a:p>
          <a:p>
            <a:pPr marL="184150" marR="78105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45" dirty="0">
                <a:latin typeface="Arial"/>
                <a:cs typeface="Arial"/>
              </a:rPr>
              <a:t>Early </a:t>
            </a:r>
            <a:r>
              <a:rPr sz="1050" spc="-25" dirty="0">
                <a:latin typeface="Arial"/>
                <a:cs typeface="Arial"/>
              </a:rPr>
              <a:t>attempts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25" dirty="0">
                <a:latin typeface="Arial"/>
                <a:cs typeface="Arial"/>
              </a:rPr>
              <a:t>direct </a:t>
            </a:r>
            <a:r>
              <a:rPr sz="1050" spc="-30" dirty="0">
                <a:latin typeface="Arial"/>
                <a:cs typeface="Arial"/>
              </a:rPr>
              <a:t>parthood, </a:t>
            </a:r>
            <a:r>
              <a:rPr sz="1050" spc="-85" dirty="0">
                <a:latin typeface="Arial"/>
                <a:cs typeface="Arial"/>
              </a:rPr>
              <a:t>SEP </a:t>
            </a:r>
            <a:r>
              <a:rPr sz="1050" spc="-25" dirty="0">
                <a:latin typeface="Arial"/>
                <a:cs typeface="Arial"/>
              </a:rPr>
              <a:t>triples,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30" dirty="0">
                <a:latin typeface="Arial"/>
                <a:cs typeface="Arial"/>
              </a:rPr>
              <a:t>other  </a:t>
            </a:r>
            <a:r>
              <a:rPr sz="1050" spc="-35" dirty="0">
                <a:latin typeface="Arial"/>
                <a:cs typeface="Arial"/>
              </a:rPr>
              <a:t>outstanding </a:t>
            </a:r>
            <a:r>
              <a:rPr sz="1050" spc="-80" dirty="0">
                <a:latin typeface="Arial"/>
                <a:cs typeface="Arial"/>
              </a:rPr>
              <a:t>issues,  </a:t>
            </a:r>
            <a:r>
              <a:rPr sz="1050" spc="-90" dirty="0">
                <a:latin typeface="Arial"/>
                <a:cs typeface="Arial"/>
              </a:rPr>
              <a:t>some  </a:t>
            </a:r>
            <a:r>
              <a:rPr sz="1050" dirty="0">
                <a:latin typeface="Arial"/>
                <a:cs typeface="Arial"/>
              </a:rPr>
              <a:t>still</a:t>
            </a:r>
            <a:r>
              <a:rPr sz="1050" spc="75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remaining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4"/>
              </a:spcBef>
              <a:buFont typeface="Arial"/>
              <a:buChar char="•"/>
            </a:pPr>
            <a:r>
              <a:rPr sz="1050" spc="-40" dirty="0">
                <a:latin typeface="Arial"/>
                <a:cs typeface="Arial"/>
              </a:rPr>
              <a:t>Cognitive </a:t>
            </a:r>
            <a:r>
              <a:rPr sz="1050" spc="85" dirty="0">
                <a:latin typeface="Arial"/>
                <a:cs typeface="Arial"/>
              </a:rPr>
              <a:t>&amp; </a:t>
            </a:r>
            <a:r>
              <a:rPr sz="1050" spc="-25" dirty="0">
                <a:latin typeface="Arial"/>
                <a:cs typeface="Arial"/>
              </a:rPr>
              <a:t>linguistic </a:t>
            </a:r>
            <a:r>
              <a:rPr sz="1050" spc="-90" dirty="0">
                <a:latin typeface="Arial"/>
                <a:cs typeface="Arial"/>
              </a:rPr>
              <a:t>issues  </a:t>
            </a:r>
            <a:r>
              <a:rPr sz="1050" spc="-20" dirty="0">
                <a:latin typeface="Arial"/>
                <a:cs typeface="Arial"/>
              </a:rPr>
              <a:t>from</a:t>
            </a:r>
            <a:r>
              <a:rPr sz="1050" spc="200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meronymy</a:t>
            </a:r>
            <a:endParaRPr sz="1050" dirty="0">
              <a:latin typeface="Arial"/>
              <a:cs typeface="Arial"/>
            </a:endParaRPr>
          </a:p>
          <a:p>
            <a:pPr marL="184150" marR="76835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20" dirty="0">
                <a:latin typeface="Arial"/>
                <a:cs typeface="Arial"/>
              </a:rPr>
              <a:t>Their </a:t>
            </a:r>
            <a:r>
              <a:rPr sz="1050" spc="-100" dirty="0">
                <a:latin typeface="Arial"/>
                <a:cs typeface="Arial"/>
              </a:rPr>
              <a:t>use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45" dirty="0">
                <a:latin typeface="Arial"/>
                <a:cs typeface="Arial"/>
              </a:rPr>
              <a:t>conceptual </a:t>
            </a:r>
            <a:r>
              <a:rPr sz="1050" spc="-35" dirty="0">
                <a:latin typeface="Arial"/>
                <a:cs typeface="Arial"/>
              </a:rPr>
              <a:t>modelling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35" dirty="0">
                <a:latin typeface="Arial"/>
                <a:cs typeface="Arial"/>
              </a:rPr>
              <a:t>ontology </a:t>
            </a:r>
            <a:r>
              <a:rPr sz="1050" spc="-55" dirty="0">
                <a:latin typeface="Arial"/>
                <a:cs typeface="Arial"/>
              </a:rPr>
              <a:t>engineering  </a:t>
            </a:r>
            <a:r>
              <a:rPr sz="1050" spc="-30" dirty="0">
                <a:latin typeface="Arial"/>
                <a:cs typeface="Arial"/>
              </a:rPr>
              <a:t>(e.g.  </a:t>
            </a:r>
            <a:r>
              <a:rPr sz="1050" spc="-20" dirty="0">
                <a:latin typeface="Arial"/>
                <a:cs typeface="Arial"/>
              </a:rPr>
              <a:t>UML’s</a:t>
            </a:r>
            <a:r>
              <a:rPr sz="1050" spc="-10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aggregation)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40" dirty="0">
                <a:latin typeface="Arial"/>
                <a:cs typeface="Arial"/>
              </a:rPr>
              <a:t>Subject </a:t>
            </a:r>
            <a:r>
              <a:rPr sz="1050" spc="-55" dirty="0">
                <a:latin typeface="Arial"/>
                <a:cs typeface="Arial"/>
              </a:rPr>
              <a:t>domains: </a:t>
            </a:r>
            <a:r>
              <a:rPr sz="1050" spc="50" dirty="0">
                <a:latin typeface="Arial"/>
                <a:cs typeface="Arial"/>
              </a:rPr>
              <a:t> </a:t>
            </a:r>
            <a:r>
              <a:rPr sz="1050" spc="-70" dirty="0">
                <a:latin typeface="Arial"/>
                <a:cs typeface="Arial"/>
              </a:rPr>
              <a:t>everywhere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351744" y="3365099"/>
            <a:ext cx="205104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z="600" b="1" spc="-5" dirty="0">
                <a:latin typeface="Arial"/>
                <a:cs typeface="Arial"/>
              </a:rPr>
              <a:t>9</a:t>
            </a:r>
            <a:r>
              <a:rPr sz="600" b="1" spc="50" dirty="0">
                <a:latin typeface="Arial"/>
                <a:cs typeface="Arial"/>
              </a:rPr>
              <a:t>/59</a:t>
            </a:r>
            <a:endParaRPr sz="600">
              <a:latin typeface="Arial"/>
              <a:cs typeface="Arial"/>
            </a:endParaRPr>
          </a:p>
        </p:txBody>
      </p:sp>
      <p:sp>
        <p:nvSpPr>
          <p:cNvPr id="96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7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8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9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347294" y="491591"/>
            <a:ext cx="2653665" cy="474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540">
              <a:lnSpc>
                <a:spcPct val="100000"/>
              </a:lnSpc>
            </a:pP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Ground</a:t>
            </a:r>
            <a:r>
              <a:rPr sz="140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Mereology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050" spc="-35" dirty="0">
                <a:latin typeface="Arial"/>
                <a:cs typeface="Arial"/>
              </a:rPr>
              <a:t>Reflexivity </a:t>
            </a:r>
            <a:r>
              <a:rPr sz="600" spc="-5" dirty="0">
                <a:latin typeface="Arial"/>
                <a:cs typeface="Arial"/>
              </a:rPr>
              <a:t>(everything </a:t>
            </a:r>
            <a:r>
              <a:rPr sz="600" spc="-20" dirty="0">
                <a:latin typeface="Arial"/>
                <a:cs typeface="Arial"/>
              </a:rPr>
              <a:t>is </a:t>
            </a:r>
            <a:r>
              <a:rPr sz="600" spc="5" dirty="0">
                <a:latin typeface="Arial"/>
                <a:cs typeface="Arial"/>
              </a:rPr>
              <a:t>part of </a:t>
            </a:r>
            <a:r>
              <a:rPr sz="600" spc="155" dirty="0">
                <a:latin typeface="Arial"/>
                <a:cs typeface="Arial"/>
              </a:rPr>
              <a:t> </a:t>
            </a:r>
            <a:r>
              <a:rPr sz="600" spc="10" dirty="0">
                <a:latin typeface="Arial"/>
                <a:cs typeface="Arial"/>
              </a:rPr>
              <a:t>itself)</a:t>
            </a:r>
            <a:endParaRPr sz="6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2252903" y="1227162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1782762" y="1090003"/>
            <a:ext cx="1042669" cy="28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spc="-50" dirty="0">
                <a:latin typeface="Menlo"/>
                <a:cs typeface="Menlo"/>
              </a:rPr>
              <a:t>∀</a:t>
            </a:r>
            <a:r>
              <a:rPr sz="1050" i="1" spc="-50" dirty="0">
                <a:latin typeface="Arial"/>
                <a:cs typeface="Arial"/>
              </a:rPr>
              <a:t>x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(</a:t>
            </a:r>
            <a:r>
              <a:rPr sz="1050" i="1" spc="-5" dirty="0">
                <a:latin typeface="Arial"/>
                <a:cs typeface="Arial"/>
              </a:rPr>
              <a:t>part</a:t>
            </a:r>
            <a:r>
              <a:rPr sz="1050" i="1" spc="140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75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25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x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058252" y="1090003"/>
            <a:ext cx="202565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15" dirty="0">
                <a:latin typeface="Arial"/>
                <a:cs typeface="Arial"/>
              </a:rPr>
              <a:t>(1)</a:t>
            </a:r>
            <a:endParaRPr sz="105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47294" y="1333360"/>
            <a:ext cx="4167556" cy="2161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0500"/>
              </a:lnSpc>
            </a:pPr>
            <a:r>
              <a:rPr sz="1050" spc="-25" dirty="0">
                <a:latin typeface="Arial"/>
                <a:cs typeface="Arial"/>
              </a:rPr>
              <a:t>Antisymmetry </a:t>
            </a:r>
            <a:r>
              <a:rPr sz="600" spc="10" dirty="0">
                <a:latin typeface="Arial"/>
                <a:cs typeface="Arial"/>
              </a:rPr>
              <a:t>(two </a:t>
            </a:r>
            <a:r>
              <a:rPr sz="600" spc="5" dirty="0">
                <a:latin typeface="Arial"/>
                <a:cs typeface="Arial"/>
              </a:rPr>
              <a:t>distinct </a:t>
            </a:r>
            <a:r>
              <a:rPr sz="600" spc="-5" dirty="0">
                <a:latin typeface="Arial"/>
                <a:cs typeface="Arial"/>
              </a:rPr>
              <a:t>things cannot </a:t>
            </a:r>
            <a:r>
              <a:rPr sz="600" spc="-25" dirty="0">
                <a:latin typeface="Arial"/>
                <a:cs typeface="Arial"/>
              </a:rPr>
              <a:t>be </a:t>
            </a:r>
            <a:r>
              <a:rPr sz="600" spc="5" dirty="0">
                <a:latin typeface="Arial"/>
                <a:cs typeface="Arial"/>
              </a:rPr>
              <a:t>part of </a:t>
            </a:r>
            <a:r>
              <a:rPr sz="600" spc="-30" dirty="0">
                <a:latin typeface="Arial"/>
                <a:cs typeface="Arial"/>
              </a:rPr>
              <a:t>each </a:t>
            </a:r>
            <a:r>
              <a:rPr sz="600" dirty="0">
                <a:latin typeface="Arial"/>
                <a:cs typeface="Arial"/>
              </a:rPr>
              <a:t>other, </a:t>
            </a:r>
            <a:r>
              <a:rPr sz="600" spc="-5" dirty="0">
                <a:latin typeface="Arial"/>
                <a:cs typeface="Arial"/>
              </a:rPr>
              <a:t>or: </a:t>
            </a:r>
            <a:r>
              <a:rPr sz="600" spc="20" dirty="0">
                <a:latin typeface="Arial"/>
                <a:cs typeface="Arial"/>
              </a:rPr>
              <a:t>if </a:t>
            </a:r>
            <a:r>
              <a:rPr sz="600" spc="-5" dirty="0">
                <a:latin typeface="Arial"/>
                <a:cs typeface="Arial"/>
              </a:rPr>
              <a:t>they </a:t>
            </a:r>
            <a:r>
              <a:rPr sz="600" spc="-20" dirty="0">
                <a:latin typeface="Arial"/>
                <a:cs typeface="Arial"/>
              </a:rPr>
              <a:t>are, </a:t>
            </a:r>
            <a:r>
              <a:rPr sz="600" spc="-5" dirty="0">
                <a:latin typeface="Arial"/>
                <a:cs typeface="Arial"/>
              </a:rPr>
              <a:t>then they </a:t>
            </a:r>
            <a:r>
              <a:rPr sz="600" spc="-30" dirty="0">
                <a:latin typeface="Arial"/>
                <a:cs typeface="Arial"/>
              </a:rPr>
              <a:t>are </a:t>
            </a:r>
            <a:r>
              <a:rPr sz="600" dirty="0">
                <a:latin typeface="Arial"/>
                <a:cs typeface="Arial"/>
              </a:rPr>
              <a:t>the </a:t>
            </a:r>
            <a:r>
              <a:rPr sz="600" spc="-35" dirty="0">
                <a:latin typeface="Arial"/>
                <a:cs typeface="Arial"/>
              </a:rPr>
              <a:t>same  </a:t>
            </a:r>
            <a:r>
              <a:rPr sz="600" spc="15" dirty="0">
                <a:latin typeface="Arial"/>
                <a:cs typeface="Arial"/>
              </a:rPr>
              <a:t>thing)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1588122" y="1882571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500122" y="1882571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4058254" y="1745399"/>
            <a:ext cx="202565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15" dirty="0">
                <a:latin typeface="Arial"/>
                <a:cs typeface="Arial"/>
              </a:rPr>
              <a:t>(2)</a:t>
            </a:r>
            <a:endParaRPr sz="105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47294" y="1658729"/>
            <a:ext cx="3557956" cy="476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75945">
              <a:lnSpc>
                <a:spcPct val="151700"/>
              </a:lnSpc>
            </a:pPr>
            <a:r>
              <a:rPr sz="1050" i="1" spc="-5" dirty="0">
                <a:latin typeface="Menlo"/>
                <a:cs typeface="Menlo"/>
              </a:rPr>
              <a:t>∀</a:t>
            </a:r>
            <a:r>
              <a:rPr sz="1050" i="1" spc="-5" dirty="0">
                <a:latin typeface="Arial"/>
                <a:cs typeface="Arial"/>
              </a:rPr>
              <a:t>x,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spc="5" dirty="0">
                <a:latin typeface="Arial"/>
                <a:cs typeface="Arial"/>
              </a:rPr>
              <a:t>((</a:t>
            </a:r>
            <a:r>
              <a:rPr sz="1050" i="1" spc="5" dirty="0">
                <a:latin typeface="Arial"/>
                <a:cs typeface="Arial"/>
              </a:rPr>
              <a:t>part</a:t>
            </a:r>
            <a:r>
              <a:rPr sz="1050" i="1" spc="170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60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5" dirty="0">
                <a:latin typeface="Menlo"/>
                <a:cs typeface="Menlo"/>
              </a:rPr>
              <a:t> </a:t>
            </a:r>
            <a:r>
              <a:rPr sz="1050" i="1" spc="-20" dirty="0">
                <a:latin typeface="Arial"/>
                <a:cs typeface="Arial"/>
              </a:rPr>
              <a:t>part</a:t>
            </a:r>
            <a:r>
              <a:rPr sz="1050" i="1" spc="170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6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y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i="1" spc="-5" dirty="0">
                <a:latin typeface="Arial"/>
                <a:cs typeface="Arial"/>
              </a:rPr>
              <a:t>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35" dirty="0">
                <a:latin typeface="Menlo"/>
                <a:cs typeface="Menlo"/>
              </a:rPr>
              <a:t> </a:t>
            </a:r>
            <a:r>
              <a:rPr sz="1050" i="1" spc="-45" dirty="0">
                <a:latin typeface="Arial"/>
                <a:cs typeface="Arial"/>
              </a:rPr>
              <a:t>x</a:t>
            </a:r>
            <a:r>
              <a:rPr sz="1050" i="1" spc="105" dirty="0">
                <a:latin typeface="Arial"/>
                <a:cs typeface="Arial"/>
              </a:rPr>
              <a:t> </a:t>
            </a:r>
            <a:r>
              <a:rPr sz="1050" spc="195" dirty="0">
                <a:latin typeface="Arial"/>
                <a:cs typeface="Arial"/>
              </a:rPr>
              <a:t>=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  </a:t>
            </a:r>
            <a:r>
              <a:rPr sz="1050" spc="-20" dirty="0">
                <a:latin typeface="Arial"/>
                <a:cs typeface="Arial"/>
              </a:rPr>
              <a:t>Transitivity   </a:t>
            </a:r>
            <a:r>
              <a:rPr sz="1050" spc="95" dirty="0">
                <a:latin typeface="Arial"/>
                <a:cs typeface="Arial"/>
              </a:rPr>
              <a:t> </a:t>
            </a:r>
            <a:r>
              <a:rPr sz="600" spc="30" dirty="0">
                <a:latin typeface="Arial"/>
                <a:cs typeface="Arial"/>
              </a:rPr>
              <a:t>(if </a:t>
            </a:r>
            <a:r>
              <a:rPr sz="600" spc="-10" dirty="0">
                <a:latin typeface="Arial"/>
                <a:cs typeface="Arial"/>
              </a:rPr>
              <a:t>x </a:t>
            </a:r>
            <a:r>
              <a:rPr sz="600" spc="-20" dirty="0">
                <a:latin typeface="Arial"/>
                <a:cs typeface="Arial"/>
              </a:rPr>
              <a:t>is </a:t>
            </a:r>
            <a:r>
              <a:rPr sz="600" spc="5" dirty="0">
                <a:latin typeface="Arial"/>
                <a:cs typeface="Arial"/>
              </a:rPr>
              <a:t>part of </a:t>
            </a:r>
            <a:r>
              <a:rPr sz="600" spc="-10" dirty="0">
                <a:latin typeface="Arial"/>
                <a:cs typeface="Arial"/>
              </a:rPr>
              <a:t>y </a:t>
            </a:r>
            <a:r>
              <a:rPr sz="600" spc="-15" dirty="0">
                <a:latin typeface="Arial"/>
                <a:cs typeface="Arial"/>
              </a:rPr>
              <a:t>and </a:t>
            </a:r>
            <a:r>
              <a:rPr sz="600" spc="-10" dirty="0">
                <a:latin typeface="Arial"/>
                <a:cs typeface="Arial"/>
              </a:rPr>
              <a:t>y </a:t>
            </a:r>
            <a:r>
              <a:rPr sz="600" spc="-20" dirty="0">
                <a:latin typeface="Arial"/>
                <a:cs typeface="Arial"/>
              </a:rPr>
              <a:t>is </a:t>
            </a:r>
            <a:r>
              <a:rPr sz="600" spc="5" dirty="0">
                <a:latin typeface="Arial"/>
                <a:cs typeface="Arial"/>
              </a:rPr>
              <a:t>part of </a:t>
            </a:r>
            <a:r>
              <a:rPr sz="600" spc="-10" dirty="0">
                <a:latin typeface="Arial"/>
                <a:cs typeface="Arial"/>
              </a:rPr>
              <a:t>z, </a:t>
            </a:r>
            <a:r>
              <a:rPr sz="600" spc="-5" dirty="0">
                <a:latin typeface="Arial"/>
                <a:cs typeface="Arial"/>
              </a:rPr>
              <a:t>then </a:t>
            </a:r>
            <a:r>
              <a:rPr sz="600" spc="-10" dirty="0">
                <a:latin typeface="Arial"/>
                <a:cs typeface="Arial"/>
              </a:rPr>
              <a:t>x </a:t>
            </a:r>
            <a:r>
              <a:rPr sz="600" spc="-20" dirty="0">
                <a:latin typeface="Arial"/>
                <a:cs typeface="Arial"/>
              </a:rPr>
              <a:t>is </a:t>
            </a:r>
            <a:r>
              <a:rPr sz="600" spc="5" dirty="0">
                <a:latin typeface="Arial"/>
                <a:cs typeface="Arial"/>
              </a:rPr>
              <a:t>part of </a:t>
            </a:r>
            <a:r>
              <a:rPr sz="600" spc="10" dirty="0">
                <a:latin typeface="Arial"/>
                <a:cs typeface="Arial"/>
              </a:rPr>
              <a:t>z)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1363040" y="2448141"/>
            <a:ext cx="41910" cy="0"/>
          </a:xfrm>
          <a:custGeom>
            <a:avLst/>
            <a:gdLst/>
            <a:ahLst/>
            <a:cxnLst/>
            <a:rect l="l" t="t" r="r" b="b"/>
            <a:pathLst>
              <a:path w="41909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275039" y="2448141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298253" y="2448141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185113" y="3070644"/>
            <a:ext cx="41910" cy="0"/>
          </a:xfrm>
          <a:custGeom>
            <a:avLst/>
            <a:gdLst/>
            <a:ahLst/>
            <a:cxnLst/>
            <a:rect l="l" t="t" r="r" b="b"/>
            <a:pathLst>
              <a:path w="41909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476679" y="3070644"/>
            <a:ext cx="41910" cy="0"/>
          </a:xfrm>
          <a:custGeom>
            <a:avLst/>
            <a:gdLst/>
            <a:ahLst/>
            <a:cxnLst/>
            <a:rect l="l" t="t" r="r" b="b"/>
            <a:pathLst>
              <a:path w="41909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419464" y="3070644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423830" y="3070644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347294" y="2167300"/>
            <a:ext cx="3914140" cy="1052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17170">
              <a:lnSpc>
                <a:spcPct val="185700"/>
              </a:lnSpc>
              <a:tabLst>
                <a:tab pos="3723640" algn="l"/>
              </a:tabLst>
            </a:pPr>
            <a:r>
              <a:rPr sz="1050" i="1" spc="-55" dirty="0">
                <a:latin typeface="Menlo"/>
                <a:cs typeface="Menlo"/>
              </a:rPr>
              <a:t>∀</a:t>
            </a:r>
            <a:r>
              <a:rPr sz="1050" i="1" spc="55" dirty="0">
                <a:latin typeface="Arial"/>
                <a:cs typeface="Arial"/>
              </a:rPr>
              <a:t>x</a:t>
            </a:r>
            <a:r>
              <a:rPr sz="1050" i="1" spc="-5" dirty="0">
                <a:latin typeface="Arial"/>
                <a:cs typeface="Arial"/>
              </a:rPr>
              <a:t>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i="1" spc="-5" dirty="0">
                <a:latin typeface="Arial"/>
                <a:cs typeface="Arial"/>
              </a:rPr>
              <a:t>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75" dirty="0">
                <a:latin typeface="Arial"/>
                <a:cs typeface="Arial"/>
              </a:rPr>
              <a:t>z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((</a:t>
            </a:r>
            <a:r>
              <a:rPr sz="1050" i="1" spc="-70" dirty="0">
                <a:latin typeface="Arial"/>
                <a:cs typeface="Arial"/>
              </a:rPr>
              <a:t>p</a:t>
            </a:r>
            <a:r>
              <a:rPr sz="1050" i="1" spc="-100" dirty="0">
                <a:latin typeface="Arial"/>
                <a:cs typeface="Arial"/>
              </a:rPr>
              <a:t>a</a:t>
            </a:r>
            <a:r>
              <a:rPr sz="1050" i="1" spc="40" dirty="0">
                <a:latin typeface="Arial"/>
                <a:cs typeface="Arial"/>
              </a:rPr>
              <a:t>rt</a:t>
            </a:r>
            <a:r>
              <a:rPr sz="1050" i="1" dirty="0">
                <a:latin typeface="Arial"/>
                <a:cs typeface="Arial"/>
              </a:rPr>
              <a:t> 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5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(</a:t>
            </a:r>
            <a:r>
              <a:rPr sz="1050" i="1" spc="55" dirty="0">
                <a:latin typeface="Arial"/>
                <a:cs typeface="Arial"/>
              </a:rPr>
              <a:t>x</a:t>
            </a:r>
            <a:r>
              <a:rPr sz="1050" i="1" spc="-5" dirty="0">
                <a:latin typeface="Arial"/>
                <a:cs typeface="Arial"/>
              </a:rPr>
              <a:t>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0" dirty="0">
                <a:latin typeface="Menlo"/>
                <a:cs typeface="Menlo"/>
              </a:rPr>
              <a:t> </a:t>
            </a:r>
            <a:r>
              <a:rPr sz="1050" i="1" spc="-70" dirty="0">
                <a:latin typeface="Arial"/>
                <a:cs typeface="Arial"/>
              </a:rPr>
              <a:t>p</a:t>
            </a:r>
            <a:r>
              <a:rPr sz="1050" i="1" spc="-100" dirty="0">
                <a:latin typeface="Arial"/>
                <a:cs typeface="Arial"/>
              </a:rPr>
              <a:t>a</a:t>
            </a:r>
            <a:r>
              <a:rPr sz="1050" i="1" spc="40" dirty="0">
                <a:latin typeface="Arial"/>
                <a:cs typeface="Arial"/>
              </a:rPr>
              <a:t>rt</a:t>
            </a:r>
            <a:r>
              <a:rPr sz="1050" i="1" dirty="0">
                <a:latin typeface="Arial"/>
                <a:cs typeface="Arial"/>
              </a:rPr>
              <a:t> 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5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(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i="1" spc="-5" dirty="0">
                <a:latin typeface="Arial"/>
                <a:cs typeface="Arial"/>
              </a:rPr>
              <a:t>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75" dirty="0">
                <a:latin typeface="Arial"/>
                <a:cs typeface="Arial"/>
              </a:rPr>
              <a:t>z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30" dirty="0">
                <a:latin typeface="Menlo"/>
                <a:cs typeface="Menlo"/>
              </a:rPr>
              <a:t> </a:t>
            </a:r>
            <a:r>
              <a:rPr sz="1050" i="1" spc="-70" dirty="0">
                <a:latin typeface="Arial"/>
                <a:cs typeface="Arial"/>
              </a:rPr>
              <a:t>p</a:t>
            </a:r>
            <a:r>
              <a:rPr sz="1050" i="1" spc="-100" dirty="0">
                <a:latin typeface="Arial"/>
                <a:cs typeface="Arial"/>
              </a:rPr>
              <a:t>a</a:t>
            </a:r>
            <a:r>
              <a:rPr sz="1050" i="1" spc="40" dirty="0">
                <a:latin typeface="Arial"/>
                <a:cs typeface="Arial"/>
              </a:rPr>
              <a:t>rt</a:t>
            </a:r>
            <a:r>
              <a:rPr sz="1050" i="1" dirty="0">
                <a:latin typeface="Arial"/>
                <a:cs typeface="Arial"/>
              </a:rPr>
              <a:t> 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5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(</a:t>
            </a:r>
            <a:r>
              <a:rPr sz="1050" i="1" spc="55" dirty="0">
                <a:latin typeface="Arial"/>
                <a:cs typeface="Arial"/>
              </a:rPr>
              <a:t>x</a:t>
            </a:r>
            <a:r>
              <a:rPr sz="1050" i="1" spc="-5" dirty="0">
                <a:latin typeface="Arial"/>
                <a:cs typeface="Arial"/>
              </a:rPr>
              <a:t>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75" dirty="0">
                <a:latin typeface="Arial"/>
                <a:cs typeface="Arial"/>
              </a:rPr>
              <a:t>z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r>
              <a:rPr sz="1050" dirty="0">
                <a:latin typeface="Arial"/>
                <a:cs typeface="Arial"/>
              </a:rPr>
              <a:t>	</a:t>
            </a:r>
            <a:r>
              <a:rPr sz="1050" spc="10" dirty="0">
                <a:latin typeface="Arial"/>
                <a:cs typeface="Arial"/>
              </a:rPr>
              <a:t>(3)  </a:t>
            </a:r>
            <a:r>
              <a:rPr sz="1050" spc="-40" dirty="0">
                <a:latin typeface="Arial"/>
                <a:cs typeface="Arial"/>
              </a:rPr>
              <a:t>Proper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parthood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Times New Roman"/>
              <a:cs typeface="Times New Roman"/>
            </a:endParaRPr>
          </a:p>
          <a:p>
            <a:pPr marL="97790">
              <a:lnSpc>
                <a:spcPct val="100000"/>
              </a:lnSpc>
            </a:pPr>
            <a:r>
              <a:rPr sz="1050" i="1" spc="-5" dirty="0">
                <a:latin typeface="Menlo"/>
                <a:cs typeface="Menlo"/>
              </a:rPr>
              <a:t>∀</a:t>
            </a:r>
            <a:r>
              <a:rPr sz="1050" i="1" spc="-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(</a:t>
            </a:r>
            <a:r>
              <a:rPr sz="1050" i="1" spc="-35" dirty="0">
                <a:latin typeface="Arial"/>
                <a:cs typeface="Arial"/>
              </a:rPr>
              <a:t>proper</a:t>
            </a:r>
            <a:r>
              <a:rPr sz="1050" i="1" spc="215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part</a:t>
            </a:r>
            <a:r>
              <a:rPr sz="1050" i="1" spc="175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55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sz="1050" i="1" spc="175" dirty="0">
                <a:latin typeface="Menlo"/>
                <a:cs typeface="Menlo"/>
              </a:rPr>
              <a:t>≡</a:t>
            </a:r>
            <a:r>
              <a:rPr sz="1050" i="1" spc="-330" dirty="0">
                <a:latin typeface="Menlo"/>
                <a:cs typeface="Menlo"/>
              </a:rPr>
              <a:t> </a:t>
            </a:r>
            <a:r>
              <a:rPr sz="1050" i="1" spc="-20" dirty="0">
                <a:latin typeface="Arial"/>
                <a:cs typeface="Arial"/>
              </a:rPr>
              <a:t>part</a:t>
            </a:r>
            <a:r>
              <a:rPr sz="1050" i="1" spc="175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55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0" dirty="0">
                <a:latin typeface="Menlo"/>
                <a:cs typeface="Menlo"/>
              </a:rPr>
              <a:t> </a:t>
            </a:r>
            <a:r>
              <a:rPr sz="1050" i="1" spc="-5" dirty="0">
                <a:latin typeface="Menlo"/>
                <a:cs typeface="Menlo"/>
              </a:rPr>
              <a:t>¬</a:t>
            </a:r>
            <a:r>
              <a:rPr sz="1050" i="1" spc="-5" dirty="0">
                <a:latin typeface="Arial"/>
                <a:cs typeface="Arial"/>
              </a:rPr>
              <a:t>part</a:t>
            </a:r>
            <a:r>
              <a:rPr sz="1050" i="1" spc="175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5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i="1" spc="-5" dirty="0">
                <a:latin typeface="Arial"/>
                <a:cs typeface="Arial"/>
              </a:rPr>
              <a:t>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r>
              <a:rPr sz="1050" spc="375" dirty="0">
                <a:latin typeface="Arial"/>
                <a:cs typeface="Arial"/>
              </a:rPr>
              <a:t> </a:t>
            </a:r>
            <a:r>
              <a:rPr sz="1050" spc="15" dirty="0">
                <a:latin typeface="Arial"/>
                <a:cs typeface="Arial"/>
              </a:rPr>
              <a:t>(4)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10/59</a:t>
            </a:r>
            <a:endParaRPr sz="600">
              <a:latin typeface="Arial"/>
              <a:cs typeface="Arial"/>
            </a:endParaRPr>
          </a:p>
        </p:txBody>
      </p:sp>
      <p:sp>
        <p:nvSpPr>
          <p:cNvPr id="106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107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8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9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185113" y="1204391"/>
            <a:ext cx="41910" cy="0"/>
          </a:xfrm>
          <a:custGeom>
            <a:avLst/>
            <a:gdLst/>
            <a:ahLst/>
            <a:cxnLst/>
            <a:rect l="l" t="t" r="r" b="b"/>
            <a:pathLst>
              <a:path w="41909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476679" y="1204391"/>
            <a:ext cx="41910" cy="0"/>
          </a:xfrm>
          <a:custGeom>
            <a:avLst/>
            <a:gdLst/>
            <a:ahLst/>
            <a:cxnLst/>
            <a:rect l="l" t="t" r="r" b="b"/>
            <a:pathLst>
              <a:path w="41909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419464" y="1204391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423830" y="1204391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497457" y="1826895"/>
            <a:ext cx="41910" cy="0"/>
          </a:xfrm>
          <a:custGeom>
            <a:avLst/>
            <a:gdLst/>
            <a:ahLst/>
            <a:cxnLst/>
            <a:rect l="l" t="t" r="r" b="b"/>
            <a:pathLst>
              <a:path w="41909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789010" y="1826895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996958" y="1826895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288525" y="1826895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347294" y="491591"/>
            <a:ext cx="3914140" cy="16054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2540">
              <a:lnSpc>
                <a:spcPct val="100000"/>
              </a:lnSpc>
            </a:pP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Ground</a:t>
            </a:r>
            <a:r>
              <a:rPr sz="140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Mereology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050" spc="-40" dirty="0">
                <a:latin typeface="Arial"/>
                <a:cs typeface="Arial"/>
              </a:rPr>
              <a:t>Proper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parthood</a:t>
            </a:r>
            <a:endParaRPr sz="1050" dirty="0">
              <a:latin typeface="Arial"/>
              <a:cs typeface="Arial"/>
            </a:endParaRPr>
          </a:p>
          <a:p>
            <a:pPr marL="12700" marR="5080" indent="85090">
              <a:lnSpc>
                <a:spcPct val="185700"/>
              </a:lnSpc>
            </a:pPr>
            <a:r>
              <a:rPr sz="1050" i="1" spc="-5" dirty="0">
                <a:latin typeface="Menlo"/>
                <a:cs typeface="Menlo"/>
              </a:rPr>
              <a:t>∀</a:t>
            </a:r>
            <a:r>
              <a:rPr sz="1050" i="1" spc="-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(</a:t>
            </a:r>
            <a:r>
              <a:rPr sz="1050" i="1" spc="-35" dirty="0" smtClean="0">
                <a:latin typeface="Arial"/>
                <a:cs typeface="Arial"/>
              </a:rPr>
              <a:t>proper</a:t>
            </a:r>
            <a:r>
              <a:rPr lang="en-US" sz="1050" i="1" spc="215" dirty="0">
                <a:latin typeface="Arial"/>
                <a:cs typeface="Arial"/>
              </a:rPr>
              <a:t> </a:t>
            </a:r>
            <a:r>
              <a:rPr sz="1050" i="1" spc="-20" dirty="0" smtClean="0">
                <a:latin typeface="Arial"/>
                <a:cs typeface="Arial"/>
              </a:rPr>
              <a:t>part</a:t>
            </a:r>
            <a:r>
              <a:rPr sz="1050" i="1" spc="175" dirty="0" smtClean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55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sz="1050" i="1" spc="175" dirty="0">
                <a:latin typeface="Menlo"/>
                <a:cs typeface="Menlo"/>
              </a:rPr>
              <a:t>≡</a:t>
            </a:r>
            <a:r>
              <a:rPr sz="1050" i="1" spc="-330" dirty="0">
                <a:latin typeface="Menlo"/>
                <a:cs typeface="Menlo"/>
              </a:rPr>
              <a:t> </a:t>
            </a:r>
            <a:r>
              <a:rPr sz="1050" i="1" spc="-20" dirty="0">
                <a:latin typeface="Arial"/>
                <a:cs typeface="Arial"/>
              </a:rPr>
              <a:t>part</a:t>
            </a:r>
            <a:r>
              <a:rPr sz="1050" i="1" spc="175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55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0" dirty="0">
                <a:latin typeface="Menlo"/>
                <a:cs typeface="Menlo"/>
              </a:rPr>
              <a:t> </a:t>
            </a:r>
            <a:r>
              <a:rPr sz="1050" i="1" spc="-5" dirty="0">
                <a:latin typeface="Menlo"/>
                <a:cs typeface="Menlo"/>
              </a:rPr>
              <a:t>¬</a:t>
            </a:r>
            <a:r>
              <a:rPr sz="1050" i="1" spc="-5" dirty="0">
                <a:latin typeface="Arial"/>
                <a:cs typeface="Arial"/>
              </a:rPr>
              <a:t>part</a:t>
            </a:r>
            <a:r>
              <a:rPr sz="1050" i="1" spc="175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5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i="1" spc="-5" dirty="0">
                <a:latin typeface="Arial"/>
                <a:cs typeface="Arial"/>
              </a:rPr>
              <a:t>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r>
              <a:rPr sz="1050" spc="375" dirty="0">
                <a:latin typeface="Arial"/>
                <a:cs typeface="Arial"/>
              </a:rPr>
              <a:t> </a:t>
            </a:r>
            <a:r>
              <a:rPr sz="1050" spc="15" dirty="0">
                <a:latin typeface="Arial"/>
                <a:cs typeface="Arial"/>
              </a:rPr>
              <a:t>(5)  </a:t>
            </a:r>
            <a:r>
              <a:rPr sz="1050" spc="-40" dirty="0">
                <a:latin typeface="Arial"/>
                <a:cs typeface="Arial"/>
              </a:rPr>
              <a:t>Asymmetry </a:t>
            </a:r>
            <a:r>
              <a:rPr sz="600" spc="30" dirty="0">
                <a:latin typeface="Arial"/>
                <a:cs typeface="Arial"/>
              </a:rPr>
              <a:t>(if </a:t>
            </a:r>
            <a:r>
              <a:rPr sz="600" i="1" spc="-10" dirty="0">
                <a:latin typeface="Arial"/>
                <a:cs typeface="Arial"/>
              </a:rPr>
              <a:t>x  </a:t>
            </a:r>
            <a:r>
              <a:rPr sz="600" spc="-20" dirty="0">
                <a:latin typeface="Arial"/>
                <a:cs typeface="Arial"/>
              </a:rPr>
              <a:t>is </a:t>
            </a:r>
            <a:r>
              <a:rPr sz="600" spc="5" dirty="0">
                <a:latin typeface="Arial"/>
                <a:cs typeface="Arial"/>
              </a:rPr>
              <a:t>part of </a:t>
            </a:r>
            <a:r>
              <a:rPr sz="600" i="1" spc="-10" dirty="0">
                <a:latin typeface="Arial"/>
                <a:cs typeface="Arial"/>
              </a:rPr>
              <a:t>y  </a:t>
            </a:r>
            <a:r>
              <a:rPr sz="600" spc="-5" dirty="0">
                <a:latin typeface="Arial"/>
                <a:cs typeface="Arial"/>
              </a:rPr>
              <a:t>then </a:t>
            </a:r>
            <a:r>
              <a:rPr sz="600" i="1" spc="-10" dirty="0">
                <a:latin typeface="Arial"/>
                <a:cs typeface="Arial"/>
              </a:rPr>
              <a:t>y  </a:t>
            </a:r>
            <a:r>
              <a:rPr sz="600" spc="-20" dirty="0">
                <a:latin typeface="Arial"/>
                <a:cs typeface="Arial"/>
              </a:rPr>
              <a:t>is </a:t>
            </a:r>
            <a:r>
              <a:rPr sz="600" spc="10" dirty="0">
                <a:latin typeface="Arial"/>
                <a:cs typeface="Arial"/>
              </a:rPr>
              <a:t>not </a:t>
            </a:r>
            <a:r>
              <a:rPr sz="600" spc="5" dirty="0">
                <a:latin typeface="Arial"/>
                <a:cs typeface="Arial"/>
              </a:rPr>
              <a:t>part of </a:t>
            </a:r>
            <a:r>
              <a:rPr sz="600" spc="55" dirty="0">
                <a:latin typeface="Arial"/>
                <a:cs typeface="Arial"/>
              </a:rPr>
              <a:t> </a:t>
            </a:r>
            <a:r>
              <a:rPr sz="600" i="1" spc="-10" dirty="0">
                <a:latin typeface="Arial"/>
                <a:cs typeface="Arial"/>
              </a:rPr>
              <a:t>x </a:t>
            </a:r>
            <a:r>
              <a:rPr sz="600" spc="45" dirty="0">
                <a:latin typeface="Arial"/>
                <a:cs typeface="Arial"/>
              </a:rPr>
              <a:t>)</a:t>
            </a:r>
            <a:endParaRPr sz="600" dirty="0">
              <a:latin typeface="Arial"/>
              <a:cs typeface="Arial"/>
            </a:endParaRPr>
          </a:p>
          <a:p>
            <a:pPr marL="12700" marR="5080" indent="397510">
              <a:lnSpc>
                <a:spcPct val="185700"/>
              </a:lnSpc>
              <a:tabLst>
                <a:tab pos="3723004" algn="l"/>
              </a:tabLst>
            </a:pPr>
            <a:r>
              <a:rPr sz="1050" i="1" spc="-55" dirty="0">
                <a:latin typeface="Menlo"/>
                <a:cs typeface="Menlo"/>
              </a:rPr>
              <a:t>∀</a:t>
            </a:r>
            <a:r>
              <a:rPr sz="1050" i="1" spc="55" dirty="0">
                <a:latin typeface="Arial"/>
                <a:cs typeface="Arial"/>
              </a:rPr>
              <a:t>x</a:t>
            </a:r>
            <a:r>
              <a:rPr sz="1050" i="1" spc="-5" dirty="0">
                <a:latin typeface="Arial"/>
                <a:cs typeface="Arial"/>
              </a:rPr>
              <a:t>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(</a:t>
            </a:r>
            <a:r>
              <a:rPr sz="1050" i="1" spc="-80" dirty="0">
                <a:latin typeface="Arial"/>
                <a:cs typeface="Arial"/>
              </a:rPr>
              <a:t>p</a:t>
            </a:r>
            <a:r>
              <a:rPr sz="1050" i="1" spc="-35" dirty="0">
                <a:latin typeface="Arial"/>
                <a:cs typeface="Arial"/>
              </a:rPr>
              <a:t>ro</a:t>
            </a:r>
            <a:r>
              <a:rPr sz="1050" i="1" spc="-15" dirty="0">
                <a:latin typeface="Arial"/>
                <a:cs typeface="Arial"/>
              </a:rPr>
              <a:t>p</a:t>
            </a:r>
            <a:r>
              <a:rPr sz="1050" i="1" spc="-60" dirty="0">
                <a:latin typeface="Arial"/>
                <a:cs typeface="Arial"/>
              </a:rPr>
              <a:t>er</a:t>
            </a:r>
            <a:r>
              <a:rPr sz="1050" i="1" dirty="0">
                <a:latin typeface="Arial"/>
                <a:cs typeface="Arial"/>
              </a:rPr>
              <a:t> </a:t>
            </a:r>
            <a:r>
              <a:rPr sz="1050" i="1" spc="-75" dirty="0">
                <a:latin typeface="Arial"/>
                <a:cs typeface="Arial"/>
              </a:rPr>
              <a:t> </a:t>
            </a:r>
            <a:r>
              <a:rPr sz="1050" i="1" spc="-70" dirty="0">
                <a:latin typeface="Arial"/>
                <a:cs typeface="Arial"/>
              </a:rPr>
              <a:t>p</a:t>
            </a:r>
            <a:r>
              <a:rPr sz="1050" i="1" spc="-100" dirty="0">
                <a:latin typeface="Arial"/>
                <a:cs typeface="Arial"/>
              </a:rPr>
              <a:t>a</a:t>
            </a:r>
            <a:r>
              <a:rPr sz="1050" i="1" spc="40" dirty="0">
                <a:latin typeface="Arial"/>
                <a:cs typeface="Arial"/>
              </a:rPr>
              <a:t>rt</a:t>
            </a:r>
            <a:r>
              <a:rPr sz="1050" i="1" dirty="0">
                <a:latin typeface="Arial"/>
                <a:cs typeface="Arial"/>
              </a:rPr>
              <a:t> 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5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(</a:t>
            </a:r>
            <a:r>
              <a:rPr sz="1050" i="1" spc="55" dirty="0">
                <a:latin typeface="Arial"/>
                <a:cs typeface="Arial"/>
              </a:rPr>
              <a:t>x</a:t>
            </a:r>
            <a:r>
              <a:rPr sz="1050" i="1" spc="-5" dirty="0">
                <a:latin typeface="Arial"/>
                <a:cs typeface="Arial"/>
              </a:rPr>
              <a:t>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30" dirty="0">
                <a:latin typeface="Menlo"/>
                <a:cs typeface="Menlo"/>
              </a:rPr>
              <a:t> </a:t>
            </a:r>
            <a:r>
              <a:rPr sz="1050" i="1" spc="60" dirty="0">
                <a:latin typeface="Menlo"/>
                <a:cs typeface="Menlo"/>
              </a:rPr>
              <a:t>¬</a:t>
            </a:r>
            <a:r>
              <a:rPr sz="1050" i="1" spc="-80" dirty="0">
                <a:latin typeface="Arial"/>
                <a:cs typeface="Arial"/>
              </a:rPr>
              <a:t>p</a:t>
            </a:r>
            <a:r>
              <a:rPr sz="1050" i="1" spc="-35" dirty="0">
                <a:latin typeface="Arial"/>
                <a:cs typeface="Arial"/>
              </a:rPr>
              <a:t>ro</a:t>
            </a:r>
            <a:r>
              <a:rPr sz="1050" i="1" spc="-15" dirty="0">
                <a:latin typeface="Arial"/>
                <a:cs typeface="Arial"/>
              </a:rPr>
              <a:t>p</a:t>
            </a:r>
            <a:r>
              <a:rPr sz="1050" i="1" spc="-60" dirty="0">
                <a:latin typeface="Arial"/>
                <a:cs typeface="Arial"/>
              </a:rPr>
              <a:t>er</a:t>
            </a:r>
            <a:r>
              <a:rPr sz="1050" i="1" dirty="0">
                <a:latin typeface="Arial"/>
                <a:cs typeface="Arial"/>
              </a:rPr>
              <a:t> </a:t>
            </a:r>
            <a:r>
              <a:rPr sz="1050" i="1" spc="-75" dirty="0">
                <a:latin typeface="Arial"/>
                <a:cs typeface="Arial"/>
              </a:rPr>
              <a:t> </a:t>
            </a:r>
            <a:r>
              <a:rPr sz="1050" i="1" spc="-70" dirty="0">
                <a:latin typeface="Arial"/>
                <a:cs typeface="Arial"/>
              </a:rPr>
              <a:t>p</a:t>
            </a:r>
            <a:r>
              <a:rPr sz="1050" i="1" spc="-100" dirty="0">
                <a:latin typeface="Arial"/>
                <a:cs typeface="Arial"/>
              </a:rPr>
              <a:t>a</a:t>
            </a:r>
            <a:r>
              <a:rPr sz="1050" i="1" spc="40" dirty="0">
                <a:latin typeface="Arial"/>
                <a:cs typeface="Arial"/>
              </a:rPr>
              <a:t>rt</a:t>
            </a:r>
            <a:r>
              <a:rPr sz="1050" i="1" dirty="0">
                <a:latin typeface="Arial"/>
                <a:cs typeface="Arial"/>
              </a:rPr>
              <a:t> 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5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(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i="1" spc="-5" dirty="0">
                <a:latin typeface="Arial"/>
                <a:cs typeface="Arial"/>
              </a:rPr>
              <a:t>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r>
              <a:rPr sz="1050" dirty="0">
                <a:latin typeface="Arial"/>
                <a:cs typeface="Arial"/>
              </a:rPr>
              <a:t>	</a:t>
            </a:r>
            <a:r>
              <a:rPr sz="1050" spc="10" dirty="0">
                <a:latin typeface="Arial"/>
                <a:cs typeface="Arial"/>
              </a:rPr>
              <a:t>(6)  </a:t>
            </a:r>
            <a:r>
              <a:rPr sz="1050" spc="-20" dirty="0">
                <a:latin typeface="Arial"/>
                <a:cs typeface="Arial"/>
              </a:rPr>
              <a:t>Irreflexivity </a:t>
            </a:r>
            <a:r>
              <a:rPr sz="600" spc="15" dirty="0">
                <a:latin typeface="Arial"/>
                <a:cs typeface="Arial"/>
              </a:rPr>
              <a:t>(</a:t>
            </a:r>
            <a:r>
              <a:rPr sz="600" i="1" spc="15" dirty="0">
                <a:latin typeface="Arial"/>
                <a:cs typeface="Arial"/>
              </a:rPr>
              <a:t>x </a:t>
            </a:r>
            <a:r>
              <a:rPr sz="600" spc="-20" dirty="0">
                <a:latin typeface="Arial"/>
                <a:cs typeface="Arial"/>
              </a:rPr>
              <a:t>is </a:t>
            </a:r>
            <a:r>
              <a:rPr sz="600" spc="10" dirty="0">
                <a:latin typeface="Arial"/>
                <a:cs typeface="Arial"/>
              </a:rPr>
              <a:t>not </a:t>
            </a:r>
            <a:r>
              <a:rPr sz="600" spc="5" dirty="0">
                <a:latin typeface="Arial"/>
                <a:cs typeface="Arial"/>
              </a:rPr>
              <a:t>part of </a:t>
            </a:r>
            <a:r>
              <a:rPr sz="600" spc="140" dirty="0">
                <a:latin typeface="Arial"/>
                <a:cs typeface="Arial"/>
              </a:rPr>
              <a:t> </a:t>
            </a:r>
            <a:r>
              <a:rPr sz="600" spc="10" dirty="0">
                <a:latin typeface="Arial"/>
                <a:cs typeface="Arial"/>
              </a:rPr>
              <a:t>itself)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2224303" y="2449410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515870" y="2449410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1519796" y="2312238"/>
            <a:ext cx="1568450" cy="28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spc="-15" dirty="0">
                <a:latin typeface="Menlo"/>
                <a:cs typeface="Menlo"/>
              </a:rPr>
              <a:t>∀</a:t>
            </a:r>
            <a:r>
              <a:rPr sz="1050" i="1" spc="-15" dirty="0">
                <a:latin typeface="Arial"/>
                <a:cs typeface="Arial"/>
              </a:rPr>
              <a:t>x</a:t>
            </a:r>
            <a:r>
              <a:rPr sz="1050" i="1" spc="-15" dirty="0">
                <a:latin typeface="Menlo"/>
                <a:cs typeface="Menlo"/>
              </a:rPr>
              <a:t>¬</a:t>
            </a:r>
            <a:r>
              <a:rPr sz="1050" spc="-15" dirty="0">
                <a:latin typeface="Arial"/>
                <a:cs typeface="Arial"/>
              </a:rPr>
              <a:t>(</a:t>
            </a:r>
            <a:r>
              <a:rPr sz="1050" i="1" spc="-15" dirty="0">
                <a:latin typeface="Arial"/>
                <a:cs typeface="Arial"/>
              </a:rPr>
              <a:t>proper </a:t>
            </a:r>
            <a:r>
              <a:rPr sz="1050" i="1" spc="-20" dirty="0">
                <a:latin typeface="Arial"/>
                <a:cs typeface="Arial"/>
              </a:rPr>
              <a:t>part of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 </a:t>
            </a:r>
            <a:r>
              <a:rPr sz="1050" i="1" spc="-45" dirty="0">
                <a:latin typeface="Arial"/>
                <a:cs typeface="Arial"/>
              </a:rPr>
              <a:t>x</a:t>
            </a:r>
            <a:r>
              <a:rPr sz="1050" i="1" spc="-3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058259" y="2312238"/>
            <a:ext cx="202565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15" dirty="0">
                <a:latin typeface="Arial"/>
                <a:cs typeface="Arial"/>
              </a:rPr>
              <a:t>(7)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47294" y="2623489"/>
            <a:ext cx="670560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20" dirty="0">
                <a:latin typeface="Arial"/>
                <a:cs typeface="Arial"/>
              </a:rPr>
              <a:t>Transitivity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1287729" y="3071914"/>
            <a:ext cx="41910" cy="0"/>
          </a:xfrm>
          <a:custGeom>
            <a:avLst/>
            <a:gdLst/>
            <a:ahLst/>
            <a:cxnLst/>
            <a:rect l="l" t="t" r="r" b="b"/>
            <a:pathLst>
              <a:path w="41909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579295" y="3071914"/>
            <a:ext cx="41910" cy="0"/>
          </a:xfrm>
          <a:custGeom>
            <a:avLst/>
            <a:gdLst/>
            <a:ahLst/>
            <a:cxnLst/>
            <a:rect l="l" t="t" r="r" b="b"/>
            <a:pathLst>
              <a:path w="41909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571724" y="3071914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863291" y="3071914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028528" y="3071914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320095" y="3071914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133350" y="2934741"/>
            <a:ext cx="4610100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spc="-5" dirty="0">
                <a:latin typeface="Menlo"/>
                <a:cs typeface="Menlo"/>
              </a:rPr>
              <a:t>∀</a:t>
            </a:r>
            <a:r>
              <a:rPr sz="1050" i="1" spc="-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i="1" spc="-5" dirty="0">
                <a:latin typeface="Arial"/>
                <a:cs typeface="Arial"/>
              </a:rPr>
              <a:t>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75" dirty="0">
                <a:latin typeface="Arial"/>
                <a:cs typeface="Arial"/>
              </a:rPr>
              <a:t>z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((</a:t>
            </a:r>
            <a:r>
              <a:rPr sz="1050" i="1" spc="-20" dirty="0">
                <a:latin typeface="Arial"/>
                <a:cs typeface="Arial"/>
              </a:rPr>
              <a:t>proper</a:t>
            </a:r>
            <a:r>
              <a:rPr sz="1050" i="1" spc="215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part</a:t>
            </a:r>
            <a:r>
              <a:rPr sz="1050" i="1" spc="175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55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</a:t>
            </a:r>
            <a:r>
              <a:rPr sz="1050" i="1" spc="35" dirty="0" smtClean="0">
                <a:latin typeface="Arial"/>
                <a:cs typeface="Arial"/>
              </a:rPr>
              <a:t>,</a:t>
            </a:r>
            <a:r>
              <a:rPr sz="1050" i="1" spc="-45" dirty="0" smtClean="0">
                <a:latin typeface="Arial"/>
                <a:cs typeface="Arial"/>
              </a:rPr>
              <a:t>y</a:t>
            </a:r>
            <a:r>
              <a:rPr sz="1050" i="1" spc="-175" dirty="0" smtClean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)</a:t>
            </a:r>
            <a:r>
              <a:rPr sz="1050" i="1" spc="-20" dirty="0">
                <a:latin typeface="Menlo"/>
                <a:cs typeface="Menlo"/>
              </a:rPr>
              <a:t>∧</a:t>
            </a:r>
            <a:r>
              <a:rPr sz="1050" i="1" spc="-20" dirty="0">
                <a:latin typeface="Arial"/>
                <a:cs typeface="Arial"/>
              </a:rPr>
              <a:t>proper</a:t>
            </a:r>
            <a:r>
              <a:rPr sz="1050" i="1" spc="215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part</a:t>
            </a:r>
            <a:r>
              <a:rPr sz="1050" i="1" spc="175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5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i="1" spc="-5" dirty="0" smtClean="0">
                <a:latin typeface="Arial"/>
                <a:cs typeface="Arial"/>
              </a:rPr>
              <a:t>,</a:t>
            </a:r>
            <a:r>
              <a:rPr sz="1050" i="1" spc="-75" dirty="0" smtClean="0">
                <a:latin typeface="Arial"/>
                <a:cs typeface="Arial"/>
              </a:rPr>
              <a:t>z</a:t>
            </a:r>
            <a:r>
              <a:rPr sz="1050" i="1" spc="-200" dirty="0" smtClean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30" dirty="0">
                <a:latin typeface="Menlo"/>
                <a:cs typeface="Menlo"/>
              </a:rPr>
              <a:t> </a:t>
            </a:r>
            <a:r>
              <a:rPr sz="1050" i="1" spc="-45" dirty="0">
                <a:latin typeface="Arial"/>
                <a:cs typeface="Arial"/>
              </a:rPr>
              <a:t>proper </a:t>
            </a:r>
            <a:r>
              <a:rPr sz="1050" i="1" spc="-30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part</a:t>
            </a:r>
            <a:r>
              <a:rPr sz="1050" i="1" spc="175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5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 smtClean="0">
                <a:latin typeface="Arial"/>
                <a:cs typeface="Arial"/>
              </a:rPr>
              <a:t>x</a:t>
            </a:r>
            <a:r>
              <a:rPr lang="en-US" sz="1050" i="1" dirty="0" smtClean="0">
                <a:latin typeface="Arial"/>
                <a:cs typeface="Arial"/>
              </a:rPr>
              <a:t>,z))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10" name="object 1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11</a:t>
            </a:r>
            <a:r>
              <a:rPr spc="50" dirty="0"/>
              <a:t>/59</a:t>
            </a:r>
          </a:p>
        </p:txBody>
      </p:sp>
      <p:sp>
        <p:nvSpPr>
          <p:cNvPr id="109" name="object 109"/>
          <p:cNvSpPr txBox="1"/>
          <p:nvPr/>
        </p:nvSpPr>
        <p:spPr>
          <a:xfrm>
            <a:off x="4058272" y="3106813"/>
            <a:ext cx="202565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15" dirty="0">
                <a:latin typeface="Arial"/>
                <a:cs typeface="Arial"/>
              </a:rPr>
              <a:t>(8)</a:t>
            </a:r>
            <a:endParaRPr sz="1050">
              <a:latin typeface="Arial"/>
              <a:cs typeface="Arial"/>
            </a:endParaRPr>
          </a:p>
        </p:txBody>
      </p:sp>
      <p:sp>
        <p:nvSpPr>
          <p:cNvPr id="111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112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13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14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02551" y="1014310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460193" y="1390827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365652" y="1390827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02551" y="16368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624395" y="491591"/>
            <a:ext cx="3636645" cy="1260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9880">
              <a:lnSpc>
                <a:spcPct val="100000"/>
              </a:lnSpc>
            </a:pP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Defining other </a:t>
            </a: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relations </a:t>
            </a:r>
            <a:r>
              <a:rPr sz="1400" spc="5" dirty="0">
                <a:solidFill>
                  <a:srgbClr val="46AA78"/>
                </a:solidFill>
                <a:latin typeface="Arial"/>
                <a:cs typeface="Arial"/>
              </a:rPr>
              <a:t>with </a:t>
            </a:r>
            <a:r>
              <a:rPr sz="1400" i="1" spc="-20" dirty="0">
                <a:solidFill>
                  <a:srgbClr val="46AA78"/>
                </a:solidFill>
                <a:latin typeface="Arial"/>
                <a:cs typeface="Arial"/>
              </a:rPr>
              <a:t>part </a:t>
            </a:r>
            <a:r>
              <a:rPr sz="1400" i="1" spc="19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i="1" spc="-20" dirty="0">
                <a:solidFill>
                  <a:srgbClr val="46AA78"/>
                </a:solidFill>
                <a:latin typeface="Arial"/>
                <a:cs typeface="Arial"/>
              </a:rPr>
              <a:t>of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50" spc="-50" dirty="0">
                <a:latin typeface="Arial"/>
                <a:cs typeface="Arial"/>
              </a:rPr>
              <a:t>Overlap </a:t>
            </a:r>
            <a:r>
              <a:rPr sz="600" spc="15" dirty="0">
                <a:latin typeface="Arial"/>
                <a:cs typeface="Arial"/>
              </a:rPr>
              <a:t>(x </a:t>
            </a:r>
            <a:r>
              <a:rPr sz="600" spc="-15" dirty="0">
                <a:latin typeface="Arial"/>
                <a:cs typeface="Arial"/>
              </a:rPr>
              <a:t>and </a:t>
            </a:r>
            <a:r>
              <a:rPr sz="600" spc="-10" dirty="0">
                <a:latin typeface="Arial"/>
                <a:cs typeface="Arial"/>
              </a:rPr>
              <a:t>y </a:t>
            </a:r>
            <a:r>
              <a:rPr sz="600" spc="-30" dirty="0">
                <a:latin typeface="Arial"/>
                <a:cs typeface="Arial"/>
              </a:rPr>
              <a:t>share  a  </a:t>
            </a:r>
            <a:r>
              <a:rPr sz="600" spc="-25" dirty="0">
                <a:latin typeface="Arial"/>
                <a:cs typeface="Arial"/>
              </a:rPr>
              <a:t>piece </a:t>
            </a:r>
            <a:r>
              <a:rPr sz="600" spc="10" dirty="0">
                <a:latin typeface="Arial"/>
                <a:cs typeface="Arial"/>
              </a:rPr>
              <a:t> z)</a:t>
            </a:r>
            <a:endParaRPr sz="600">
              <a:latin typeface="Arial"/>
              <a:cs typeface="Arial"/>
            </a:endParaRPr>
          </a:p>
          <a:p>
            <a:pPr marL="12700" marR="5080" indent="93345">
              <a:lnSpc>
                <a:spcPct val="185700"/>
              </a:lnSpc>
            </a:pPr>
            <a:r>
              <a:rPr sz="1050" i="1" spc="-5" dirty="0">
                <a:latin typeface="Menlo"/>
                <a:cs typeface="Menlo"/>
              </a:rPr>
              <a:t>∀</a:t>
            </a:r>
            <a:r>
              <a:rPr sz="1050" i="1" spc="-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-15" dirty="0">
                <a:latin typeface="Arial"/>
                <a:cs typeface="Arial"/>
              </a:rPr>
              <a:t>(</a:t>
            </a:r>
            <a:r>
              <a:rPr sz="1050" i="1" spc="-15" dirty="0">
                <a:latin typeface="Arial"/>
                <a:cs typeface="Arial"/>
              </a:rPr>
              <a:t>overlap</a:t>
            </a:r>
            <a:r>
              <a:rPr sz="1050" spc="-15" dirty="0">
                <a:latin typeface="Arial"/>
                <a:cs typeface="Arial"/>
              </a:rPr>
              <a:t>(</a:t>
            </a:r>
            <a:r>
              <a:rPr sz="1050" i="1" spc="-1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sz="1050" i="1" spc="175" dirty="0">
                <a:latin typeface="Menlo"/>
                <a:cs typeface="Menlo"/>
              </a:rPr>
              <a:t>≡</a:t>
            </a:r>
            <a:r>
              <a:rPr sz="1050" i="1" spc="-330" dirty="0">
                <a:latin typeface="Menlo"/>
                <a:cs typeface="Menlo"/>
              </a:rPr>
              <a:t> </a:t>
            </a:r>
            <a:r>
              <a:rPr sz="1050" i="1" spc="-65" dirty="0">
                <a:latin typeface="Menlo"/>
                <a:cs typeface="Menlo"/>
              </a:rPr>
              <a:t>∃</a:t>
            </a:r>
            <a:r>
              <a:rPr sz="1050" i="1" spc="-65" dirty="0">
                <a:latin typeface="Arial"/>
                <a:cs typeface="Arial"/>
              </a:rPr>
              <a:t>z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(</a:t>
            </a:r>
            <a:r>
              <a:rPr sz="1050" i="1" spc="-5" dirty="0">
                <a:latin typeface="Arial"/>
                <a:cs typeface="Arial"/>
              </a:rPr>
              <a:t>part</a:t>
            </a:r>
            <a:r>
              <a:rPr sz="1050" i="1" spc="175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55" dirty="0">
                <a:latin typeface="Arial"/>
                <a:cs typeface="Arial"/>
              </a:rPr>
              <a:t> </a:t>
            </a:r>
            <a:r>
              <a:rPr sz="1050" spc="20" dirty="0">
                <a:latin typeface="Arial"/>
                <a:cs typeface="Arial"/>
              </a:rPr>
              <a:t>(</a:t>
            </a:r>
            <a:r>
              <a:rPr sz="1050" i="1" spc="20" dirty="0">
                <a:latin typeface="Arial"/>
                <a:cs typeface="Arial"/>
              </a:rPr>
              <a:t>z,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0" dirty="0">
                <a:latin typeface="Menlo"/>
                <a:cs typeface="Menlo"/>
              </a:rPr>
              <a:t> </a:t>
            </a:r>
            <a:r>
              <a:rPr sz="1050" i="1" spc="-20" dirty="0">
                <a:latin typeface="Arial"/>
                <a:cs typeface="Arial"/>
              </a:rPr>
              <a:t>part</a:t>
            </a:r>
            <a:r>
              <a:rPr sz="1050" i="1" spc="175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55" dirty="0">
                <a:latin typeface="Arial"/>
                <a:cs typeface="Arial"/>
              </a:rPr>
              <a:t> </a:t>
            </a:r>
            <a:r>
              <a:rPr sz="1050" spc="20" dirty="0">
                <a:latin typeface="Arial"/>
                <a:cs typeface="Arial"/>
              </a:rPr>
              <a:t>(</a:t>
            </a:r>
            <a:r>
              <a:rPr sz="1050" i="1" spc="20" dirty="0">
                <a:latin typeface="Arial"/>
                <a:cs typeface="Arial"/>
              </a:rPr>
              <a:t>z,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)))</a:t>
            </a:r>
            <a:r>
              <a:rPr sz="1050" spc="100" dirty="0">
                <a:latin typeface="Arial"/>
                <a:cs typeface="Arial"/>
              </a:rPr>
              <a:t> </a:t>
            </a:r>
            <a:r>
              <a:rPr sz="1050" spc="15" dirty="0">
                <a:latin typeface="Arial"/>
                <a:cs typeface="Arial"/>
              </a:rPr>
              <a:t>(9)  </a:t>
            </a:r>
            <a:r>
              <a:rPr sz="1050" spc="-50" dirty="0">
                <a:latin typeface="Arial"/>
                <a:cs typeface="Arial"/>
              </a:rPr>
              <a:t>Underlap </a:t>
            </a:r>
            <a:r>
              <a:rPr sz="600" spc="15" dirty="0">
                <a:latin typeface="Arial"/>
                <a:cs typeface="Arial"/>
              </a:rPr>
              <a:t>(x </a:t>
            </a:r>
            <a:r>
              <a:rPr sz="600" spc="-15" dirty="0">
                <a:latin typeface="Arial"/>
                <a:cs typeface="Arial"/>
              </a:rPr>
              <a:t>and </a:t>
            </a:r>
            <a:r>
              <a:rPr sz="600" spc="-10" dirty="0">
                <a:latin typeface="Arial"/>
                <a:cs typeface="Arial"/>
              </a:rPr>
              <a:t>y </a:t>
            </a:r>
            <a:r>
              <a:rPr sz="600" spc="-30" dirty="0">
                <a:latin typeface="Arial"/>
                <a:cs typeface="Arial"/>
              </a:rPr>
              <a:t>are  </a:t>
            </a:r>
            <a:r>
              <a:rPr sz="600" spc="10" dirty="0">
                <a:latin typeface="Arial"/>
                <a:cs typeface="Arial"/>
              </a:rPr>
              <a:t>both </a:t>
            </a:r>
            <a:r>
              <a:rPr sz="600" spc="5" dirty="0">
                <a:latin typeface="Arial"/>
                <a:cs typeface="Arial"/>
              </a:rPr>
              <a:t>part of </a:t>
            </a:r>
            <a:r>
              <a:rPr sz="600" spc="-35" dirty="0">
                <a:latin typeface="Arial"/>
                <a:cs typeface="Arial"/>
              </a:rPr>
              <a:t>some  </a:t>
            </a:r>
            <a:r>
              <a:rPr sz="600" spc="85" dirty="0">
                <a:latin typeface="Arial"/>
                <a:cs typeface="Arial"/>
              </a:rPr>
              <a:t> </a:t>
            </a:r>
            <a:r>
              <a:rPr sz="600" spc="10" dirty="0">
                <a:latin typeface="Arial"/>
                <a:cs typeface="Arial"/>
              </a:rPr>
              <a:t>z)</a:t>
            </a:r>
            <a:endParaRPr sz="60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2589504" y="2013331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494963" y="2013331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765848" y="1876171"/>
            <a:ext cx="3596602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spc="-5" dirty="0">
                <a:latin typeface="Menlo"/>
                <a:cs typeface="Menlo"/>
              </a:rPr>
              <a:t>∀</a:t>
            </a:r>
            <a:r>
              <a:rPr sz="1050" i="1" spc="-5" dirty="0">
                <a:latin typeface="Arial"/>
                <a:cs typeface="Arial"/>
              </a:rPr>
              <a:t>x,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spc="-15" dirty="0">
                <a:latin typeface="Arial"/>
                <a:cs typeface="Arial"/>
              </a:rPr>
              <a:t>(</a:t>
            </a:r>
            <a:r>
              <a:rPr sz="1050" i="1" spc="-15" dirty="0">
                <a:latin typeface="Arial"/>
                <a:cs typeface="Arial"/>
              </a:rPr>
              <a:t>underlap</a:t>
            </a:r>
            <a:r>
              <a:rPr sz="1050" spc="-15" dirty="0">
                <a:latin typeface="Arial"/>
                <a:cs typeface="Arial"/>
              </a:rPr>
              <a:t>(</a:t>
            </a:r>
            <a:r>
              <a:rPr sz="1050" i="1" spc="-15" dirty="0">
                <a:latin typeface="Arial"/>
                <a:cs typeface="Arial"/>
              </a:rPr>
              <a:t>x,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i="1" spc="175" dirty="0">
                <a:latin typeface="Menlo"/>
                <a:cs typeface="Menlo"/>
              </a:rPr>
              <a:t>≡</a:t>
            </a:r>
            <a:r>
              <a:rPr sz="1050" i="1" spc="-335" dirty="0">
                <a:latin typeface="Menlo"/>
                <a:cs typeface="Menlo"/>
              </a:rPr>
              <a:t> </a:t>
            </a:r>
            <a:r>
              <a:rPr sz="1050" i="1" spc="-65" dirty="0">
                <a:latin typeface="Menlo"/>
                <a:cs typeface="Menlo"/>
              </a:rPr>
              <a:t>∃</a:t>
            </a:r>
            <a:r>
              <a:rPr sz="1050" i="1" spc="-65" dirty="0">
                <a:latin typeface="Arial"/>
                <a:cs typeface="Arial"/>
              </a:rPr>
              <a:t>z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(</a:t>
            </a:r>
            <a:r>
              <a:rPr sz="1050" i="1" spc="-5" dirty="0">
                <a:latin typeface="Arial"/>
                <a:cs typeface="Arial"/>
              </a:rPr>
              <a:t>part</a:t>
            </a:r>
            <a:r>
              <a:rPr sz="1050" i="1" spc="175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60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75" dirty="0">
                <a:latin typeface="Arial"/>
                <a:cs typeface="Arial"/>
              </a:rPr>
              <a:t>z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5" dirty="0">
                <a:latin typeface="Menlo"/>
                <a:cs typeface="Menlo"/>
              </a:rPr>
              <a:t> </a:t>
            </a:r>
            <a:r>
              <a:rPr sz="1050" i="1" spc="-20" dirty="0">
                <a:latin typeface="Arial"/>
                <a:cs typeface="Arial"/>
              </a:rPr>
              <a:t>part</a:t>
            </a:r>
            <a:r>
              <a:rPr sz="1050" i="1" spc="175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6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y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i="1" spc="-5" dirty="0">
                <a:latin typeface="Arial"/>
                <a:cs typeface="Arial"/>
              </a:rPr>
              <a:t>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75" dirty="0">
                <a:latin typeface="Arial"/>
                <a:cs typeface="Arial"/>
              </a:rPr>
              <a:t>z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12/59</a:t>
            </a:r>
            <a:endParaRPr sz="6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988993" y="2048243"/>
            <a:ext cx="272415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" dirty="0">
                <a:latin typeface="Arial"/>
                <a:cs typeface="Arial"/>
              </a:rPr>
              <a:t>(10)</a:t>
            </a:r>
            <a:endParaRPr sz="1050">
              <a:latin typeface="Arial"/>
              <a:cs typeface="Arial"/>
            </a:endParaRPr>
          </a:p>
        </p:txBody>
      </p:sp>
      <p:sp>
        <p:nvSpPr>
          <p:cNvPr id="98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9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0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1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02551" y="1014310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460193" y="1390827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365652" y="1390827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02551" y="16368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624395" y="491591"/>
            <a:ext cx="3636645" cy="1260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9880">
              <a:lnSpc>
                <a:spcPct val="100000"/>
              </a:lnSpc>
            </a:pP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Defining other </a:t>
            </a: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relations </a:t>
            </a:r>
            <a:r>
              <a:rPr sz="1400" spc="5" dirty="0">
                <a:solidFill>
                  <a:srgbClr val="46AA78"/>
                </a:solidFill>
                <a:latin typeface="Arial"/>
                <a:cs typeface="Arial"/>
              </a:rPr>
              <a:t>with </a:t>
            </a:r>
            <a:r>
              <a:rPr sz="1400" i="1" spc="-20" dirty="0">
                <a:solidFill>
                  <a:srgbClr val="46AA78"/>
                </a:solidFill>
                <a:latin typeface="Arial"/>
                <a:cs typeface="Arial"/>
              </a:rPr>
              <a:t>part </a:t>
            </a:r>
            <a:r>
              <a:rPr sz="1400" i="1" spc="19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i="1" spc="-20" dirty="0">
                <a:solidFill>
                  <a:srgbClr val="46AA78"/>
                </a:solidFill>
                <a:latin typeface="Arial"/>
                <a:cs typeface="Arial"/>
              </a:rPr>
              <a:t>of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50" spc="-50" dirty="0">
                <a:latin typeface="Arial"/>
                <a:cs typeface="Arial"/>
              </a:rPr>
              <a:t>Overlap </a:t>
            </a:r>
            <a:r>
              <a:rPr sz="600" spc="15" dirty="0">
                <a:latin typeface="Arial"/>
                <a:cs typeface="Arial"/>
              </a:rPr>
              <a:t>(x </a:t>
            </a:r>
            <a:r>
              <a:rPr sz="600" spc="-15" dirty="0">
                <a:latin typeface="Arial"/>
                <a:cs typeface="Arial"/>
              </a:rPr>
              <a:t>and </a:t>
            </a:r>
            <a:r>
              <a:rPr sz="600" spc="-10" dirty="0">
                <a:latin typeface="Arial"/>
                <a:cs typeface="Arial"/>
              </a:rPr>
              <a:t>y </a:t>
            </a:r>
            <a:r>
              <a:rPr sz="600" spc="-30" dirty="0">
                <a:latin typeface="Arial"/>
                <a:cs typeface="Arial"/>
              </a:rPr>
              <a:t>share  a  </a:t>
            </a:r>
            <a:r>
              <a:rPr sz="600" spc="-25" dirty="0">
                <a:latin typeface="Arial"/>
                <a:cs typeface="Arial"/>
              </a:rPr>
              <a:t>piece </a:t>
            </a:r>
            <a:r>
              <a:rPr sz="600" spc="10" dirty="0">
                <a:latin typeface="Arial"/>
                <a:cs typeface="Arial"/>
              </a:rPr>
              <a:t> z)</a:t>
            </a:r>
            <a:endParaRPr sz="600">
              <a:latin typeface="Arial"/>
              <a:cs typeface="Arial"/>
            </a:endParaRPr>
          </a:p>
          <a:p>
            <a:pPr marL="12700" marR="5080" indent="93345">
              <a:lnSpc>
                <a:spcPct val="185700"/>
              </a:lnSpc>
            </a:pPr>
            <a:r>
              <a:rPr sz="1050" i="1" spc="-5" dirty="0">
                <a:latin typeface="Menlo"/>
                <a:cs typeface="Menlo"/>
              </a:rPr>
              <a:t>∀</a:t>
            </a:r>
            <a:r>
              <a:rPr sz="1050" i="1" spc="-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-15" dirty="0">
                <a:latin typeface="Arial"/>
                <a:cs typeface="Arial"/>
              </a:rPr>
              <a:t>(</a:t>
            </a:r>
            <a:r>
              <a:rPr sz="1050" i="1" spc="-15" dirty="0">
                <a:latin typeface="Arial"/>
                <a:cs typeface="Arial"/>
              </a:rPr>
              <a:t>overlap</a:t>
            </a:r>
            <a:r>
              <a:rPr sz="1050" spc="-15" dirty="0">
                <a:latin typeface="Arial"/>
                <a:cs typeface="Arial"/>
              </a:rPr>
              <a:t>(</a:t>
            </a:r>
            <a:r>
              <a:rPr sz="1050" i="1" spc="-1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sz="1050" i="1" spc="175" dirty="0">
                <a:latin typeface="Menlo"/>
                <a:cs typeface="Menlo"/>
              </a:rPr>
              <a:t>≡</a:t>
            </a:r>
            <a:r>
              <a:rPr sz="1050" i="1" spc="-330" dirty="0">
                <a:latin typeface="Menlo"/>
                <a:cs typeface="Menlo"/>
              </a:rPr>
              <a:t> </a:t>
            </a:r>
            <a:r>
              <a:rPr sz="1050" i="1" spc="-65" dirty="0">
                <a:latin typeface="Menlo"/>
                <a:cs typeface="Menlo"/>
              </a:rPr>
              <a:t>∃</a:t>
            </a:r>
            <a:r>
              <a:rPr sz="1050" i="1" spc="-65" dirty="0">
                <a:latin typeface="Arial"/>
                <a:cs typeface="Arial"/>
              </a:rPr>
              <a:t>z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(</a:t>
            </a:r>
            <a:r>
              <a:rPr sz="1050" i="1" spc="-5" dirty="0">
                <a:latin typeface="Arial"/>
                <a:cs typeface="Arial"/>
              </a:rPr>
              <a:t>part</a:t>
            </a:r>
            <a:r>
              <a:rPr sz="1050" i="1" spc="175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55" dirty="0">
                <a:latin typeface="Arial"/>
                <a:cs typeface="Arial"/>
              </a:rPr>
              <a:t> </a:t>
            </a:r>
            <a:r>
              <a:rPr sz="1050" spc="20" dirty="0">
                <a:latin typeface="Arial"/>
                <a:cs typeface="Arial"/>
              </a:rPr>
              <a:t>(</a:t>
            </a:r>
            <a:r>
              <a:rPr sz="1050" i="1" spc="20" dirty="0">
                <a:latin typeface="Arial"/>
                <a:cs typeface="Arial"/>
              </a:rPr>
              <a:t>z,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0" dirty="0">
                <a:latin typeface="Menlo"/>
                <a:cs typeface="Menlo"/>
              </a:rPr>
              <a:t> </a:t>
            </a:r>
            <a:r>
              <a:rPr sz="1050" i="1" spc="-20" dirty="0">
                <a:latin typeface="Arial"/>
                <a:cs typeface="Arial"/>
              </a:rPr>
              <a:t>part</a:t>
            </a:r>
            <a:r>
              <a:rPr sz="1050" i="1" spc="175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55" dirty="0">
                <a:latin typeface="Arial"/>
                <a:cs typeface="Arial"/>
              </a:rPr>
              <a:t> </a:t>
            </a:r>
            <a:r>
              <a:rPr sz="1050" spc="20" dirty="0">
                <a:latin typeface="Arial"/>
                <a:cs typeface="Arial"/>
              </a:rPr>
              <a:t>(</a:t>
            </a:r>
            <a:r>
              <a:rPr sz="1050" i="1" spc="20" dirty="0">
                <a:latin typeface="Arial"/>
                <a:cs typeface="Arial"/>
              </a:rPr>
              <a:t>z,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)))</a:t>
            </a:r>
            <a:r>
              <a:rPr sz="1050" spc="100" dirty="0">
                <a:latin typeface="Arial"/>
                <a:cs typeface="Arial"/>
              </a:rPr>
              <a:t> </a:t>
            </a:r>
            <a:r>
              <a:rPr sz="1050" spc="15" dirty="0">
                <a:latin typeface="Arial"/>
                <a:cs typeface="Arial"/>
              </a:rPr>
              <a:t>(9)  </a:t>
            </a:r>
            <a:r>
              <a:rPr sz="1050" spc="-50" dirty="0">
                <a:latin typeface="Arial"/>
                <a:cs typeface="Arial"/>
              </a:rPr>
              <a:t>Underlap </a:t>
            </a:r>
            <a:r>
              <a:rPr sz="600" spc="15" dirty="0">
                <a:latin typeface="Arial"/>
                <a:cs typeface="Arial"/>
              </a:rPr>
              <a:t>(x </a:t>
            </a:r>
            <a:r>
              <a:rPr sz="600" spc="-15" dirty="0">
                <a:latin typeface="Arial"/>
                <a:cs typeface="Arial"/>
              </a:rPr>
              <a:t>and </a:t>
            </a:r>
            <a:r>
              <a:rPr sz="600" spc="-10" dirty="0">
                <a:latin typeface="Arial"/>
                <a:cs typeface="Arial"/>
              </a:rPr>
              <a:t>y </a:t>
            </a:r>
            <a:r>
              <a:rPr sz="600" spc="-30" dirty="0">
                <a:latin typeface="Arial"/>
                <a:cs typeface="Arial"/>
              </a:rPr>
              <a:t>are  </a:t>
            </a:r>
            <a:r>
              <a:rPr sz="600" spc="10" dirty="0">
                <a:latin typeface="Arial"/>
                <a:cs typeface="Arial"/>
              </a:rPr>
              <a:t>both </a:t>
            </a:r>
            <a:r>
              <a:rPr sz="600" spc="5" dirty="0">
                <a:latin typeface="Arial"/>
                <a:cs typeface="Arial"/>
              </a:rPr>
              <a:t>part of </a:t>
            </a:r>
            <a:r>
              <a:rPr sz="600" spc="-35" dirty="0">
                <a:latin typeface="Arial"/>
                <a:cs typeface="Arial"/>
              </a:rPr>
              <a:t>some  </a:t>
            </a:r>
            <a:r>
              <a:rPr sz="600" spc="85" dirty="0">
                <a:latin typeface="Arial"/>
                <a:cs typeface="Arial"/>
              </a:rPr>
              <a:t> </a:t>
            </a:r>
            <a:r>
              <a:rPr sz="600" spc="10" dirty="0">
                <a:latin typeface="Arial"/>
                <a:cs typeface="Arial"/>
              </a:rPr>
              <a:t>z)</a:t>
            </a:r>
            <a:endParaRPr sz="60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2589504" y="2013331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494963" y="2013331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765848" y="1876171"/>
            <a:ext cx="3672802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spc="-5" dirty="0">
                <a:latin typeface="Menlo"/>
                <a:cs typeface="Menlo"/>
              </a:rPr>
              <a:t>∀</a:t>
            </a:r>
            <a:r>
              <a:rPr sz="1050" i="1" spc="-5" dirty="0">
                <a:latin typeface="Arial"/>
                <a:cs typeface="Arial"/>
              </a:rPr>
              <a:t>x,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spc="-15" dirty="0">
                <a:latin typeface="Arial"/>
                <a:cs typeface="Arial"/>
              </a:rPr>
              <a:t>(</a:t>
            </a:r>
            <a:r>
              <a:rPr sz="1050" i="1" spc="-15" dirty="0">
                <a:latin typeface="Arial"/>
                <a:cs typeface="Arial"/>
              </a:rPr>
              <a:t>underlap</a:t>
            </a:r>
            <a:r>
              <a:rPr sz="1050" spc="-15" dirty="0">
                <a:latin typeface="Arial"/>
                <a:cs typeface="Arial"/>
              </a:rPr>
              <a:t>(</a:t>
            </a:r>
            <a:r>
              <a:rPr sz="1050" i="1" spc="-15" dirty="0">
                <a:latin typeface="Arial"/>
                <a:cs typeface="Arial"/>
              </a:rPr>
              <a:t>x,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i="1" spc="175" dirty="0">
                <a:latin typeface="Menlo"/>
                <a:cs typeface="Menlo"/>
              </a:rPr>
              <a:t>≡</a:t>
            </a:r>
            <a:r>
              <a:rPr sz="1050" i="1" spc="-335" dirty="0">
                <a:latin typeface="Menlo"/>
                <a:cs typeface="Menlo"/>
              </a:rPr>
              <a:t> </a:t>
            </a:r>
            <a:r>
              <a:rPr sz="1050" i="1" spc="-65" dirty="0">
                <a:latin typeface="Menlo"/>
                <a:cs typeface="Menlo"/>
              </a:rPr>
              <a:t>∃</a:t>
            </a:r>
            <a:r>
              <a:rPr sz="1050" i="1" spc="-65" dirty="0">
                <a:latin typeface="Arial"/>
                <a:cs typeface="Arial"/>
              </a:rPr>
              <a:t>z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(</a:t>
            </a:r>
            <a:r>
              <a:rPr sz="1050" i="1" spc="-5" dirty="0">
                <a:latin typeface="Arial"/>
                <a:cs typeface="Arial"/>
              </a:rPr>
              <a:t>part</a:t>
            </a:r>
            <a:r>
              <a:rPr sz="1050" i="1" spc="175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60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75" dirty="0">
                <a:latin typeface="Arial"/>
                <a:cs typeface="Arial"/>
              </a:rPr>
              <a:t>z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5" dirty="0">
                <a:latin typeface="Menlo"/>
                <a:cs typeface="Menlo"/>
              </a:rPr>
              <a:t> </a:t>
            </a:r>
            <a:r>
              <a:rPr sz="1050" i="1" spc="-20" dirty="0">
                <a:latin typeface="Arial"/>
                <a:cs typeface="Arial"/>
              </a:rPr>
              <a:t>part</a:t>
            </a:r>
            <a:r>
              <a:rPr sz="1050" i="1" spc="175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6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y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i="1" spc="-5" dirty="0">
                <a:latin typeface="Arial"/>
                <a:cs typeface="Arial"/>
              </a:rPr>
              <a:t>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75" dirty="0">
                <a:latin typeface="Arial"/>
                <a:cs typeface="Arial"/>
              </a:rPr>
              <a:t>z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988993" y="2048243"/>
            <a:ext cx="272415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" dirty="0">
                <a:latin typeface="Arial"/>
                <a:cs typeface="Arial"/>
              </a:rPr>
              <a:t>(10)</a:t>
            </a:r>
            <a:endParaRPr sz="1050"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502551" y="2330170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624394" y="2258276"/>
            <a:ext cx="213785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35" dirty="0">
                <a:latin typeface="Arial"/>
                <a:cs typeface="Arial"/>
              </a:rPr>
              <a:t>The </a:t>
            </a:r>
            <a:r>
              <a:rPr sz="1050" spc="-15" dirty="0">
                <a:latin typeface="Arial"/>
                <a:cs typeface="Arial"/>
              </a:rPr>
              <a:t>‘other </a:t>
            </a:r>
            <a:r>
              <a:rPr sz="1050" spc="-20" dirty="0">
                <a:latin typeface="Arial"/>
                <a:cs typeface="Arial"/>
              </a:rPr>
              <a:t>direction’:  </a:t>
            </a:r>
            <a:r>
              <a:rPr sz="1050" spc="-90" dirty="0">
                <a:solidFill>
                  <a:srgbClr val="009A55"/>
                </a:solidFill>
                <a:latin typeface="Arial"/>
                <a:cs typeface="Arial"/>
              </a:rPr>
              <a:t>has </a:t>
            </a:r>
            <a:r>
              <a:rPr sz="1050" spc="-25" dirty="0">
                <a:solidFill>
                  <a:srgbClr val="009A55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009A55"/>
                </a:solidFill>
                <a:latin typeface="Arial"/>
                <a:cs typeface="Arial"/>
              </a:rPr>
              <a:t>part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1874329" y="2706700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917126" y="2706700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1303350" y="2569527"/>
            <a:ext cx="2279015" cy="28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spc="-5" dirty="0">
                <a:latin typeface="Menlo"/>
                <a:cs typeface="Menlo"/>
              </a:rPr>
              <a:t>∀</a:t>
            </a:r>
            <a:r>
              <a:rPr sz="1050" i="1" spc="-5" dirty="0">
                <a:latin typeface="Arial"/>
                <a:cs typeface="Arial"/>
              </a:rPr>
              <a:t>x,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(</a:t>
            </a:r>
            <a:r>
              <a:rPr sz="1050" i="1" spc="-55" dirty="0">
                <a:latin typeface="Arial"/>
                <a:cs typeface="Arial"/>
              </a:rPr>
              <a:t>has</a:t>
            </a:r>
            <a:r>
              <a:rPr sz="1050" i="1" spc="175" dirty="0">
                <a:latin typeface="Arial"/>
                <a:cs typeface="Arial"/>
              </a:rPr>
              <a:t> </a:t>
            </a:r>
            <a:r>
              <a:rPr sz="1050" i="1" spc="15" dirty="0">
                <a:latin typeface="Arial"/>
                <a:cs typeface="Arial"/>
              </a:rPr>
              <a:t>part</a:t>
            </a:r>
            <a:r>
              <a:rPr sz="1050" spc="15" dirty="0">
                <a:latin typeface="Arial"/>
                <a:cs typeface="Arial"/>
              </a:rPr>
              <a:t>(</a:t>
            </a:r>
            <a:r>
              <a:rPr sz="1050" i="1" spc="15" dirty="0">
                <a:latin typeface="Arial"/>
                <a:cs typeface="Arial"/>
              </a:rPr>
              <a:t>x,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i="1" spc="175" dirty="0">
                <a:latin typeface="Menlo"/>
                <a:cs typeface="Menlo"/>
              </a:rPr>
              <a:t>≡</a:t>
            </a:r>
            <a:r>
              <a:rPr sz="1050" i="1" spc="-335" dirty="0">
                <a:latin typeface="Menlo"/>
                <a:cs typeface="Menlo"/>
              </a:rPr>
              <a:t> </a:t>
            </a:r>
            <a:r>
              <a:rPr sz="1050" i="1" spc="-20" dirty="0">
                <a:latin typeface="Arial"/>
                <a:cs typeface="Arial"/>
              </a:rPr>
              <a:t>part</a:t>
            </a:r>
            <a:r>
              <a:rPr sz="1050" i="1" spc="170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60" dirty="0">
                <a:latin typeface="Arial"/>
                <a:cs typeface="Arial"/>
              </a:rPr>
              <a:t> </a:t>
            </a:r>
            <a:r>
              <a:rPr sz="1200" i="1" spc="120" baseline="31250" dirty="0">
                <a:latin typeface="Menlo"/>
                <a:cs typeface="Menlo"/>
              </a:rPr>
              <a:t>−</a:t>
            </a:r>
            <a:r>
              <a:rPr sz="1050" spc="80" dirty="0">
                <a:latin typeface="Arial"/>
                <a:cs typeface="Arial"/>
              </a:rPr>
              <a:t>(</a:t>
            </a:r>
            <a:r>
              <a:rPr sz="1050" i="1" spc="80" dirty="0">
                <a:latin typeface="Arial"/>
                <a:cs typeface="Arial"/>
              </a:rPr>
              <a:t>x,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12/59</a:t>
            </a:r>
            <a:endParaRPr sz="6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989022" y="2569527"/>
            <a:ext cx="272415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" dirty="0">
                <a:latin typeface="Arial"/>
                <a:cs typeface="Arial"/>
              </a:rPr>
              <a:t>(11)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4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105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6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7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02551" y="923163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92327" y="1264805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92327" y="1568462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624394" y="869035"/>
            <a:ext cx="3814255" cy="94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21590" indent="-171450">
              <a:lnSpc>
                <a:spcPts val="1200"/>
              </a:lnSpc>
              <a:buFont typeface="Arial"/>
              <a:buChar char="•"/>
            </a:pPr>
            <a:r>
              <a:rPr sz="1050" spc="10" dirty="0">
                <a:latin typeface="Arial"/>
                <a:cs typeface="Arial"/>
              </a:rPr>
              <a:t>With </a:t>
            </a:r>
            <a:r>
              <a:rPr sz="1050" spc="-45" dirty="0">
                <a:latin typeface="Arial"/>
                <a:cs typeface="Arial"/>
              </a:rPr>
              <a:t>x </a:t>
            </a:r>
            <a:r>
              <a:rPr sz="1050" spc="-110" dirty="0">
                <a:latin typeface="Arial"/>
                <a:cs typeface="Arial"/>
              </a:rPr>
              <a:t>as </a:t>
            </a:r>
            <a:r>
              <a:rPr sz="1050" spc="-15" dirty="0">
                <a:latin typeface="Arial"/>
                <a:cs typeface="Arial"/>
              </a:rPr>
              <a:t>part, </a:t>
            </a:r>
            <a:r>
              <a:rPr sz="1050" spc="-25" dirty="0">
                <a:latin typeface="Arial"/>
                <a:cs typeface="Arial"/>
              </a:rPr>
              <a:t>what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55" dirty="0">
                <a:latin typeface="Arial"/>
                <a:cs typeface="Arial"/>
              </a:rPr>
              <a:t>do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35" dirty="0">
                <a:latin typeface="Arial"/>
                <a:cs typeface="Arial"/>
              </a:rPr>
              <a:t>‘remainder’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90" dirty="0">
                <a:latin typeface="Arial"/>
                <a:cs typeface="Arial"/>
              </a:rPr>
              <a:t>makes  </a:t>
            </a:r>
            <a:r>
              <a:rPr sz="1050" spc="-50" dirty="0">
                <a:latin typeface="Arial"/>
                <a:cs typeface="Arial"/>
              </a:rPr>
              <a:t>up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spc="-70" dirty="0">
                <a:latin typeface="Arial"/>
                <a:cs typeface="Arial"/>
              </a:rPr>
              <a:t>y?</a:t>
            </a:r>
            <a:endParaRPr sz="1050" dirty="0">
              <a:latin typeface="Arial"/>
              <a:cs typeface="Arial"/>
            </a:endParaRPr>
          </a:p>
          <a:p>
            <a:pPr marL="461010" marR="541655" indent="-171450">
              <a:lnSpc>
                <a:spcPct val="100000"/>
              </a:lnSpc>
              <a:spcBef>
                <a:spcPts val="155"/>
              </a:spcBef>
              <a:buFont typeface="Arial"/>
              <a:buChar char="•"/>
            </a:pPr>
            <a:r>
              <a:rPr sz="1000" spc="-60" dirty="0">
                <a:latin typeface="Arial"/>
                <a:cs typeface="Arial"/>
              </a:rPr>
              <a:t>Weak </a:t>
            </a:r>
            <a:r>
              <a:rPr sz="1000" spc="-35" dirty="0">
                <a:latin typeface="Arial"/>
                <a:cs typeface="Arial"/>
              </a:rPr>
              <a:t>supplementation: </a:t>
            </a:r>
            <a:r>
              <a:rPr sz="1000" spc="-65" dirty="0">
                <a:latin typeface="Arial"/>
                <a:cs typeface="Arial"/>
              </a:rPr>
              <a:t>every </a:t>
            </a:r>
            <a:r>
              <a:rPr sz="1000" spc="-45" dirty="0">
                <a:latin typeface="Arial"/>
                <a:cs typeface="Arial"/>
              </a:rPr>
              <a:t>proper </a:t>
            </a:r>
            <a:r>
              <a:rPr sz="1000" spc="-20" dirty="0">
                <a:latin typeface="Arial"/>
                <a:cs typeface="Arial"/>
              </a:rPr>
              <a:t>part </a:t>
            </a:r>
            <a:r>
              <a:rPr sz="1000" spc="-35" dirty="0">
                <a:latin typeface="Arial"/>
                <a:cs typeface="Arial"/>
              </a:rPr>
              <a:t>must </a:t>
            </a:r>
            <a:r>
              <a:rPr sz="1000" spc="-70" dirty="0">
                <a:latin typeface="Arial"/>
                <a:cs typeface="Arial"/>
              </a:rPr>
              <a:t>be  </a:t>
            </a:r>
            <a:r>
              <a:rPr sz="1000" spc="-55" dirty="0">
                <a:latin typeface="Arial"/>
                <a:cs typeface="Arial"/>
              </a:rPr>
              <a:t>supplemented  </a:t>
            </a:r>
            <a:r>
              <a:rPr sz="1000" spc="-60" dirty="0">
                <a:latin typeface="Arial"/>
                <a:cs typeface="Arial"/>
              </a:rPr>
              <a:t>by  </a:t>
            </a:r>
            <a:r>
              <a:rPr sz="1000" spc="-35" dirty="0">
                <a:latin typeface="Arial"/>
                <a:cs typeface="Arial"/>
              </a:rPr>
              <a:t>another, </a:t>
            </a:r>
            <a:r>
              <a:rPr sz="1000" spc="-15" dirty="0">
                <a:latin typeface="Arial"/>
                <a:cs typeface="Arial"/>
              </a:rPr>
              <a:t>disjoint, part.</a:t>
            </a:r>
            <a:r>
              <a:rPr sz="1000" spc="114" dirty="0">
                <a:latin typeface="Arial"/>
                <a:cs typeface="Arial"/>
              </a:rPr>
              <a:t> </a:t>
            </a:r>
            <a:r>
              <a:rPr sz="1000" b="1" spc="140" dirty="0">
                <a:latin typeface="Arial"/>
                <a:cs typeface="Arial"/>
              </a:rPr>
              <a:t>MM</a:t>
            </a:r>
            <a:endParaRPr sz="1000" dirty="0">
              <a:latin typeface="Arial"/>
              <a:cs typeface="Arial"/>
            </a:endParaRPr>
          </a:p>
          <a:p>
            <a:pPr marL="461010" marR="5080" indent="-171450">
              <a:lnSpc>
                <a:spcPts val="1200"/>
              </a:lnSpc>
              <a:spcBef>
                <a:spcPts val="35"/>
              </a:spcBef>
              <a:buFont typeface="Arial"/>
              <a:buChar char="•"/>
            </a:pPr>
            <a:r>
              <a:rPr sz="1000" spc="-35" dirty="0">
                <a:latin typeface="Arial"/>
                <a:cs typeface="Arial"/>
              </a:rPr>
              <a:t>Strong supplementation: </a:t>
            </a:r>
            <a:r>
              <a:rPr sz="1000" spc="20" dirty="0">
                <a:latin typeface="Arial"/>
                <a:cs typeface="Arial"/>
              </a:rPr>
              <a:t>if </a:t>
            </a:r>
            <a:r>
              <a:rPr sz="1000" spc="-60" dirty="0">
                <a:latin typeface="Arial"/>
                <a:cs typeface="Arial"/>
              </a:rPr>
              <a:t>an </a:t>
            </a:r>
            <a:r>
              <a:rPr sz="1000" spc="-25" dirty="0">
                <a:latin typeface="Arial"/>
                <a:cs typeface="Arial"/>
              </a:rPr>
              <a:t>object </a:t>
            </a:r>
            <a:r>
              <a:rPr sz="1000" spc="-30" dirty="0">
                <a:latin typeface="Arial"/>
                <a:cs typeface="Arial"/>
              </a:rPr>
              <a:t>fails </a:t>
            </a:r>
            <a:r>
              <a:rPr sz="1000" spc="10" dirty="0">
                <a:latin typeface="Arial"/>
                <a:cs typeface="Arial"/>
              </a:rPr>
              <a:t>to </a:t>
            </a:r>
            <a:r>
              <a:rPr sz="1000" spc="-40" dirty="0">
                <a:latin typeface="Arial"/>
                <a:cs typeface="Arial"/>
              </a:rPr>
              <a:t>include </a:t>
            </a:r>
            <a:r>
              <a:rPr sz="1000" spc="-35" dirty="0">
                <a:latin typeface="Arial"/>
                <a:cs typeface="Arial"/>
              </a:rPr>
              <a:t>another  </a:t>
            </a:r>
            <a:r>
              <a:rPr sz="1000" spc="-60" dirty="0">
                <a:latin typeface="Arial"/>
                <a:cs typeface="Arial"/>
              </a:rPr>
              <a:t>among  </a:t>
            </a:r>
            <a:r>
              <a:rPr sz="1000" spc="-10" dirty="0">
                <a:latin typeface="Arial"/>
                <a:cs typeface="Arial"/>
              </a:rPr>
              <a:t>its </a:t>
            </a:r>
            <a:r>
              <a:rPr sz="1000" spc="-35" dirty="0">
                <a:latin typeface="Arial"/>
                <a:cs typeface="Arial"/>
              </a:rPr>
              <a:t>parts, </a:t>
            </a:r>
            <a:r>
              <a:rPr sz="1000" spc="-30" dirty="0">
                <a:latin typeface="Arial"/>
                <a:cs typeface="Arial"/>
              </a:rPr>
              <a:t>then </a:t>
            </a:r>
            <a:r>
              <a:rPr sz="1000" spc="-40" dirty="0">
                <a:latin typeface="Arial"/>
                <a:cs typeface="Arial"/>
              </a:rPr>
              <a:t>there </a:t>
            </a:r>
            <a:r>
              <a:rPr sz="1000" spc="-35" dirty="0">
                <a:latin typeface="Arial"/>
                <a:cs typeface="Arial"/>
              </a:rPr>
              <a:t>must </a:t>
            </a:r>
            <a:r>
              <a:rPr sz="1000" spc="-70" dirty="0">
                <a:latin typeface="Arial"/>
                <a:cs typeface="Arial"/>
              </a:rPr>
              <a:t>be 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-45" dirty="0">
                <a:latin typeface="Arial"/>
                <a:cs typeface="Arial"/>
              </a:rPr>
              <a:t>remainder. </a:t>
            </a:r>
            <a:r>
              <a:rPr sz="1000" spc="130" dirty="0">
                <a:latin typeface="Arial"/>
                <a:cs typeface="Arial"/>
              </a:rPr>
              <a:t> </a:t>
            </a:r>
            <a:r>
              <a:rPr sz="1000" b="1" spc="55" dirty="0">
                <a:latin typeface="Arial"/>
                <a:cs typeface="Arial"/>
              </a:rPr>
              <a:t>EM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13/59</a:t>
            </a:r>
            <a:endParaRPr sz="600">
              <a:latin typeface="Arial"/>
              <a:cs typeface="Arial"/>
            </a:endParaRPr>
          </a:p>
        </p:txBody>
      </p:sp>
      <p:sp>
        <p:nvSpPr>
          <p:cNvPr id="93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4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5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6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02551" y="923163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92327" y="1264805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92327" y="1568462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02551" y="191764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624395" y="869035"/>
            <a:ext cx="3890455" cy="18421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100330" indent="-171450">
              <a:lnSpc>
                <a:spcPts val="1200"/>
              </a:lnSpc>
              <a:buFont typeface="Arial"/>
              <a:buChar char="•"/>
            </a:pPr>
            <a:r>
              <a:rPr sz="1050" spc="10" dirty="0">
                <a:latin typeface="Arial"/>
                <a:cs typeface="Arial"/>
              </a:rPr>
              <a:t>With </a:t>
            </a:r>
            <a:r>
              <a:rPr sz="1050" spc="-45" dirty="0">
                <a:latin typeface="Arial"/>
                <a:cs typeface="Arial"/>
              </a:rPr>
              <a:t>x </a:t>
            </a:r>
            <a:r>
              <a:rPr sz="1050" spc="-110" dirty="0">
                <a:latin typeface="Arial"/>
                <a:cs typeface="Arial"/>
              </a:rPr>
              <a:t>as </a:t>
            </a:r>
            <a:r>
              <a:rPr sz="1050" spc="-15" dirty="0">
                <a:latin typeface="Arial"/>
                <a:cs typeface="Arial"/>
              </a:rPr>
              <a:t>part, </a:t>
            </a:r>
            <a:r>
              <a:rPr sz="1050" spc="-25" dirty="0">
                <a:latin typeface="Arial"/>
                <a:cs typeface="Arial"/>
              </a:rPr>
              <a:t>what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55" dirty="0">
                <a:latin typeface="Arial"/>
                <a:cs typeface="Arial"/>
              </a:rPr>
              <a:t>do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35" dirty="0">
                <a:latin typeface="Arial"/>
                <a:cs typeface="Arial"/>
              </a:rPr>
              <a:t>‘remainder’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90" dirty="0">
                <a:latin typeface="Arial"/>
                <a:cs typeface="Arial"/>
              </a:rPr>
              <a:t>makes  </a:t>
            </a:r>
            <a:r>
              <a:rPr sz="1050" spc="-50" dirty="0">
                <a:latin typeface="Arial"/>
                <a:cs typeface="Arial"/>
              </a:rPr>
              <a:t>up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spc="-70" dirty="0">
                <a:latin typeface="Arial"/>
                <a:cs typeface="Arial"/>
              </a:rPr>
              <a:t>y?</a:t>
            </a:r>
            <a:endParaRPr sz="1050" dirty="0">
              <a:latin typeface="Arial"/>
              <a:cs typeface="Arial"/>
            </a:endParaRPr>
          </a:p>
          <a:p>
            <a:pPr marL="461010" marR="620395" indent="-171450">
              <a:lnSpc>
                <a:spcPct val="100000"/>
              </a:lnSpc>
              <a:spcBef>
                <a:spcPts val="155"/>
              </a:spcBef>
              <a:buFont typeface="Arial"/>
              <a:buChar char="•"/>
            </a:pPr>
            <a:r>
              <a:rPr sz="1000" spc="-60" dirty="0">
                <a:latin typeface="Arial"/>
                <a:cs typeface="Arial"/>
              </a:rPr>
              <a:t>Weak </a:t>
            </a:r>
            <a:r>
              <a:rPr sz="1000" spc="-35" dirty="0">
                <a:latin typeface="Arial"/>
                <a:cs typeface="Arial"/>
              </a:rPr>
              <a:t>supplementation: </a:t>
            </a:r>
            <a:r>
              <a:rPr sz="1000" spc="-65" dirty="0">
                <a:latin typeface="Arial"/>
                <a:cs typeface="Arial"/>
              </a:rPr>
              <a:t>every </a:t>
            </a:r>
            <a:r>
              <a:rPr sz="1000" spc="-45" dirty="0">
                <a:latin typeface="Arial"/>
                <a:cs typeface="Arial"/>
              </a:rPr>
              <a:t>proper </a:t>
            </a:r>
            <a:r>
              <a:rPr sz="1000" spc="-20" dirty="0">
                <a:latin typeface="Arial"/>
                <a:cs typeface="Arial"/>
              </a:rPr>
              <a:t>part </a:t>
            </a:r>
            <a:r>
              <a:rPr sz="1000" spc="-35" dirty="0">
                <a:latin typeface="Arial"/>
                <a:cs typeface="Arial"/>
              </a:rPr>
              <a:t>must </a:t>
            </a:r>
            <a:r>
              <a:rPr sz="1000" spc="-70" dirty="0">
                <a:latin typeface="Arial"/>
                <a:cs typeface="Arial"/>
              </a:rPr>
              <a:t>be  </a:t>
            </a:r>
            <a:r>
              <a:rPr sz="1000" spc="-55" dirty="0">
                <a:latin typeface="Arial"/>
                <a:cs typeface="Arial"/>
              </a:rPr>
              <a:t>supplemented  </a:t>
            </a:r>
            <a:r>
              <a:rPr sz="1000" spc="-60" dirty="0">
                <a:latin typeface="Arial"/>
                <a:cs typeface="Arial"/>
              </a:rPr>
              <a:t>by  </a:t>
            </a:r>
            <a:r>
              <a:rPr sz="1000" spc="-35" dirty="0">
                <a:latin typeface="Arial"/>
                <a:cs typeface="Arial"/>
              </a:rPr>
              <a:t>another, </a:t>
            </a:r>
            <a:r>
              <a:rPr sz="1000" spc="-15" dirty="0">
                <a:latin typeface="Arial"/>
                <a:cs typeface="Arial"/>
              </a:rPr>
              <a:t>disjoint, part.</a:t>
            </a:r>
            <a:r>
              <a:rPr sz="1000" spc="114" dirty="0">
                <a:latin typeface="Arial"/>
                <a:cs typeface="Arial"/>
              </a:rPr>
              <a:t> </a:t>
            </a:r>
            <a:r>
              <a:rPr sz="1000" b="1" spc="140" dirty="0">
                <a:latin typeface="Arial"/>
                <a:cs typeface="Arial"/>
              </a:rPr>
              <a:t>MM</a:t>
            </a:r>
            <a:endParaRPr sz="1000" dirty="0">
              <a:latin typeface="Arial"/>
              <a:cs typeface="Arial"/>
            </a:endParaRPr>
          </a:p>
          <a:p>
            <a:pPr marL="461010" marR="83820" indent="-171450">
              <a:lnSpc>
                <a:spcPts val="1200"/>
              </a:lnSpc>
              <a:spcBef>
                <a:spcPts val="35"/>
              </a:spcBef>
              <a:buFont typeface="Arial"/>
              <a:buChar char="•"/>
            </a:pPr>
            <a:r>
              <a:rPr sz="1000" spc="-35" dirty="0">
                <a:latin typeface="Arial"/>
                <a:cs typeface="Arial"/>
              </a:rPr>
              <a:t>Strong supplementation: </a:t>
            </a:r>
            <a:r>
              <a:rPr sz="1000" spc="20" dirty="0">
                <a:latin typeface="Arial"/>
                <a:cs typeface="Arial"/>
              </a:rPr>
              <a:t>if </a:t>
            </a:r>
            <a:r>
              <a:rPr sz="1000" spc="-60" dirty="0">
                <a:latin typeface="Arial"/>
                <a:cs typeface="Arial"/>
              </a:rPr>
              <a:t>an </a:t>
            </a:r>
            <a:r>
              <a:rPr sz="1000" spc="-25" dirty="0">
                <a:latin typeface="Arial"/>
                <a:cs typeface="Arial"/>
              </a:rPr>
              <a:t>object </a:t>
            </a:r>
            <a:r>
              <a:rPr sz="1000" spc="-30" dirty="0">
                <a:latin typeface="Arial"/>
                <a:cs typeface="Arial"/>
              </a:rPr>
              <a:t>fails </a:t>
            </a:r>
            <a:r>
              <a:rPr sz="1000" spc="10" dirty="0">
                <a:latin typeface="Arial"/>
                <a:cs typeface="Arial"/>
              </a:rPr>
              <a:t>to </a:t>
            </a:r>
            <a:r>
              <a:rPr sz="1000" spc="-40" dirty="0">
                <a:latin typeface="Arial"/>
                <a:cs typeface="Arial"/>
              </a:rPr>
              <a:t>include </a:t>
            </a:r>
            <a:r>
              <a:rPr sz="1000" spc="-35" dirty="0">
                <a:latin typeface="Arial"/>
                <a:cs typeface="Arial"/>
              </a:rPr>
              <a:t>another  </a:t>
            </a:r>
            <a:r>
              <a:rPr sz="1000" spc="-60" dirty="0">
                <a:latin typeface="Arial"/>
                <a:cs typeface="Arial"/>
              </a:rPr>
              <a:t>among  </a:t>
            </a:r>
            <a:r>
              <a:rPr sz="1000" spc="-10" dirty="0">
                <a:latin typeface="Arial"/>
                <a:cs typeface="Arial"/>
              </a:rPr>
              <a:t>its </a:t>
            </a:r>
            <a:r>
              <a:rPr sz="1000" spc="-35" dirty="0">
                <a:latin typeface="Arial"/>
                <a:cs typeface="Arial"/>
              </a:rPr>
              <a:t>parts, </a:t>
            </a:r>
            <a:r>
              <a:rPr sz="1000" spc="-30" dirty="0">
                <a:latin typeface="Arial"/>
                <a:cs typeface="Arial"/>
              </a:rPr>
              <a:t>then </a:t>
            </a:r>
            <a:r>
              <a:rPr sz="1000" spc="-40" dirty="0">
                <a:latin typeface="Arial"/>
                <a:cs typeface="Arial"/>
              </a:rPr>
              <a:t>there </a:t>
            </a:r>
            <a:r>
              <a:rPr sz="1000" spc="-35" dirty="0">
                <a:latin typeface="Arial"/>
                <a:cs typeface="Arial"/>
              </a:rPr>
              <a:t>must </a:t>
            </a:r>
            <a:r>
              <a:rPr sz="1000" spc="-70" dirty="0">
                <a:latin typeface="Arial"/>
                <a:cs typeface="Arial"/>
              </a:rPr>
              <a:t>be 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-45" dirty="0">
                <a:latin typeface="Arial"/>
                <a:cs typeface="Arial"/>
              </a:rPr>
              <a:t>remainder. </a:t>
            </a:r>
            <a:r>
              <a:rPr sz="1000" spc="130" dirty="0">
                <a:latin typeface="Arial"/>
                <a:cs typeface="Arial"/>
              </a:rPr>
              <a:t> </a:t>
            </a:r>
            <a:r>
              <a:rPr sz="1000" b="1" spc="55" dirty="0">
                <a:latin typeface="Arial"/>
                <a:cs typeface="Arial"/>
              </a:rPr>
              <a:t>EM</a:t>
            </a:r>
            <a:endParaRPr sz="1000" dirty="0">
              <a:latin typeface="Arial"/>
              <a:cs typeface="Arial"/>
            </a:endParaRPr>
          </a:p>
          <a:p>
            <a:pPr marL="184150" marR="5080" indent="-171450">
              <a:lnSpc>
                <a:spcPts val="1350"/>
              </a:lnSpc>
              <a:spcBef>
                <a:spcPts val="330"/>
              </a:spcBef>
              <a:buFont typeface="Arial"/>
              <a:buChar char="•"/>
            </a:pPr>
            <a:r>
              <a:rPr sz="1050" spc="-45" dirty="0">
                <a:latin typeface="Arial"/>
                <a:cs typeface="Arial"/>
              </a:rPr>
              <a:t>Problem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20" dirty="0">
                <a:latin typeface="Arial"/>
                <a:cs typeface="Arial"/>
              </a:rPr>
              <a:t>EM: </a:t>
            </a:r>
            <a:r>
              <a:rPr sz="1050" spc="-35" dirty="0">
                <a:latin typeface="Arial"/>
                <a:cs typeface="Arial"/>
              </a:rPr>
              <a:t>non-atomic </a:t>
            </a:r>
            <a:r>
              <a:rPr sz="1050" spc="-45" dirty="0">
                <a:latin typeface="Arial"/>
                <a:cs typeface="Arial"/>
              </a:rPr>
              <a:t>objects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95" dirty="0">
                <a:latin typeface="Arial"/>
                <a:cs typeface="Arial"/>
              </a:rPr>
              <a:t>same </a:t>
            </a:r>
            <a:r>
              <a:rPr sz="1050" spc="-45" dirty="0">
                <a:latin typeface="Arial"/>
                <a:cs typeface="Arial"/>
              </a:rPr>
              <a:t>proper  </a:t>
            </a:r>
            <a:r>
              <a:rPr sz="1050" spc="-40" dirty="0">
                <a:latin typeface="Arial"/>
                <a:cs typeface="Arial"/>
              </a:rPr>
              <a:t>parts </a:t>
            </a:r>
            <a:r>
              <a:rPr sz="1050" spc="-80" dirty="0">
                <a:latin typeface="Arial"/>
                <a:cs typeface="Arial"/>
              </a:rPr>
              <a:t>are </a:t>
            </a:r>
            <a:r>
              <a:rPr sz="1050" spc="-25" dirty="0">
                <a:latin typeface="Arial"/>
                <a:cs typeface="Arial"/>
              </a:rPr>
              <a:t>identical, </a:t>
            </a:r>
            <a:r>
              <a:rPr sz="1050" spc="-85" dirty="0">
                <a:latin typeface="Arial"/>
                <a:cs typeface="Arial"/>
              </a:rPr>
              <a:t>because </a:t>
            </a:r>
            <a:r>
              <a:rPr sz="1050" spc="-20" dirty="0">
                <a:latin typeface="Arial"/>
                <a:cs typeface="Arial"/>
              </a:rPr>
              <a:t>of this </a:t>
            </a:r>
            <a:r>
              <a:rPr sz="1050" spc="-35" dirty="0">
                <a:latin typeface="Arial"/>
                <a:cs typeface="Arial"/>
              </a:rPr>
              <a:t>(extensionality </a:t>
            </a:r>
            <a:r>
              <a:rPr sz="1050" spc="-25" dirty="0">
                <a:latin typeface="Arial"/>
                <a:cs typeface="Arial"/>
              </a:rPr>
              <a:t>principle),  </a:t>
            </a:r>
            <a:r>
              <a:rPr sz="1050" spc="-5" dirty="0">
                <a:latin typeface="Arial"/>
                <a:cs typeface="Arial"/>
              </a:rPr>
              <a:t>but </a:t>
            </a:r>
            <a:r>
              <a:rPr sz="1050" spc="-100" dirty="0">
                <a:latin typeface="Arial"/>
                <a:cs typeface="Arial"/>
              </a:rPr>
              <a:t>sameness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40" dirty="0">
                <a:latin typeface="Arial"/>
                <a:cs typeface="Arial"/>
              </a:rPr>
              <a:t>parts </a:t>
            </a:r>
            <a:r>
              <a:rPr sz="1050" spc="-70" dirty="0">
                <a:latin typeface="Arial"/>
                <a:cs typeface="Arial"/>
              </a:rPr>
              <a:t>may </a:t>
            </a:r>
            <a:r>
              <a:rPr sz="1050" spc="-10" dirty="0">
                <a:latin typeface="Arial"/>
                <a:cs typeface="Arial"/>
              </a:rPr>
              <a:t>not </a:t>
            </a:r>
            <a:r>
              <a:rPr sz="1050" spc="-70" dirty="0">
                <a:latin typeface="Arial"/>
                <a:cs typeface="Arial"/>
              </a:rPr>
              <a:t>be </a:t>
            </a:r>
            <a:r>
              <a:rPr sz="1050" spc="-30" dirty="0">
                <a:latin typeface="Arial"/>
                <a:cs typeface="Arial"/>
              </a:rPr>
              <a:t>sufficient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15" dirty="0">
                <a:latin typeface="Arial"/>
                <a:cs typeface="Arial"/>
              </a:rPr>
              <a:t>identity </a:t>
            </a:r>
            <a:r>
              <a:rPr sz="600" spc="-5" dirty="0">
                <a:latin typeface="Arial"/>
                <a:cs typeface="Arial"/>
              </a:rPr>
              <a:t>E.g.: </a:t>
            </a:r>
            <a:r>
              <a:rPr sz="600" dirty="0">
                <a:latin typeface="Arial"/>
                <a:cs typeface="Arial"/>
              </a:rPr>
              <a:t>two  </a:t>
            </a:r>
            <a:r>
              <a:rPr sz="600" spc="-10" dirty="0">
                <a:latin typeface="Arial"/>
                <a:cs typeface="Arial"/>
              </a:rPr>
              <a:t>objects </a:t>
            </a:r>
            <a:r>
              <a:rPr sz="600" spc="-20" dirty="0">
                <a:latin typeface="Arial"/>
                <a:cs typeface="Arial"/>
              </a:rPr>
              <a:t>can </a:t>
            </a:r>
            <a:r>
              <a:rPr sz="600" spc="-25" dirty="0">
                <a:latin typeface="Arial"/>
                <a:cs typeface="Arial"/>
              </a:rPr>
              <a:t>be </a:t>
            </a:r>
            <a:r>
              <a:rPr sz="600" spc="5" dirty="0">
                <a:latin typeface="Arial"/>
                <a:cs typeface="Arial"/>
              </a:rPr>
              <a:t>distinct </a:t>
            </a:r>
            <a:r>
              <a:rPr sz="600" spc="-10" dirty="0">
                <a:latin typeface="Arial"/>
                <a:cs typeface="Arial"/>
              </a:rPr>
              <a:t>purely </a:t>
            </a:r>
            <a:r>
              <a:rPr sz="600" spc="-30" dirty="0">
                <a:latin typeface="Arial"/>
                <a:cs typeface="Arial"/>
              </a:rPr>
              <a:t>based </a:t>
            </a:r>
            <a:r>
              <a:rPr sz="600" spc="-15" dirty="0">
                <a:latin typeface="Arial"/>
                <a:cs typeface="Arial"/>
              </a:rPr>
              <a:t>on </a:t>
            </a:r>
            <a:r>
              <a:rPr sz="600" spc="-10" dirty="0">
                <a:latin typeface="Arial"/>
                <a:cs typeface="Arial"/>
              </a:rPr>
              <a:t>arrangement </a:t>
            </a:r>
            <a:r>
              <a:rPr sz="600" spc="5" dirty="0">
                <a:latin typeface="Arial"/>
                <a:cs typeface="Arial"/>
              </a:rPr>
              <a:t>of its </a:t>
            </a:r>
            <a:r>
              <a:rPr sz="600" spc="-5" dirty="0">
                <a:latin typeface="Arial"/>
                <a:cs typeface="Arial"/>
              </a:rPr>
              <a:t>parts, </a:t>
            </a:r>
            <a:r>
              <a:rPr sz="600" spc="-20" dirty="0">
                <a:latin typeface="Arial"/>
                <a:cs typeface="Arial"/>
              </a:rPr>
              <a:t>differences </a:t>
            </a:r>
            <a:r>
              <a:rPr sz="600" spc="-5" dirty="0">
                <a:latin typeface="Arial"/>
                <a:cs typeface="Arial"/>
              </a:rPr>
              <a:t>statue </a:t>
            </a:r>
            <a:r>
              <a:rPr sz="600" spc="-15" dirty="0">
                <a:latin typeface="Arial"/>
                <a:cs typeface="Arial"/>
              </a:rPr>
              <a:t>and </a:t>
            </a:r>
            <a:r>
              <a:rPr sz="600" spc="5" dirty="0">
                <a:latin typeface="Arial"/>
                <a:cs typeface="Arial"/>
              </a:rPr>
              <a:t>its </a:t>
            </a:r>
            <a:r>
              <a:rPr sz="600" spc="-15" dirty="0">
                <a:latin typeface="Arial"/>
                <a:cs typeface="Arial"/>
              </a:rPr>
              <a:t>marble  </a:t>
            </a:r>
            <a:r>
              <a:rPr sz="600" spc="5" dirty="0">
                <a:latin typeface="Arial"/>
                <a:cs typeface="Arial"/>
              </a:rPr>
              <a:t>(multiplicative</a:t>
            </a:r>
            <a:r>
              <a:rPr sz="600" spc="40" dirty="0">
                <a:latin typeface="Arial"/>
                <a:cs typeface="Arial"/>
              </a:rPr>
              <a:t> </a:t>
            </a:r>
            <a:r>
              <a:rPr sz="600" spc="-10" dirty="0">
                <a:latin typeface="Arial"/>
                <a:cs typeface="Arial"/>
              </a:rPr>
              <a:t>approach)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13/59</a:t>
            </a:r>
            <a:endParaRPr sz="600">
              <a:latin typeface="Arial"/>
              <a:cs typeface="Arial"/>
            </a:endParaRPr>
          </a:p>
        </p:txBody>
      </p:sp>
      <p:sp>
        <p:nvSpPr>
          <p:cNvPr id="94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5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6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7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02551" y="8316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131684" y="1203426"/>
            <a:ext cx="41910" cy="0"/>
          </a:xfrm>
          <a:custGeom>
            <a:avLst/>
            <a:gdLst/>
            <a:ahLst/>
            <a:cxnLst/>
            <a:rect l="l" t="t" r="r" b="b"/>
            <a:pathLst>
              <a:path w="41909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308466" y="1203426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02551" y="1444688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02551" y="240187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02551" y="278160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347294" y="491591"/>
            <a:ext cx="4167556" cy="30096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spc="-90" dirty="0">
                <a:solidFill>
                  <a:srgbClr val="46AA78"/>
                </a:solidFill>
                <a:latin typeface="Arial"/>
                <a:cs typeface="Arial"/>
              </a:rPr>
              <a:t>General 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Extensional Mereology</a:t>
            </a:r>
            <a:r>
              <a:rPr sz="1400" spc="5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46AA78"/>
                </a:solidFill>
                <a:latin typeface="Arial"/>
                <a:cs typeface="Arial"/>
              </a:rPr>
              <a:t>(extra)</a:t>
            </a:r>
            <a:endParaRPr sz="1400" dirty="0">
              <a:latin typeface="Arial"/>
              <a:cs typeface="Arial"/>
            </a:endParaRPr>
          </a:p>
          <a:p>
            <a:pPr marL="461010" indent="-171450">
              <a:lnSpc>
                <a:spcPct val="100000"/>
              </a:lnSpc>
              <a:spcBef>
                <a:spcPts val="430"/>
              </a:spcBef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Strong </a:t>
            </a:r>
            <a:r>
              <a:rPr sz="1050" spc="-40" dirty="0">
                <a:latin typeface="Arial"/>
                <a:cs typeface="Arial"/>
              </a:rPr>
              <a:t>supplementation</a:t>
            </a:r>
            <a:r>
              <a:rPr sz="1050" spc="90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[EM]</a:t>
            </a:r>
            <a:endParaRPr sz="10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00" dirty="0">
              <a:latin typeface="Times New Roman"/>
              <a:cs typeface="Times New Roman"/>
            </a:endParaRPr>
          </a:p>
          <a:p>
            <a:pPr marL="441959">
              <a:lnSpc>
                <a:spcPct val="100000"/>
              </a:lnSpc>
              <a:tabLst>
                <a:tab pos="3653790" algn="l"/>
              </a:tabLst>
            </a:pPr>
            <a:r>
              <a:rPr sz="1050" i="1" spc="-5" dirty="0">
                <a:latin typeface="Menlo"/>
                <a:cs typeface="Menlo"/>
              </a:rPr>
              <a:t>¬</a:t>
            </a:r>
            <a:r>
              <a:rPr sz="1050" i="1" spc="-5" dirty="0">
                <a:latin typeface="Arial"/>
                <a:cs typeface="Arial"/>
              </a:rPr>
              <a:t>part</a:t>
            </a:r>
            <a:r>
              <a:rPr sz="1050" i="1" spc="185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5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i="1" spc="-5" dirty="0">
                <a:latin typeface="Arial"/>
                <a:cs typeface="Arial"/>
              </a:rPr>
              <a:t>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15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25" dirty="0">
                <a:latin typeface="Menlo"/>
                <a:cs typeface="Menlo"/>
              </a:rPr>
              <a:t> </a:t>
            </a:r>
            <a:r>
              <a:rPr sz="1050" i="1" spc="-65" dirty="0">
                <a:latin typeface="Menlo"/>
                <a:cs typeface="Menlo"/>
              </a:rPr>
              <a:t>∃</a:t>
            </a:r>
            <a:r>
              <a:rPr sz="1050" i="1" spc="-65" dirty="0">
                <a:latin typeface="Arial"/>
                <a:cs typeface="Arial"/>
              </a:rPr>
              <a:t>z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(</a:t>
            </a:r>
            <a:r>
              <a:rPr sz="1050" i="1" spc="-5" dirty="0">
                <a:latin typeface="Arial"/>
                <a:cs typeface="Arial"/>
              </a:rPr>
              <a:t>part</a:t>
            </a:r>
            <a:r>
              <a:rPr sz="1050" i="1" spc="185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55" dirty="0">
                <a:latin typeface="Arial"/>
                <a:cs typeface="Arial"/>
              </a:rPr>
              <a:t> </a:t>
            </a:r>
            <a:r>
              <a:rPr sz="1050" spc="20" dirty="0">
                <a:latin typeface="Arial"/>
                <a:cs typeface="Arial"/>
              </a:rPr>
              <a:t>(</a:t>
            </a:r>
            <a:r>
              <a:rPr sz="1050" i="1" spc="20" dirty="0">
                <a:latin typeface="Arial"/>
                <a:cs typeface="Arial"/>
              </a:rPr>
              <a:t>z,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0" dirty="0">
                <a:latin typeface="Menlo"/>
                <a:cs typeface="Menlo"/>
              </a:rPr>
              <a:t> </a:t>
            </a:r>
            <a:r>
              <a:rPr sz="1050" i="1" spc="-15" dirty="0">
                <a:latin typeface="Menlo"/>
                <a:cs typeface="Menlo"/>
              </a:rPr>
              <a:t>¬</a:t>
            </a:r>
            <a:r>
              <a:rPr sz="1050" i="1" spc="-15" dirty="0">
                <a:latin typeface="Arial"/>
                <a:cs typeface="Arial"/>
              </a:rPr>
              <a:t>overlap</a:t>
            </a:r>
            <a:r>
              <a:rPr sz="1050" spc="-15" dirty="0">
                <a:latin typeface="Arial"/>
                <a:cs typeface="Arial"/>
              </a:rPr>
              <a:t>(</a:t>
            </a:r>
            <a:r>
              <a:rPr sz="1050" i="1" spc="-15" dirty="0">
                <a:latin typeface="Arial"/>
                <a:cs typeface="Arial"/>
              </a:rPr>
              <a:t>z,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	</a:t>
            </a:r>
            <a:r>
              <a:rPr sz="1050" spc="-5" dirty="0">
                <a:latin typeface="Arial"/>
                <a:cs typeface="Arial"/>
              </a:rPr>
              <a:t>(12)</a:t>
            </a:r>
            <a:endParaRPr sz="1050" dirty="0">
              <a:latin typeface="Arial"/>
              <a:cs typeface="Arial"/>
            </a:endParaRPr>
          </a:p>
          <a:p>
            <a:pPr marL="461010" marR="208279" indent="-171450">
              <a:lnSpc>
                <a:spcPct val="102600"/>
              </a:lnSpc>
              <a:spcBef>
                <a:spcPts val="1055"/>
              </a:spcBef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And </a:t>
            </a:r>
            <a:r>
              <a:rPr sz="1050" spc="-60" dirty="0">
                <a:latin typeface="Arial"/>
                <a:cs typeface="Arial"/>
              </a:rPr>
              <a:t>add </a:t>
            </a:r>
            <a:r>
              <a:rPr sz="1050" spc="-35" dirty="0">
                <a:latin typeface="Arial"/>
                <a:cs typeface="Arial"/>
              </a:rPr>
              <a:t>unrestricted </a:t>
            </a:r>
            <a:r>
              <a:rPr sz="1050" spc="-45" dirty="0">
                <a:latin typeface="Arial"/>
                <a:cs typeface="Arial"/>
              </a:rPr>
              <a:t>fusion </a:t>
            </a:r>
            <a:r>
              <a:rPr sz="1050" spc="-30" dirty="0">
                <a:latin typeface="Arial"/>
                <a:cs typeface="Arial"/>
              </a:rPr>
              <a:t>[GEM]. </a:t>
            </a:r>
            <a:r>
              <a:rPr sz="1050" spc="-20" dirty="0">
                <a:latin typeface="Arial"/>
                <a:cs typeface="Arial"/>
              </a:rPr>
              <a:t>Let </a:t>
            </a:r>
            <a:r>
              <a:rPr sz="1050" i="1" spc="-70" dirty="0">
                <a:latin typeface="Arial"/>
                <a:cs typeface="Arial"/>
              </a:rPr>
              <a:t>φ </a:t>
            </a:r>
            <a:r>
              <a:rPr sz="1050" spc="-70" dirty="0">
                <a:latin typeface="Arial"/>
                <a:cs typeface="Arial"/>
              </a:rPr>
              <a:t>be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35" dirty="0">
                <a:latin typeface="Arial"/>
                <a:cs typeface="Arial"/>
              </a:rPr>
              <a:t>property </a:t>
            </a:r>
            <a:r>
              <a:rPr sz="1050" spc="-50" dirty="0">
                <a:latin typeface="Arial"/>
                <a:cs typeface="Arial"/>
              </a:rPr>
              <a:t>or  </a:t>
            </a:r>
            <a:r>
              <a:rPr sz="1050" spc="-25" dirty="0">
                <a:latin typeface="Arial"/>
                <a:cs typeface="Arial"/>
              </a:rPr>
              <a:t>condition, </a:t>
            </a:r>
            <a:r>
              <a:rPr sz="1050" spc="-35" dirty="0">
                <a:latin typeface="Arial"/>
                <a:cs typeface="Arial"/>
              </a:rPr>
              <a:t>then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70" dirty="0">
                <a:latin typeface="Arial"/>
                <a:cs typeface="Arial"/>
              </a:rPr>
              <a:t>every </a:t>
            </a:r>
            <a:r>
              <a:rPr sz="1050" spc="-45" dirty="0">
                <a:latin typeface="Arial"/>
                <a:cs typeface="Arial"/>
              </a:rPr>
              <a:t>satisfied </a:t>
            </a:r>
            <a:r>
              <a:rPr sz="1050" i="1" spc="-70" dirty="0">
                <a:latin typeface="Arial"/>
                <a:cs typeface="Arial"/>
              </a:rPr>
              <a:t>φ </a:t>
            </a:r>
            <a:r>
              <a:rPr sz="1050" spc="-40" dirty="0">
                <a:latin typeface="Arial"/>
                <a:cs typeface="Arial"/>
              </a:rPr>
              <a:t>there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70" dirty="0">
                <a:latin typeface="Arial"/>
                <a:cs typeface="Arial"/>
              </a:rPr>
              <a:t>an </a:t>
            </a:r>
            <a:r>
              <a:rPr sz="1050" spc="-10" dirty="0">
                <a:latin typeface="Arial"/>
                <a:cs typeface="Arial"/>
              </a:rPr>
              <a:t>entity  </a:t>
            </a:r>
            <a:r>
              <a:rPr sz="1050" spc="-45" dirty="0">
                <a:latin typeface="Arial"/>
                <a:cs typeface="Arial"/>
              </a:rPr>
              <a:t>consisting </a:t>
            </a:r>
            <a:r>
              <a:rPr sz="1050" spc="-20" dirty="0">
                <a:latin typeface="Arial"/>
                <a:cs typeface="Arial"/>
              </a:rPr>
              <a:t>of all </a:t>
            </a:r>
            <a:r>
              <a:rPr sz="1050" spc="-30" dirty="0">
                <a:latin typeface="Arial"/>
                <a:cs typeface="Arial"/>
              </a:rPr>
              <a:t>entities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40" dirty="0">
                <a:latin typeface="Arial"/>
                <a:cs typeface="Arial"/>
              </a:rPr>
              <a:t>satisfy </a:t>
            </a:r>
            <a:r>
              <a:rPr sz="1050" i="1" spc="-35" dirty="0">
                <a:latin typeface="Arial"/>
                <a:cs typeface="Arial"/>
              </a:rPr>
              <a:t>φ</a:t>
            </a:r>
            <a:r>
              <a:rPr sz="1050" spc="-35" dirty="0">
                <a:latin typeface="Arial"/>
                <a:cs typeface="Arial"/>
              </a:rPr>
              <a:t>.  </a:t>
            </a:r>
            <a:r>
              <a:rPr sz="1200" spc="-37" baseline="27777" dirty="0">
                <a:latin typeface="Arial"/>
                <a:cs typeface="Arial"/>
              </a:rPr>
              <a:t>1    </a:t>
            </a:r>
            <a:r>
              <a:rPr sz="1200" spc="127" baseline="27777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Then:</a:t>
            </a:r>
            <a:endParaRPr sz="1050" dirty="0">
              <a:latin typeface="Arial"/>
              <a:cs typeface="Arial"/>
            </a:endParaRPr>
          </a:p>
          <a:p>
            <a:pPr marL="441325">
              <a:lnSpc>
                <a:spcPct val="100000"/>
              </a:lnSpc>
              <a:spcBef>
                <a:spcPts val="1090"/>
              </a:spcBef>
              <a:tabLst>
                <a:tab pos="3653790" algn="l"/>
              </a:tabLst>
            </a:pPr>
            <a:r>
              <a:rPr sz="1050" i="1" spc="-25" dirty="0">
                <a:latin typeface="Menlo"/>
                <a:cs typeface="Menlo"/>
              </a:rPr>
              <a:t>∃</a:t>
            </a:r>
            <a:r>
              <a:rPr sz="1050" i="1" spc="-25" dirty="0">
                <a:latin typeface="Arial"/>
                <a:cs typeface="Arial"/>
              </a:rPr>
              <a:t>xφ</a:t>
            </a:r>
            <a:r>
              <a:rPr sz="1050" i="1" spc="20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→</a:t>
            </a:r>
            <a:r>
              <a:rPr sz="1050" i="1" spc="-320" dirty="0">
                <a:latin typeface="Menlo"/>
                <a:cs typeface="Menlo"/>
              </a:rPr>
              <a:t> </a:t>
            </a:r>
            <a:r>
              <a:rPr sz="1050" i="1" spc="-35" dirty="0">
                <a:latin typeface="Menlo"/>
                <a:cs typeface="Menlo"/>
              </a:rPr>
              <a:t>∃</a:t>
            </a:r>
            <a:r>
              <a:rPr sz="1050" i="1" spc="-35" dirty="0">
                <a:latin typeface="Arial"/>
                <a:cs typeface="Arial"/>
              </a:rPr>
              <a:t>z</a:t>
            </a:r>
            <a:r>
              <a:rPr sz="1050" i="1" spc="-35" dirty="0">
                <a:latin typeface="Menlo"/>
                <a:cs typeface="Menlo"/>
              </a:rPr>
              <a:t>∀</a:t>
            </a:r>
            <a:r>
              <a:rPr sz="1050" i="1" spc="-3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-15" dirty="0">
                <a:latin typeface="Arial"/>
                <a:cs typeface="Arial"/>
              </a:rPr>
              <a:t>(</a:t>
            </a:r>
            <a:r>
              <a:rPr sz="1050" i="1" spc="-15" dirty="0">
                <a:latin typeface="Arial"/>
                <a:cs typeface="Arial"/>
              </a:rPr>
              <a:t>overlap</a:t>
            </a:r>
            <a:r>
              <a:rPr sz="1050" spc="-15" dirty="0">
                <a:latin typeface="Arial"/>
                <a:cs typeface="Arial"/>
              </a:rPr>
              <a:t>(</a:t>
            </a:r>
            <a:r>
              <a:rPr sz="1050" i="1" spc="-15" dirty="0">
                <a:latin typeface="Arial"/>
                <a:cs typeface="Arial"/>
              </a:rPr>
              <a:t>y,</a:t>
            </a:r>
            <a:r>
              <a:rPr sz="1050" i="1" spc="-105" dirty="0">
                <a:latin typeface="Arial"/>
                <a:cs typeface="Arial"/>
              </a:rPr>
              <a:t> </a:t>
            </a:r>
            <a:r>
              <a:rPr sz="1050" i="1" spc="-75" dirty="0">
                <a:latin typeface="Arial"/>
                <a:cs typeface="Arial"/>
              </a:rPr>
              <a:t>z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20" dirty="0">
                <a:latin typeface="Arial"/>
                <a:cs typeface="Arial"/>
              </a:rPr>
              <a:t> </a:t>
            </a:r>
            <a:r>
              <a:rPr sz="1050" i="1" spc="405" dirty="0">
                <a:latin typeface="Menlo"/>
                <a:cs typeface="Menlo"/>
              </a:rPr>
              <a:t>↔</a:t>
            </a:r>
            <a:r>
              <a:rPr sz="1050" i="1" spc="-320" dirty="0">
                <a:latin typeface="Menlo"/>
                <a:cs typeface="Menlo"/>
              </a:rPr>
              <a:t> </a:t>
            </a:r>
            <a:r>
              <a:rPr sz="1050" i="1" spc="-50" dirty="0">
                <a:latin typeface="Menlo"/>
                <a:cs typeface="Menlo"/>
              </a:rPr>
              <a:t>∃</a:t>
            </a:r>
            <a:r>
              <a:rPr sz="1050" i="1" spc="-50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(</a:t>
            </a:r>
            <a:r>
              <a:rPr sz="1050" i="1" spc="-10" dirty="0">
                <a:latin typeface="Arial"/>
                <a:cs typeface="Arial"/>
              </a:rPr>
              <a:t>φ</a:t>
            </a:r>
            <a:r>
              <a:rPr sz="1050" i="1" spc="-4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80" dirty="0">
                <a:latin typeface="Menlo"/>
                <a:cs typeface="Menlo"/>
              </a:rPr>
              <a:t> </a:t>
            </a:r>
            <a:r>
              <a:rPr sz="1050" i="1" spc="-20" dirty="0">
                <a:latin typeface="Arial"/>
                <a:cs typeface="Arial"/>
              </a:rPr>
              <a:t>overlap</a:t>
            </a:r>
            <a:r>
              <a:rPr sz="1050" spc="-20" dirty="0">
                <a:latin typeface="Arial"/>
                <a:cs typeface="Arial"/>
              </a:rPr>
              <a:t>(</a:t>
            </a:r>
            <a:r>
              <a:rPr sz="1050" i="1" spc="-20" dirty="0">
                <a:latin typeface="Arial"/>
                <a:cs typeface="Arial"/>
              </a:rPr>
              <a:t>y,</a:t>
            </a:r>
            <a:r>
              <a:rPr sz="1050" i="1" spc="-105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)))	</a:t>
            </a:r>
            <a:r>
              <a:rPr sz="1050" spc="-5" dirty="0">
                <a:latin typeface="Arial"/>
                <a:cs typeface="Arial"/>
              </a:rPr>
              <a:t>(13)</a:t>
            </a:r>
            <a:endParaRPr sz="1050" dirty="0">
              <a:latin typeface="Arial"/>
              <a:cs typeface="Arial"/>
            </a:endParaRPr>
          </a:p>
          <a:p>
            <a:pPr marL="461010" marR="5080" indent="-171450">
              <a:lnSpc>
                <a:spcPct val="102600"/>
              </a:lnSpc>
              <a:spcBef>
                <a:spcPts val="1055"/>
              </a:spcBef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Note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25" dirty="0">
                <a:latin typeface="Arial"/>
                <a:cs typeface="Arial"/>
              </a:rPr>
              <a:t>EM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65" dirty="0">
                <a:latin typeface="Arial"/>
                <a:cs typeface="Arial"/>
              </a:rPr>
              <a:t>upward </a:t>
            </a:r>
            <a:r>
              <a:rPr sz="1050" spc="-100" dirty="0">
                <a:latin typeface="Arial"/>
                <a:cs typeface="Arial"/>
              </a:rPr>
              <a:t>we </a:t>
            </a:r>
            <a:r>
              <a:rPr sz="1050" spc="-75" dirty="0">
                <a:latin typeface="Arial"/>
                <a:cs typeface="Arial"/>
              </a:rPr>
              <a:t>have </a:t>
            </a:r>
            <a:r>
              <a:rPr sz="1050" spc="-25" dirty="0">
                <a:latin typeface="Arial"/>
                <a:cs typeface="Arial"/>
              </a:rPr>
              <a:t>identity, from </a:t>
            </a:r>
            <a:r>
              <a:rPr sz="1050" spc="-40" dirty="0">
                <a:latin typeface="Arial"/>
                <a:cs typeface="Arial"/>
              </a:rPr>
              <a:t>which </a:t>
            </a:r>
            <a:r>
              <a:rPr sz="1050" spc="-80" dirty="0">
                <a:latin typeface="Arial"/>
                <a:cs typeface="Arial"/>
              </a:rPr>
              <a:t>one  </a:t>
            </a:r>
            <a:r>
              <a:rPr sz="1050" spc="-65" dirty="0">
                <a:latin typeface="Arial"/>
                <a:cs typeface="Arial"/>
              </a:rPr>
              <a:t>can  prove  </a:t>
            </a:r>
            <a:r>
              <a:rPr sz="1050" spc="-30" dirty="0">
                <a:latin typeface="Arial"/>
                <a:cs typeface="Arial"/>
              </a:rPr>
              <a:t>acyclicity </a:t>
            </a:r>
            <a:r>
              <a:rPr sz="1050" spc="-25" dirty="0">
                <a:latin typeface="Arial"/>
                <a:cs typeface="Arial"/>
              </a:rPr>
              <a:t>for</a:t>
            </a:r>
            <a:r>
              <a:rPr sz="1050" spc="-40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ppo</a:t>
            </a:r>
            <a:endParaRPr sz="1050" dirty="0">
              <a:latin typeface="Arial"/>
              <a:cs typeface="Arial"/>
            </a:endParaRPr>
          </a:p>
          <a:p>
            <a:pPr marL="461010" indent="-171450">
              <a:lnSpc>
                <a:spcPct val="100000"/>
              </a:lnSpc>
              <a:spcBef>
                <a:spcPts val="310"/>
              </a:spcBef>
              <a:buFont typeface="Arial"/>
              <a:buChar char="•"/>
            </a:pPr>
            <a:r>
              <a:rPr sz="1050" spc="-45" dirty="0">
                <a:latin typeface="Arial"/>
                <a:cs typeface="Arial"/>
              </a:rPr>
              <a:t>There </a:t>
            </a:r>
            <a:r>
              <a:rPr sz="1050" spc="-80" dirty="0">
                <a:latin typeface="Arial"/>
                <a:cs typeface="Arial"/>
              </a:rPr>
              <a:t>are  </a:t>
            </a:r>
            <a:r>
              <a:rPr sz="1050" spc="-70" dirty="0">
                <a:latin typeface="Arial"/>
                <a:cs typeface="Arial"/>
              </a:rPr>
              <a:t>more  </a:t>
            </a:r>
            <a:r>
              <a:rPr sz="1050" spc="-50" dirty="0">
                <a:latin typeface="Arial"/>
                <a:cs typeface="Arial"/>
              </a:rPr>
              <a:t>mereological theories,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70" dirty="0">
                <a:latin typeface="Arial"/>
                <a:cs typeface="Arial"/>
              </a:rPr>
              <a:t>above 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spc="-10" dirty="0" smtClean="0">
                <a:latin typeface="Arial"/>
                <a:cs typeface="Arial"/>
              </a:rPr>
              <a:t>not</a:t>
            </a:r>
            <a:r>
              <a:rPr lang="en-US" sz="1050" dirty="0">
                <a:latin typeface="Arial"/>
                <a:cs typeface="Arial"/>
              </a:rPr>
              <a:t> </a:t>
            </a:r>
            <a:r>
              <a:rPr sz="1050" spc="-50" dirty="0" smtClean="0">
                <a:latin typeface="Arial"/>
                <a:cs typeface="Arial"/>
              </a:rPr>
              <a:t>uncontested </a:t>
            </a:r>
            <a:r>
              <a:rPr sz="1050" spc="-45" dirty="0">
                <a:latin typeface="Arial"/>
                <a:cs typeface="Arial"/>
              </a:rPr>
              <a:t>(more </a:t>
            </a:r>
            <a:r>
              <a:rPr sz="1050" spc="-30" dirty="0">
                <a:latin typeface="Arial"/>
                <a:cs typeface="Arial"/>
              </a:rPr>
              <a:t>about </a:t>
            </a:r>
            <a:r>
              <a:rPr lang="en-US" sz="1050" spc="5" dirty="0">
                <a:latin typeface="Arial"/>
                <a:cs typeface="Arial"/>
              </a:rPr>
              <a:t>t</a:t>
            </a:r>
            <a:r>
              <a:rPr sz="1050" spc="5" dirty="0" smtClean="0">
                <a:latin typeface="Arial"/>
                <a:cs typeface="Arial"/>
              </a:rPr>
              <a:t>hat </a:t>
            </a:r>
            <a:r>
              <a:rPr sz="1050" spc="120" dirty="0" smtClean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later</a:t>
            </a:r>
            <a:r>
              <a:rPr sz="1050" spc="-10" dirty="0" smtClean="0">
                <a:latin typeface="Arial"/>
                <a:cs typeface="Arial"/>
              </a:rPr>
              <a:t>)</a:t>
            </a:r>
            <a:endParaRPr lang="en-US" sz="1050" spc="-10" dirty="0" smtClean="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310"/>
              </a:spcBef>
            </a:pPr>
            <a:endParaRPr sz="1050" dirty="0">
              <a:latin typeface="Arial"/>
              <a:cs typeface="Arial"/>
            </a:endParaRPr>
          </a:p>
          <a:p>
            <a:pPr marL="12700" marR="173355" indent="163830">
              <a:lnSpc>
                <a:spcPct val="101499"/>
              </a:lnSpc>
              <a:spcBef>
                <a:spcPts val="190"/>
              </a:spcBef>
            </a:pPr>
            <a:r>
              <a:rPr sz="900" spc="-52" baseline="37037" dirty="0">
                <a:latin typeface="Arial"/>
                <a:cs typeface="Arial"/>
              </a:rPr>
              <a:t>1</a:t>
            </a:r>
            <a:r>
              <a:rPr sz="900" spc="-35" dirty="0">
                <a:latin typeface="Arial"/>
                <a:cs typeface="Arial"/>
              </a:rPr>
              <a:t>Need </a:t>
            </a:r>
            <a:r>
              <a:rPr sz="900" spc="20" dirty="0">
                <a:latin typeface="Arial"/>
                <a:cs typeface="Arial"/>
              </a:rPr>
              <a:t>to </a:t>
            </a:r>
            <a:r>
              <a:rPr sz="900" spc="-25" dirty="0">
                <a:latin typeface="Arial"/>
                <a:cs typeface="Arial"/>
              </a:rPr>
              <a:t>refer </a:t>
            </a:r>
            <a:r>
              <a:rPr sz="900" spc="20" dirty="0">
                <a:latin typeface="Arial"/>
                <a:cs typeface="Arial"/>
              </a:rPr>
              <a:t>to </a:t>
            </a:r>
            <a:r>
              <a:rPr sz="900" spc="-60" dirty="0">
                <a:latin typeface="Arial"/>
                <a:cs typeface="Arial"/>
              </a:rPr>
              <a:t>classes, </a:t>
            </a:r>
            <a:r>
              <a:rPr sz="900" spc="10" dirty="0">
                <a:latin typeface="Arial"/>
                <a:cs typeface="Arial"/>
              </a:rPr>
              <a:t>but </a:t>
            </a:r>
            <a:r>
              <a:rPr sz="900" spc="-50" dirty="0">
                <a:latin typeface="Arial"/>
                <a:cs typeface="Arial"/>
              </a:rPr>
              <a:t>desire </a:t>
            </a:r>
            <a:r>
              <a:rPr sz="900" spc="20" dirty="0">
                <a:latin typeface="Arial"/>
                <a:cs typeface="Arial"/>
              </a:rPr>
              <a:t>to </a:t>
            </a:r>
            <a:r>
              <a:rPr sz="900" spc="-35" dirty="0">
                <a:latin typeface="Arial"/>
                <a:cs typeface="Arial"/>
              </a:rPr>
              <a:t>stay </a:t>
            </a:r>
            <a:r>
              <a:rPr sz="900" spc="5" dirty="0">
                <a:latin typeface="Arial"/>
                <a:cs typeface="Arial"/>
              </a:rPr>
              <a:t>within </a:t>
            </a:r>
            <a:r>
              <a:rPr sz="900" spc="-20" dirty="0">
                <a:latin typeface="Arial"/>
                <a:cs typeface="Arial"/>
              </a:rPr>
              <a:t>FOL. </a:t>
            </a:r>
            <a:r>
              <a:rPr sz="900" spc="-15" dirty="0">
                <a:latin typeface="Arial"/>
                <a:cs typeface="Arial"/>
              </a:rPr>
              <a:t>Solution: </a:t>
            </a:r>
            <a:r>
              <a:rPr sz="900" spc="-30" dirty="0">
                <a:latin typeface="Arial"/>
                <a:cs typeface="Arial"/>
              </a:rPr>
              <a:t>axiom  </a:t>
            </a:r>
            <a:r>
              <a:rPr sz="900" spc="-60" dirty="0">
                <a:latin typeface="Arial"/>
                <a:cs typeface="Arial"/>
              </a:rPr>
              <a:t>schema  </a:t>
            </a:r>
            <a:r>
              <a:rPr sz="900" spc="10" dirty="0">
                <a:latin typeface="Arial"/>
                <a:cs typeface="Arial"/>
              </a:rPr>
              <a:t>with </a:t>
            </a:r>
            <a:r>
              <a:rPr sz="900" spc="-20" dirty="0">
                <a:latin typeface="Arial"/>
                <a:cs typeface="Arial"/>
              </a:rPr>
              <a:t>only </a:t>
            </a:r>
            <a:r>
              <a:rPr sz="900" spc="-35" dirty="0">
                <a:latin typeface="Arial"/>
                <a:cs typeface="Arial"/>
              </a:rPr>
              <a:t>predicates </a:t>
            </a:r>
            <a:r>
              <a:rPr sz="900" spc="-30" dirty="0">
                <a:latin typeface="Arial"/>
                <a:cs typeface="Arial"/>
              </a:rPr>
              <a:t>or </a:t>
            </a:r>
            <a:r>
              <a:rPr sz="900" spc="-40" dirty="0">
                <a:latin typeface="Arial"/>
                <a:cs typeface="Arial"/>
              </a:rPr>
              <a:t>open 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spc="-30" dirty="0">
                <a:latin typeface="Arial"/>
                <a:cs typeface="Arial"/>
              </a:rPr>
              <a:t>formulas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14/59</a:t>
            </a:r>
            <a:endParaRPr sz="600">
              <a:latin typeface="Arial"/>
              <a:cs typeface="Arial"/>
            </a:endParaRPr>
          </a:p>
        </p:txBody>
      </p:sp>
      <p:sp>
        <p:nvSpPr>
          <p:cNvPr id="96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7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8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9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760088" y="2290596"/>
            <a:ext cx="2088514" cy="766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94105" algn="ctr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Minimal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Mereology</a:t>
            </a:r>
            <a:endParaRPr sz="900">
              <a:latin typeface="Arial"/>
              <a:cs typeface="Arial"/>
            </a:endParaRPr>
          </a:p>
          <a:p>
            <a:pPr marR="393065" algn="r">
              <a:lnSpc>
                <a:spcPct val="100000"/>
              </a:lnSpc>
              <a:spcBef>
                <a:spcPts val="10"/>
              </a:spcBef>
            </a:pPr>
            <a:r>
              <a:rPr sz="900" b="1" spc="5" dirty="0">
                <a:latin typeface="Arial"/>
                <a:cs typeface="Arial"/>
              </a:rPr>
              <a:t>MM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imes New Roman"/>
              <a:cs typeface="Times New Roman"/>
            </a:endParaRPr>
          </a:p>
          <a:p>
            <a:pPr marR="1099820" algn="ctr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Ground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Mereology</a:t>
            </a:r>
            <a:endParaRPr sz="900">
              <a:latin typeface="Arial"/>
              <a:cs typeface="Arial"/>
            </a:endParaRPr>
          </a:p>
          <a:p>
            <a:pPr marR="1099820" algn="ctr">
              <a:lnSpc>
                <a:spcPct val="100000"/>
              </a:lnSpc>
              <a:spcBef>
                <a:spcPts val="5"/>
              </a:spcBef>
            </a:pPr>
            <a:r>
              <a:rPr sz="900" b="1" spc="5" dirty="0">
                <a:latin typeface="Arial"/>
                <a:cs typeface="Arial"/>
              </a:rPr>
              <a:t>M</a:t>
            </a:r>
            <a:endParaRPr sz="9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372884" y="1877233"/>
            <a:ext cx="1191895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Extensional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Mereology</a:t>
            </a:r>
            <a:endParaRPr sz="9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900" b="1" dirty="0">
                <a:latin typeface="Arial"/>
                <a:cs typeface="Arial"/>
              </a:rPr>
              <a:t>EM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55888" y="1741907"/>
            <a:ext cx="993775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Closure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Mereology</a:t>
            </a:r>
            <a:endParaRPr sz="9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  <a:spcBef>
                <a:spcPts val="10"/>
              </a:spcBef>
            </a:pPr>
            <a:r>
              <a:rPr sz="900" b="1" spc="5" dirty="0">
                <a:latin typeface="Arial"/>
                <a:cs typeface="Arial"/>
              </a:rPr>
              <a:t>CM</a:t>
            </a:r>
            <a:endParaRPr sz="9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220252" y="1326929"/>
            <a:ext cx="1620520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Extensional Closure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Mereology</a:t>
            </a:r>
            <a:endParaRPr sz="9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  <a:spcBef>
                <a:spcPts val="10"/>
              </a:spcBef>
            </a:pPr>
            <a:r>
              <a:rPr sz="900" b="1" dirty="0">
                <a:latin typeface="Arial"/>
                <a:cs typeface="Arial"/>
              </a:rPr>
              <a:t>CEM </a:t>
            </a:r>
            <a:r>
              <a:rPr sz="900" b="1" spc="5" dirty="0">
                <a:latin typeface="Arial"/>
                <a:cs typeface="Arial"/>
              </a:rPr>
              <a:t>=</a:t>
            </a:r>
            <a:r>
              <a:rPr sz="900" b="1" spc="-90" dirty="0">
                <a:latin typeface="Arial"/>
                <a:cs typeface="Arial"/>
              </a:rPr>
              <a:t> </a:t>
            </a:r>
            <a:r>
              <a:rPr sz="900" b="1" spc="5" dirty="0">
                <a:latin typeface="Arial"/>
                <a:cs typeface="Arial"/>
              </a:rPr>
              <a:t>CMM</a:t>
            </a:r>
            <a:endParaRPr sz="9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758080" y="1203485"/>
            <a:ext cx="1006475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General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Mereology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900" b="1" dirty="0">
                <a:latin typeface="Arial"/>
                <a:cs typeface="Arial"/>
              </a:rPr>
              <a:t>GM</a:t>
            </a:r>
            <a:endParaRPr sz="9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73303" y="491591"/>
            <a:ext cx="3662045" cy="566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Relations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between </a:t>
            </a: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common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mereological </a:t>
            </a:r>
            <a:r>
              <a:rPr sz="1400" spc="17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theories</a:t>
            </a:r>
            <a:endParaRPr sz="1400">
              <a:latin typeface="Arial"/>
              <a:cs typeface="Arial"/>
            </a:endParaRPr>
          </a:p>
          <a:p>
            <a:pPr marL="1438910" algn="ctr">
              <a:lnSpc>
                <a:spcPct val="100000"/>
              </a:lnSpc>
              <a:spcBef>
                <a:spcPts val="495"/>
              </a:spcBef>
            </a:pPr>
            <a:r>
              <a:rPr sz="900" dirty="0">
                <a:latin typeface="Arial"/>
                <a:cs typeface="Arial"/>
              </a:rPr>
              <a:t>General Extensional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Mereology</a:t>
            </a:r>
            <a:endParaRPr sz="900">
              <a:latin typeface="Arial"/>
              <a:cs typeface="Arial"/>
            </a:endParaRPr>
          </a:p>
          <a:p>
            <a:pPr marL="1438910" algn="ctr">
              <a:lnSpc>
                <a:spcPct val="100000"/>
              </a:lnSpc>
              <a:spcBef>
                <a:spcPts val="10"/>
              </a:spcBef>
            </a:pPr>
            <a:r>
              <a:rPr sz="900" b="1" spc="5" dirty="0">
                <a:latin typeface="Arial"/>
                <a:cs typeface="Arial"/>
              </a:rPr>
              <a:t>GEM =</a:t>
            </a:r>
            <a:r>
              <a:rPr sz="900" b="1" spc="-100" dirty="0">
                <a:latin typeface="Arial"/>
                <a:cs typeface="Arial"/>
              </a:rPr>
              <a:t> </a:t>
            </a:r>
            <a:r>
              <a:rPr sz="900" b="1" spc="5" dirty="0">
                <a:latin typeface="Arial"/>
                <a:cs typeface="Arial"/>
              </a:rPr>
              <a:t>GMM</a:t>
            </a:r>
            <a:endParaRPr sz="900">
              <a:latin typeface="Arial"/>
              <a:cs typeface="Arial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1243104" y="2051490"/>
            <a:ext cx="0" cy="690880"/>
          </a:xfrm>
          <a:custGeom>
            <a:avLst/>
            <a:gdLst/>
            <a:ahLst/>
            <a:cxnLst/>
            <a:rect l="l" t="t" r="r" b="b"/>
            <a:pathLst>
              <a:path h="690880">
                <a:moveTo>
                  <a:pt x="0" y="0"/>
                </a:moveTo>
                <a:lnTo>
                  <a:pt x="0" y="690668"/>
                </a:lnTo>
              </a:path>
            </a:pathLst>
          </a:custGeom>
          <a:ln w="48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243104" y="1506185"/>
            <a:ext cx="0" cy="217804"/>
          </a:xfrm>
          <a:custGeom>
            <a:avLst/>
            <a:gdLst/>
            <a:ahLst/>
            <a:cxnLst/>
            <a:rect l="l" t="t" r="r" b="b"/>
            <a:pathLst>
              <a:path h="217805">
                <a:moveTo>
                  <a:pt x="0" y="217660"/>
                </a:moveTo>
                <a:lnTo>
                  <a:pt x="0" y="0"/>
                </a:lnTo>
              </a:path>
            </a:pathLst>
          </a:custGeom>
          <a:ln w="48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533062" y="2451432"/>
            <a:ext cx="436880" cy="290830"/>
          </a:xfrm>
          <a:custGeom>
            <a:avLst/>
            <a:gdLst/>
            <a:ahLst/>
            <a:cxnLst/>
            <a:rect l="l" t="t" r="r" b="b"/>
            <a:pathLst>
              <a:path w="436880" h="290830">
                <a:moveTo>
                  <a:pt x="0" y="290726"/>
                </a:moveTo>
                <a:lnTo>
                  <a:pt x="436474" y="0"/>
                </a:lnTo>
              </a:path>
            </a:pathLst>
          </a:custGeom>
          <a:ln w="48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188351" y="2051490"/>
            <a:ext cx="400050" cy="254635"/>
          </a:xfrm>
          <a:custGeom>
            <a:avLst/>
            <a:gdLst/>
            <a:ahLst/>
            <a:cxnLst/>
            <a:rect l="l" t="t" r="r" b="b"/>
            <a:pathLst>
              <a:path w="400050" h="254635">
                <a:moveTo>
                  <a:pt x="0" y="254193"/>
                </a:moveTo>
                <a:lnTo>
                  <a:pt x="399557" y="0"/>
                </a:lnTo>
              </a:path>
            </a:pathLst>
          </a:custGeom>
          <a:ln w="48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878251" y="1615015"/>
            <a:ext cx="0" cy="272415"/>
          </a:xfrm>
          <a:custGeom>
            <a:avLst/>
            <a:gdLst/>
            <a:ahLst/>
            <a:cxnLst/>
            <a:rect l="l" t="t" r="r" b="b"/>
            <a:pathLst>
              <a:path h="272414">
                <a:moveTo>
                  <a:pt x="0" y="272268"/>
                </a:moveTo>
                <a:lnTo>
                  <a:pt x="0" y="0"/>
                </a:lnTo>
              </a:path>
            </a:pathLst>
          </a:custGeom>
          <a:ln w="48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006454" y="1470036"/>
            <a:ext cx="509270" cy="835660"/>
          </a:xfrm>
          <a:custGeom>
            <a:avLst/>
            <a:gdLst/>
            <a:ahLst/>
            <a:cxnLst/>
            <a:rect l="l" t="t" r="r" b="b"/>
            <a:pathLst>
              <a:path w="509269" h="835660">
                <a:moveTo>
                  <a:pt x="0" y="835647"/>
                </a:moveTo>
                <a:lnTo>
                  <a:pt x="508772" y="0"/>
                </a:lnTo>
              </a:path>
            </a:pathLst>
          </a:custGeom>
          <a:ln w="48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787640" y="961264"/>
            <a:ext cx="436880" cy="290830"/>
          </a:xfrm>
          <a:custGeom>
            <a:avLst/>
            <a:gdLst/>
            <a:ahLst/>
            <a:cxnLst/>
            <a:rect l="l" t="t" r="r" b="b"/>
            <a:pathLst>
              <a:path w="436880" h="290830">
                <a:moveTo>
                  <a:pt x="0" y="290726"/>
                </a:moveTo>
                <a:lnTo>
                  <a:pt x="436859" y="0"/>
                </a:lnTo>
              </a:path>
            </a:pathLst>
          </a:custGeom>
          <a:ln w="48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787640" y="1470036"/>
            <a:ext cx="436880" cy="290830"/>
          </a:xfrm>
          <a:custGeom>
            <a:avLst/>
            <a:gdLst/>
            <a:ahLst/>
            <a:cxnLst/>
            <a:rect l="l" t="t" r="r" b="b"/>
            <a:pathLst>
              <a:path w="436880" h="290830">
                <a:moveTo>
                  <a:pt x="0" y="290726"/>
                </a:moveTo>
                <a:lnTo>
                  <a:pt x="436859" y="0"/>
                </a:lnTo>
              </a:path>
            </a:pathLst>
          </a:custGeom>
          <a:ln w="48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878251" y="1070094"/>
            <a:ext cx="0" cy="255270"/>
          </a:xfrm>
          <a:custGeom>
            <a:avLst/>
            <a:gdLst/>
            <a:ahLst/>
            <a:cxnLst/>
            <a:rect l="l" t="t" r="r" b="b"/>
            <a:pathLst>
              <a:path h="255269">
                <a:moveTo>
                  <a:pt x="0" y="254962"/>
                </a:moveTo>
                <a:lnTo>
                  <a:pt x="0" y="0"/>
                </a:lnTo>
              </a:path>
            </a:pathLst>
          </a:custGeom>
          <a:ln w="48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4136873" y="3169486"/>
            <a:ext cx="104775" cy="167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u="heavy" spc="-5" dirty="0">
                <a:latin typeface="Times New Roman"/>
                <a:cs typeface="Times New Roman"/>
              </a:rPr>
              <a:t> </a:t>
            </a:r>
            <a:r>
              <a:rPr sz="1000" u="heavy" spc="120" dirty="0">
                <a:latin typeface="Times New Roman"/>
                <a:cs typeface="Times New Roman"/>
              </a:rPr>
              <a:t> 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735625" y="3167353"/>
            <a:ext cx="3169285" cy="328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400"/>
              </a:lnSpc>
            </a:pPr>
            <a:r>
              <a:rPr sz="1000" b="1" spc="50" dirty="0">
                <a:latin typeface="Arial"/>
                <a:cs typeface="Arial"/>
              </a:rPr>
              <a:t>Fig. </a:t>
            </a:r>
            <a:r>
              <a:rPr sz="1000" b="1" spc="10" dirty="0">
                <a:latin typeface="Arial"/>
                <a:cs typeface="Arial"/>
              </a:rPr>
              <a:t>1: </a:t>
            </a:r>
            <a:r>
              <a:rPr sz="1000" spc="30" dirty="0">
                <a:latin typeface="Times New Roman"/>
                <a:cs typeface="Times New Roman"/>
              </a:rPr>
              <a:t>Hasse </a:t>
            </a:r>
            <a:r>
              <a:rPr sz="1000" spc="50" dirty="0">
                <a:latin typeface="Times New Roman"/>
                <a:cs typeface="Times New Roman"/>
              </a:rPr>
              <a:t>diagram </a:t>
            </a:r>
            <a:r>
              <a:rPr sz="1000" spc="-5" dirty="0">
                <a:latin typeface="Times New Roman"/>
                <a:cs typeface="Times New Roman"/>
              </a:rPr>
              <a:t>of </a:t>
            </a:r>
            <a:r>
              <a:rPr sz="1000" spc="20" dirty="0">
                <a:latin typeface="Times New Roman"/>
                <a:cs typeface="Times New Roman"/>
              </a:rPr>
              <a:t>mereological </a:t>
            </a:r>
            <a:r>
              <a:rPr sz="1000" spc="30" dirty="0">
                <a:latin typeface="Times New Roman"/>
                <a:cs typeface="Times New Roman"/>
              </a:rPr>
              <a:t>theories; from  </a:t>
            </a:r>
            <a:r>
              <a:rPr sz="1000" spc="25" dirty="0">
                <a:latin typeface="Times New Roman"/>
                <a:cs typeface="Times New Roman"/>
              </a:rPr>
              <a:t>weaker </a:t>
            </a:r>
            <a:r>
              <a:rPr sz="1000" spc="65" dirty="0">
                <a:latin typeface="Times New Roman"/>
                <a:cs typeface="Times New Roman"/>
              </a:rPr>
              <a:t>to </a:t>
            </a:r>
            <a:r>
              <a:rPr sz="1000" spc="40" dirty="0">
                <a:latin typeface="Times New Roman"/>
                <a:cs typeface="Times New Roman"/>
              </a:rPr>
              <a:t>stronger, </a:t>
            </a:r>
            <a:r>
              <a:rPr sz="1000" spc="20" dirty="0">
                <a:latin typeface="Times New Roman"/>
                <a:cs typeface="Times New Roman"/>
              </a:rPr>
              <a:t>going </a:t>
            </a:r>
            <a:r>
              <a:rPr sz="1000" spc="35" dirty="0">
                <a:latin typeface="Times New Roman"/>
                <a:cs typeface="Times New Roman"/>
              </a:rPr>
              <a:t>uphill </a:t>
            </a:r>
            <a:r>
              <a:rPr sz="1000" spc="50" dirty="0">
                <a:latin typeface="Times New Roman"/>
                <a:cs typeface="Times New Roman"/>
              </a:rPr>
              <a:t>(after</a:t>
            </a:r>
            <a:r>
              <a:rPr sz="1000" spc="34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[44]).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4322698" y="3360826"/>
            <a:ext cx="23431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25" dirty="0">
                <a:latin typeface="Arial"/>
                <a:cs typeface="Arial"/>
              </a:rPr>
              <a:t>15/59</a:t>
            </a:r>
            <a:endParaRPr sz="600">
              <a:latin typeface="Arial"/>
              <a:cs typeface="Arial"/>
            </a:endParaRPr>
          </a:p>
        </p:txBody>
      </p:sp>
      <p:sp>
        <p:nvSpPr>
          <p:cNvPr id="104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105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6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7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16</a:t>
            </a:r>
            <a:r>
              <a:rPr spc="50" dirty="0"/>
              <a:t>/59</a:t>
            </a:r>
          </a:p>
        </p:txBody>
      </p:sp>
      <p:sp>
        <p:nvSpPr>
          <p:cNvPr id="88" name="object 88"/>
          <p:cNvSpPr txBox="1"/>
          <p:nvPr/>
        </p:nvSpPr>
        <p:spPr>
          <a:xfrm>
            <a:off x="347294" y="1245590"/>
            <a:ext cx="3883025" cy="532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350"/>
              </a:lnSpc>
            </a:pPr>
            <a:r>
              <a:rPr sz="1200" i="1" spc="-105" dirty="0">
                <a:latin typeface="Arial"/>
                <a:cs typeface="Arial"/>
              </a:rPr>
              <a:t>Can </a:t>
            </a:r>
            <a:r>
              <a:rPr sz="1200" i="1" spc="-85" dirty="0">
                <a:latin typeface="Arial"/>
                <a:cs typeface="Arial"/>
              </a:rPr>
              <a:t>any </a:t>
            </a:r>
            <a:r>
              <a:rPr sz="1200" i="1" spc="-30" dirty="0">
                <a:latin typeface="Arial"/>
                <a:cs typeface="Arial"/>
              </a:rPr>
              <a:t>of </a:t>
            </a:r>
            <a:r>
              <a:rPr sz="1200" i="1" spc="-35" dirty="0">
                <a:latin typeface="Arial"/>
                <a:cs typeface="Arial"/>
              </a:rPr>
              <a:t>this </a:t>
            </a:r>
            <a:r>
              <a:rPr sz="1200" i="1" spc="-95" dirty="0">
                <a:latin typeface="Arial"/>
                <a:cs typeface="Arial"/>
              </a:rPr>
              <a:t>be </a:t>
            </a:r>
            <a:r>
              <a:rPr sz="1200" i="1" spc="-85" dirty="0">
                <a:latin typeface="Arial"/>
                <a:cs typeface="Arial"/>
              </a:rPr>
              <a:t>represented </a:t>
            </a:r>
            <a:r>
              <a:rPr sz="1200" i="1" spc="-30" dirty="0">
                <a:latin typeface="Arial"/>
                <a:cs typeface="Arial"/>
              </a:rPr>
              <a:t>in </a:t>
            </a:r>
            <a:r>
              <a:rPr sz="1200" i="1" spc="-110" dirty="0">
                <a:latin typeface="Arial"/>
                <a:cs typeface="Arial"/>
              </a:rPr>
              <a:t>a </a:t>
            </a:r>
            <a:r>
              <a:rPr sz="1200" i="1" spc="-75" dirty="0">
                <a:latin typeface="Arial"/>
                <a:cs typeface="Arial"/>
              </a:rPr>
              <a:t>decidable </a:t>
            </a:r>
            <a:r>
              <a:rPr sz="1200" i="1" spc="-50" dirty="0">
                <a:latin typeface="Arial"/>
                <a:cs typeface="Arial"/>
              </a:rPr>
              <a:t>fragment </a:t>
            </a:r>
            <a:r>
              <a:rPr sz="1200" i="1" spc="-30" dirty="0">
                <a:latin typeface="Arial"/>
                <a:cs typeface="Arial"/>
              </a:rPr>
              <a:t>of </a:t>
            </a:r>
            <a:r>
              <a:rPr sz="1200" i="1" spc="-10" dirty="0">
                <a:latin typeface="Arial"/>
                <a:cs typeface="Arial"/>
              </a:rPr>
              <a:t>first  </a:t>
            </a:r>
            <a:r>
              <a:rPr sz="1200" i="1" spc="-70" dirty="0">
                <a:latin typeface="Arial"/>
                <a:cs typeface="Arial"/>
              </a:rPr>
              <a:t>order </a:t>
            </a:r>
            <a:r>
              <a:rPr sz="1200" i="1" spc="-50" dirty="0">
                <a:latin typeface="Arial"/>
                <a:cs typeface="Arial"/>
              </a:rPr>
              <a:t>logic </a:t>
            </a:r>
            <a:r>
              <a:rPr sz="1200" i="1" spc="-35" dirty="0">
                <a:latin typeface="Arial"/>
                <a:cs typeface="Arial"/>
              </a:rPr>
              <a:t>for </a:t>
            </a:r>
            <a:r>
              <a:rPr sz="1200" i="1" spc="-125" dirty="0">
                <a:latin typeface="Arial"/>
                <a:cs typeface="Arial"/>
              </a:rPr>
              <a:t>use </a:t>
            </a:r>
            <a:r>
              <a:rPr sz="1200" i="1" spc="-30" dirty="0">
                <a:latin typeface="Arial"/>
                <a:cs typeface="Arial"/>
              </a:rPr>
              <a:t>in </a:t>
            </a:r>
            <a:r>
              <a:rPr sz="1200" i="1" spc="-60" dirty="0">
                <a:latin typeface="Arial"/>
                <a:cs typeface="Arial"/>
              </a:rPr>
              <a:t>ontologies </a:t>
            </a:r>
            <a:r>
              <a:rPr sz="1200" i="1" spc="-85" dirty="0">
                <a:latin typeface="Arial"/>
                <a:cs typeface="Arial"/>
              </a:rPr>
              <a:t>and </a:t>
            </a:r>
            <a:r>
              <a:rPr sz="1200" i="1" spc="-55" dirty="0">
                <a:latin typeface="Arial"/>
                <a:cs typeface="Arial"/>
              </a:rPr>
              <a:t>(scalable) </a:t>
            </a:r>
            <a:r>
              <a:rPr sz="1200" i="1" spc="-70" dirty="0">
                <a:latin typeface="Arial"/>
                <a:cs typeface="Arial"/>
              </a:rPr>
              <a:t>software  </a:t>
            </a:r>
            <a:r>
              <a:rPr sz="1200" i="1" spc="-60" dirty="0">
                <a:latin typeface="Arial"/>
                <a:cs typeface="Arial"/>
              </a:rPr>
              <a:t>implementations?</a:t>
            </a:r>
            <a:endParaRPr sz="1200">
              <a:latin typeface="Arial"/>
              <a:cs typeface="Arial"/>
            </a:endParaRPr>
          </a:p>
        </p:txBody>
      </p:sp>
      <p:sp>
        <p:nvSpPr>
          <p:cNvPr id="90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1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2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3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P</a:t>
            </a:r>
            <a:r>
              <a:rPr sz="600" b="1" spc="-40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a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3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736714" y="37667"/>
            <a:ext cx="1263536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020176" y="491591"/>
            <a:ext cx="56769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Outline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310743" y="926947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350253" y="940536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solidFill>
                  <a:srgbClr val="ECF6F1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541032" y="1150747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41032" y="1322819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41032" y="149490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516636" y="910399"/>
            <a:ext cx="1063625" cy="703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5" dirty="0">
                <a:solidFill>
                  <a:srgbClr val="46AA78"/>
                </a:solidFill>
                <a:latin typeface="Arial"/>
                <a:cs typeface="Arial"/>
                <a:hlinkClick r:id="rId3" action="ppaction://hlinksldjump"/>
              </a:rPr>
              <a:t>Parts</a:t>
            </a:r>
            <a:endParaRPr sz="1050">
              <a:latin typeface="Arial"/>
              <a:cs typeface="Arial"/>
            </a:endParaRPr>
          </a:p>
          <a:p>
            <a:pPr marL="151130" marR="5080">
              <a:lnSpc>
                <a:spcPct val="102600"/>
              </a:lnSpc>
            </a:pPr>
            <a:r>
              <a:rPr sz="1050" spc="-45" dirty="0">
                <a:latin typeface="Arial"/>
                <a:cs typeface="Arial"/>
                <a:hlinkClick r:id="rId9" action="ppaction://hlinksldjump"/>
              </a:rPr>
              <a:t>Meronymy </a:t>
            </a:r>
            <a:r>
              <a:rPr sz="1050" spc="-45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  <a:hlinkClick r:id="rId10" action="ppaction://hlinksldjump"/>
              </a:rPr>
              <a:t>Mereology 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  <a:hlinkClick r:id="rId11" action="ppaction://hlinksldjump"/>
              </a:rPr>
              <a:t>Implementation</a:t>
            </a:r>
            <a:endParaRPr sz="105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310743" y="1743202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41032" y="196700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41032" y="213908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41032" y="231115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350252" y="1722295"/>
            <a:ext cx="3326397" cy="6627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marR="204470" indent="-305435">
              <a:lnSpc>
                <a:spcPct val="102600"/>
              </a:lnSpc>
            </a:pPr>
            <a:r>
              <a:rPr sz="1200" b="1" spc="-15" baseline="3472" dirty="0">
                <a:solidFill>
                  <a:srgbClr val="ECF6F1"/>
                </a:solidFill>
                <a:latin typeface="Arial"/>
                <a:cs typeface="Arial"/>
              </a:rPr>
              <a:t>2 </a:t>
            </a:r>
            <a:r>
              <a:rPr sz="1050" spc="-55" dirty="0">
                <a:solidFill>
                  <a:srgbClr val="46AA78"/>
                </a:solidFill>
                <a:latin typeface="Arial"/>
                <a:cs typeface="Arial"/>
                <a:hlinkClick r:id="rId4" action="ppaction://hlinksldjump"/>
              </a:rPr>
              <a:t>Taxonomy </a:t>
            </a:r>
            <a:r>
              <a:rPr sz="1050" spc="-20" dirty="0">
                <a:solidFill>
                  <a:srgbClr val="46AA78"/>
                </a:solidFill>
                <a:latin typeface="Arial"/>
                <a:cs typeface="Arial"/>
                <a:hlinkClick r:id="rId4" action="ppaction://hlinksldjump"/>
              </a:rPr>
              <a:t>of </a:t>
            </a:r>
            <a:r>
              <a:rPr sz="1050" spc="-55" dirty="0">
                <a:solidFill>
                  <a:srgbClr val="46AA78"/>
                </a:solidFill>
                <a:latin typeface="Arial"/>
                <a:cs typeface="Arial"/>
                <a:hlinkClick r:id="rId4" action="ppaction://hlinksldjump"/>
              </a:rPr>
              <a:t>types </a:t>
            </a:r>
            <a:r>
              <a:rPr sz="1050" spc="-20" dirty="0">
                <a:solidFill>
                  <a:srgbClr val="46AA78"/>
                </a:solidFill>
                <a:latin typeface="Arial"/>
                <a:cs typeface="Arial"/>
                <a:hlinkClick r:id="rId4" action="ppaction://hlinksldjump"/>
              </a:rPr>
              <a:t>of </a:t>
            </a:r>
            <a:r>
              <a:rPr sz="1050" spc="-35" dirty="0">
                <a:solidFill>
                  <a:srgbClr val="46AA78"/>
                </a:solidFill>
                <a:latin typeface="Arial"/>
                <a:cs typeface="Arial"/>
                <a:hlinkClick r:id="rId4" action="ppaction://hlinksldjump"/>
              </a:rPr>
              <a:t>part-whole </a:t>
            </a:r>
            <a:r>
              <a:rPr sz="1050" spc="-40" dirty="0">
                <a:solidFill>
                  <a:srgbClr val="46AA78"/>
                </a:solidFill>
                <a:latin typeface="Arial"/>
                <a:cs typeface="Arial"/>
                <a:hlinkClick r:id="rId4" action="ppaction://hlinksldjump"/>
              </a:rPr>
              <a:t>relations </a:t>
            </a:r>
            <a:r>
              <a:rPr sz="1050" spc="-4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  <a:hlinkClick r:id="rId12" action="ppaction://hlinksldjump"/>
              </a:rPr>
              <a:t>The</a:t>
            </a:r>
            <a:r>
              <a:rPr sz="1050" spc="-20" dirty="0">
                <a:latin typeface="Arial"/>
                <a:cs typeface="Arial"/>
                <a:hlinkClick r:id="rId12" action="ppaction://hlinksldjump"/>
              </a:rPr>
              <a:t> </a:t>
            </a:r>
            <a:r>
              <a:rPr sz="1050" spc="-40" dirty="0">
                <a:latin typeface="Arial"/>
                <a:cs typeface="Arial"/>
                <a:hlinkClick r:id="rId12" action="ppaction://hlinksldjump"/>
              </a:rPr>
              <a:t>taxonomy</a:t>
            </a:r>
            <a:endParaRPr sz="1050" dirty="0">
              <a:latin typeface="Arial"/>
              <a:cs typeface="Arial"/>
            </a:endParaRPr>
          </a:p>
          <a:p>
            <a:pPr marL="317500" marR="5080">
              <a:lnSpc>
                <a:spcPct val="102699"/>
              </a:lnSpc>
            </a:pPr>
            <a:r>
              <a:rPr sz="1050" spc="-55" dirty="0">
                <a:latin typeface="Arial"/>
                <a:cs typeface="Arial"/>
                <a:hlinkClick r:id="rId13" action="ppaction://hlinksldjump"/>
              </a:rPr>
              <a:t>Using </a:t>
            </a:r>
            <a:r>
              <a:rPr sz="1050" spc="-30" dirty="0">
                <a:latin typeface="Arial"/>
                <a:cs typeface="Arial"/>
                <a:hlinkClick r:id="rId13" action="ppaction://hlinksldjump"/>
              </a:rPr>
              <a:t>the </a:t>
            </a:r>
            <a:r>
              <a:rPr sz="1050" spc="-40" dirty="0">
                <a:latin typeface="Arial"/>
                <a:cs typeface="Arial"/>
                <a:hlinkClick r:id="rId13" action="ppaction://hlinksldjump"/>
              </a:rPr>
              <a:t>taxonomy </a:t>
            </a:r>
            <a:r>
              <a:rPr sz="1050" spc="-20" dirty="0">
                <a:latin typeface="Arial"/>
                <a:cs typeface="Arial"/>
                <a:hlinkClick r:id="rId13" action="ppaction://hlinksldjump"/>
              </a:rPr>
              <a:t>of </a:t>
            </a:r>
            <a:r>
              <a:rPr sz="1050" spc="-35" dirty="0">
                <a:latin typeface="Arial"/>
                <a:cs typeface="Arial"/>
                <a:hlinkClick r:id="rId13" action="ppaction://hlinksldjump"/>
              </a:rPr>
              <a:t>part-whole </a:t>
            </a:r>
            <a:r>
              <a:rPr sz="1050" spc="-40" dirty="0">
                <a:latin typeface="Arial"/>
                <a:cs typeface="Arial"/>
                <a:hlinkClick r:id="rId13" action="ppaction://hlinksldjump"/>
              </a:rPr>
              <a:t>relations </a:t>
            </a:r>
            <a:r>
              <a:rPr sz="1050" spc="-40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  <a:hlinkClick r:id="rId14" action="ppaction://hlinksldjump"/>
              </a:rPr>
              <a:t>RBox</a:t>
            </a:r>
            <a:r>
              <a:rPr sz="1050" spc="30" dirty="0">
                <a:latin typeface="Arial"/>
                <a:cs typeface="Arial"/>
                <a:hlinkClick r:id="rId14" action="ppaction://hlinksldjump"/>
              </a:rPr>
              <a:t> </a:t>
            </a:r>
            <a:r>
              <a:rPr sz="1050" spc="-25" dirty="0">
                <a:latin typeface="Arial"/>
                <a:cs typeface="Arial"/>
                <a:hlinkClick r:id="rId14" action="ppaction://hlinksldjump"/>
              </a:rPr>
              <a:t>Compatibility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310743" y="2559456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350253" y="2573058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solidFill>
                  <a:srgbClr val="ECF6F1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00050" y="2483192"/>
            <a:ext cx="2779014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Extending </a:t>
            </a:r>
            <a:r>
              <a:rPr sz="1050" spc="-30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the </a:t>
            </a:r>
            <a:r>
              <a:rPr sz="1050" spc="-40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foundations </a:t>
            </a:r>
            <a:r>
              <a:rPr sz="1050" spc="-25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for </a:t>
            </a:r>
            <a:r>
              <a:rPr sz="1050" spc="-55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broader  </a:t>
            </a:r>
            <a:r>
              <a:rPr sz="1050" spc="-20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1050" spc="-100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use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310743" y="2859494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237490" y="2720975"/>
            <a:ext cx="1686560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5" baseline="3472" dirty="0">
                <a:solidFill>
                  <a:srgbClr val="ECF6F1"/>
                </a:solidFill>
                <a:latin typeface="Arial"/>
                <a:cs typeface="Arial"/>
              </a:rPr>
              <a:t>4    </a:t>
            </a:r>
            <a:r>
              <a:rPr sz="1050" spc="-30" dirty="0">
                <a:solidFill>
                  <a:srgbClr val="46AA78"/>
                </a:solidFill>
                <a:latin typeface="Arial"/>
                <a:cs typeface="Arial"/>
                <a:hlinkClick r:id="rId6" action="ppaction://hlinksldjump"/>
              </a:rPr>
              <a:t>Ontology </a:t>
            </a:r>
            <a:r>
              <a:rPr sz="1050" spc="-60" dirty="0">
                <a:solidFill>
                  <a:srgbClr val="46AA78"/>
                </a:solidFill>
                <a:latin typeface="Arial"/>
                <a:cs typeface="Arial"/>
                <a:hlinkClick r:id="rId6" action="ppaction://hlinksldjump"/>
              </a:rPr>
              <a:t>Design</a:t>
            </a:r>
            <a:r>
              <a:rPr sz="1050" spc="120" dirty="0">
                <a:solidFill>
                  <a:srgbClr val="46AA78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1050" spc="-35" dirty="0">
                <a:solidFill>
                  <a:srgbClr val="46AA78"/>
                </a:solidFill>
                <a:latin typeface="Arial"/>
                <a:cs typeface="Arial"/>
                <a:hlinkClick r:id="rId6" action="ppaction://hlinksldjump"/>
              </a:rPr>
              <a:t>Patterns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4351744" y="3365112"/>
            <a:ext cx="205104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fld id="{81D60167-4931-47E6-BA6A-407CBD079E47}" type="slidenum">
              <a:rPr sz="600" b="1" spc="-5" dirty="0">
                <a:latin typeface="Arial"/>
                <a:cs typeface="Arial"/>
              </a:rPr>
              <a:t>2</a:t>
            </a:fld>
            <a:r>
              <a:rPr sz="600" b="1" spc="50" dirty="0">
                <a:latin typeface="Arial"/>
                <a:cs typeface="Arial"/>
              </a:rPr>
              <a:t>/59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17</a:t>
            </a:r>
            <a:r>
              <a:rPr spc="50" dirty="0"/>
              <a:t>/59</a:t>
            </a:r>
          </a:p>
        </p:txBody>
      </p:sp>
      <p:sp>
        <p:nvSpPr>
          <p:cNvPr id="88" name="object 88"/>
          <p:cNvSpPr txBox="1"/>
          <p:nvPr/>
        </p:nvSpPr>
        <p:spPr>
          <a:xfrm>
            <a:off x="828230" y="491591"/>
            <a:ext cx="295148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solidFill>
                  <a:srgbClr val="46AA78"/>
                </a:solidFill>
                <a:latin typeface="Arial"/>
                <a:cs typeface="Arial"/>
              </a:rPr>
              <a:t>What </a:t>
            </a:r>
            <a:r>
              <a:rPr sz="1400" spc="-130" dirty="0">
                <a:solidFill>
                  <a:srgbClr val="46AA78"/>
                </a:solidFill>
                <a:latin typeface="Arial"/>
                <a:cs typeface="Arial"/>
              </a:rPr>
              <a:t>we  </a:t>
            </a:r>
            <a:r>
              <a:rPr sz="1400" spc="-15" dirty="0">
                <a:solidFill>
                  <a:srgbClr val="46AA78"/>
                </a:solidFill>
                <a:latin typeface="Arial"/>
                <a:cs typeface="Arial"/>
              </a:rPr>
              <a:t>can(not) </a:t>
            </a: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implement </a:t>
            </a:r>
            <a:r>
              <a:rPr sz="1400" spc="5" dirty="0">
                <a:solidFill>
                  <a:srgbClr val="46AA78"/>
                </a:solidFill>
                <a:latin typeface="Arial"/>
                <a:cs typeface="Arial"/>
              </a:rPr>
              <a:t>with</a:t>
            </a:r>
            <a:r>
              <a:rPr sz="1400" spc="30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DLs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47294" y="1048093"/>
            <a:ext cx="416755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40" dirty="0">
                <a:solidFill>
                  <a:srgbClr val="46AA78"/>
                </a:solidFill>
                <a:latin typeface="Arial"/>
                <a:cs typeface="Arial"/>
              </a:rPr>
              <a:t>Table: </a:t>
            </a:r>
            <a:r>
              <a:rPr sz="1000" spc="-35" dirty="0">
                <a:latin typeface="Arial"/>
                <a:cs typeface="Arial"/>
              </a:rPr>
              <a:t>Properties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30" dirty="0">
                <a:latin typeface="Arial"/>
                <a:cs typeface="Arial"/>
              </a:rPr>
              <a:t>parthood </a:t>
            </a:r>
            <a:r>
              <a:rPr sz="1000" spc="-55" dirty="0">
                <a:latin typeface="Arial"/>
                <a:cs typeface="Arial"/>
              </a:rPr>
              <a:t>and  </a:t>
            </a:r>
            <a:r>
              <a:rPr sz="1000" spc="-45" dirty="0">
                <a:latin typeface="Arial"/>
                <a:cs typeface="Arial"/>
              </a:rPr>
              <a:t>proper </a:t>
            </a:r>
            <a:r>
              <a:rPr sz="1000" spc="-30" dirty="0">
                <a:latin typeface="Arial"/>
                <a:cs typeface="Arial"/>
              </a:rPr>
              <a:t>parthood </a:t>
            </a:r>
            <a:r>
              <a:rPr sz="1000" spc="-60" dirty="0">
                <a:latin typeface="Arial"/>
                <a:cs typeface="Arial"/>
              </a:rPr>
              <a:t>compared  </a:t>
            </a:r>
            <a:r>
              <a:rPr sz="1000" spc="10" dirty="0">
                <a:latin typeface="Arial"/>
                <a:cs typeface="Arial"/>
              </a:rPr>
              <a:t>to </a:t>
            </a:r>
            <a:r>
              <a:rPr sz="1000" spc="8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their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47294" y="1199921"/>
            <a:ext cx="416755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35" dirty="0">
                <a:latin typeface="Arial"/>
                <a:cs typeface="Arial"/>
              </a:rPr>
              <a:t>support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i="1" spc="125" dirty="0">
                <a:latin typeface="Lucida Calligraphy"/>
                <a:cs typeface="Lucida Calligraphy"/>
              </a:rPr>
              <a:t>DLR</a:t>
            </a:r>
            <a:r>
              <a:rPr sz="1050" i="1" spc="187" baseline="-11904" dirty="0">
                <a:latin typeface="Arial"/>
                <a:cs typeface="Arial"/>
              </a:rPr>
              <a:t>µ</a:t>
            </a:r>
            <a:r>
              <a:rPr sz="1000" spc="125" dirty="0">
                <a:latin typeface="Arial"/>
                <a:cs typeface="Arial"/>
              </a:rPr>
              <a:t>, </a:t>
            </a:r>
            <a:r>
              <a:rPr sz="1000" i="1" spc="150" dirty="0">
                <a:latin typeface="Lucida Calligraphy"/>
                <a:cs typeface="Lucida Calligraphy"/>
              </a:rPr>
              <a:t>SHOIN</a:t>
            </a:r>
            <a:r>
              <a:rPr sz="1000" i="1" spc="150" dirty="0">
                <a:latin typeface="Menlo"/>
                <a:cs typeface="Menlo"/>
              </a:rPr>
              <a:t> </a:t>
            </a:r>
            <a:r>
              <a:rPr sz="1000" spc="-55" dirty="0">
                <a:latin typeface="Arial"/>
                <a:cs typeface="Arial"/>
              </a:rPr>
              <a:t>and </a:t>
            </a:r>
            <a:r>
              <a:rPr sz="1000" i="1" spc="125" dirty="0">
                <a:latin typeface="Lucida Calligraphy"/>
                <a:cs typeface="Lucida Calligraphy"/>
              </a:rPr>
              <a:t>SROIQ</a:t>
            </a:r>
            <a:r>
              <a:rPr sz="1000" spc="125" dirty="0">
                <a:latin typeface="Arial"/>
                <a:cs typeface="Arial"/>
              </a:rPr>
              <a:t>. </a:t>
            </a:r>
            <a:r>
              <a:rPr sz="1050" i="1" spc="22" baseline="27777" dirty="0">
                <a:latin typeface="Menlo"/>
                <a:cs typeface="Menlo"/>
              </a:rPr>
              <a:t>∗</a:t>
            </a:r>
            <a:r>
              <a:rPr sz="1000" spc="15" dirty="0">
                <a:latin typeface="Arial"/>
                <a:cs typeface="Arial"/>
              </a:rPr>
              <a:t>:  </a:t>
            </a:r>
            <a:r>
              <a:rPr sz="1000" spc="-40" dirty="0">
                <a:latin typeface="Arial"/>
                <a:cs typeface="Arial"/>
              </a:rPr>
              <a:t>properties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25" dirty="0">
                <a:latin typeface="Arial"/>
                <a:cs typeface="Arial"/>
              </a:rPr>
              <a:t>the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parthood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47294" y="1351750"/>
            <a:ext cx="401515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25" dirty="0">
                <a:latin typeface="Arial"/>
                <a:cs typeface="Arial"/>
              </a:rPr>
              <a:t>relation </a:t>
            </a:r>
            <a:r>
              <a:rPr sz="1000" spc="5" dirty="0">
                <a:latin typeface="Arial"/>
                <a:cs typeface="Arial"/>
              </a:rPr>
              <a:t>(in </a:t>
            </a:r>
            <a:r>
              <a:rPr sz="1000" spc="30" dirty="0">
                <a:latin typeface="Arial"/>
                <a:cs typeface="Arial"/>
              </a:rPr>
              <a:t>M); </a:t>
            </a:r>
            <a:r>
              <a:rPr sz="1050" i="1" spc="-7" baseline="27777" dirty="0">
                <a:latin typeface="Menlo"/>
                <a:cs typeface="Menlo"/>
              </a:rPr>
              <a:t>‡</a:t>
            </a:r>
            <a:r>
              <a:rPr sz="1000" spc="-5" dirty="0">
                <a:latin typeface="Arial"/>
                <a:cs typeface="Arial"/>
              </a:rPr>
              <a:t>:  </a:t>
            </a:r>
            <a:r>
              <a:rPr sz="1000" spc="-40" dirty="0">
                <a:latin typeface="Arial"/>
                <a:cs typeface="Arial"/>
              </a:rPr>
              <a:t>properties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45" dirty="0">
                <a:latin typeface="Arial"/>
                <a:cs typeface="Arial"/>
              </a:rPr>
              <a:t>proper </a:t>
            </a:r>
            <a:r>
              <a:rPr sz="1000" spc="-30" dirty="0">
                <a:latin typeface="Arial"/>
                <a:cs typeface="Arial"/>
              </a:rPr>
              <a:t>parthood </a:t>
            </a:r>
            <a:r>
              <a:rPr sz="1000" spc="-25" dirty="0">
                <a:latin typeface="Arial"/>
                <a:cs typeface="Arial"/>
              </a:rPr>
              <a:t>relation </a:t>
            </a:r>
            <a:r>
              <a:rPr sz="1000" spc="5" dirty="0">
                <a:latin typeface="Arial"/>
                <a:cs typeface="Arial"/>
              </a:rPr>
              <a:t>(in  </a:t>
            </a:r>
            <a:r>
              <a:rPr sz="1000" spc="85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M).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485135" y="1794891"/>
            <a:ext cx="13525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"/>
                <a:cs typeface="Arial"/>
              </a:rPr>
              <a:t>L)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93" name="object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165534"/>
              </p:ext>
            </p:extLst>
          </p:nvPr>
        </p:nvGraphicFramePr>
        <p:xfrm>
          <a:off x="359994" y="1614131"/>
          <a:ext cx="4149340" cy="13921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3174"/>
                <a:gridCol w="635264"/>
                <a:gridCol w="825971"/>
                <a:gridCol w="1684931"/>
              </a:tblGrid>
              <a:tr h="349211">
                <a:tc>
                  <a:txBody>
                    <a:bodyPr/>
                    <a:lstStyle/>
                    <a:p>
                      <a:pPr marL="75565">
                        <a:lnSpc>
                          <a:spcPts val="1170"/>
                        </a:lnSpc>
                      </a:pPr>
                      <a:r>
                        <a:rPr sz="1050" b="1" spc="-55" dirty="0">
                          <a:latin typeface="Arial"/>
                          <a:cs typeface="Arial"/>
                        </a:rPr>
                        <a:t>Language</a:t>
                      </a:r>
                      <a:r>
                        <a:rPr sz="105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i="1" spc="405" dirty="0">
                          <a:latin typeface="Menlo"/>
                          <a:cs typeface="Menlo"/>
                        </a:rPr>
                        <a:t>⇒</a:t>
                      </a:r>
                      <a:endParaRPr sz="1050">
                        <a:latin typeface="Menlo"/>
                        <a:cs typeface="Menlo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50" b="1" spc="-30" dirty="0">
                          <a:latin typeface="Arial"/>
                          <a:cs typeface="Arial"/>
                        </a:rPr>
                        <a:t>Feature</a:t>
                      </a:r>
                      <a:r>
                        <a:rPr sz="105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i="1" dirty="0">
                          <a:latin typeface="Menlo"/>
                          <a:cs typeface="Menlo"/>
                        </a:rPr>
                        <a:t>⇓</a:t>
                      </a:r>
                      <a:endParaRPr sz="1050">
                        <a:latin typeface="Menlo"/>
                        <a:cs typeface="Menlo"/>
                      </a:endParaRPr>
                    </a:p>
                  </a:txBody>
                  <a:tcPr marL="0" marR="0" marT="0" marB="0"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ts val="1170"/>
                        </a:lnSpc>
                      </a:pPr>
                      <a:r>
                        <a:rPr sz="1050" i="1" spc="145" dirty="0">
                          <a:latin typeface="Lucida Calligraphy"/>
                          <a:cs typeface="Lucida Calligraphy"/>
                        </a:rPr>
                        <a:t>DLR</a:t>
                      </a:r>
                      <a:r>
                        <a:rPr sz="1200" i="1" spc="217" baseline="-10416" dirty="0">
                          <a:latin typeface="Arial"/>
                          <a:cs typeface="Arial"/>
                        </a:rPr>
                        <a:t>µ</a:t>
                      </a:r>
                      <a:endParaRPr sz="1200" baseline="-10416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 indent="59690">
                        <a:lnSpc>
                          <a:spcPts val="1170"/>
                        </a:lnSpc>
                      </a:pPr>
                      <a:r>
                        <a:rPr sz="1050" i="1" spc="155" dirty="0">
                          <a:latin typeface="Lucida Calligraphy"/>
                          <a:cs typeface="Lucida Calligraphy"/>
                        </a:rPr>
                        <a:t>SHOIN</a:t>
                      </a:r>
                      <a:endParaRPr sz="1050" dirty="0">
                        <a:latin typeface="Lucida Calligraphy"/>
                        <a:cs typeface="Lucida Calligraphy"/>
                      </a:endParaRPr>
                    </a:p>
                    <a:p>
                      <a:pPr marL="4889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900" spc="114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114" dirty="0">
                          <a:latin typeface="Menlo"/>
                          <a:cs typeface="Menlo"/>
                        </a:rPr>
                        <a:t>∼</a:t>
                      </a:r>
                      <a:r>
                        <a:rPr sz="900" i="1" spc="-315" dirty="0">
                          <a:latin typeface="Menlo"/>
                          <a:cs typeface="Menlo"/>
                        </a:rPr>
                        <a:t> 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OWL-DL)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indent="149225">
                        <a:lnSpc>
                          <a:spcPts val="1170"/>
                        </a:lnSpc>
                        <a:tabLst>
                          <a:tab pos="1139825" algn="l"/>
                        </a:tabLst>
                      </a:pPr>
                      <a:r>
                        <a:rPr sz="1050" i="1" spc="155" dirty="0">
                          <a:latin typeface="Lucida Calligraphy"/>
                          <a:cs typeface="Lucida Calligraphy"/>
                        </a:rPr>
                        <a:t>SROIQ</a:t>
                      </a:r>
                      <a:r>
                        <a:rPr sz="1050" i="1" spc="155" dirty="0">
                          <a:latin typeface="Menlo"/>
                          <a:cs typeface="Menlo"/>
                        </a:rPr>
                        <a:t>	</a:t>
                      </a:r>
                      <a:r>
                        <a:rPr sz="1050" spc="-10" dirty="0">
                          <a:latin typeface="Arial"/>
                          <a:cs typeface="Arial"/>
                        </a:rPr>
                        <a:t>DL-Lite</a:t>
                      </a:r>
                      <a:r>
                        <a:rPr sz="1200" i="1" spc="-15" baseline="-13888" dirty="0">
                          <a:latin typeface="Arial"/>
                          <a:cs typeface="Arial"/>
                        </a:rPr>
                        <a:t>A</a:t>
                      </a:r>
                      <a:endParaRPr sz="1200" baseline="-13888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1016635" algn="l"/>
                        </a:tabLst>
                      </a:pPr>
                      <a:r>
                        <a:rPr sz="1000" spc="11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000" i="1" spc="110" dirty="0">
                          <a:latin typeface="Menlo"/>
                          <a:cs typeface="Menlo"/>
                        </a:rPr>
                        <a:t>∼</a:t>
                      </a:r>
                      <a:r>
                        <a:rPr sz="1000" i="1" spc="-180" dirty="0">
                          <a:latin typeface="Menlo"/>
                          <a:cs typeface="Menlo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OWL 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0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DL)	</a:t>
                      </a:r>
                      <a:r>
                        <a:rPr sz="900" spc="114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114" dirty="0">
                          <a:latin typeface="Menlo"/>
                          <a:cs typeface="Menlo"/>
                        </a:rPr>
                        <a:t>∼</a:t>
                      </a:r>
                      <a:r>
                        <a:rPr sz="900" i="1" spc="-160" dirty="0">
                          <a:latin typeface="Menlo"/>
                          <a:cs typeface="Menlo"/>
                        </a:rPr>
                        <a:t> 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OWL </a:t>
                      </a:r>
                      <a:r>
                        <a:rPr sz="900" spc="-45" dirty="0">
                          <a:latin typeface="Arial"/>
                          <a:cs typeface="Arial"/>
                        </a:rPr>
                        <a:t>2 </a:t>
                      </a:r>
                      <a:r>
                        <a:rPr sz="900" spc="-20" dirty="0">
                          <a:latin typeface="Arial"/>
                          <a:cs typeface="Arial"/>
                        </a:rPr>
                        <a:t>Q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65784">
                <a:tc>
                  <a:txBody>
                    <a:bodyPr/>
                    <a:lstStyle/>
                    <a:p>
                      <a:pPr marL="75565">
                        <a:lnSpc>
                          <a:spcPts val="1170"/>
                        </a:lnSpc>
                      </a:pPr>
                      <a:r>
                        <a:rPr sz="1050" spc="-35" dirty="0">
                          <a:latin typeface="Arial"/>
                          <a:cs typeface="Arial"/>
                        </a:rPr>
                        <a:t>Reflexivity</a:t>
                      </a:r>
                      <a:r>
                        <a:rPr sz="10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i="1" spc="-89" baseline="27777" dirty="0">
                          <a:latin typeface="Menlo"/>
                          <a:cs typeface="Menlo"/>
                        </a:rPr>
                        <a:t>∗</a:t>
                      </a:r>
                      <a:endParaRPr sz="1200" baseline="27777">
                        <a:latin typeface="Menlo"/>
                        <a:cs typeface="Menlo"/>
                      </a:endParaRPr>
                    </a:p>
                    <a:p>
                      <a:pPr marL="75565" marR="12065">
                        <a:lnSpc>
                          <a:spcPct val="102699"/>
                        </a:lnSpc>
                      </a:pPr>
                      <a:r>
                        <a:rPr sz="1050" spc="-25" dirty="0">
                          <a:latin typeface="Arial"/>
                          <a:cs typeface="Arial"/>
                        </a:rPr>
                        <a:t>Antisymmetry </a:t>
                      </a:r>
                      <a:r>
                        <a:rPr sz="1200" i="1" spc="-89" baseline="27777" dirty="0">
                          <a:latin typeface="Menlo"/>
                          <a:cs typeface="Menlo"/>
                        </a:rPr>
                        <a:t>∗  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Transitivity </a:t>
                      </a:r>
                      <a:r>
                        <a:rPr sz="1200" i="1" spc="-89" baseline="27777" dirty="0">
                          <a:latin typeface="Menlo"/>
                          <a:cs typeface="Menlo"/>
                        </a:rPr>
                        <a:t>∗ </a:t>
                      </a:r>
                      <a:r>
                        <a:rPr sz="1200" i="1" spc="-165" baseline="27777" dirty="0">
                          <a:latin typeface="Menlo"/>
                          <a:cs typeface="Menlo"/>
                        </a:rPr>
                        <a:t>‡  </a:t>
                      </a:r>
                      <a:r>
                        <a:rPr sz="1050" spc="-40" dirty="0">
                          <a:latin typeface="Arial"/>
                          <a:cs typeface="Arial"/>
                        </a:rPr>
                        <a:t>Asymmetry </a:t>
                      </a:r>
                      <a:r>
                        <a:rPr sz="1200" i="1" spc="-165" baseline="27777" dirty="0">
                          <a:latin typeface="Menlo"/>
                          <a:cs typeface="Menlo"/>
                        </a:rPr>
                        <a:t>‡  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Irreflexivity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i="1" spc="-165" baseline="27777" dirty="0">
                          <a:latin typeface="Menlo"/>
                          <a:cs typeface="Menlo"/>
                        </a:rPr>
                        <a:t>‡</a:t>
                      </a:r>
                      <a:endParaRPr sz="1200" baseline="27777">
                        <a:latin typeface="Menlo"/>
                        <a:cs typeface="Menlo"/>
                      </a:endParaRPr>
                    </a:p>
                  </a:txBody>
                  <a:tcPr marL="0" marR="0" marT="0" marB="0"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ts val="1170"/>
                        </a:lnSpc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+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3492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–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3492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+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3492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+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3492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+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ctr">
                        <a:lnSpc>
                          <a:spcPts val="1170"/>
                        </a:lnSpc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–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R="5334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–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R="5334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+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R="5334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+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R="5334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–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8780">
                        <a:lnSpc>
                          <a:spcPts val="1170"/>
                        </a:lnSpc>
                        <a:tabLst>
                          <a:tab pos="1365250" algn="l"/>
                        </a:tabLst>
                      </a:pPr>
                      <a:r>
                        <a:rPr sz="1050" spc="195" dirty="0">
                          <a:latin typeface="Arial"/>
                          <a:cs typeface="Arial"/>
                        </a:rPr>
                        <a:t>+	</a:t>
                      </a:r>
                      <a:r>
                        <a:rPr sz="1050" spc="-65" dirty="0">
                          <a:latin typeface="Arial"/>
                          <a:cs typeface="Arial"/>
                        </a:rPr>
                        <a:t>–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418465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1365250" algn="l"/>
                        </a:tabLst>
                      </a:pPr>
                      <a:r>
                        <a:rPr sz="1050" spc="-65" dirty="0">
                          <a:latin typeface="Arial"/>
                          <a:cs typeface="Arial"/>
                        </a:rPr>
                        <a:t>–	–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399415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1365250" algn="l"/>
                        </a:tabLst>
                      </a:pPr>
                      <a:r>
                        <a:rPr sz="1050" spc="195" dirty="0">
                          <a:latin typeface="Arial"/>
                          <a:cs typeface="Arial"/>
                        </a:rPr>
                        <a:t>+	</a:t>
                      </a:r>
                      <a:r>
                        <a:rPr sz="1050" spc="-65" dirty="0">
                          <a:latin typeface="Arial"/>
                          <a:cs typeface="Arial"/>
                        </a:rPr>
                        <a:t>–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399415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1345565" algn="l"/>
                        </a:tabLst>
                      </a:pPr>
                      <a:r>
                        <a:rPr sz="1050" spc="195" dirty="0">
                          <a:latin typeface="Arial"/>
                          <a:cs typeface="Arial"/>
                        </a:rPr>
                        <a:t>+	+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398780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1365250" algn="l"/>
                        </a:tabLst>
                      </a:pPr>
                      <a:r>
                        <a:rPr sz="1050" spc="195" dirty="0">
                          <a:latin typeface="Arial"/>
                          <a:cs typeface="Arial"/>
                        </a:rPr>
                        <a:t>+	</a:t>
                      </a:r>
                      <a:r>
                        <a:rPr sz="1050" spc="-65" dirty="0">
                          <a:latin typeface="Arial"/>
                          <a:cs typeface="Arial"/>
                        </a:rPr>
                        <a:t>–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39">
                <a:tc>
                  <a:txBody>
                    <a:bodyPr/>
                    <a:lstStyle/>
                    <a:p>
                      <a:pPr marL="75565">
                        <a:lnSpc>
                          <a:spcPts val="1170"/>
                        </a:lnSpc>
                      </a:pPr>
                      <a:r>
                        <a:rPr sz="1050" i="1" spc="-20" dirty="0">
                          <a:latin typeface="Arial"/>
                          <a:cs typeface="Arial"/>
                        </a:rPr>
                        <a:t>Acyclicity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ts val="1170"/>
                        </a:lnSpc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+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ctr">
                        <a:lnSpc>
                          <a:spcPts val="1170"/>
                        </a:lnSpc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–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8465">
                        <a:lnSpc>
                          <a:spcPts val="1170"/>
                        </a:lnSpc>
                        <a:tabLst>
                          <a:tab pos="1365250" algn="l"/>
                        </a:tabLst>
                      </a:pPr>
                      <a:r>
                        <a:rPr sz="1050" spc="-65" dirty="0">
                          <a:latin typeface="Arial"/>
                          <a:cs typeface="Arial"/>
                        </a:rPr>
                        <a:t>–	–</a:t>
                      </a:r>
                      <a:endParaRPr sz="10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5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6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7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8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841057" y="491591"/>
            <a:ext cx="292608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30" dirty="0">
                <a:solidFill>
                  <a:srgbClr val="46AA78"/>
                </a:solidFill>
                <a:latin typeface="Arial"/>
                <a:cs typeface="Arial"/>
              </a:rPr>
              <a:t>Definitions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in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OBO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Relations </a:t>
            </a:r>
            <a:r>
              <a:rPr sz="1400" spc="5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Ontology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502551" y="115022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92327" y="1340040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262735" y="1392631"/>
            <a:ext cx="41910" cy="0"/>
          </a:xfrm>
          <a:custGeom>
            <a:avLst/>
            <a:gdLst/>
            <a:ahLst/>
            <a:cxnLst/>
            <a:rect l="l" t="t" r="r" b="b"/>
            <a:pathLst>
              <a:path w="41909">
                <a:moveTo>
                  <a:pt x="0" y="0"/>
                </a:moveTo>
                <a:lnTo>
                  <a:pt x="4175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92327" y="1643697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266786" y="1696288"/>
            <a:ext cx="41910" cy="0"/>
          </a:xfrm>
          <a:custGeom>
            <a:avLst/>
            <a:gdLst/>
            <a:ahLst/>
            <a:cxnLst/>
            <a:rect l="l" t="t" r="r" b="b"/>
            <a:pathLst>
              <a:path w="41909">
                <a:moveTo>
                  <a:pt x="0" y="0"/>
                </a:moveTo>
                <a:lnTo>
                  <a:pt x="4175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007831" y="1696288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75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92327" y="2251024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590484" y="2303615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75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853969" y="2303615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75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92327" y="2554681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401521" y="260727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79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624395" y="1078319"/>
            <a:ext cx="3890455" cy="17203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0" marR="2296795" indent="-171450" algn="ctr">
              <a:lnSpc>
                <a:spcPct val="100000"/>
              </a:lnSpc>
              <a:buFont typeface="Arial"/>
              <a:buChar char="•"/>
            </a:pPr>
            <a:r>
              <a:rPr sz="1050" spc="-50" dirty="0">
                <a:latin typeface="Arial"/>
                <a:cs typeface="Arial"/>
              </a:rPr>
              <a:t>Instance-level</a:t>
            </a:r>
            <a:r>
              <a:rPr sz="1050" spc="30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relations</a:t>
            </a:r>
            <a:endParaRPr sz="1050" dirty="0">
              <a:latin typeface="Arial"/>
              <a:cs typeface="Arial"/>
            </a:endParaRPr>
          </a:p>
          <a:p>
            <a:pPr marL="461010" marR="5080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00" i="1" spc="-60" dirty="0">
                <a:latin typeface="Arial"/>
                <a:cs typeface="Arial"/>
              </a:rPr>
              <a:t>c </a:t>
            </a:r>
            <a:r>
              <a:rPr sz="1000" b="1" spc="-20" dirty="0">
                <a:latin typeface="Arial"/>
                <a:cs typeface="Arial"/>
              </a:rPr>
              <a:t>part </a:t>
            </a:r>
            <a:r>
              <a:rPr sz="1000" b="1" spc="-35" dirty="0">
                <a:latin typeface="Arial"/>
                <a:cs typeface="Arial"/>
              </a:rPr>
              <a:t>of </a:t>
            </a:r>
            <a:r>
              <a:rPr sz="1000" i="1" spc="-40" dirty="0">
                <a:latin typeface="Arial"/>
                <a:cs typeface="Arial"/>
              </a:rPr>
              <a:t>c</a:t>
            </a:r>
            <a:r>
              <a:rPr sz="1050" spc="-60" baseline="-11904" dirty="0">
                <a:latin typeface="Arial"/>
                <a:cs typeface="Arial"/>
              </a:rPr>
              <a:t>1 </a:t>
            </a:r>
            <a:r>
              <a:rPr sz="1000" dirty="0">
                <a:latin typeface="Arial"/>
                <a:cs typeface="Arial"/>
              </a:rPr>
              <a:t>at </a:t>
            </a:r>
            <a:r>
              <a:rPr sz="1000" i="1" spc="80" dirty="0">
                <a:latin typeface="Arial"/>
                <a:cs typeface="Arial"/>
              </a:rPr>
              <a:t>t </a:t>
            </a:r>
            <a:r>
              <a:rPr sz="1000" spc="-5" dirty="0">
                <a:latin typeface="Arial"/>
                <a:cs typeface="Arial"/>
              </a:rPr>
              <a:t>- </a:t>
            </a:r>
            <a:r>
              <a:rPr sz="1000" spc="-80" dirty="0">
                <a:latin typeface="Arial"/>
                <a:cs typeface="Arial"/>
              </a:rPr>
              <a:t>a </a:t>
            </a:r>
            <a:r>
              <a:rPr sz="1000" spc="-15" dirty="0">
                <a:latin typeface="Arial"/>
                <a:cs typeface="Arial"/>
              </a:rPr>
              <a:t>primitive </a:t>
            </a:r>
            <a:r>
              <a:rPr sz="1000" spc="-25" dirty="0">
                <a:latin typeface="Arial"/>
                <a:cs typeface="Arial"/>
              </a:rPr>
              <a:t>relation </a:t>
            </a:r>
            <a:r>
              <a:rPr sz="1000" spc="-60" dirty="0">
                <a:latin typeface="Arial"/>
                <a:cs typeface="Arial"/>
              </a:rPr>
              <a:t>between </a:t>
            </a:r>
            <a:r>
              <a:rPr sz="1000" spc="-30" dirty="0">
                <a:latin typeface="Arial"/>
                <a:cs typeface="Arial"/>
              </a:rPr>
              <a:t>two </a:t>
            </a:r>
            <a:r>
              <a:rPr sz="1000" spc="-20" dirty="0">
                <a:latin typeface="Arial"/>
                <a:cs typeface="Arial"/>
              </a:rPr>
              <a:t>continuant  </a:t>
            </a:r>
            <a:r>
              <a:rPr sz="1000" spc="-55" dirty="0">
                <a:latin typeface="Arial"/>
                <a:cs typeface="Arial"/>
              </a:rPr>
              <a:t>instances and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-15" dirty="0">
                <a:latin typeface="Arial"/>
                <a:cs typeface="Arial"/>
              </a:rPr>
              <a:t>time </a:t>
            </a:r>
            <a:r>
              <a:rPr sz="1000" dirty="0">
                <a:latin typeface="Arial"/>
                <a:cs typeface="Arial"/>
              </a:rPr>
              <a:t>at </a:t>
            </a:r>
            <a:r>
              <a:rPr sz="1000" spc="-35" dirty="0">
                <a:latin typeface="Arial"/>
                <a:cs typeface="Arial"/>
              </a:rPr>
              <a:t>which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75" dirty="0">
                <a:latin typeface="Arial"/>
                <a:cs typeface="Arial"/>
              </a:rPr>
              <a:t>one 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20" dirty="0">
                <a:latin typeface="Arial"/>
                <a:cs typeface="Arial"/>
              </a:rPr>
              <a:t>part of </a:t>
            </a:r>
            <a:r>
              <a:rPr sz="1000" spc="-25" dirty="0">
                <a:latin typeface="Arial"/>
                <a:cs typeface="Arial"/>
              </a:rPr>
              <a:t>the  </a:t>
            </a:r>
            <a:r>
              <a:rPr sz="1000" spc="15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other</a:t>
            </a:r>
            <a:endParaRPr sz="1000" dirty="0">
              <a:latin typeface="Arial"/>
              <a:cs typeface="Arial"/>
            </a:endParaRPr>
          </a:p>
          <a:p>
            <a:pPr marL="461010" marR="121920" indent="-171450">
              <a:lnSpc>
                <a:spcPts val="1200"/>
              </a:lnSpc>
              <a:spcBef>
                <a:spcPts val="35"/>
              </a:spcBef>
              <a:buFont typeface="Arial"/>
              <a:buChar char="•"/>
            </a:pPr>
            <a:r>
              <a:rPr sz="1000" i="1" spc="-45" dirty="0">
                <a:latin typeface="Arial"/>
                <a:cs typeface="Arial"/>
              </a:rPr>
              <a:t>p </a:t>
            </a:r>
            <a:r>
              <a:rPr sz="1000" b="1" spc="-20" dirty="0">
                <a:latin typeface="Arial"/>
                <a:cs typeface="Arial"/>
              </a:rPr>
              <a:t>part </a:t>
            </a:r>
            <a:r>
              <a:rPr sz="1000" b="1" spc="-35" dirty="0">
                <a:latin typeface="Arial"/>
                <a:cs typeface="Arial"/>
              </a:rPr>
              <a:t>of </a:t>
            </a:r>
            <a:r>
              <a:rPr sz="1000" i="1" spc="-5" dirty="0">
                <a:latin typeface="Arial"/>
                <a:cs typeface="Arial"/>
              </a:rPr>
              <a:t>p</a:t>
            </a:r>
            <a:r>
              <a:rPr sz="1050" spc="-7" baseline="-11904" dirty="0">
                <a:latin typeface="Arial"/>
                <a:cs typeface="Arial"/>
              </a:rPr>
              <a:t>1</a:t>
            </a:r>
            <a:r>
              <a:rPr sz="1000" spc="-5" dirty="0">
                <a:latin typeface="Arial"/>
                <a:cs typeface="Arial"/>
              </a:rPr>
              <a:t>, </a:t>
            </a:r>
            <a:r>
              <a:rPr sz="1000" i="1" spc="5" dirty="0">
                <a:latin typeface="Arial"/>
                <a:cs typeface="Arial"/>
              </a:rPr>
              <a:t>r </a:t>
            </a:r>
            <a:r>
              <a:rPr sz="1000" b="1" spc="-20" dirty="0">
                <a:latin typeface="Arial"/>
                <a:cs typeface="Arial"/>
              </a:rPr>
              <a:t>part </a:t>
            </a:r>
            <a:r>
              <a:rPr sz="1000" b="1" spc="-35" dirty="0">
                <a:latin typeface="Arial"/>
                <a:cs typeface="Arial"/>
              </a:rPr>
              <a:t>of </a:t>
            </a:r>
            <a:r>
              <a:rPr sz="1000" i="1" spc="-10" dirty="0">
                <a:latin typeface="Arial"/>
                <a:cs typeface="Arial"/>
              </a:rPr>
              <a:t>r</a:t>
            </a:r>
            <a:r>
              <a:rPr sz="1050" spc="-15" baseline="-11904" dirty="0">
                <a:latin typeface="Arial"/>
                <a:cs typeface="Arial"/>
              </a:rPr>
              <a:t>1 </a:t>
            </a:r>
            <a:r>
              <a:rPr sz="1000" spc="-5" dirty="0">
                <a:latin typeface="Arial"/>
                <a:cs typeface="Arial"/>
              </a:rPr>
              <a:t>- </a:t>
            </a:r>
            <a:r>
              <a:rPr sz="1000" spc="-80" dirty="0">
                <a:latin typeface="Arial"/>
                <a:cs typeface="Arial"/>
              </a:rPr>
              <a:t>a </a:t>
            </a:r>
            <a:r>
              <a:rPr sz="1000" spc="-15" dirty="0">
                <a:latin typeface="Arial"/>
                <a:cs typeface="Arial"/>
              </a:rPr>
              <a:t>primitive </a:t>
            </a:r>
            <a:r>
              <a:rPr sz="1000" spc="-25" dirty="0">
                <a:latin typeface="Arial"/>
                <a:cs typeface="Arial"/>
              </a:rPr>
              <a:t>relation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25" dirty="0">
                <a:latin typeface="Arial"/>
                <a:cs typeface="Arial"/>
              </a:rPr>
              <a:t>parthood,  </a:t>
            </a:r>
            <a:r>
              <a:rPr sz="1000" spc="-35" dirty="0">
                <a:latin typeface="Arial"/>
                <a:cs typeface="Arial"/>
              </a:rPr>
              <a:t>holding </a:t>
            </a:r>
            <a:r>
              <a:rPr sz="1000" spc="-40" dirty="0">
                <a:latin typeface="Arial"/>
                <a:cs typeface="Arial"/>
              </a:rPr>
              <a:t>independently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15" dirty="0">
                <a:latin typeface="Arial"/>
                <a:cs typeface="Arial"/>
              </a:rPr>
              <a:t>time, </a:t>
            </a:r>
            <a:r>
              <a:rPr sz="1000" spc="-30" dirty="0">
                <a:latin typeface="Arial"/>
                <a:cs typeface="Arial"/>
              </a:rPr>
              <a:t>either </a:t>
            </a:r>
            <a:r>
              <a:rPr sz="1000" spc="-60" dirty="0">
                <a:latin typeface="Arial"/>
                <a:cs typeface="Arial"/>
              </a:rPr>
              <a:t>between </a:t>
            </a:r>
            <a:r>
              <a:rPr sz="1000" spc="-75" dirty="0">
                <a:latin typeface="Arial"/>
                <a:cs typeface="Arial"/>
              </a:rPr>
              <a:t>process  </a:t>
            </a:r>
            <a:r>
              <a:rPr sz="1000" spc="-55" dirty="0">
                <a:latin typeface="Arial"/>
                <a:cs typeface="Arial"/>
              </a:rPr>
              <a:t>instances </a:t>
            </a:r>
            <a:r>
              <a:rPr sz="1000" spc="-40" dirty="0">
                <a:latin typeface="Arial"/>
                <a:cs typeface="Arial"/>
              </a:rPr>
              <a:t>(one </a:t>
            </a:r>
            <a:r>
              <a:rPr sz="1000" spc="-80" dirty="0">
                <a:latin typeface="Arial"/>
                <a:cs typeface="Arial"/>
              </a:rPr>
              <a:t>a </a:t>
            </a:r>
            <a:r>
              <a:rPr sz="1000" spc="-75" dirty="0">
                <a:latin typeface="Arial"/>
                <a:cs typeface="Arial"/>
              </a:rPr>
              <a:t>subprocess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15" dirty="0">
                <a:latin typeface="Arial"/>
                <a:cs typeface="Arial"/>
              </a:rPr>
              <a:t>other), </a:t>
            </a:r>
            <a:r>
              <a:rPr sz="1000" spc="-45" dirty="0">
                <a:latin typeface="Arial"/>
                <a:cs typeface="Arial"/>
              </a:rPr>
              <a:t>or </a:t>
            </a:r>
            <a:r>
              <a:rPr sz="1000" spc="-60" dirty="0">
                <a:latin typeface="Arial"/>
                <a:cs typeface="Arial"/>
              </a:rPr>
              <a:t>between </a:t>
            </a:r>
            <a:r>
              <a:rPr sz="1000" spc="-30" dirty="0">
                <a:latin typeface="Arial"/>
                <a:cs typeface="Arial"/>
              </a:rPr>
              <a:t>spatial  </a:t>
            </a:r>
            <a:r>
              <a:rPr sz="1000" spc="-55" dirty="0">
                <a:latin typeface="Arial"/>
                <a:cs typeface="Arial"/>
              </a:rPr>
              <a:t>regions </a:t>
            </a:r>
            <a:r>
              <a:rPr sz="1000" spc="-40" dirty="0">
                <a:latin typeface="Arial"/>
                <a:cs typeface="Arial"/>
              </a:rPr>
              <a:t>(one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-55" dirty="0">
                <a:latin typeface="Arial"/>
                <a:cs typeface="Arial"/>
              </a:rPr>
              <a:t>subregion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other)</a:t>
            </a:r>
            <a:endParaRPr sz="1000" dirty="0">
              <a:latin typeface="Arial"/>
              <a:cs typeface="Arial"/>
            </a:endParaRPr>
          </a:p>
          <a:p>
            <a:pPr marL="461010" indent="-171450">
              <a:lnSpc>
                <a:spcPts val="1155"/>
              </a:lnSpc>
              <a:buFont typeface="Arial"/>
              <a:buChar char="•"/>
            </a:pPr>
            <a:r>
              <a:rPr sz="1000" i="1" spc="-60" dirty="0">
                <a:latin typeface="Arial"/>
                <a:cs typeface="Arial"/>
              </a:rPr>
              <a:t>c  </a:t>
            </a:r>
            <a:r>
              <a:rPr sz="1000" b="1" spc="-40" dirty="0">
                <a:latin typeface="Arial"/>
                <a:cs typeface="Arial"/>
              </a:rPr>
              <a:t>contained  in </a:t>
            </a:r>
            <a:r>
              <a:rPr sz="1000" i="1" spc="-40" dirty="0">
                <a:latin typeface="Arial"/>
                <a:cs typeface="Arial"/>
              </a:rPr>
              <a:t>c</a:t>
            </a:r>
            <a:r>
              <a:rPr sz="1050" spc="-60" baseline="-11904" dirty="0">
                <a:latin typeface="Arial"/>
                <a:cs typeface="Arial"/>
              </a:rPr>
              <a:t>1  </a:t>
            </a:r>
            <a:r>
              <a:rPr sz="1000" dirty="0">
                <a:latin typeface="Arial"/>
                <a:cs typeface="Arial"/>
              </a:rPr>
              <a:t>at </a:t>
            </a:r>
            <a:r>
              <a:rPr sz="1000" i="1" spc="80" dirty="0">
                <a:latin typeface="Arial"/>
                <a:cs typeface="Arial"/>
              </a:rPr>
              <a:t>t </a:t>
            </a:r>
            <a:r>
              <a:rPr sz="1000" spc="-20" dirty="0">
                <a:latin typeface="Arial"/>
                <a:cs typeface="Arial"/>
              </a:rPr>
              <a:t>!:. </a:t>
            </a:r>
            <a:r>
              <a:rPr sz="1000" i="1" spc="-60" dirty="0">
                <a:latin typeface="Arial"/>
                <a:cs typeface="Arial"/>
              </a:rPr>
              <a:t>c  </a:t>
            </a:r>
            <a:r>
              <a:rPr sz="1000" b="1" spc="-30" dirty="0">
                <a:latin typeface="Arial"/>
                <a:cs typeface="Arial"/>
              </a:rPr>
              <a:t>located  </a:t>
            </a:r>
            <a:r>
              <a:rPr sz="1000" b="1" spc="-40" dirty="0">
                <a:latin typeface="Arial"/>
                <a:cs typeface="Arial"/>
              </a:rPr>
              <a:t>in </a:t>
            </a:r>
            <a:r>
              <a:rPr sz="1000" i="1" spc="-40" dirty="0">
                <a:latin typeface="Arial"/>
                <a:cs typeface="Arial"/>
              </a:rPr>
              <a:t>c</a:t>
            </a:r>
            <a:r>
              <a:rPr sz="1050" spc="-60" baseline="-11904" dirty="0">
                <a:latin typeface="Arial"/>
                <a:cs typeface="Arial"/>
              </a:rPr>
              <a:t>1  </a:t>
            </a:r>
            <a:r>
              <a:rPr sz="1000" dirty="0">
                <a:latin typeface="Arial"/>
                <a:cs typeface="Arial"/>
              </a:rPr>
              <a:t>at </a:t>
            </a:r>
            <a:r>
              <a:rPr sz="1000" i="1" spc="80" dirty="0">
                <a:latin typeface="Arial"/>
                <a:cs typeface="Arial"/>
              </a:rPr>
              <a:t>t </a:t>
            </a:r>
            <a:r>
              <a:rPr sz="1000" spc="-55" dirty="0">
                <a:latin typeface="Arial"/>
                <a:cs typeface="Arial"/>
              </a:rPr>
              <a:t>and </a:t>
            </a:r>
            <a:r>
              <a:rPr sz="1000" spc="-10" dirty="0">
                <a:latin typeface="Arial"/>
                <a:cs typeface="Arial"/>
              </a:rPr>
              <a:t>not </a:t>
            </a:r>
            <a:r>
              <a:rPr sz="1000" spc="235" dirty="0">
                <a:latin typeface="Arial"/>
                <a:cs typeface="Arial"/>
              </a:rPr>
              <a:t> </a:t>
            </a:r>
            <a:r>
              <a:rPr sz="1000" i="1" spc="-60" dirty="0" smtClean="0">
                <a:latin typeface="Arial"/>
                <a:cs typeface="Arial"/>
              </a:rPr>
              <a:t>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sz="1000" b="1" spc="-45" dirty="0" smtClean="0">
                <a:latin typeface="Arial"/>
                <a:cs typeface="Arial"/>
              </a:rPr>
              <a:t>overlap </a:t>
            </a:r>
            <a:r>
              <a:rPr sz="1000" i="1" spc="-40" dirty="0">
                <a:latin typeface="Arial"/>
                <a:cs typeface="Arial"/>
              </a:rPr>
              <a:t>c</a:t>
            </a:r>
            <a:r>
              <a:rPr sz="1050" spc="-60" baseline="-11904" dirty="0">
                <a:latin typeface="Arial"/>
                <a:cs typeface="Arial"/>
              </a:rPr>
              <a:t>1  </a:t>
            </a:r>
            <a:r>
              <a:rPr sz="1000" dirty="0">
                <a:latin typeface="Arial"/>
                <a:cs typeface="Arial"/>
              </a:rPr>
              <a:t>at</a:t>
            </a:r>
            <a:r>
              <a:rPr sz="1000" spc="145" dirty="0">
                <a:latin typeface="Arial"/>
                <a:cs typeface="Arial"/>
              </a:rPr>
              <a:t> </a:t>
            </a:r>
            <a:r>
              <a:rPr sz="1000" i="1" spc="80" dirty="0">
                <a:latin typeface="Arial"/>
                <a:cs typeface="Arial"/>
              </a:rPr>
              <a:t>t</a:t>
            </a:r>
            <a:endParaRPr sz="1000" dirty="0">
              <a:latin typeface="Arial"/>
              <a:cs typeface="Arial"/>
            </a:endParaRPr>
          </a:p>
          <a:p>
            <a:pPr marL="461010" marR="93980" indent="-171450">
              <a:lnSpc>
                <a:spcPts val="1200"/>
              </a:lnSpc>
              <a:spcBef>
                <a:spcPts val="35"/>
              </a:spcBef>
              <a:buFont typeface="Arial"/>
              <a:buChar char="•"/>
            </a:pPr>
            <a:r>
              <a:rPr sz="1000" spc="-60" dirty="0">
                <a:latin typeface="Arial"/>
                <a:cs typeface="Arial"/>
              </a:rPr>
              <a:t>c </a:t>
            </a:r>
            <a:r>
              <a:rPr sz="1000" spc="-35" dirty="0">
                <a:latin typeface="Arial"/>
                <a:cs typeface="Arial"/>
              </a:rPr>
              <a:t>located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5" dirty="0">
                <a:latin typeface="Arial"/>
                <a:cs typeface="Arial"/>
              </a:rPr>
              <a:t>r </a:t>
            </a:r>
            <a:r>
              <a:rPr sz="1000" dirty="0">
                <a:latin typeface="Arial"/>
                <a:cs typeface="Arial"/>
              </a:rPr>
              <a:t>at </a:t>
            </a:r>
            <a:r>
              <a:rPr sz="1000" spc="80" dirty="0">
                <a:latin typeface="Arial"/>
                <a:cs typeface="Arial"/>
              </a:rPr>
              <a:t>t </a:t>
            </a:r>
            <a:r>
              <a:rPr sz="1000" spc="-5" dirty="0">
                <a:latin typeface="Arial"/>
                <a:cs typeface="Arial"/>
              </a:rPr>
              <a:t>- </a:t>
            </a:r>
            <a:r>
              <a:rPr sz="1000" spc="-80" dirty="0">
                <a:latin typeface="Arial"/>
                <a:cs typeface="Arial"/>
              </a:rPr>
              <a:t>a </a:t>
            </a:r>
            <a:r>
              <a:rPr sz="1000" spc="-15" dirty="0">
                <a:latin typeface="Arial"/>
                <a:cs typeface="Arial"/>
              </a:rPr>
              <a:t>primitive </a:t>
            </a:r>
            <a:r>
              <a:rPr sz="1000" spc="-25" dirty="0">
                <a:latin typeface="Arial"/>
                <a:cs typeface="Arial"/>
              </a:rPr>
              <a:t>relation </a:t>
            </a:r>
            <a:r>
              <a:rPr sz="1000" spc="-60" dirty="0">
                <a:latin typeface="Arial"/>
                <a:cs typeface="Arial"/>
              </a:rPr>
              <a:t>between </a:t>
            </a:r>
            <a:r>
              <a:rPr sz="1000" spc="-80" dirty="0">
                <a:latin typeface="Arial"/>
                <a:cs typeface="Arial"/>
              </a:rPr>
              <a:t>a </a:t>
            </a:r>
            <a:r>
              <a:rPr sz="1000" spc="-20" dirty="0">
                <a:latin typeface="Arial"/>
                <a:cs typeface="Arial"/>
              </a:rPr>
              <a:t>continuant  </a:t>
            </a:r>
            <a:r>
              <a:rPr sz="1000" spc="-40" dirty="0">
                <a:latin typeface="Arial"/>
                <a:cs typeface="Arial"/>
              </a:rPr>
              <a:t>instance,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-30" dirty="0">
                <a:latin typeface="Arial"/>
                <a:cs typeface="Arial"/>
              </a:rPr>
              <a:t>spatial </a:t>
            </a:r>
            <a:r>
              <a:rPr sz="1000" spc="-45" dirty="0">
                <a:latin typeface="Arial"/>
                <a:cs typeface="Arial"/>
              </a:rPr>
              <a:t>region </a:t>
            </a:r>
            <a:r>
              <a:rPr sz="1000" spc="-35" dirty="0">
                <a:latin typeface="Arial"/>
                <a:cs typeface="Arial"/>
              </a:rPr>
              <a:t>which </a:t>
            </a:r>
            <a:r>
              <a:rPr sz="1000" spc="45" dirty="0">
                <a:latin typeface="Arial"/>
                <a:cs typeface="Arial"/>
              </a:rPr>
              <a:t>it </a:t>
            </a:r>
            <a:r>
              <a:rPr sz="1000" spc="-55" dirty="0">
                <a:latin typeface="Arial"/>
                <a:cs typeface="Arial"/>
              </a:rPr>
              <a:t>occupies, and </a:t>
            </a:r>
            <a:r>
              <a:rPr sz="1000" spc="-80" dirty="0">
                <a:latin typeface="Arial"/>
                <a:cs typeface="Arial"/>
              </a:rPr>
              <a:t>a   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time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01" name="object 10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18</a:t>
            </a:r>
            <a:r>
              <a:rPr spc="50" dirty="0"/>
              <a:t>/59</a:t>
            </a:r>
          </a:p>
        </p:txBody>
      </p:sp>
      <p:sp>
        <p:nvSpPr>
          <p:cNvPr id="102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103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4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5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02551" y="115536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92327" y="1345171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280667" y="139776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79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097557" y="1549603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75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92327" y="1648841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275994" y="170143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79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104580" y="1853260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75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92327" y="1952498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580502" y="200508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79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751632" y="2156917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75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02551" y="230168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02551" y="2511717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624395" y="491591"/>
            <a:ext cx="3814255" cy="22881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9235">
              <a:lnSpc>
                <a:spcPct val="100000"/>
              </a:lnSpc>
            </a:pPr>
            <a:r>
              <a:rPr sz="1400" spc="-30" dirty="0">
                <a:solidFill>
                  <a:srgbClr val="46AA78"/>
                </a:solidFill>
                <a:latin typeface="Arial"/>
                <a:cs typeface="Arial"/>
              </a:rPr>
              <a:t>Definitions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in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OBO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Relations </a:t>
            </a:r>
            <a:r>
              <a:rPr sz="1400" spc="5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Ontology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70" dirty="0">
                <a:latin typeface="Arial"/>
                <a:cs typeface="Arial"/>
              </a:rPr>
              <a:t>Class-level</a:t>
            </a:r>
            <a:r>
              <a:rPr sz="1050" spc="5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relations</a:t>
            </a:r>
            <a:endParaRPr sz="1050" dirty="0">
              <a:latin typeface="Arial"/>
              <a:cs typeface="Arial"/>
            </a:endParaRPr>
          </a:p>
          <a:p>
            <a:pPr marL="461010" marR="5080" indent="-171450">
              <a:lnSpc>
                <a:spcPct val="100000"/>
              </a:lnSpc>
              <a:spcBef>
                <a:spcPts val="170"/>
              </a:spcBef>
              <a:buFont typeface="Arial"/>
              <a:buChar char="•"/>
            </a:pPr>
            <a:r>
              <a:rPr sz="1000" i="1" spc="-90" dirty="0">
                <a:latin typeface="Arial"/>
                <a:cs typeface="Arial"/>
              </a:rPr>
              <a:t>C </a:t>
            </a:r>
            <a:r>
              <a:rPr sz="1000" i="1" spc="-20" dirty="0">
                <a:latin typeface="Arial"/>
                <a:cs typeface="Arial"/>
              </a:rPr>
              <a:t>part of </a:t>
            </a:r>
            <a:r>
              <a:rPr sz="1000" i="1" spc="-55" dirty="0">
                <a:latin typeface="Arial"/>
                <a:cs typeface="Arial"/>
              </a:rPr>
              <a:t>C</a:t>
            </a:r>
            <a:r>
              <a:rPr sz="1050" spc="-82" baseline="-11904" dirty="0">
                <a:latin typeface="Arial"/>
                <a:cs typeface="Arial"/>
              </a:rPr>
              <a:t>1 </a:t>
            </a:r>
            <a:r>
              <a:rPr sz="1000" spc="-20" dirty="0">
                <a:latin typeface="Arial"/>
                <a:cs typeface="Arial"/>
              </a:rPr>
              <a:t>!:. for all </a:t>
            </a:r>
            <a:r>
              <a:rPr sz="1000" i="1" spc="-60" dirty="0">
                <a:latin typeface="Arial"/>
                <a:cs typeface="Arial"/>
              </a:rPr>
              <a:t>c </a:t>
            </a:r>
            <a:r>
              <a:rPr sz="1000" spc="-5" dirty="0">
                <a:latin typeface="Arial"/>
                <a:cs typeface="Arial"/>
              </a:rPr>
              <a:t>, </a:t>
            </a:r>
            <a:r>
              <a:rPr sz="1000" i="1" spc="75" dirty="0">
                <a:latin typeface="Arial"/>
                <a:cs typeface="Arial"/>
              </a:rPr>
              <a:t>t</a:t>
            </a:r>
            <a:r>
              <a:rPr sz="1000" spc="75" dirty="0">
                <a:latin typeface="Arial"/>
                <a:cs typeface="Arial"/>
              </a:rPr>
              <a:t>, </a:t>
            </a:r>
            <a:r>
              <a:rPr sz="1000" spc="20" dirty="0">
                <a:latin typeface="Arial"/>
                <a:cs typeface="Arial"/>
              </a:rPr>
              <a:t>if </a:t>
            </a:r>
            <a:r>
              <a:rPr sz="1000" i="1" spc="-25" dirty="0">
                <a:latin typeface="Arial"/>
                <a:cs typeface="Arial"/>
              </a:rPr>
              <a:t>Cct </a:t>
            </a:r>
            <a:r>
              <a:rPr sz="1000" spc="-30" dirty="0">
                <a:latin typeface="Arial"/>
                <a:cs typeface="Arial"/>
              </a:rPr>
              <a:t>then </a:t>
            </a:r>
            <a:r>
              <a:rPr sz="1000" spc="-40" dirty="0">
                <a:latin typeface="Arial"/>
                <a:cs typeface="Arial"/>
              </a:rPr>
              <a:t>there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85" dirty="0">
                <a:latin typeface="Arial"/>
                <a:cs typeface="Arial"/>
              </a:rPr>
              <a:t>some </a:t>
            </a:r>
            <a:r>
              <a:rPr sz="1000" i="1" spc="-40" dirty="0">
                <a:latin typeface="Arial"/>
                <a:cs typeface="Arial"/>
              </a:rPr>
              <a:t>c</a:t>
            </a:r>
            <a:r>
              <a:rPr sz="1050" spc="-60" baseline="-11904" dirty="0">
                <a:latin typeface="Arial"/>
                <a:cs typeface="Arial"/>
              </a:rPr>
              <a:t>1 </a:t>
            </a:r>
            <a:r>
              <a:rPr sz="1000" spc="-65" dirty="0">
                <a:latin typeface="Arial"/>
                <a:cs typeface="Arial"/>
              </a:rPr>
              <a:t>such  </a:t>
            </a:r>
            <a:r>
              <a:rPr sz="1000" spc="10" dirty="0">
                <a:latin typeface="Arial"/>
                <a:cs typeface="Arial"/>
              </a:rPr>
              <a:t>that </a:t>
            </a:r>
            <a:r>
              <a:rPr sz="1000" i="1" spc="-5" dirty="0">
                <a:latin typeface="Arial"/>
                <a:cs typeface="Arial"/>
              </a:rPr>
              <a:t>C</a:t>
            </a:r>
            <a:r>
              <a:rPr sz="1050" spc="-7" baseline="-11904" dirty="0">
                <a:latin typeface="Arial"/>
                <a:cs typeface="Arial"/>
              </a:rPr>
              <a:t>1</a:t>
            </a:r>
            <a:r>
              <a:rPr sz="1000" i="1" spc="-5" dirty="0">
                <a:latin typeface="Arial"/>
                <a:cs typeface="Arial"/>
              </a:rPr>
              <a:t>c</a:t>
            </a:r>
            <a:r>
              <a:rPr sz="1050" spc="-7" baseline="-11904" dirty="0">
                <a:latin typeface="Arial"/>
                <a:cs typeface="Arial"/>
              </a:rPr>
              <a:t>1</a:t>
            </a:r>
            <a:r>
              <a:rPr sz="1000" i="1" spc="-5" dirty="0">
                <a:latin typeface="Arial"/>
                <a:cs typeface="Arial"/>
              </a:rPr>
              <a:t>t </a:t>
            </a:r>
            <a:r>
              <a:rPr sz="1000" spc="-55" dirty="0">
                <a:latin typeface="Arial"/>
                <a:cs typeface="Arial"/>
              </a:rPr>
              <a:t>and </a:t>
            </a:r>
            <a:r>
              <a:rPr sz="1000" i="1" spc="-60" dirty="0">
                <a:latin typeface="Arial"/>
                <a:cs typeface="Arial"/>
              </a:rPr>
              <a:t>c  </a:t>
            </a:r>
            <a:r>
              <a:rPr sz="1000" b="1" spc="-20" dirty="0">
                <a:latin typeface="Arial"/>
                <a:cs typeface="Arial"/>
              </a:rPr>
              <a:t>part  </a:t>
            </a:r>
            <a:r>
              <a:rPr sz="1000" b="1" spc="-35" dirty="0">
                <a:latin typeface="Arial"/>
                <a:cs typeface="Arial"/>
              </a:rPr>
              <a:t>of  </a:t>
            </a:r>
            <a:r>
              <a:rPr sz="1000" i="1" spc="-40" dirty="0">
                <a:latin typeface="Arial"/>
                <a:cs typeface="Arial"/>
              </a:rPr>
              <a:t>c</a:t>
            </a:r>
            <a:r>
              <a:rPr sz="1050" spc="-60" baseline="-11904" dirty="0">
                <a:latin typeface="Arial"/>
                <a:cs typeface="Arial"/>
              </a:rPr>
              <a:t>1  </a:t>
            </a:r>
            <a:r>
              <a:rPr sz="1000" b="1" spc="15" dirty="0">
                <a:latin typeface="Arial"/>
                <a:cs typeface="Arial"/>
              </a:rPr>
              <a:t>at</a:t>
            </a:r>
            <a:r>
              <a:rPr sz="1000" b="1" spc="140" dirty="0">
                <a:latin typeface="Arial"/>
                <a:cs typeface="Arial"/>
              </a:rPr>
              <a:t> </a:t>
            </a:r>
            <a:r>
              <a:rPr sz="1000" i="1" spc="75" dirty="0">
                <a:latin typeface="Arial"/>
                <a:cs typeface="Arial"/>
              </a:rPr>
              <a:t>t</a:t>
            </a:r>
            <a:r>
              <a:rPr sz="1000" spc="75" dirty="0"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  <a:p>
            <a:pPr marL="461010" marR="169545" indent="-171450">
              <a:lnSpc>
                <a:spcPts val="1200"/>
              </a:lnSpc>
              <a:spcBef>
                <a:spcPts val="30"/>
              </a:spcBef>
              <a:buFont typeface="Arial"/>
              <a:buChar char="•"/>
            </a:pPr>
            <a:r>
              <a:rPr sz="1000" i="1" spc="-35" dirty="0">
                <a:latin typeface="Arial"/>
                <a:cs typeface="Arial"/>
              </a:rPr>
              <a:t>P </a:t>
            </a:r>
            <a:r>
              <a:rPr sz="1000" i="1" spc="-20" dirty="0">
                <a:latin typeface="Arial"/>
                <a:cs typeface="Arial"/>
              </a:rPr>
              <a:t>part of </a:t>
            </a:r>
            <a:r>
              <a:rPr sz="1000" i="1" spc="-30" dirty="0">
                <a:latin typeface="Arial"/>
                <a:cs typeface="Arial"/>
              </a:rPr>
              <a:t>P</a:t>
            </a:r>
            <a:r>
              <a:rPr sz="1050" spc="-44" baseline="-11904" dirty="0">
                <a:latin typeface="Arial"/>
                <a:cs typeface="Arial"/>
              </a:rPr>
              <a:t>1 </a:t>
            </a:r>
            <a:r>
              <a:rPr sz="1000" spc="-20" dirty="0">
                <a:latin typeface="Arial"/>
                <a:cs typeface="Arial"/>
              </a:rPr>
              <a:t>!:. for all </a:t>
            </a:r>
            <a:r>
              <a:rPr sz="1000" i="1" spc="-5" dirty="0">
                <a:latin typeface="Arial"/>
                <a:cs typeface="Arial"/>
              </a:rPr>
              <a:t>p</a:t>
            </a:r>
            <a:r>
              <a:rPr sz="1000" spc="-5" dirty="0">
                <a:latin typeface="Arial"/>
                <a:cs typeface="Arial"/>
              </a:rPr>
              <a:t>, </a:t>
            </a:r>
            <a:r>
              <a:rPr sz="1000" spc="20" dirty="0">
                <a:latin typeface="Arial"/>
                <a:cs typeface="Arial"/>
              </a:rPr>
              <a:t>if </a:t>
            </a:r>
            <a:r>
              <a:rPr sz="1000" i="1" spc="-40" dirty="0">
                <a:latin typeface="Arial"/>
                <a:cs typeface="Arial"/>
              </a:rPr>
              <a:t>Pp </a:t>
            </a:r>
            <a:r>
              <a:rPr sz="1000" spc="-30" dirty="0">
                <a:latin typeface="Arial"/>
                <a:cs typeface="Arial"/>
              </a:rPr>
              <a:t>then </a:t>
            </a:r>
            <a:r>
              <a:rPr sz="1000" spc="-40" dirty="0">
                <a:latin typeface="Arial"/>
                <a:cs typeface="Arial"/>
              </a:rPr>
              <a:t>there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85" dirty="0">
                <a:latin typeface="Arial"/>
                <a:cs typeface="Arial"/>
              </a:rPr>
              <a:t>some </a:t>
            </a:r>
            <a:r>
              <a:rPr sz="1000" i="1" spc="-35" dirty="0">
                <a:latin typeface="Arial"/>
                <a:cs typeface="Arial"/>
              </a:rPr>
              <a:t>p</a:t>
            </a:r>
            <a:r>
              <a:rPr sz="1050" spc="-52" baseline="-11904" dirty="0">
                <a:latin typeface="Arial"/>
                <a:cs typeface="Arial"/>
              </a:rPr>
              <a:t>1 </a:t>
            </a:r>
            <a:r>
              <a:rPr sz="1000" spc="-65" dirty="0">
                <a:latin typeface="Arial"/>
                <a:cs typeface="Arial"/>
              </a:rPr>
              <a:t>such  </a:t>
            </a:r>
            <a:r>
              <a:rPr sz="1000" spc="5" dirty="0">
                <a:latin typeface="Arial"/>
                <a:cs typeface="Arial"/>
              </a:rPr>
              <a:t>that:  </a:t>
            </a:r>
            <a:r>
              <a:rPr sz="1000" i="1" spc="-20" dirty="0">
                <a:latin typeface="Arial"/>
                <a:cs typeface="Arial"/>
              </a:rPr>
              <a:t>P</a:t>
            </a:r>
            <a:r>
              <a:rPr sz="1050" spc="-30" baseline="-11904" dirty="0">
                <a:latin typeface="Arial"/>
                <a:cs typeface="Arial"/>
              </a:rPr>
              <a:t>1</a:t>
            </a:r>
            <a:r>
              <a:rPr sz="1000" i="1" spc="-20" dirty="0">
                <a:latin typeface="Arial"/>
                <a:cs typeface="Arial"/>
              </a:rPr>
              <a:t>p</a:t>
            </a:r>
            <a:r>
              <a:rPr sz="1050" spc="-30" baseline="-11904" dirty="0">
                <a:latin typeface="Arial"/>
                <a:cs typeface="Arial"/>
              </a:rPr>
              <a:t>1  </a:t>
            </a:r>
            <a:r>
              <a:rPr sz="1000" spc="-55" dirty="0">
                <a:latin typeface="Arial"/>
                <a:cs typeface="Arial"/>
              </a:rPr>
              <a:t>and </a:t>
            </a:r>
            <a:r>
              <a:rPr sz="1000" i="1" spc="-45" dirty="0">
                <a:latin typeface="Arial"/>
                <a:cs typeface="Arial"/>
              </a:rPr>
              <a:t>p  </a:t>
            </a:r>
            <a:r>
              <a:rPr sz="1000" b="1" spc="-20" dirty="0">
                <a:latin typeface="Arial"/>
                <a:cs typeface="Arial"/>
              </a:rPr>
              <a:t>part </a:t>
            </a:r>
            <a:r>
              <a:rPr sz="1000" b="1" spc="-35" dirty="0">
                <a:latin typeface="Arial"/>
                <a:cs typeface="Arial"/>
              </a:rPr>
              <a:t>of</a:t>
            </a:r>
            <a:r>
              <a:rPr sz="1000" b="1" spc="14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p</a:t>
            </a:r>
            <a:r>
              <a:rPr sz="1050" spc="-7" baseline="-11904" dirty="0">
                <a:latin typeface="Arial"/>
                <a:cs typeface="Arial"/>
              </a:rPr>
              <a:t>1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  <a:p>
            <a:pPr marL="461010" indent="-171450">
              <a:lnSpc>
                <a:spcPts val="1155"/>
              </a:lnSpc>
              <a:buFont typeface="Arial"/>
              <a:buChar char="•"/>
            </a:pPr>
            <a:r>
              <a:rPr sz="1000" i="1" spc="-90" dirty="0">
                <a:latin typeface="Arial"/>
                <a:cs typeface="Arial"/>
              </a:rPr>
              <a:t>C  </a:t>
            </a:r>
            <a:r>
              <a:rPr sz="1000" i="1" spc="-40" dirty="0">
                <a:latin typeface="Arial"/>
                <a:cs typeface="Arial"/>
              </a:rPr>
              <a:t>contained  </a:t>
            </a:r>
            <a:r>
              <a:rPr sz="1000" i="1" spc="-15" dirty="0">
                <a:latin typeface="Arial"/>
                <a:cs typeface="Arial"/>
              </a:rPr>
              <a:t>in </a:t>
            </a:r>
            <a:r>
              <a:rPr sz="1000" i="1" spc="-55" dirty="0">
                <a:latin typeface="Arial"/>
                <a:cs typeface="Arial"/>
              </a:rPr>
              <a:t>C</a:t>
            </a:r>
            <a:r>
              <a:rPr sz="1050" spc="-82" baseline="-11904" dirty="0">
                <a:latin typeface="Arial"/>
                <a:cs typeface="Arial"/>
              </a:rPr>
              <a:t>1   </a:t>
            </a:r>
            <a:r>
              <a:rPr sz="1000" spc="-20" dirty="0">
                <a:latin typeface="Arial"/>
                <a:cs typeface="Arial"/>
              </a:rPr>
              <a:t>!:. for all </a:t>
            </a:r>
            <a:r>
              <a:rPr sz="1000" i="1" spc="-60" dirty="0">
                <a:latin typeface="Arial"/>
                <a:cs typeface="Arial"/>
              </a:rPr>
              <a:t>c </a:t>
            </a:r>
            <a:r>
              <a:rPr sz="1000" spc="-5" dirty="0">
                <a:latin typeface="Arial"/>
                <a:cs typeface="Arial"/>
              </a:rPr>
              <a:t>, </a:t>
            </a:r>
            <a:r>
              <a:rPr sz="1000" i="1" spc="75" dirty="0">
                <a:latin typeface="Arial"/>
                <a:cs typeface="Arial"/>
              </a:rPr>
              <a:t>t</a:t>
            </a:r>
            <a:r>
              <a:rPr sz="1000" spc="75" dirty="0">
                <a:latin typeface="Arial"/>
                <a:cs typeface="Arial"/>
              </a:rPr>
              <a:t>, </a:t>
            </a:r>
            <a:r>
              <a:rPr sz="1000" spc="20" dirty="0">
                <a:latin typeface="Arial"/>
                <a:cs typeface="Arial"/>
              </a:rPr>
              <a:t>if </a:t>
            </a:r>
            <a:r>
              <a:rPr sz="1000" i="1" spc="-25" dirty="0">
                <a:latin typeface="Arial"/>
                <a:cs typeface="Arial"/>
              </a:rPr>
              <a:t>Cct  </a:t>
            </a:r>
            <a:r>
              <a:rPr sz="1000" spc="-30" dirty="0">
                <a:latin typeface="Arial"/>
                <a:cs typeface="Arial"/>
              </a:rPr>
              <a:t>then </a:t>
            </a:r>
            <a:r>
              <a:rPr sz="1000" spc="-40" dirty="0">
                <a:latin typeface="Arial"/>
                <a:cs typeface="Arial"/>
              </a:rPr>
              <a:t>there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85" dirty="0">
                <a:latin typeface="Arial"/>
                <a:cs typeface="Arial"/>
              </a:rPr>
              <a:t>some    </a:t>
            </a:r>
            <a:r>
              <a:rPr sz="1000" i="1" spc="-40" dirty="0" smtClean="0">
                <a:latin typeface="Arial"/>
                <a:cs typeface="Arial"/>
              </a:rPr>
              <a:t>c</a:t>
            </a:r>
            <a:r>
              <a:rPr sz="1050" spc="-60" baseline="-11904" dirty="0" smtClean="0">
                <a:latin typeface="Arial"/>
                <a:cs typeface="Arial"/>
              </a:rPr>
              <a:t>1</a:t>
            </a:r>
            <a:r>
              <a:rPr lang="en-US" sz="1050" baseline="-11904" dirty="0">
                <a:latin typeface="Arial"/>
                <a:cs typeface="Arial"/>
              </a:rPr>
              <a:t> </a:t>
            </a:r>
            <a:r>
              <a:rPr sz="1000" spc="-65" dirty="0" smtClean="0">
                <a:latin typeface="Arial"/>
                <a:cs typeface="Arial"/>
              </a:rPr>
              <a:t>such  </a:t>
            </a:r>
            <a:r>
              <a:rPr sz="1000" spc="5" dirty="0">
                <a:latin typeface="Arial"/>
                <a:cs typeface="Arial"/>
              </a:rPr>
              <a:t>that:  </a:t>
            </a:r>
            <a:r>
              <a:rPr sz="1000" i="1" spc="-5" dirty="0">
                <a:latin typeface="Arial"/>
                <a:cs typeface="Arial"/>
              </a:rPr>
              <a:t>C</a:t>
            </a:r>
            <a:r>
              <a:rPr sz="1050" spc="-7" baseline="-11904" dirty="0">
                <a:latin typeface="Arial"/>
                <a:cs typeface="Arial"/>
              </a:rPr>
              <a:t>1</a:t>
            </a:r>
            <a:r>
              <a:rPr sz="1000" i="1" spc="-5" dirty="0">
                <a:latin typeface="Arial"/>
                <a:cs typeface="Arial"/>
              </a:rPr>
              <a:t>c</a:t>
            </a:r>
            <a:r>
              <a:rPr sz="1050" spc="-7" baseline="-11904" dirty="0">
                <a:latin typeface="Arial"/>
                <a:cs typeface="Arial"/>
              </a:rPr>
              <a:t>1</a:t>
            </a:r>
            <a:r>
              <a:rPr sz="1000" i="1" spc="-5" dirty="0">
                <a:latin typeface="Arial"/>
                <a:cs typeface="Arial"/>
              </a:rPr>
              <a:t>t </a:t>
            </a:r>
            <a:r>
              <a:rPr sz="1000" spc="-55" dirty="0">
                <a:latin typeface="Arial"/>
                <a:cs typeface="Arial"/>
              </a:rPr>
              <a:t>and </a:t>
            </a:r>
            <a:r>
              <a:rPr sz="1000" i="1" spc="-60" dirty="0">
                <a:latin typeface="Arial"/>
                <a:cs typeface="Arial"/>
              </a:rPr>
              <a:t>c  </a:t>
            </a:r>
            <a:r>
              <a:rPr sz="1000" b="1" spc="-40" dirty="0">
                <a:latin typeface="Arial"/>
                <a:cs typeface="Arial"/>
              </a:rPr>
              <a:t>contained  in </a:t>
            </a:r>
            <a:r>
              <a:rPr sz="1000" i="1" spc="-40" dirty="0">
                <a:latin typeface="Arial"/>
                <a:cs typeface="Arial"/>
              </a:rPr>
              <a:t>c</a:t>
            </a:r>
            <a:r>
              <a:rPr sz="1050" spc="-60" baseline="-11904" dirty="0">
                <a:latin typeface="Arial"/>
                <a:cs typeface="Arial"/>
              </a:rPr>
              <a:t>1  </a:t>
            </a:r>
            <a:r>
              <a:rPr sz="1000" dirty="0">
                <a:latin typeface="Arial"/>
                <a:cs typeface="Arial"/>
              </a:rPr>
              <a:t>at</a:t>
            </a:r>
            <a:r>
              <a:rPr sz="1000" spc="110" dirty="0">
                <a:latin typeface="Arial"/>
                <a:cs typeface="Arial"/>
              </a:rPr>
              <a:t> </a:t>
            </a:r>
            <a:r>
              <a:rPr sz="1000" i="1" spc="80" dirty="0">
                <a:latin typeface="Arial"/>
                <a:cs typeface="Arial"/>
              </a:rPr>
              <a:t>t</a:t>
            </a:r>
            <a:endParaRPr sz="100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50"/>
              </a:spcBef>
              <a:buFont typeface="Arial"/>
              <a:buChar char="•"/>
            </a:pPr>
            <a:r>
              <a:rPr sz="1050" spc="-80" dirty="0">
                <a:solidFill>
                  <a:srgbClr val="FF0000"/>
                </a:solidFill>
                <a:latin typeface="Arial"/>
                <a:cs typeface="Arial"/>
              </a:rPr>
              <a:t>Need  </a:t>
            </a:r>
            <a:r>
              <a:rPr sz="1050" spc="10" dirty="0">
                <a:solidFill>
                  <a:srgbClr val="FF0000"/>
                </a:solidFill>
                <a:latin typeface="Arial"/>
                <a:cs typeface="Arial"/>
              </a:rPr>
              <a:t>to </a:t>
            </a:r>
            <a:r>
              <a:rPr sz="1050" spc="-25" dirty="0">
                <a:solidFill>
                  <a:srgbClr val="FF0000"/>
                </a:solidFill>
                <a:latin typeface="Arial"/>
                <a:cs typeface="Arial"/>
              </a:rPr>
              <a:t>commit </a:t>
            </a:r>
            <a:r>
              <a:rPr sz="1050" spc="10" dirty="0">
                <a:solidFill>
                  <a:srgbClr val="FF0000"/>
                </a:solidFill>
                <a:latin typeface="Arial"/>
                <a:cs typeface="Arial"/>
              </a:rPr>
              <a:t>to </a:t>
            </a:r>
            <a:r>
              <a:rPr sz="1050" spc="-85" dirty="0">
                <a:solidFill>
                  <a:srgbClr val="FF0000"/>
                </a:solidFill>
                <a:latin typeface="Arial"/>
                <a:cs typeface="Arial"/>
              </a:rPr>
              <a:t>a  </a:t>
            </a:r>
            <a:r>
              <a:rPr sz="1050" spc="-30" dirty="0">
                <a:solidFill>
                  <a:srgbClr val="FF0000"/>
                </a:solidFill>
                <a:latin typeface="Arial"/>
                <a:cs typeface="Arial"/>
              </a:rPr>
              <a:t>foundational</a:t>
            </a:r>
            <a:r>
              <a:rPr sz="1050" spc="1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50" spc="-30" dirty="0">
                <a:solidFill>
                  <a:srgbClr val="FF0000"/>
                </a:solidFill>
                <a:latin typeface="Arial"/>
                <a:cs typeface="Arial"/>
              </a:rPr>
              <a:t>ontology</a:t>
            </a:r>
            <a:r>
              <a:rPr sz="1050" spc="-30" dirty="0">
                <a:latin typeface="Arial"/>
                <a:cs typeface="Arial"/>
              </a:rPr>
              <a:t>.</a:t>
            </a:r>
            <a:endParaRPr sz="1050" dirty="0">
              <a:latin typeface="Arial"/>
              <a:cs typeface="Arial"/>
            </a:endParaRPr>
          </a:p>
          <a:p>
            <a:pPr marL="184150" marR="173990" indent="-171450">
              <a:lnSpc>
                <a:spcPct val="102699"/>
              </a:lnSpc>
              <a:spcBef>
                <a:spcPts val="295"/>
              </a:spcBef>
              <a:buFont typeface="Arial"/>
              <a:buChar char="•"/>
            </a:pPr>
            <a:r>
              <a:rPr sz="1050" spc="-95" dirty="0">
                <a:latin typeface="Arial"/>
                <a:cs typeface="Arial"/>
              </a:rPr>
              <a:t>Same </a:t>
            </a:r>
            <a:r>
              <a:rPr sz="1050" spc="-50" dirty="0">
                <a:latin typeface="Arial"/>
                <a:cs typeface="Arial"/>
              </a:rPr>
              <a:t>labels, </a:t>
            </a:r>
            <a:r>
              <a:rPr sz="1050" spc="-25" dirty="0">
                <a:latin typeface="Arial"/>
                <a:cs typeface="Arial"/>
              </a:rPr>
              <a:t>different </a:t>
            </a:r>
            <a:r>
              <a:rPr sz="1050" spc="-35" dirty="0">
                <a:latin typeface="Arial"/>
                <a:cs typeface="Arial"/>
              </a:rPr>
              <a:t>relata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35" dirty="0">
                <a:latin typeface="Arial"/>
                <a:cs typeface="Arial"/>
              </a:rPr>
              <a:t>only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20" dirty="0">
                <a:latin typeface="Arial"/>
                <a:cs typeface="Arial"/>
              </a:rPr>
              <a:t>textual </a:t>
            </a:r>
            <a:r>
              <a:rPr sz="1050" spc="-25" dirty="0">
                <a:latin typeface="Arial"/>
                <a:cs typeface="Arial"/>
              </a:rPr>
              <a:t>constraint:  </a:t>
            </a:r>
            <a:r>
              <a:rPr sz="1050" spc="-50" dirty="0">
                <a:solidFill>
                  <a:srgbClr val="FF0000"/>
                </a:solidFill>
                <a:latin typeface="Arial"/>
                <a:cs typeface="Arial"/>
              </a:rPr>
              <a:t>Label </a:t>
            </a:r>
            <a:r>
              <a:rPr sz="1050" spc="-30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sz="1050" spc="-40" dirty="0">
                <a:solidFill>
                  <a:srgbClr val="FF0000"/>
                </a:solidFill>
                <a:latin typeface="Arial"/>
                <a:cs typeface="Arial"/>
              </a:rPr>
              <a:t>relations </a:t>
            </a:r>
            <a:r>
              <a:rPr sz="1050" spc="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50" spc="-25" dirty="0">
                <a:solidFill>
                  <a:srgbClr val="FF0000"/>
                </a:solidFill>
                <a:latin typeface="Arial"/>
                <a:cs typeface="Arial"/>
              </a:rPr>
              <a:t>differently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19/59</a:t>
            </a:r>
            <a:endParaRPr sz="600">
              <a:latin typeface="Arial"/>
              <a:cs typeface="Arial"/>
            </a:endParaRPr>
          </a:p>
        </p:txBody>
      </p:sp>
      <p:sp>
        <p:nvSpPr>
          <p:cNvPr id="102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103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4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5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2020176" y="491591"/>
            <a:ext cx="56769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Outline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310743" y="926947"/>
            <a:ext cx="160096" cy="160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350253" y="940536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solidFill>
                  <a:srgbClr val="FBFDFC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541032" y="1150747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41032" y="132281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41032" y="149490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516636" y="910399"/>
            <a:ext cx="1063625" cy="703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5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Parts</a:t>
            </a:r>
            <a:endParaRPr sz="1050">
              <a:latin typeface="Arial"/>
              <a:cs typeface="Arial"/>
            </a:endParaRPr>
          </a:p>
          <a:p>
            <a:pPr marL="151130" marR="5080">
              <a:lnSpc>
                <a:spcPct val="102600"/>
              </a:lnSpc>
            </a:pPr>
            <a:r>
              <a:rPr sz="1050" spc="-45" dirty="0">
                <a:solidFill>
                  <a:srgbClr val="CCCCCC"/>
                </a:solidFill>
                <a:latin typeface="Arial"/>
                <a:cs typeface="Arial"/>
                <a:hlinkClick r:id="rId6" action="ppaction://hlinksldjump"/>
              </a:rPr>
              <a:t>Meronymy </a:t>
            </a:r>
            <a:r>
              <a:rPr sz="1050" spc="-4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50" dirty="0">
                <a:solidFill>
                  <a:srgbClr val="CCCCCC"/>
                </a:solidFill>
                <a:latin typeface="Arial"/>
                <a:cs typeface="Arial"/>
                <a:hlinkClick r:id="rId7" action="ppaction://hlinksldjump"/>
              </a:rPr>
              <a:t>Mereology </a:t>
            </a:r>
            <a:r>
              <a:rPr sz="1050" spc="-50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35" dirty="0">
                <a:solidFill>
                  <a:srgbClr val="CCCCCC"/>
                </a:solidFill>
                <a:latin typeface="Arial"/>
                <a:cs typeface="Arial"/>
                <a:hlinkClick r:id="rId8" action="ppaction://hlinksldjump"/>
              </a:rPr>
              <a:t>Implementation</a:t>
            </a:r>
            <a:endParaRPr sz="1050"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310743" y="1743202"/>
            <a:ext cx="160096" cy="160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41032" y="1967001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41032" y="2139086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41032" y="2311158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350252" y="1722295"/>
            <a:ext cx="3631197" cy="6627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marR="204470" indent="-305435">
              <a:lnSpc>
                <a:spcPct val="102600"/>
              </a:lnSpc>
            </a:pPr>
            <a:r>
              <a:rPr sz="1200" b="1" spc="-15" baseline="3472" dirty="0">
                <a:solidFill>
                  <a:srgbClr val="ECF6F1"/>
                </a:solidFill>
                <a:latin typeface="Arial"/>
                <a:cs typeface="Arial"/>
              </a:rPr>
              <a:t>2 </a:t>
            </a:r>
            <a:r>
              <a:rPr sz="1050" spc="-55" dirty="0">
                <a:solidFill>
                  <a:srgbClr val="46AA78"/>
                </a:solidFill>
                <a:latin typeface="Arial"/>
                <a:cs typeface="Arial"/>
                <a:hlinkClick r:id="rId9" action="ppaction://hlinksldjump"/>
              </a:rPr>
              <a:t>Taxonomy </a:t>
            </a:r>
            <a:r>
              <a:rPr sz="1050" spc="-20" dirty="0">
                <a:solidFill>
                  <a:srgbClr val="46AA78"/>
                </a:solidFill>
                <a:latin typeface="Arial"/>
                <a:cs typeface="Arial"/>
                <a:hlinkClick r:id="rId9" action="ppaction://hlinksldjump"/>
              </a:rPr>
              <a:t>of </a:t>
            </a:r>
            <a:r>
              <a:rPr sz="1050" spc="-55" dirty="0">
                <a:solidFill>
                  <a:srgbClr val="46AA78"/>
                </a:solidFill>
                <a:latin typeface="Arial"/>
                <a:cs typeface="Arial"/>
                <a:hlinkClick r:id="rId9" action="ppaction://hlinksldjump"/>
              </a:rPr>
              <a:t>types </a:t>
            </a:r>
            <a:r>
              <a:rPr sz="1050" spc="-20" dirty="0">
                <a:solidFill>
                  <a:srgbClr val="46AA78"/>
                </a:solidFill>
                <a:latin typeface="Arial"/>
                <a:cs typeface="Arial"/>
                <a:hlinkClick r:id="rId9" action="ppaction://hlinksldjump"/>
              </a:rPr>
              <a:t>of </a:t>
            </a:r>
            <a:r>
              <a:rPr sz="1050" spc="-35" dirty="0">
                <a:solidFill>
                  <a:srgbClr val="46AA78"/>
                </a:solidFill>
                <a:latin typeface="Arial"/>
                <a:cs typeface="Arial"/>
                <a:hlinkClick r:id="rId9" action="ppaction://hlinksldjump"/>
              </a:rPr>
              <a:t>part-whole </a:t>
            </a:r>
            <a:r>
              <a:rPr sz="1050" spc="-40" dirty="0">
                <a:solidFill>
                  <a:srgbClr val="46AA78"/>
                </a:solidFill>
                <a:latin typeface="Arial"/>
                <a:cs typeface="Arial"/>
                <a:hlinkClick r:id="rId9" action="ppaction://hlinksldjump"/>
              </a:rPr>
              <a:t>relations </a:t>
            </a:r>
            <a:r>
              <a:rPr sz="1050" spc="-4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  <a:hlinkClick r:id="rId10" action="ppaction://hlinksldjump"/>
              </a:rPr>
              <a:t>The</a:t>
            </a:r>
            <a:r>
              <a:rPr sz="1050" spc="-20" dirty="0">
                <a:latin typeface="Arial"/>
                <a:cs typeface="Arial"/>
                <a:hlinkClick r:id="rId10" action="ppaction://hlinksldjump"/>
              </a:rPr>
              <a:t> </a:t>
            </a:r>
            <a:r>
              <a:rPr sz="1050" spc="-40" dirty="0">
                <a:latin typeface="Arial"/>
                <a:cs typeface="Arial"/>
                <a:hlinkClick r:id="rId10" action="ppaction://hlinksldjump"/>
              </a:rPr>
              <a:t>taxonomy</a:t>
            </a:r>
            <a:endParaRPr sz="1050" dirty="0">
              <a:latin typeface="Arial"/>
              <a:cs typeface="Arial"/>
            </a:endParaRPr>
          </a:p>
          <a:p>
            <a:pPr marL="317500" marR="5080">
              <a:lnSpc>
                <a:spcPct val="102699"/>
              </a:lnSpc>
            </a:pPr>
            <a:r>
              <a:rPr sz="1050" spc="-55" dirty="0">
                <a:latin typeface="Arial"/>
                <a:cs typeface="Arial"/>
                <a:hlinkClick r:id="rId11" action="ppaction://hlinksldjump"/>
              </a:rPr>
              <a:t>Using </a:t>
            </a:r>
            <a:r>
              <a:rPr sz="1050" spc="-30" dirty="0">
                <a:latin typeface="Arial"/>
                <a:cs typeface="Arial"/>
                <a:hlinkClick r:id="rId11" action="ppaction://hlinksldjump"/>
              </a:rPr>
              <a:t>the </a:t>
            </a:r>
            <a:r>
              <a:rPr sz="1050" spc="-40" dirty="0">
                <a:latin typeface="Arial"/>
                <a:cs typeface="Arial"/>
                <a:hlinkClick r:id="rId11" action="ppaction://hlinksldjump"/>
              </a:rPr>
              <a:t>taxonomy </a:t>
            </a:r>
            <a:r>
              <a:rPr sz="1050" spc="-20" dirty="0">
                <a:latin typeface="Arial"/>
                <a:cs typeface="Arial"/>
                <a:hlinkClick r:id="rId11" action="ppaction://hlinksldjump"/>
              </a:rPr>
              <a:t>of </a:t>
            </a:r>
            <a:r>
              <a:rPr sz="1050" spc="-35" dirty="0">
                <a:latin typeface="Arial"/>
                <a:cs typeface="Arial"/>
                <a:hlinkClick r:id="rId11" action="ppaction://hlinksldjump"/>
              </a:rPr>
              <a:t>part-whole </a:t>
            </a:r>
            <a:r>
              <a:rPr sz="1050" spc="-40" dirty="0">
                <a:latin typeface="Arial"/>
                <a:cs typeface="Arial"/>
                <a:hlinkClick r:id="rId11" action="ppaction://hlinksldjump"/>
              </a:rPr>
              <a:t>relations </a:t>
            </a:r>
            <a:r>
              <a:rPr sz="1050" spc="-40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  <a:hlinkClick r:id="rId12" action="ppaction://hlinksldjump"/>
              </a:rPr>
              <a:t>RBox</a:t>
            </a:r>
            <a:r>
              <a:rPr sz="1050" spc="30" dirty="0">
                <a:latin typeface="Arial"/>
                <a:cs typeface="Arial"/>
                <a:hlinkClick r:id="rId12" action="ppaction://hlinksldjump"/>
              </a:rPr>
              <a:t> </a:t>
            </a:r>
            <a:r>
              <a:rPr sz="1050" spc="-25" dirty="0">
                <a:latin typeface="Arial"/>
                <a:cs typeface="Arial"/>
                <a:hlinkClick r:id="rId12" action="ppaction://hlinksldjump"/>
              </a:rPr>
              <a:t>Compatibility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310743" y="2559456"/>
            <a:ext cx="160096" cy="160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350253" y="2573058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solidFill>
                  <a:srgbClr val="FBFDFC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16636" y="2542908"/>
            <a:ext cx="3236214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13" action="ppaction://hlinksldjump"/>
              </a:rPr>
              <a:t>Extending </a:t>
            </a:r>
            <a:r>
              <a:rPr sz="1050" spc="-30" dirty="0">
                <a:solidFill>
                  <a:srgbClr val="D9EDE4"/>
                </a:solidFill>
                <a:latin typeface="Arial"/>
                <a:cs typeface="Arial"/>
                <a:hlinkClick r:id="rId13" action="ppaction://hlinksldjump"/>
              </a:rPr>
              <a:t>the </a:t>
            </a: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13" action="ppaction://hlinksldjump"/>
              </a:rPr>
              <a:t>foundations </a:t>
            </a:r>
            <a:r>
              <a:rPr sz="1050" spc="-25" dirty="0">
                <a:solidFill>
                  <a:srgbClr val="D9EDE4"/>
                </a:solidFill>
                <a:latin typeface="Arial"/>
                <a:cs typeface="Arial"/>
                <a:hlinkClick r:id="rId13" action="ppaction://hlinksldjump"/>
              </a:rPr>
              <a:t>for </a:t>
            </a:r>
            <a:r>
              <a:rPr sz="1050" spc="-55" dirty="0">
                <a:solidFill>
                  <a:srgbClr val="D9EDE4"/>
                </a:solidFill>
                <a:latin typeface="Arial"/>
                <a:cs typeface="Arial"/>
                <a:hlinkClick r:id="rId13" action="ppaction://hlinksldjump"/>
              </a:rPr>
              <a:t>broader  </a:t>
            </a:r>
            <a:r>
              <a:rPr sz="1050" spc="-20" dirty="0">
                <a:solidFill>
                  <a:srgbClr val="D9EDE4"/>
                </a:solidFill>
                <a:latin typeface="Arial"/>
                <a:cs typeface="Arial"/>
                <a:hlinkClick r:id="rId13" action="ppaction://hlinksldjump"/>
              </a:rPr>
              <a:t> </a:t>
            </a:r>
            <a:r>
              <a:rPr sz="1050" spc="-100" dirty="0">
                <a:solidFill>
                  <a:srgbClr val="D9EDE4"/>
                </a:solidFill>
                <a:latin typeface="Arial"/>
                <a:cs typeface="Arial"/>
                <a:hlinkClick r:id="rId13" action="ppaction://hlinksldjump"/>
              </a:rPr>
              <a:t>use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310743" y="2859494"/>
            <a:ext cx="160096" cy="160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350253" y="2842945"/>
            <a:ext cx="1686560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5" baseline="3472" dirty="0">
                <a:solidFill>
                  <a:srgbClr val="FBFDFC"/>
                </a:solidFill>
                <a:latin typeface="Arial"/>
                <a:cs typeface="Arial"/>
              </a:rPr>
              <a:t>4    </a:t>
            </a:r>
            <a:r>
              <a:rPr sz="1050" spc="-30" dirty="0">
                <a:solidFill>
                  <a:srgbClr val="D9EDE4"/>
                </a:solidFill>
                <a:latin typeface="Arial"/>
                <a:cs typeface="Arial"/>
                <a:hlinkClick r:id="rId14" action="ppaction://hlinksldjump"/>
              </a:rPr>
              <a:t>Ontology </a:t>
            </a:r>
            <a:r>
              <a:rPr sz="1050" spc="-60" dirty="0">
                <a:solidFill>
                  <a:srgbClr val="D9EDE4"/>
                </a:solidFill>
                <a:latin typeface="Arial"/>
                <a:cs typeface="Arial"/>
                <a:hlinkClick r:id="rId14" action="ppaction://hlinksldjump"/>
              </a:rPr>
              <a:t>Design</a:t>
            </a:r>
            <a:r>
              <a:rPr sz="1050" spc="120" dirty="0">
                <a:solidFill>
                  <a:srgbClr val="D9EDE4"/>
                </a:solidFill>
                <a:latin typeface="Arial"/>
                <a:cs typeface="Arial"/>
                <a:hlinkClick r:id="rId14" action="ppaction://hlinksldjump"/>
              </a:rPr>
              <a:t> </a:t>
            </a:r>
            <a:r>
              <a:rPr sz="1050" spc="-35" dirty="0">
                <a:solidFill>
                  <a:srgbClr val="D9EDE4"/>
                </a:solidFill>
                <a:latin typeface="Arial"/>
                <a:cs typeface="Arial"/>
                <a:hlinkClick r:id="rId14" action="ppaction://hlinksldjump"/>
              </a:rPr>
              <a:t>Patterns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20/59</a:t>
            </a:r>
            <a:endParaRPr sz="600">
              <a:latin typeface="Arial"/>
              <a:cs typeface="Arial"/>
            </a:endParaRPr>
          </a:p>
        </p:txBody>
      </p:sp>
      <p:sp>
        <p:nvSpPr>
          <p:cNvPr id="106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107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8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13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13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13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13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9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14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14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14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14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1952688" y="491591"/>
            <a:ext cx="70231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Overview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502551" y="123325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660258" y="1298524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02551" y="161537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02551" y="182540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02551" y="22075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02551" y="24175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624395" y="1157005"/>
            <a:ext cx="3814255" cy="16390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28575" indent="-171450">
              <a:lnSpc>
                <a:spcPct val="102600"/>
              </a:lnSpc>
              <a:buFont typeface="Arial"/>
              <a:buChar char="•"/>
            </a:pPr>
            <a:r>
              <a:rPr sz="1050" spc="-45" dirty="0">
                <a:latin typeface="Arial"/>
                <a:cs typeface="Arial"/>
              </a:rPr>
              <a:t>Mereological </a:t>
            </a:r>
            <a:r>
              <a:rPr sz="1050" i="1" spc="-20" dirty="0">
                <a:latin typeface="Arial"/>
                <a:cs typeface="Arial"/>
              </a:rPr>
              <a:t>part of </a:t>
            </a:r>
            <a:r>
              <a:rPr sz="1050" spc="-35" dirty="0">
                <a:latin typeface="Arial"/>
                <a:cs typeface="Arial"/>
              </a:rPr>
              <a:t>(and </a:t>
            </a:r>
            <a:r>
              <a:rPr sz="1050" spc="-50" dirty="0">
                <a:latin typeface="Arial"/>
                <a:cs typeface="Arial"/>
              </a:rPr>
              <a:t>subtypes) </a:t>
            </a:r>
            <a:r>
              <a:rPr sz="1050" spc="-80" dirty="0">
                <a:latin typeface="Arial"/>
                <a:cs typeface="Arial"/>
              </a:rPr>
              <a:t>versus </a:t>
            </a:r>
            <a:r>
              <a:rPr sz="1050" spc="-5" dirty="0">
                <a:latin typeface="Arial"/>
                <a:cs typeface="Arial"/>
              </a:rPr>
              <a:t>‘other’ </a:t>
            </a:r>
            <a:r>
              <a:rPr sz="1050" spc="-35" dirty="0">
                <a:latin typeface="Arial"/>
                <a:cs typeface="Arial"/>
              </a:rPr>
              <a:t>part-whole  </a:t>
            </a:r>
            <a:r>
              <a:rPr sz="1050" spc="-40" dirty="0">
                <a:latin typeface="Arial"/>
                <a:cs typeface="Arial"/>
              </a:rPr>
              <a:t>relations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65" dirty="0">
                <a:latin typeface="Arial"/>
                <a:cs typeface="Arial"/>
              </a:rPr>
              <a:t>Categories 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object </a:t>
            </a:r>
            <a:r>
              <a:rPr sz="1050" spc="-55" dirty="0">
                <a:latin typeface="Arial"/>
                <a:cs typeface="Arial"/>
              </a:rPr>
              <a:t>types 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35" dirty="0">
                <a:latin typeface="Arial"/>
                <a:cs typeface="Arial"/>
              </a:rPr>
              <a:t>part-whole </a:t>
            </a:r>
            <a:r>
              <a:rPr sz="1050" spc="-25" dirty="0">
                <a:latin typeface="Arial"/>
                <a:cs typeface="Arial"/>
              </a:rPr>
              <a:t>relation </a:t>
            </a:r>
            <a:r>
              <a:rPr sz="1050" spc="70" dirty="0">
                <a:latin typeface="Arial"/>
                <a:cs typeface="Arial"/>
              </a:rPr>
              <a:t> </a:t>
            </a:r>
            <a:r>
              <a:rPr sz="1050" spc="-80" dirty="0">
                <a:latin typeface="Arial"/>
                <a:cs typeface="Arial"/>
              </a:rPr>
              <a:t>changes</a:t>
            </a:r>
            <a:endParaRPr sz="1050" dirty="0">
              <a:latin typeface="Arial"/>
              <a:cs typeface="Arial"/>
            </a:endParaRPr>
          </a:p>
          <a:p>
            <a:pPr marL="184150" marR="114935" indent="-171450">
              <a:lnSpc>
                <a:spcPct val="102600"/>
              </a:lnSpc>
              <a:spcBef>
                <a:spcPts val="295"/>
              </a:spcBef>
              <a:buFont typeface="Arial"/>
              <a:buChar char="•"/>
            </a:pPr>
            <a:r>
              <a:rPr sz="1050" spc="-25" dirty="0">
                <a:latin typeface="Arial"/>
                <a:cs typeface="Arial"/>
              </a:rPr>
              <a:t>Structure </a:t>
            </a:r>
            <a:r>
              <a:rPr sz="1050" spc="-70" dirty="0">
                <a:latin typeface="Arial"/>
                <a:cs typeface="Arial"/>
              </a:rPr>
              <a:t>these </a:t>
            </a:r>
            <a:r>
              <a:rPr sz="1050" spc="-40" dirty="0">
                <a:latin typeface="Arial"/>
                <a:cs typeface="Arial"/>
              </a:rPr>
              <a:t>relations </a:t>
            </a:r>
            <a:r>
              <a:rPr sz="1050" spc="-65" dirty="0">
                <a:latin typeface="Arial"/>
                <a:cs typeface="Arial"/>
              </a:rPr>
              <a:t>by </a:t>
            </a:r>
            <a:r>
              <a:rPr sz="1050" dirty="0">
                <a:latin typeface="Arial"/>
                <a:cs typeface="Arial"/>
              </a:rPr>
              <a:t>(non/in)transitivity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45" dirty="0">
                <a:latin typeface="Arial"/>
                <a:cs typeface="Arial"/>
              </a:rPr>
              <a:t>kinds </a:t>
            </a:r>
            <a:r>
              <a:rPr sz="1050" spc="-20" dirty="0">
                <a:latin typeface="Arial"/>
                <a:cs typeface="Arial"/>
              </a:rPr>
              <a:t>of  </a:t>
            </a:r>
            <a:r>
              <a:rPr sz="1050" spc="-35" dirty="0">
                <a:latin typeface="Arial"/>
                <a:cs typeface="Arial"/>
              </a:rPr>
              <a:t>relata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45" dirty="0">
                <a:latin typeface="Arial"/>
                <a:cs typeface="Arial"/>
              </a:rPr>
              <a:t>Simplest </a:t>
            </a:r>
            <a:r>
              <a:rPr sz="1050" spc="-50" dirty="0">
                <a:latin typeface="Arial"/>
                <a:cs typeface="Arial"/>
              </a:rPr>
              <a:t>mereological </a:t>
            </a:r>
            <a:r>
              <a:rPr sz="1050" spc="-45" dirty="0">
                <a:latin typeface="Arial"/>
                <a:cs typeface="Arial"/>
              </a:rPr>
              <a:t>theory, 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b="1" spc="65" dirty="0">
                <a:latin typeface="Arial"/>
                <a:cs typeface="Arial"/>
              </a:rPr>
              <a:t>M</a:t>
            </a:r>
            <a:r>
              <a:rPr sz="1050" spc="65" dirty="0">
                <a:latin typeface="Arial"/>
                <a:cs typeface="Arial"/>
              </a:rPr>
              <a:t>.</a:t>
            </a:r>
            <a:endParaRPr sz="105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295"/>
              </a:spcBef>
              <a:buFont typeface="Arial"/>
              <a:buChar char="•"/>
            </a:pPr>
            <a:r>
              <a:rPr sz="1050" spc="-30" dirty="0">
                <a:latin typeface="Arial"/>
                <a:cs typeface="Arial"/>
              </a:rPr>
              <a:t>Commit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30" dirty="0">
                <a:latin typeface="Arial"/>
                <a:cs typeface="Arial"/>
              </a:rPr>
              <a:t>foundational ontology: </a:t>
            </a:r>
            <a:r>
              <a:rPr sz="1050" spc="-50" dirty="0">
                <a:latin typeface="Arial"/>
                <a:cs typeface="Arial"/>
              </a:rPr>
              <a:t>DOLCE </a:t>
            </a:r>
            <a:r>
              <a:rPr sz="1050" spc="-20" dirty="0">
                <a:latin typeface="Arial"/>
                <a:cs typeface="Arial"/>
              </a:rPr>
              <a:t>(though </a:t>
            </a:r>
            <a:r>
              <a:rPr sz="1050" spc="-80" dirty="0">
                <a:latin typeface="Arial"/>
                <a:cs typeface="Arial"/>
              </a:rPr>
              <a:t>one </a:t>
            </a:r>
            <a:r>
              <a:rPr sz="1050" spc="-65" dirty="0">
                <a:latin typeface="Arial"/>
                <a:cs typeface="Arial"/>
              </a:rPr>
              <a:t>also  </a:t>
            </a:r>
            <a:r>
              <a:rPr sz="1050" spc="-45" dirty="0">
                <a:latin typeface="Arial"/>
                <a:cs typeface="Arial"/>
              </a:rPr>
              <a:t>could </a:t>
            </a:r>
            <a:r>
              <a:rPr sz="1050" spc="-70" dirty="0">
                <a:latin typeface="Arial"/>
                <a:cs typeface="Arial"/>
              </a:rPr>
              <a:t>choose,  </a:t>
            </a:r>
            <a:r>
              <a:rPr sz="1050" spc="-35" dirty="0">
                <a:latin typeface="Arial"/>
                <a:cs typeface="Arial"/>
              </a:rPr>
              <a:t>a.o., </a:t>
            </a:r>
            <a:r>
              <a:rPr sz="1050" spc="-40" dirty="0">
                <a:latin typeface="Arial"/>
                <a:cs typeface="Arial"/>
              </a:rPr>
              <a:t>BFO, </a:t>
            </a:r>
            <a:r>
              <a:rPr sz="1050" spc="-60" dirty="0">
                <a:latin typeface="Arial"/>
                <a:cs typeface="Arial"/>
              </a:rPr>
              <a:t>OCHRE,  </a:t>
            </a:r>
            <a:r>
              <a:rPr sz="1050" spc="-70" dirty="0">
                <a:latin typeface="Arial"/>
                <a:cs typeface="Arial"/>
              </a:rPr>
              <a:t>GFO, </a:t>
            </a:r>
            <a:r>
              <a:rPr sz="1050" spc="25" dirty="0">
                <a:latin typeface="Arial"/>
                <a:cs typeface="Arial"/>
              </a:rPr>
              <a:t> </a:t>
            </a:r>
            <a:r>
              <a:rPr sz="1050" spc="10" dirty="0">
                <a:latin typeface="Arial"/>
                <a:cs typeface="Arial"/>
              </a:rPr>
              <a:t>...)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21/59</a:t>
            </a:r>
            <a:endParaRPr sz="600">
              <a:latin typeface="Arial"/>
              <a:cs typeface="Arial"/>
            </a:endParaRPr>
          </a:p>
        </p:txBody>
      </p:sp>
      <p:sp>
        <p:nvSpPr>
          <p:cNvPr id="97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8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9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0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1607248" y="491591"/>
            <a:ext cx="139382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DOLCE</a:t>
            </a:r>
            <a:r>
              <a:rPr sz="1400" spc="3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categories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401868" y="893831"/>
            <a:ext cx="318135" cy="18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50" i="1" spc="-5" dirty="0">
                <a:latin typeface="Times New Roman"/>
                <a:cs typeface="Times New Roman"/>
              </a:rPr>
              <a:t>PT</a:t>
            </a:r>
            <a:endParaRPr sz="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550" spc="-10" dirty="0">
                <a:latin typeface="Arial"/>
                <a:cs typeface="Arial"/>
              </a:rPr>
              <a:t>P</a:t>
            </a:r>
            <a:r>
              <a:rPr sz="550" spc="-5" dirty="0">
                <a:latin typeface="Arial"/>
                <a:cs typeface="Arial"/>
              </a:rPr>
              <a:t>articu</a:t>
            </a:r>
            <a:r>
              <a:rPr sz="550" spc="-10" dirty="0">
                <a:latin typeface="Arial"/>
                <a:cs typeface="Arial"/>
              </a:rPr>
              <a:t>lar</a:t>
            </a:r>
            <a:endParaRPr sz="55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503462" y="1247370"/>
            <a:ext cx="304800" cy="18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50" i="1" spc="-5" dirty="0">
                <a:latin typeface="Times New Roman"/>
                <a:cs typeface="Times New Roman"/>
              </a:rPr>
              <a:t>ED</a:t>
            </a:r>
            <a:endParaRPr sz="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550" spc="-10" dirty="0">
                <a:latin typeface="Arial"/>
                <a:cs typeface="Arial"/>
              </a:rPr>
              <a:t>Endurant</a:t>
            </a:r>
            <a:endParaRPr sz="55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260349" y="1247370"/>
            <a:ext cx="328295" cy="18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550" i="1" spc="-5" dirty="0">
                <a:latin typeface="Times New Roman"/>
                <a:cs typeface="Times New Roman"/>
              </a:rPr>
              <a:t>PD</a:t>
            </a:r>
            <a:endParaRPr sz="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550" spc="-10" dirty="0">
                <a:latin typeface="Arial"/>
                <a:cs typeface="Arial"/>
              </a:rPr>
              <a:t>Perdurant</a:t>
            </a:r>
            <a:endParaRPr sz="55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914507" y="1601743"/>
            <a:ext cx="304800" cy="264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455">
              <a:lnSpc>
                <a:spcPct val="100000"/>
              </a:lnSpc>
            </a:pPr>
            <a:r>
              <a:rPr sz="550" i="1" spc="-5" dirty="0">
                <a:latin typeface="Times New Roman"/>
                <a:cs typeface="Times New Roman"/>
              </a:rPr>
              <a:t>PED</a:t>
            </a:r>
            <a:endParaRPr sz="550">
              <a:latin typeface="Times New Roman"/>
              <a:cs typeface="Times New Roman"/>
            </a:endParaRPr>
          </a:p>
          <a:p>
            <a:pPr marL="12700" marR="5080" indent="10795">
              <a:lnSpc>
                <a:spcPct val="100000"/>
              </a:lnSpc>
            </a:pPr>
            <a:r>
              <a:rPr sz="550" spc="-10" dirty="0">
                <a:latin typeface="Arial"/>
                <a:cs typeface="Arial"/>
              </a:rPr>
              <a:t>P</a:t>
            </a:r>
            <a:r>
              <a:rPr sz="550" spc="-5" dirty="0">
                <a:latin typeface="Arial"/>
                <a:cs typeface="Arial"/>
              </a:rPr>
              <a:t>h</a:t>
            </a:r>
            <a:r>
              <a:rPr sz="550" spc="-10" dirty="0">
                <a:latin typeface="Arial"/>
                <a:cs typeface="Arial"/>
              </a:rPr>
              <a:t>y</a:t>
            </a:r>
            <a:r>
              <a:rPr sz="550" spc="-5" dirty="0">
                <a:latin typeface="Arial"/>
                <a:cs typeface="Arial"/>
              </a:rPr>
              <a:t>s</a:t>
            </a:r>
            <a:r>
              <a:rPr sz="550" spc="-10" dirty="0">
                <a:latin typeface="Arial"/>
                <a:cs typeface="Arial"/>
              </a:rPr>
              <a:t>ic</a:t>
            </a:r>
            <a:r>
              <a:rPr sz="550" spc="-5" dirty="0">
                <a:latin typeface="Arial"/>
                <a:cs typeface="Arial"/>
              </a:rPr>
              <a:t>al  </a:t>
            </a:r>
            <a:r>
              <a:rPr sz="550" spc="-10" dirty="0">
                <a:latin typeface="Arial"/>
                <a:cs typeface="Arial"/>
              </a:rPr>
              <a:t>End</a:t>
            </a:r>
            <a:r>
              <a:rPr sz="550" spc="-5" dirty="0">
                <a:latin typeface="Arial"/>
                <a:cs typeface="Arial"/>
              </a:rPr>
              <a:t>u</a:t>
            </a:r>
            <a:r>
              <a:rPr sz="550" spc="-10" dirty="0">
                <a:latin typeface="Arial"/>
                <a:cs typeface="Arial"/>
              </a:rPr>
              <a:t>rant</a:t>
            </a:r>
            <a:endParaRPr sz="55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443566" y="1601743"/>
            <a:ext cx="424815" cy="264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50" i="1" spc="-10" dirty="0">
                <a:latin typeface="Times New Roman"/>
                <a:cs typeface="Times New Roman"/>
              </a:rPr>
              <a:t>NPED</a:t>
            </a:r>
            <a:endParaRPr sz="55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</a:pPr>
            <a:r>
              <a:rPr sz="550" spc="-5" dirty="0">
                <a:latin typeface="Arial"/>
                <a:cs typeface="Arial"/>
              </a:rPr>
              <a:t>N</a:t>
            </a:r>
            <a:r>
              <a:rPr sz="550" spc="-10" dirty="0">
                <a:latin typeface="Arial"/>
                <a:cs typeface="Arial"/>
              </a:rPr>
              <a:t>on-p</a:t>
            </a:r>
            <a:r>
              <a:rPr sz="550" spc="-5" dirty="0">
                <a:latin typeface="Arial"/>
                <a:cs typeface="Arial"/>
              </a:rPr>
              <a:t>h</a:t>
            </a:r>
            <a:r>
              <a:rPr sz="550" spc="-10" dirty="0">
                <a:latin typeface="Arial"/>
                <a:cs typeface="Arial"/>
              </a:rPr>
              <a:t>y</a:t>
            </a:r>
            <a:r>
              <a:rPr sz="550" spc="-5" dirty="0">
                <a:latin typeface="Arial"/>
                <a:cs typeface="Arial"/>
              </a:rPr>
              <a:t>s</a:t>
            </a:r>
            <a:r>
              <a:rPr sz="550" spc="-10" dirty="0">
                <a:latin typeface="Arial"/>
                <a:cs typeface="Arial"/>
              </a:rPr>
              <a:t>ic</a:t>
            </a:r>
            <a:r>
              <a:rPr sz="550" spc="-5" dirty="0">
                <a:latin typeface="Arial"/>
                <a:cs typeface="Arial"/>
              </a:rPr>
              <a:t>al  </a:t>
            </a:r>
            <a:r>
              <a:rPr sz="550" spc="-10" dirty="0">
                <a:latin typeface="Arial"/>
                <a:cs typeface="Arial"/>
              </a:rPr>
              <a:t>Endurant</a:t>
            </a:r>
            <a:endParaRPr sz="55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062471" y="1601743"/>
            <a:ext cx="287655" cy="264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50" i="1" spc="-5" dirty="0">
                <a:latin typeface="Times New Roman"/>
                <a:cs typeface="Times New Roman"/>
              </a:rPr>
              <a:t>AS</a:t>
            </a:r>
            <a:endParaRPr sz="55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</a:pPr>
            <a:r>
              <a:rPr sz="550" spc="-10" dirty="0">
                <a:latin typeface="Arial"/>
                <a:cs typeface="Arial"/>
              </a:rPr>
              <a:t>Arbitrary  </a:t>
            </a:r>
            <a:r>
              <a:rPr sz="550" spc="-5" dirty="0">
                <a:latin typeface="Arial"/>
                <a:cs typeface="Arial"/>
              </a:rPr>
              <a:t>Sum</a:t>
            </a:r>
            <a:endParaRPr sz="55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892251" y="1601743"/>
            <a:ext cx="201930" cy="18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19">
              <a:lnSpc>
                <a:spcPct val="100000"/>
              </a:lnSpc>
            </a:pPr>
            <a:r>
              <a:rPr sz="550" i="1" spc="-5" dirty="0">
                <a:latin typeface="Times New Roman"/>
                <a:cs typeface="Times New Roman"/>
              </a:rPr>
              <a:t>EV</a:t>
            </a:r>
            <a:endParaRPr sz="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550" spc="-10" dirty="0">
                <a:latin typeface="Arial"/>
                <a:cs typeface="Arial"/>
              </a:rPr>
              <a:t>Event</a:t>
            </a:r>
            <a:endParaRPr sz="55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739084" y="1601743"/>
            <a:ext cx="236220" cy="18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50" i="1" spc="-10" dirty="0">
                <a:latin typeface="Times New Roman"/>
                <a:cs typeface="Times New Roman"/>
              </a:rPr>
              <a:t>ST</a:t>
            </a:r>
            <a:endParaRPr sz="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550" spc="-10" dirty="0">
                <a:latin typeface="Arial"/>
                <a:cs typeface="Arial"/>
              </a:rPr>
              <a:t>Stative</a:t>
            </a:r>
            <a:endParaRPr sz="55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2465918" y="2033897"/>
            <a:ext cx="424815" cy="18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50" i="1" spc="-10" dirty="0">
                <a:latin typeface="Times New Roman"/>
                <a:cs typeface="Times New Roman"/>
              </a:rPr>
              <a:t>ACH</a:t>
            </a:r>
            <a:endParaRPr sz="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550" spc="-5" dirty="0">
                <a:latin typeface="Arial"/>
                <a:cs typeface="Arial"/>
              </a:rPr>
              <a:t>Ach</a:t>
            </a:r>
            <a:r>
              <a:rPr sz="550" spc="-10" dirty="0">
                <a:latin typeface="Arial"/>
                <a:cs typeface="Arial"/>
              </a:rPr>
              <a:t>ievemen</a:t>
            </a:r>
            <a:r>
              <a:rPr sz="550" spc="-5" dirty="0">
                <a:latin typeface="Arial"/>
                <a:cs typeface="Arial"/>
              </a:rPr>
              <a:t>t</a:t>
            </a:r>
            <a:endParaRPr sz="55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2961712" y="2033897"/>
            <a:ext cx="753745" cy="18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755">
              <a:lnSpc>
                <a:spcPct val="100000"/>
              </a:lnSpc>
              <a:tabLst>
                <a:tab pos="623570" algn="l"/>
              </a:tabLst>
            </a:pPr>
            <a:r>
              <a:rPr sz="550" i="1" spc="-10" dirty="0">
                <a:latin typeface="Times New Roman"/>
                <a:cs typeface="Times New Roman"/>
              </a:rPr>
              <a:t>ACC	ST</a:t>
            </a:r>
            <a:endParaRPr sz="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550" spc="-10" dirty="0">
                <a:latin typeface="Arial"/>
                <a:cs typeface="Arial"/>
              </a:rPr>
              <a:t>Accomplishment  </a:t>
            </a:r>
            <a:r>
              <a:rPr sz="550" spc="5" dirty="0">
                <a:latin typeface="Arial"/>
                <a:cs typeface="Arial"/>
              </a:rPr>
              <a:t> </a:t>
            </a:r>
            <a:r>
              <a:rPr sz="550" spc="-10" dirty="0">
                <a:latin typeface="Arial"/>
                <a:cs typeface="Arial"/>
              </a:rPr>
              <a:t>State</a:t>
            </a:r>
            <a:endParaRPr sz="55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961190" y="2033897"/>
            <a:ext cx="274955" cy="18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ct val="100000"/>
              </a:lnSpc>
            </a:pPr>
            <a:r>
              <a:rPr sz="550" i="1" spc="-5" dirty="0">
                <a:latin typeface="Times New Roman"/>
                <a:cs typeface="Times New Roman"/>
              </a:rPr>
              <a:t>PRO</a:t>
            </a:r>
            <a:endParaRPr sz="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550" spc="-10" dirty="0">
                <a:latin typeface="Arial"/>
                <a:cs typeface="Arial"/>
              </a:rPr>
              <a:t>Process</a:t>
            </a:r>
            <a:endParaRPr sz="55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759256" y="2033897"/>
            <a:ext cx="424815" cy="264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50" i="1" spc="-5" dirty="0">
                <a:latin typeface="Times New Roman"/>
                <a:cs typeface="Times New Roman"/>
              </a:rPr>
              <a:t>NPOB</a:t>
            </a:r>
            <a:endParaRPr sz="55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</a:pPr>
            <a:r>
              <a:rPr sz="550" spc="-5" dirty="0">
                <a:latin typeface="Arial"/>
                <a:cs typeface="Arial"/>
              </a:rPr>
              <a:t>N</a:t>
            </a:r>
            <a:r>
              <a:rPr sz="550" spc="-10" dirty="0">
                <a:latin typeface="Arial"/>
                <a:cs typeface="Arial"/>
              </a:rPr>
              <a:t>on-p</a:t>
            </a:r>
            <a:r>
              <a:rPr sz="550" spc="-5" dirty="0">
                <a:latin typeface="Arial"/>
                <a:cs typeface="Arial"/>
              </a:rPr>
              <a:t>h</a:t>
            </a:r>
            <a:r>
              <a:rPr sz="550" spc="-10" dirty="0">
                <a:latin typeface="Arial"/>
                <a:cs typeface="Arial"/>
              </a:rPr>
              <a:t>y</a:t>
            </a:r>
            <a:r>
              <a:rPr sz="550" spc="-5" dirty="0">
                <a:latin typeface="Arial"/>
                <a:cs typeface="Arial"/>
              </a:rPr>
              <a:t>s</a:t>
            </a:r>
            <a:r>
              <a:rPr sz="550" spc="-10" dirty="0">
                <a:latin typeface="Arial"/>
                <a:cs typeface="Arial"/>
              </a:rPr>
              <a:t>ic</a:t>
            </a:r>
            <a:r>
              <a:rPr sz="550" spc="-5" dirty="0">
                <a:latin typeface="Arial"/>
                <a:cs typeface="Arial"/>
              </a:rPr>
              <a:t>al  object</a:t>
            </a:r>
            <a:endParaRPr sz="55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517597" y="2535095"/>
            <a:ext cx="918210" cy="18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tabLst>
                <a:tab pos="502920" algn="l"/>
              </a:tabLst>
            </a:pPr>
            <a:r>
              <a:rPr sz="550" i="1" spc="-5" dirty="0">
                <a:latin typeface="Times New Roman"/>
                <a:cs typeface="Times New Roman"/>
              </a:rPr>
              <a:t>MOB	SOB</a:t>
            </a:r>
            <a:endParaRPr sz="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550" spc="-10" dirty="0">
                <a:latin typeface="Arial"/>
                <a:cs typeface="Arial"/>
              </a:rPr>
              <a:t>Mental </a:t>
            </a:r>
            <a:r>
              <a:rPr sz="550" spc="-5" dirty="0">
                <a:latin typeface="Arial"/>
                <a:cs typeface="Arial"/>
              </a:rPr>
              <a:t>object     Social</a:t>
            </a:r>
            <a:r>
              <a:rPr sz="550" spc="-90" dirty="0">
                <a:latin typeface="Arial"/>
                <a:cs typeface="Arial"/>
              </a:rPr>
              <a:t> </a:t>
            </a:r>
            <a:r>
              <a:rPr sz="550" spc="-5" dirty="0">
                <a:latin typeface="Arial"/>
                <a:cs typeface="Arial"/>
              </a:rPr>
              <a:t>object</a:t>
            </a:r>
            <a:endParaRPr sz="55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121221" y="2033904"/>
            <a:ext cx="283845" cy="264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660">
              <a:lnSpc>
                <a:spcPct val="100000"/>
              </a:lnSpc>
            </a:pPr>
            <a:r>
              <a:rPr sz="550" i="1" spc="-5" dirty="0">
                <a:latin typeface="Times New Roman"/>
                <a:cs typeface="Times New Roman"/>
              </a:rPr>
              <a:t>POB</a:t>
            </a:r>
            <a:endParaRPr sz="550">
              <a:latin typeface="Times New Roman"/>
              <a:cs typeface="Times New Roman"/>
            </a:endParaRPr>
          </a:p>
          <a:p>
            <a:pPr marL="49530" marR="5080" indent="-37465">
              <a:lnSpc>
                <a:spcPct val="100000"/>
              </a:lnSpc>
            </a:pPr>
            <a:r>
              <a:rPr sz="550" spc="-10" dirty="0">
                <a:latin typeface="Arial"/>
                <a:cs typeface="Arial"/>
              </a:rPr>
              <a:t>P</a:t>
            </a:r>
            <a:r>
              <a:rPr sz="550" spc="-5" dirty="0">
                <a:latin typeface="Arial"/>
                <a:cs typeface="Arial"/>
              </a:rPr>
              <a:t>h</a:t>
            </a:r>
            <a:r>
              <a:rPr sz="550" spc="-10" dirty="0">
                <a:latin typeface="Arial"/>
                <a:cs typeface="Arial"/>
              </a:rPr>
              <a:t>y</a:t>
            </a:r>
            <a:r>
              <a:rPr sz="550" spc="-5" dirty="0">
                <a:latin typeface="Arial"/>
                <a:cs typeface="Arial"/>
              </a:rPr>
              <a:t>s</a:t>
            </a:r>
            <a:r>
              <a:rPr sz="550" spc="-10" dirty="0">
                <a:latin typeface="Arial"/>
                <a:cs typeface="Arial"/>
              </a:rPr>
              <a:t>ic</a:t>
            </a:r>
            <a:r>
              <a:rPr sz="550" spc="-5" dirty="0">
                <a:latin typeface="Arial"/>
                <a:cs typeface="Arial"/>
              </a:rPr>
              <a:t>al  object</a:t>
            </a:r>
            <a:endParaRPr sz="55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778490" y="2033904"/>
            <a:ext cx="263525" cy="18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50" i="1" spc="-5" dirty="0">
                <a:latin typeface="Times New Roman"/>
                <a:cs typeface="Times New Roman"/>
              </a:rPr>
              <a:t>F</a:t>
            </a:r>
            <a:endParaRPr sz="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550" spc="-5" dirty="0">
                <a:latin typeface="Arial"/>
                <a:cs typeface="Arial"/>
              </a:rPr>
              <a:t>F</a:t>
            </a:r>
            <a:r>
              <a:rPr sz="550" spc="-10" dirty="0">
                <a:latin typeface="Arial"/>
                <a:cs typeface="Arial"/>
              </a:rPr>
              <a:t>eat</a:t>
            </a:r>
            <a:r>
              <a:rPr sz="550" spc="-5" dirty="0">
                <a:latin typeface="Arial"/>
                <a:cs typeface="Arial"/>
              </a:rPr>
              <a:t>u</a:t>
            </a:r>
            <a:r>
              <a:rPr sz="550" spc="-10" dirty="0">
                <a:latin typeface="Arial"/>
                <a:cs typeface="Arial"/>
              </a:rPr>
              <a:t>r</a:t>
            </a:r>
            <a:r>
              <a:rPr sz="550" spc="-5" dirty="0">
                <a:latin typeface="Arial"/>
                <a:cs typeface="Arial"/>
              </a:rPr>
              <a:t>e</a:t>
            </a:r>
            <a:endParaRPr sz="55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407899" y="2033904"/>
            <a:ext cx="297815" cy="264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50" i="1" spc="-5" dirty="0">
                <a:latin typeface="Times New Roman"/>
                <a:cs typeface="Times New Roman"/>
              </a:rPr>
              <a:t>M</a:t>
            </a:r>
            <a:endParaRPr sz="550">
              <a:latin typeface="Times New Roman"/>
              <a:cs typeface="Times New Roman"/>
            </a:endParaRPr>
          </a:p>
          <a:p>
            <a:pPr marL="12065" marR="5080" indent="-635" algn="ctr">
              <a:lnSpc>
                <a:spcPct val="100000"/>
              </a:lnSpc>
            </a:pPr>
            <a:r>
              <a:rPr sz="550" spc="-10" dirty="0">
                <a:latin typeface="Arial"/>
                <a:cs typeface="Arial"/>
              </a:rPr>
              <a:t>Amount  </a:t>
            </a:r>
            <a:r>
              <a:rPr sz="550" spc="-5" dirty="0">
                <a:latin typeface="Arial"/>
                <a:cs typeface="Arial"/>
              </a:rPr>
              <a:t>of</a:t>
            </a:r>
            <a:r>
              <a:rPr sz="550" spc="-90" dirty="0">
                <a:latin typeface="Arial"/>
                <a:cs typeface="Arial"/>
              </a:rPr>
              <a:t> </a:t>
            </a:r>
            <a:r>
              <a:rPr sz="550" spc="-10" dirty="0">
                <a:latin typeface="Arial"/>
                <a:cs typeface="Arial"/>
              </a:rPr>
              <a:t>matter</a:t>
            </a:r>
            <a:endParaRPr sz="55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905769" y="2530525"/>
            <a:ext cx="478155" cy="264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50" i="1" spc="-10" dirty="0">
                <a:latin typeface="Times New Roman"/>
                <a:cs typeface="Times New Roman"/>
              </a:rPr>
              <a:t>NAPO</a:t>
            </a:r>
            <a:endParaRPr sz="55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</a:pPr>
            <a:r>
              <a:rPr sz="550" spc="-10" dirty="0">
                <a:latin typeface="Arial"/>
                <a:cs typeface="Arial"/>
              </a:rPr>
              <a:t>Non-agentive  </a:t>
            </a:r>
            <a:r>
              <a:rPr sz="550" spc="-5" dirty="0">
                <a:latin typeface="Arial"/>
                <a:cs typeface="Arial"/>
              </a:rPr>
              <a:t>physical</a:t>
            </a:r>
            <a:r>
              <a:rPr sz="550" spc="-100" dirty="0">
                <a:latin typeface="Arial"/>
                <a:cs typeface="Arial"/>
              </a:rPr>
              <a:t> </a:t>
            </a:r>
            <a:r>
              <a:rPr sz="550" spc="-5" dirty="0">
                <a:latin typeface="Arial"/>
                <a:cs typeface="Arial"/>
              </a:rPr>
              <a:t>object</a:t>
            </a:r>
            <a:endParaRPr sz="55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355498" y="2530525"/>
            <a:ext cx="478155" cy="264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50" i="1" spc="-5" dirty="0">
                <a:latin typeface="Times New Roman"/>
                <a:cs typeface="Times New Roman"/>
              </a:rPr>
              <a:t>APO</a:t>
            </a:r>
            <a:endParaRPr sz="55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</a:pPr>
            <a:r>
              <a:rPr sz="550" spc="-10" dirty="0">
                <a:latin typeface="Arial"/>
                <a:cs typeface="Arial"/>
              </a:rPr>
              <a:t>Agentive  </a:t>
            </a:r>
            <a:r>
              <a:rPr sz="550" spc="-5" dirty="0">
                <a:latin typeface="Arial"/>
                <a:cs typeface="Arial"/>
              </a:rPr>
              <a:t>physical</a:t>
            </a:r>
            <a:r>
              <a:rPr sz="550" spc="-100" dirty="0">
                <a:latin typeface="Arial"/>
                <a:cs typeface="Arial"/>
              </a:rPr>
              <a:t> </a:t>
            </a:r>
            <a:r>
              <a:rPr sz="550" spc="-5" dirty="0">
                <a:latin typeface="Arial"/>
                <a:cs typeface="Arial"/>
              </a:rPr>
              <a:t>object</a:t>
            </a:r>
            <a:endParaRPr sz="550">
              <a:latin typeface="Arial"/>
              <a:cs typeface="Arial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1774455" y="1068496"/>
            <a:ext cx="786130" cy="196850"/>
          </a:xfrm>
          <a:custGeom>
            <a:avLst/>
            <a:gdLst/>
            <a:ahLst/>
            <a:cxnLst/>
            <a:rect l="l" t="t" r="r" b="b"/>
            <a:pathLst>
              <a:path w="786130" h="196850">
                <a:moveTo>
                  <a:pt x="786107" y="0"/>
                </a:moveTo>
                <a:lnTo>
                  <a:pt x="0" y="196734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560563" y="1068496"/>
            <a:ext cx="786130" cy="196850"/>
          </a:xfrm>
          <a:custGeom>
            <a:avLst/>
            <a:gdLst/>
            <a:ahLst/>
            <a:cxnLst/>
            <a:rect l="l" t="t" r="r" b="b"/>
            <a:pathLst>
              <a:path w="786129" h="196850">
                <a:moveTo>
                  <a:pt x="0" y="0"/>
                </a:moveTo>
                <a:lnTo>
                  <a:pt x="785691" y="196734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560563" y="1068496"/>
            <a:ext cx="1179195" cy="156845"/>
          </a:xfrm>
          <a:custGeom>
            <a:avLst/>
            <a:gdLst/>
            <a:ahLst/>
            <a:cxnLst/>
            <a:rect l="l" t="t" r="r" b="b"/>
            <a:pathLst>
              <a:path w="1179195" h="156844">
                <a:moveTo>
                  <a:pt x="0" y="0"/>
                </a:moveTo>
                <a:lnTo>
                  <a:pt x="1179161" y="156805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560563" y="1068496"/>
            <a:ext cx="1415415" cy="156845"/>
          </a:xfrm>
          <a:custGeom>
            <a:avLst/>
            <a:gdLst/>
            <a:ahLst/>
            <a:cxnLst/>
            <a:rect l="l" t="t" r="r" b="b"/>
            <a:pathLst>
              <a:path w="1415414" h="156844">
                <a:moveTo>
                  <a:pt x="0" y="0"/>
                </a:moveTo>
                <a:lnTo>
                  <a:pt x="1414994" y="156805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656747" y="1422036"/>
            <a:ext cx="0" cy="177165"/>
          </a:xfrm>
          <a:custGeom>
            <a:avLst/>
            <a:gdLst/>
            <a:ahLst/>
            <a:cxnLst/>
            <a:rect l="l" t="t" r="r" b="b"/>
            <a:pathLst>
              <a:path h="177165">
                <a:moveTo>
                  <a:pt x="0" y="0"/>
                </a:moveTo>
                <a:lnTo>
                  <a:pt x="0" y="176770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145569" y="1422036"/>
            <a:ext cx="511175" cy="177165"/>
          </a:xfrm>
          <a:custGeom>
            <a:avLst/>
            <a:gdLst/>
            <a:ahLst/>
            <a:cxnLst/>
            <a:rect l="l" t="t" r="r" b="b"/>
            <a:pathLst>
              <a:path w="511175" h="177165">
                <a:moveTo>
                  <a:pt x="511178" y="0"/>
                </a:moveTo>
                <a:lnTo>
                  <a:pt x="0" y="176770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656747" y="1422036"/>
            <a:ext cx="511175" cy="177165"/>
          </a:xfrm>
          <a:custGeom>
            <a:avLst/>
            <a:gdLst/>
            <a:ahLst/>
            <a:cxnLst/>
            <a:rect l="l" t="t" r="r" b="b"/>
            <a:pathLst>
              <a:path w="511175" h="177165">
                <a:moveTo>
                  <a:pt x="0" y="0"/>
                </a:moveTo>
                <a:lnTo>
                  <a:pt x="511178" y="176770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031812" y="1422036"/>
            <a:ext cx="393700" cy="177165"/>
          </a:xfrm>
          <a:custGeom>
            <a:avLst/>
            <a:gdLst/>
            <a:ahLst/>
            <a:cxnLst/>
            <a:rect l="l" t="t" r="r" b="b"/>
            <a:pathLst>
              <a:path w="393700" h="177165">
                <a:moveTo>
                  <a:pt x="393469" y="0"/>
                </a:moveTo>
                <a:lnTo>
                  <a:pt x="0" y="176770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425282" y="1422036"/>
            <a:ext cx="393700" cy="177165"/>
          </a:xfrm>
          <a:custGeom>
            <a:avLst/>
            <a:gdLst/>
            <a:ahLst/>
            <a:cxnLst/>
            <a:rect l="l" t="t" r="r" b="b"/>
            <a:pathLst>
              <a:path w="393700" h="177165">
                <a:moveTo>
                  <a:pt x="0" y="0"/>
                </a:moveTo>
                <a:lnTo>
                  <a:pt x="393469" y="176770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754386" y="1788471"/>
            <a:ext cx="236220" cy="236220"/>
          </a:xfrm>
          <a:custGeom>
            <a:avLst/>
            <a:gdLst/>
            <a:ahLst/>
            <a:cxnLst/>
            <a:rect l="l" t="t" r="r" b="b"/>
            <a:pathLst>
              <a:path w="236219" h="236219">
                <a:moveTo>
                  <a:pt x="235832" y="0"/>
                </a:moveTo>
                <a:lnTo>
                  <a:pt x="0" y="235832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989387" y="1789718"/>
            <a:ext cx="236220" cy="235585"/>
          </a:xfrm>
          <a:custGeom>
            <a:avLst/>
            <a:gdLst/>
            <a:ahLst/>
            <a:cxnLst/>
            <a:rect l="l" t="t" r="r" b="b"/>
            <a:pathLst>
              <a:path w="236219" h="235585">
                <a:moveTo>
                  <a:pt x="0" y="0"/>
                </a:moveTo>
                <a:lnTo>
                  <a:pt x="235832" y="235416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627008" y="1791382"/>
            <a:ext cx="236220" cy="235585"/>
          </a:xfrm>
          <a:custGeom>
            <a:avLst/>
            <a:gdLst/>
            <a:ahLst/>
            <a:cxnLst/>
            <a:rect l="l" t="t" r="r" b="b"/>
            <a:pathLst>
              <a:path w="236220" h="235585">
                <a:moveTo>
                  <a:pt x="235832" y="0"/>
                </a:moveTo>
                <a:lnTo>
                  <a:pt x="0" y="235416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862008" y="1792214"/>
            <a:ext cx="235585" cy="235585"/>
          </a:xfrm>
          <a:custGeom>
            <a:avLst/>
            <a:gdLst/>
            <a:ahLst/>
            <a:cxnLst/>
            <a:rect l="l" t="t" r="r" b="b"/>
            <a:pathLst>
              <a:path w="235585" h="235585">
                <a:moveTo>
                  <a:pt x="0" y="0"/>
                </a:moveTo>
                <a:lnTo>
                  <a:pt x="235416" y="235416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680039" y="1865002"/>
            <a:ext cx="196215" cy="158115"/>
          </a:xfrm>
          <a:custGeom>
            <a:avLst/>
            <a:gdLst/>
            <a:ahLst/>
            <a:cxnLst/>
            <a:rect l="l" t="t" r="r" b="b"/>
            <a:pathLst>
              <a:path w="196214" h="158114">
                <a:moveTo>
                  <a:pt x="0" y="0"/>
                </a:moveTo>
                <a:lnTo>
                  <a:pt x="195903" y="157637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598516" y="1865002"/>
            <a:ext cx="79375" cy="156845"/>
          </a:xfrm>
          <a:custGeom>
            <a:avLst/>
            <a:gdLst/>
            <a:ahLst/>
            <a:cxnLst/>
            <a:rect l="l" t="t" r="r" b="b"/>
            <a:pathLst>
              <a:path w="79375" h="156844">
                <a:moveTo>
                  <a:pt x="79026" y="0"/>
                </a:moveTo>
                <a:lnTo>
                  <a:pt x="0" y="156805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735357" y="2305056"/>
            <a:ext cx="236220" cy="236220"/>
          </a:xfrm>
          <a:custGeom>
            <a:avLst/>
            <a:gdLst/>
            <a:ahLst/>
            <a:cxnLst/>
            <a:rect l="l" t="t" r="r" b="b"/>
            <a:pathLst>
              <a:path w="236219" h="236219">
                <a:moveTo>
                  <a:pt x="235832" y="0"/>
                </a:moveTo>
                <a:lnTo>
                  <a:pt x="0" y="235832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970358" y="2305888"/>
            <a:ext cx="236220" cy="236220"/>
          </a:xfrm>
          <a:custGeom>
            <a:avLst/>
            <a:gdLst/>
            <a:ahLst/>
            <a:cxnLst/>
            <a:rect l="l" t="t" r="r" b="b"/>
            <a:pathLst>
              <a:path w="236219" h="236219">
                <a:moveTo>
                  <a:pt x="0" y="0"/>
                </a:moveTo>
                <a:lnTo>
                  <a:pt x="235832" y="235832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067374" y="1865002"/>
            <a:ext cx="156845" cy="158115"/>
          </a:xfrm>
          <a:custGeom>
            <a:avLst/>
            <a:gdLst/>
            <a:ahLst/>
            <a:cxnLst/>
            <a:rect l="l" t="t" r="r" b="b"/>
            <a:pathLst>
              <a:path w="156844" h="158114">
                <a:moveTo>
                  <a:pt x="0" y="0"/>
                </a:moveTo>
                <a:lnTo>
                  <a:pt x="156805" y="157637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909736" y="1865002"/>
            <a:ext cx="158115" cy="158115"/>
          </a:xfrm>
          <a:custGeom>
            <a:avLst/>
            <a:gdLst/>
            <a:ahLst/>
            <a:cxnLst/>
            <a:rect l="l" t="t" r="r" b="b"/>
            <a:pathLst>
              <a:path w="158115" h="158114">
                <a:moveTo>
                  <a:pt x="157637" y="0"/>
                </a:moveTo>
                <a:lnTo>
                  <a:pt x="0" y="157637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29815" y="1865002"/>
            <a:ext cx="433070" cy="158115"/>
          </a:xfrm>
          <a:custGeom>
            <a:avLst/>
            <a:gdLst/>
            <a:ahLst/>
            <a:cxnLst/>
            <a:rect l="l" t="t" r="r" b="b"/>
            <a:pathLst>
              <a:path w="433069" h="158114">
                <a:moveTo>
                  <a:pt x="432567" y="0"/>
                </a:moveTo>
                <a:lnTo>
                  <a:pt x="0" y="157637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145569" y="2300065"/>
            <a:ext cx="118110" cy="235585"/>
          </a:xfrm>
          <a:custGeom>
            <a:avLst/>
            <a:gdLst/>
            <a:ahLst/>
            <a:cxnLst/>
            <a:rect l="l" t="t" r="r" b="b"/>
            <a:pathLst>
              <a:path w="118109" h="235585">
                <a:moveTo>
                  <a:pt x="117708" y="0"/>
                </a:moveTo>
                <a:lnTo>
                  <a:pt x="0" y="235416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73904" y="2297153"/>
            <a:ext cx="589915" cy="236220"/>
          </a:xfrm>
          <a:custGeom>
            <a:avLst/>
            <a:gdLst/>
            <a:ahLst/>
            <a:cxnLst/>
            <a:rect l="l" t="t" r="r" b="b"/>
            <a:pathLst>
              <a:path w="589915" h="236219">
                <a:moveTo>
                  <a:pt x="589372" y="0"/>
                </a:moveTo>
                <a:lnTo>
                  <a:pt x="0" y="235832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112398" y="2208144"/>
            <a:ext cx="118110" cy="196850"/>
          </a:xfrm>
          <a:custGeom>
            <a:avLst/>
            <a:gdLst/>
            <a:ahLst/>
            <a:cxnLst/>
            <a:rect l="l" t="t" r="r" b="b"/>
            <a:pathLst>
              <a:path w="118110" h="196850">
                <a:moveTo>
                  <a:pt x="0" y="0"/>
                </a:moveTo>
                <a:lnTo>
                  <a:pt x="117708" y="196734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993442" y="2208144"/>
            <a:ext cx="119380" cy="196850"/>
          </a:xfrm>
          <a:custGeom>
            <a:avLst/>
            <a:gdLst/>
            <a:ahLst/>
            <a:cxnLst/>
            <a:rect l="l" t="t" r="r" b="b"/>
            <a:pathLst>
              <a:path w="119379" h="196850">
                <a:moveTo>
                  <a:pt x="118956" y="0"/>
                </a:moveTo>
                <a:lnTo>
                  <a:pt x="0" y="196734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622848" y="2208144"/>
            <a:ext cx="118110" cy="196850"/>
          </a:xfrm>
          <a:custGeom>
            <a:avLst/>
            <a:gdLst/>
            <a:ahLst/>
            <a:cxnLst/>
            <a:rect l="l" t="t" r="r" b="b"/>
            <a:pathLst>
              <a:path w="118110" h="196850">
                <a:moveTo>
                  <a:pt x="0" y="0"/>
                </a:moveTo>
                <a:lnTo>
                  <a:pt x="117708" y="196734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503892" y="2208144"/>
            <a:ext cx="119380" cy="196850"/>
          </a:xfrm>
          <a:custGeom>
            <a:avLst/>
            <a:gdLst/>
            <a:ahLst/>
            <a:cxnLst/>
            <a:rect l="l" t="t" r="r" b="b"/>
            <a:pathLst>
              <a:path w="119379" h="196850">
                <a:moveTo>
                  <a:pt x="118956" y="0"/>
                </a:moveTo>
                <a:lnTo>
                  <a:pt x="0" y="196734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244768" y="2208144"/>
            <a:ext cx="118745" cy="196850"/>
          </a:xfrm>
          <a:custGeom>
            <a:avLst/>
            <a:gdLst/>
            <a:ahLst/>
            <a:cxnLst/>
            <a:rect l="l" t="t" r="r" b="b"/>
            <a:pathLst>
              <a:path w="118745" h="196850">
                <a:moveTo>
                  <a:pt x="0" y="0"/>
                </a:moveTo>
                <a:lnTo>
                  <a:pt x="118124" y="196734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126228" y="2208144"/>
            <a:ext cx="118745" cy="196850"/>
          </a:xfrm>
          <a:custGeom>
            <a:avLst/>
            <a:gdLst/>
            <a:ahLst/>
            <a:cxnLst/>
            <a:rect l="l" t="t" r="r" b="b"/>
            <a:pathLst>
              <a:path w="118744" h="196850">
                <a:moveTo>
                  <a:pt x="118540" y="0"/>
                </a:moveTo>
                <a:lnTo>
                  <a:pt x="0" y="196734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672864" y="2208144"/>
            <a:ext cx="118745" cy="196850"/>
          </a:xfrm>
          <a:custGeom>
            <a:avLst/>
            <a:gdLst/>
            <a:ahLst/>
            <a:cxnLst/>
            <a:rect l="l" t="t" r="r" b="b"/>
            <a:pathLst>
              <a:path w="118744" h="196850">
                <a:moveTo>
                  <a:pt x="0" y="0"/>
                </a:moveTo>
                <a:lnTo>
                  <a:pt x="118124" y="196734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554324" y="2208144"/>
            <a:ext cx="118745" cy="196850"/>
          </a:xfrm>
          <a:custGeom>
            <a:avLst/>
            <a:gdLst/>
            <a:ahLst/>
            <a:cxnLst/>
            <a:rect l="l" t="t" r="r" b="b"/>
            <a:pathLst>
              <a:path w="118744" h="196850">
                <a:moveTo>
                  <a:pt x="118540" y="0"/>
                </a:moveTo>
                <a:lnTo>
                  <a:pt x="0" y="196734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238217" y="2719322"/>
            <a:ext cx="118110" cy="196850"/>
          </a:xfrm>
          <a:custGeom>
            <a:avLst/>
            <a:gdLst/>
            <a:ahLst/>
            <a:cxnLst/>
            <a:rect l="l" t="t" r="r" b="b"/>
            <a:pathLst>
              <a:path w="118110" h="196850">
                <a:moveTo>
                  <a:pt x="0" y="0"/>
                </a:moveTo>
                <a:lnTo>
                  <a:pt x="117708" y="196734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119261" y="2719322"/>
            <a:ext cx="119380" cy="196850"/>
          </a:xfrm>
          <a:custGeom>
            <a:avLst/>
            <a:gdLst/>
            <a:ahLst/>
            <a:cxnLst/>
            <a:rect l="l" t="t" r="r" b="b"/>
            <a:pathLst>
              <a:path w="119380" h="196850">
                <a:moveTo>
                  <a:pt x="118956" y="0"/>
                </a:moveTo>
                <a:lnTo>
                  <a:pt x="0" y="196734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 txBox="1"/>
          <p:nvPr/>
        </p:nvSpPr>
        <p:spPr>
          <a:xfrm>
            <a:off x="1554206" y="1995214"/>
            <a:ext cx="95250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-5" dirty="0">
                <a:latin typeface="Arial"/>
                <a:cs typeface="Arial"/>
              </a:rPr>
              <a:t>…</a:t>
            </a:r>
            <a:endParaRPr sz="550">
              <a:latin typeface="Arial"/>
              <a:cs typeface="Arial"/>
            </a:endParaRPr>
          </a:p>
        </p:txBody>
      </p:sp>
      <p:sp>
        <p:nvSpPr>
          <p:cNvPr id="147" name="object 14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22</a:t>
            </a:r>
            <a:r>
              <a:rPr spc="50" dirty="0"/>
              <a:t>/59</a:t>
            </a:r>
          </a:p>
        </p:txBody>
      </p:sp>
      <p:sp>
        <p:nvSpPr>
          <p:cNvPr id="140" name="object 140"/>
          <p:cNvSpPr txBox="1"/>
          <p:nvPr/>
        </p:nvSpPr>
        <p:spPr>
          <a:xfrm>
            <a:off x="2198895" y="2878235"/>
            <a:ext cx="95250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-5" dirty="0">
                <a:latin typeface="Arial"/>
                <a:cs typeface="Arial"/>
              </a:rPr>
              <a:t>…</a:t>
            </a:r>
            <a:endParaRPr sz="55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2630632" y="2388269"/>
            <a:ext cx="95250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-5" dirty="0">
                <a:latin typeface="Arial"/>
                <a:cs typeface="Arial"/>
              </a:rPr>
              <a:t>…</a:t>
            </a:r>
            <a:endParaRPr sz="550">
              <a:latin typeface="Arial"/>
              <a:cs typeface="Aria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3210855" y="2385776"/>
            <a:ext cx="95250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-5" dirty="0">
                <a:latin typeface="Arial"/>
                <a:cs typeface="Arial"/>
              </a:rPr>
              <a:t>…</a:t>
            </a:r>
            <a:endParaRPr sz="550">
              <a:latin typeface="Arial"/>
              <a:cs typeface="Aria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3573959" y="2388269"/>
            <a:ext cx="95250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-5" dirty="0">
                <a:latin typeface="Arial"/>
                <a:cs typeface="Arial"/>
              </a:rPr>
              <a:t>…</a:t>
            </a:r>
            <a:endParaRPr sz="550">
              <a:latin typeface="Arial"/>
              <a:cs typeface="Arial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4045622" y="2390346"/>
            <a:ext cx="95250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-5" dirty="0">
                <a:latin typeface="Arial"/>
                <a:cs typeface="Arial"/>
              </a:rPr>
              <a:t>…</a:t>
            </a:r>
            <a:endParaRPr sz="550">
              <a:latin typeface="Arial"/>
              <a:cs typeface="Aria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3730766" y="1209104"/>
            <a:ext cx="95250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-5" dirty="0">
                <a:latin typeface="Arial"/>
                <a:cs typeface="Arial"/>
              </a:rPr>
              <a:t>…</a:t>
            </a:r>
            <a:endParaRPr sz="550"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4006530" y="1209104"/>
            <a:ext cx="95250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-5" dirty="0">
                <a:latin typeface="Arial"/>
                <a:cs typeface="Arial"/>
              </a:rPr>
              <a:t>…</a:t>
            </a:r>
            <a:endParaRPr sz="550">
              <a:latin typeface="Arial"/>
              <a:cs typeface="Arial"/>
            </a:endParaRPr>
          </a:p>
        </p:txBody>
      </p:sp>
      <p:sp>
        <p:nvSpPr>
          <p:cNvPr id="148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149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50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51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977303" y="491591"/>
            <a:ext cx="265430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Part-whole relations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(small</a:t>
            </a:r>
            <a:r>
              <a:rPr sz="1400" spc="28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version)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820446" y="1291578"/>
            <a:ext cx="926465" cy="143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i="1" spc="-5" dirty="0">
                <a:latin typeface="Helvetica Neue"/>
                <a:cs typeface="Helvetica Neue"/>
              </a:rPr>
              <a:t>Part-whole</a:t>
            </a:r>
            <a:r>
              <a:rPr sz="850" i="1" spc="-75" dirty="0">
                <a:latin typeface="Helvetica Neue"/>
                <a:cs typeface="Helvetica Neue"/>
              </a:rPr>
              <a:t> </a:t>
            </a:r>
            <a:r>
              <a:rPr sz="850" i="1" spc="-5" dirty="0">
                <a:latin typeface="Helvetica Neue"/>
                <a:cs typeface="Helvetica Neue"/>
              </a:rPr>
              <a:t>relation</a:t>
            </a:r>
            <a:endParaRPr sz="850">
              <a:latin typeface="Helvetica Neue"/>
              <a:cs typeface="Helvetica Neue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175293" y="1521162"/>
            <a:ext cx="379730" cy="14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b="1" i="1" spc="-5" dirty="0">
                <a:latin typeface="HelveticaNeue-BoldItalic"/>
                <a:cs typeface="HelveticaNeue-BoldItalic"/>
              </a:rPr>
              <a:t>part-of</a:t>
            </a:r>
            <a:endParaRPr sz="850">
              <a:latin typeface="HelveticaNeue-BoldItalic"/>
              <a:cs typeface="HelveticaNeue-BoldItalic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22111" y="1827103"/>
            <a:ext cx="1894839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94"/>
              </a:lnSpc>
            </a:pPr>
            <a:r>
              <a:rPr sz="850" b="1" i="1" spc="-5" dirty="0">
                <a:latin typeface="HelveticaNeue-BoldItalic"/>
                <a:cs typeface="HelveticaNeue-BoldItalic"/>
              </a:rPr>
              <a:t>s-part-of  </a:t>
            </a:r>
            <a:r>
              <a:rPr sz="1275" b="1" i="1" spc="-7" baseline="3267" dirty="0">
                <a:latin typeface="HelveticaNeue-BoldItalic"/>
                <a:cs typeface="HelveticaNeue-BoldItalic"/>
              </a:rPr>
              <a:t>spatial-part-of</a:t>
            </a:r>
            <a:r>
              <a:rPr sz="1275" b="1" i="1" spc="330" baseline="3267" dirty="0">
                <a:latin typeface="HelveticaNeue-BoldItalic"/>
                <a:cs typeface="HelveticaNeue-BoldItalic"/>
              </a:rPr>
              <a:t> </a:t>
            </a:r>
            <a:r>
              <a:rPr sz="850" b="1" i="1" spc="-5" dirty="0">
                <a:latin typeface="HelveticaNeue-BoldItalic"/>
                <a:cs typeface="HelveticaNeue-BoldItalic"/>
              </a:rPr>
              <a:t>involved-in</a:t>
            </a:r>
            <a:endParaRPr sz="850">
              <a:latin typeface="HelveticaNeue-BoldItalic"/>
              <a:cs typeface="HelveticaNeue-BoldItalic"/>
            </a:endParaRPr>
          </a:p>
          <a:p>
            <a:pPr marL="12700">
              <a:lnSpc>
                <a:spcPts val="994"/>
              </a:lnSpc>
              <a:tabLst>
                <a:tab pos="1320800" algn="l"/>
              </a:tabLst>
            </a:pPr>
            <a:r>
              <a:rPr sz="850" spc="-5" dirty="0">
                <a:latin typeface="Helvetica Neue"/>
                <a:cs typeface="Helvetica Neue"/>
              </a:rPr>
              <a:t>(objects)	(processes)</a:t>
            </a:r>
            <a:endParaRPr sz="850">
              <a:latin typeface="Helvetica Neue"/>
              <a:cs typeface="Helvetica Neue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555670" y="1746579"/>
            <a:ext cx="63055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94"/>
              </a:lnSpc>
            </a:pPr>
            <a:r>
              <a:rPr sz="850" b="1" i="1" spc="-5" dirty="0">
                <a:latin typeface="HelveticaNeue-BoldItalic"/>
                <a:cs typeface="HelveticaNeue-BoldItalic"/>
              </a:rPr>
              <a:t>constitutes</a:t>
            </a:r>
            <a:endParaRPr sz="850">
              <a:latin typeface="HelveticaNeue-BoldItalic"/>
              <a:cs typeface="HelveticaNeue-BoldItalic"/>
            </a:endParaRPr>
          </a:p>
          <a:p>
            <a:pPr marL="12700">
              <a:lnSpc>
                <a:spcPts val="994"/>
              </a:lnSpc>
            </a:pPr>
            <a:r>
              <a:rPr sz="850" spc="-5" dirty="0">
                <a:latin typeface="Helvetica Neue"/>
                <a:cs typeface="Helvetica Neue"/>
              </a:rPr>
              <a:t>(stuﬀ-object)</a:t>
            </a:r>
            <a:endParaRPr sz="850">
              <a:latin typeface="Helvetica Neue"/>
              <a:cs typeface="Helvetica Neue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99464" y="2106202"/>
            <a:ext cx="3589654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94"/>
              </a:lnSpc>
              <a:tabLst>
                <a:tab pos="2094230" algn="l"/>
                <a:tab pos="2798445" algn="l"/>
              </a:tabLst>
            </a:pPr>
            <a:r>
              <a:rPr sz="850" b="1" i="1" spc="-5" dirty="0">
                <a:latin typeface="HelveticaNeue-BoldItalic"/>
                <a:cs typeface="HelveticaNeue-BoldItalic"/>
              </a:rPr>
              <a:t>contained-in</a:t>
            </a:r>
            <a:r>
              <a:rPr sz="850" b="1" i="1" spc="100" dirty="0">
                <a:latin typeface="HelveticaNeue-BoldItalic"/>
                <a:cs typeface="HelveticaNeue-BoldItalic"/>
              </a:rPr>
              <a:t> </a:t>
            </a:r>
            <a:r>
              <a:rPr sz="850" b="1" i="1" spc="-5" dirty="0">
                <a:latin typeface="HelveticaNeue-BoldItalic"/>
                <a:cs typeface="HelveticaNeue-BoldItalic"/>
              </a:rPr>
              <a:t>located-in  </a:t>
            </a:r>
            <a:r>
              <a:rPr sz="850" b="1" i="1" spc="180" dirty="0">
                <a:latin typeface="HelveticaNeue-BoldItalic"/>
                <a:cs typeface="HelveticaNeue-BoldItalic"/>
              </a:rPr>
              <a:t> </a:t>
            </a:r>
            <a:r>
              <a:rPr sz="850" b="1" i="1" spc="-5" dirty="0">
                <a:latin typeface="HelveticaNeue-BoldItalic"/>
                <a:cs typeface="HelveticaNeue-BoldItalic"/>
              </a:rPr>
              <a:t>stuﬀ-part-of	portion-of	participates-in</a:t>
            </a:r>
            <a:endParaRPr sz="850">
              <a:latin typeface="HelveticaNeue-BoldItalic"/>
              <a:cs typeface="HelveticaNeue-BoldItalic"/>
            </a:endParaRPr>
          </a:p>
          <a:p>
            <a:pPr marL="12700">
              <a:lnSpc>
                <a:spcPts val="994"/>
              </a:lnSpc>
              <a:tabLst>
                <a:tab pos="2798445" algn="l"/>
              </a:tabLst>
            </a:pPr>
            <a:r>
              <a:rPr sz="850" spc="-5" dirty="0">
                <a:latin typeface="Helvetica Neue"/>
                <a:cs typeface="Helvetica Neue"/>
              </a:rPr>
              <a:t>(3D objects)    (2D objects)  (diﬀerent stuﬀs)</a:t>
            </a:r>
            <a:r>
              <a:rPr sz="850" dirty="0">
                <a:latin typeface="Helvetica Neue"/>
                <a:cs typeface="Helvetica Neue"/>
              </a:rPr>
              <a:t> </a:t>
            </a:r>
            <a:r>
              <a:rPr sz="850" spc="-5" dirty="0">
                <a:latin typeface="Helvetica Neue"/>
                <a:cs typeface="Helvetica Neue"/>
              </a:rPr>
              <a:t>(same</a:t>
            </a:r>
            <a:r>
              <a:rPr sz="850" dirty="0">
                <a:latin typeface="Helvetica Neue"/>
                <a:cs typeface="Helvetica Neue"/>
              </a:rPr>
              <a:t> </a:t>
            </a:r>
            <a:r>
              <a:rPr sz="850" spc="-5" dirty="0">
                <a:latin typeface="Helvetica Neue"/>
                <a:cs typeface="Helvetica Neue"/>
              </a:rPr>
              <a:t>stuﬀ)	(object-process)</a:t>
            </a:r>
            <a:endParaRPr sz="850">
              <a:latin typeface="Helvetica Neue"/>
              <a:cs typeface="Helvetica Neue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695183" y="1441495"/>
            <a:ext cx="706755" cy="678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29870">
              <a:lnSpc>
                <a:spcPct val="161500"/>
              </a:lnSpc>
            </a:pPr>
            <a:r>
              <a:rPr sz="850" b="1" i="1" spc="-5" dirty="0">
                <a:latin typeface="HelveticaNeue-BoldItalic"/>
                <a:cs typeface="HelveticaNeue-BoldItalic"/>
              </a:rPr>
              <a:t>mpart-of  </a:t>
            </a:r>
            <a:r>
              <a:rPr sz="850" b="1" i="1" spc="-10" dirty="0">
                <a:latin typeface="HelveticaNeue-BoldItalic"/>
                <a:cs typeface="HelveticaNeue-BoldItalic"/>
              </a:rPr>
              <a:t>member-of</a:t>
            </a:r>
            <a:endParaRPr sz="850">
              <a:latin typeface="HelveticaNeue-BoldItalic"/>
              <a:cs typeface="HelveticaNeue-BoldItalic"/>
            </a:endParaRPr>
          </a:p>
          <a:p>
            <a:pPr marL="12700" marR="105410">
              <a:lnSpc>
                <a:spcPts val="969"/>
              </a:lnSpc>
              <a:spcBef>
                <a:spcPts val="20"/>
              </a:spcBef>
            </a:pPr>
            <a:r>
              <a:rPr sz="850" spc="-5" dirty="0">
                <a:latin typeface="Helvetica Neue"/>
                <a:cs typeface="Helvetica Neue"/>
              </a:rPr>
              <a:t>(object/</a:t>
            </a:r>
            <a:r>
              <a:rPr sz="850" spc="-25" dirty="0">
                <a:latin typeface="Helvetica Neue"/>
                <a:cs typeface="Helvetica Neue"/>
              </a:rPr>
              <a:t>r</a:t>
            </a:r>
            <a:r>
              <a:rPr sz="850" spc="-5" dirty="0">
                <a:latin typeface="Helvetica Neue"/>
                <a:cs typeface="Helvetica Neue"/>
              </a:rPr>
              <a:t>ole-  collective)</a:t>
            </a:r>
            <a:endParaRPr sz="850">
              <a:latin typeface="Helvetica Neue"/>
              <a:cs typeface="Helvetica Neue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2538007" y="1426369"/>
            <a:ext cx="400050" cy="103505"/>
          </a:xfrm>
          <a:custGeom>
            <a:avLst/>
            <a:gdLst/>
            <a:ahLst/>
            <a:cxnLst/>
            <a:rect l="l" t="t" r="r" b="b"/>
            <a:pathLst>
              <a:path w="400050" h="103505">
                <a:moveTo>
                  <a:pt x="0" y="0"/>
                </a:moveTo>
                <a:lnTo>
                  <a:pt x="399943" y="103292"/>
                </a:lnTo>
              </a:path>
            </a:pathLst>
          </a:custGeom>
          <a:ln w="7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548672" y="1426369"/>
            <a:ext cx="457834" cy="107314"/>
          </a:xfrm>
          <a:custGeom>
            <a:avLst/>
            <a:gdLst/>
            <a:ahLst/>
            <a:cxnLst/>
            <a:rect l="l" t="t" r="r" b="b"/>
            <a:pathLst>
              <a:path w="457835" h="107315">
                <a:moveTo>
                  <a:pt x="457757" y="0"/>
                </a:moveTo>
                <a:lnTo>
                  <a:pt x="0" y="106881"/>
                </a:lnTo>
              </a:path>
            </a:pathLst>
          </a:custGeom>
          <a:ln w="7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220276" y="1655953"/>
            <a:ext cx="366395" cy="450850"/>
          </a:xfrm>
          <a:custGeom>
            <a:avLst/>
            <a:gdLst/>
            <a:ahLst/>
            <a:cxnLst/>
            <a:rect l="l" t="t" r="r" b="b"/>
            <a:pathLst>
              <a:path w="366395" h="450850">
                <a:moveTo>
                  <a:pt x="0" y="0"/>
                </a:moveTo>
                <a:lnTo>
                  <a:pt x="366401" y="450834"/>
                </a:lnTo>
              </a:path>
            </a:pathLst>
          </a:custGeom>
          <a:ln w="7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333445" y="1655953"/>
            <a:ext cx="234950" cy="95885"/>
          </a:xfrm>
          <a:custGeom>
            <a:avLst/>
            <a:gdLst/>
            <a:ahLst/>
            <a:cxnLst/>
            <a:rect l="l" t="t" r="r" b="b"/>
            <a:pathLst>
              <a:path w="234950" h="95885">
                <a:moveTo>
                  <a:pt x="0" y="0"/>
                </a:moveTo>
                <a:lnTo>
                  <a:pt x="234924" y="95794"/>
                </a:lnTo>
              </a:path>
            </a:pathLst>
          </a:custGeom>
          <a:ln w="7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093844" y="1655953"/>
            <a:ext cx="36830" cy="75565"/>
          </a:xfrm>
          <a:custGeom>
            <a:avLst/>
            <a:gdLst/>
            <a:ahLst/>
            <a:cxnLst/>
            <a:rect l="l" t="t" r="r" b="b"/>
            <a:pathLst>
              <a:path w="36830" h="75564">
                <a:moveTo>
                  <a:pt x="36643" y="0"/>
                </a:moveTo>
                <a:lnTo>
                  <a:pt x="0" y="75058"/>
                </a:lnTo>
              </a:path>
            </a:pathLst>
          </a:custGeom>
          <a:ln w="7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492254" y="1655953"/>
            <a:ext cx="309245" cy="172085"/>
          </a:xfrm>
          <a:custGeom>
            <a:avLst/>
            <a:gdLst/>
            <a:ahLst/>
            <a:cxnLst/>
            <a:rect l="l" t="t" r="r" b="b"/>
            <a:pathLst>
              <a:path w="309244" h="172085">
                <a:moveTo>
                  <a:pt x="0" y="0"/>
                </a:moveTo>
                <a:lnTo>
                  <a:pt x="308640" y="171734"/>
                </a:lnTo>
              </a:path>
            </a:pathLst>
          </a:custGeom>
          <a:ln w="7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321375" y="1655953"/>
            <a:ext cx="33020" cy="164465"/>
          </a:xfrm>
          <a:custGeom>
            <a:avLst/>
            <a:gdLst/>
            <a:ahLst/>
            <a:cxnLst/>
            <a:rect l="l" t="t" r="r" b="b"/>
            <a:pathLst>
              <a:path w="33019" h="164464">
                <a:moveTo>
                  <a:pt x="32967" y="0"/>
                </a:moveTo>
                <a:lnTo>
                  <a:pt x="0" y="164066"/>
                </a:lnTo>
              </a:path>
            </a:pathLst>
          </a:custGeom>
          <a:ln w="7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94944" y="1655953"/>
            <a:ext cx="341630" cy="178435"/>
          </a:xfrm>
          <a:custGeom>
            <a:avLst/>
            <a:gdLst/>
            <a:ahLst/>
            <a:cxnLst/>
            <a:rect l="l" t="t" r="r" b="b"/>
            <a:pathLst>
              <a:path w="341630" h="178435">
                <a:moveTo>
                  <a:pt x="341264" y="0"/>
                </a:moveTo>
                <a:lnTo>
                  <a:pt x="0" y="178437"/>
                </a:lnTo>
              </a:path>
            </a:pathLst>
          </a:custGeom>
          <a:ln w="7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343602" y="1958059"/>
            <a:ext cx="78105" cy="149225"/>
          </a:xfrm>
          <a:custGeom>
            <a:avLst/>
            <a:gdLst/>
            <a:ahLst/>
            <a:cxnLst/>
            <a:rect l="l" t="t" r="r" b="b"/>
            <a:pathLst>
              <a:path w="78105" h="149225">
                <a:moveTo>
                  <a:pt x="0" y="0"/>
                </a:moveTo>
                <a:lnTo>
                  <a:pt x="77869" y="148728"/>
                </a:lnTo>
              </a:path>
            </a:pathLst>
          </a:custGeom>
          <a:ln w="7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011655" y="1958059"/>
            <a:ext cx="202565" cy="149225"/>
          </a:xfrm>
          <a:custGeom>
            <a:avLst/>
            <a:gdLst/>
            <a:ahLst/>
            <a:cxnLst/>
            <a:rect l="l" t="t" r="r" b="b"/>
            <a:pathLst>
              <a:path w="202565" h="149225">
                <a:moveTo>
                  <a:pt x="202046" y="0"/>
                </a:moveTo>
                <a:lnTo>
                  <a:pt x="0" y="148728"/>
                </a:lnTo>
              </a:path>
            </a:pathLst>
          </a:custGeom>
          <a:ln w="7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548431" y="1638246"/>
            <a:ext cx="908050" cy="259079"/>
          </a:xfrm>
          <a:custGeom>
            <a:avLst/>
            <a:gdLst/>
            <a:ahLst/>
            <a:cxnLst/>
            <a:rect l="l" t="t" r="r" b="b"/>
            <a:pathLst>
              <a:path w="908050" h="259080">
                <a:moveTo>
                  <a:pt x="0" y="0"/>
                </a:moveTo>
                <a:lnTo>
                  <a:pt x="907767" y="258462"/>
                </a:lnTo>
              </a:path>
            </a:pathLst>
          </a:custGeom>
          <a:ln w="7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456199" y="1896708"/>
            <a:ext cx="260985" cy="210185"/>
          </a:xfrm>
          <a:custGeom>
            <a:avLst/>
            <a:gdLst/>
            <a:ahLst/>
            <a:cxnLst/>
            <a:rect l="l" t="t" r="r" b="b"/>
            <a:pathLst>
              <a:path w="260985" h="210185">
                <a:moveTo>
                  <a:pt x="0" y="0"/>
                </a:moveTo>
                <a:lnTo>
                  <a:pt x="260691" y="210079"/>
                </a:lnTo>
              </a:path>
            </a:pathLst>
          </a:custGeom>
          <a:ln w="7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298920" y="1905707"/>
            <a:ext cx="162560" cy="201295"/>
          </a:xfrm>
          <a:custGeom>
            <a:avLst/>
            <a:gdLst/>
            <a:ahLst/>
            <a:cxnLst/>
            <a:rect l="l" t="t" r="r" b="b"/>
            <a:pathLst>
              <a:path w="162560" h="201294">
                <a:moveTo>
                  <a:pt x="162351" y="0"/>
                </a:moveTo>
                <a:lnTo>
                  <a:pt x="0" y="201079"/>
                </a:lnTo>
              </a:path>
            </a:pathLst>
          </a:custGeom>
          <a:ln w="7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23</a:t>
            </a:r>
            <a:r>
              <a:rPr spc="50" dirty="0"/>
              <a:t>/59</a:t>
            </a:r>
          </a:p>
        </p:txBody>
      </p:sp>
      <p:sp>
        <p:nvSpPr>
          <p:cNvPr id="109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110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11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12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260551" y="1326286"/>
            <a:ext cx="41910" cy="0"/>
          </a:xfrm>
          <a:custGeom>
            <a:avLst/>
            <a:gdLst/>
            <a:ahLst/>
            <a:cxnLst/>
            <a:rect l="l" t="t" r="r" b="b"/>
            <a:pathLst>
              <a:path w="41909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346871" y="1326286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694800" y="2250909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795572" y="2250909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455178" y="3173310"/>
            <a:ext cx="41910" cy="0"/>
          </a:xfrm>
          <a:custGeom>
            <a:avLst/>
            <a:gdLst/>
            <a:ahLst/>
            <a:cxnLst/>
            <a:rect l="l" t="t" r="r" b="b"/>
            <a:pathLst>
              <a:path w="41909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549017" y="3173310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347294" y="491591"/>
            <a:ext cx="4167556" cy="26488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39700" algn="ctr">
              <a:lnSpc>
                <a:spcPct val="100000"/>
              </a:lnSpc>
            </a:pP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Part-whole relations (meronymic</a:t>
            </a:r>
            <a:r>
              <a:rPr sz="1400" spc="27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ones)</a:t>
            </a:r>
            <a:endParaRPr sz="1400" dirty="0">
              <a:latin typeface="Arial"/>
              <a:cs typeface="Arial"/>
            </a:endParaRPr>
          </a:p>
          <a:p>
            <a:pPr marL="12700" marR="296545">
              <a:lnSpc>
                <a:spcPct val="102600"/>
              </a:lnSpc>
              <a:spcBef>
                <a:spcPts val="110"/>
              </a:spcBef>
            </a:pPr>
            <a:r>
              <a:rPr sz="1050" spc="-20" dirty="0">
                <a:latin typeface="Arial"/>
                <a:cs typeface="Arial"/>
              </a:rPr>
              <a:t>“member-bunch”, </a:t>
            </a:r>
            <a:r>
              <a:rPr sz="1050" spc="-35" dirty="0">
                <a:latin typeface="Arial"/>
                <a:cs typeface="Arial"/>
              </a:rPr>
              <a:t>collective </a:t>
            </a:r>
            <a:r>
              <a:rPr sz="1050" spc="-70" dirty="0">
                <a:latin typeface="Arial"/>
                <a:cs typeface="Arial"/>
              </a:rPr>
              <a:t>nouns </a:t>
            </a:r>
            <a:r>
              <a:rPr sz="1050" spc="-30" dirty="0">
                <a:latin typeface="Arial"/>
                <a:cs typeface="Arial"/>
              </a:rPr>
              <a:t>(e.g. </a:t>
            </a:r>
            <a:r>
              <a:rPr sz="1050" spc="-70" dirty="0">
                <a:latin typeface="Courier New"/>
                <a:cs typeface="Courier New"/>
              </a:rPr>
              <a:t>Herd</a:t>
            </a:r>
            <a:r>
              <a:rPr sz="1050" spc="-70" dirty="0">
                <a:latin typeface="Arial"/>
                <a:cs typeface="Arial"/>
              </a:rPr>
              <a:t>, </a:t>
            </a:r>
            <a:r>
              <a:rPr sz="1050" spc="-70" dirty="0">
                <a:latin typeface="Courier New"/>
                <a:cs typeface="Courier New"/>
              </a:rPr>
              <a:t>Orchestra</a:t>
            </a:r>
            <a:r>
              <a:rPr sz="1050" spc="-70" dirty="0">
                <a:latin typeface="Arial"/>
                <a:cs typeface="Arial"/>
              </a:rPr>
              <a:t>) </a:t>
            </a:r>
            <a:r>
              <a:rPr sz="1050" dirty="0">
                <a:latin typeface="Arial"/>
                <a:cs typeface="Arial"/>
              </a:rPr>
              <a:t>with  </a:t>
            </a:r>
            <a:r>
              <a:rPr sz="1050" spc="-15" dirty="0">
                <a:latin typeface="Arial"/>
                <a:cs typeface="Arial"/>
              </a:rPr>
              <a:t>their </a:t>
            </a:r>
            <a:r>
              <a:rPr sz="1050" spc="-70" dirty="0">
                <a:latin typeface="Arial"/>
                <a:cs typeface="Arial"/>
              </a:rPr>
              <a:t>members  </a:t>
            </a:r>
            <a:r>
              <a:rPr sz="1050" spc="-55" dirty="0">
                <a:latin typeface="Arial"/>
                <a:cs typeface="Arial"/>
              </a:rPr>
              <a:t>(</a:t>
            </a:r>
            <a:r>
              <a:rPr sz="1050" spc="-55" dirty="0">
                <a:latin typeface="Courier New"/>
                <a:cs typeface="Courier New"/>
              </a:rPr>
              <a:t>Sheep</a:t>
            </a:r>
            <a:r>
              <a:rPr sz="1050" spc="-55" dirty="0">
                <a:latin typeface="Arial"/>
                <a:cs typeface="Arial"/>
              </a:rPr>
              <a:t>,</a:t>
            </a:r>
            <a:r>
              <a:rPr sz="1050" spc="25" dirty="0">
                <a:latin typeface="Arial"/>
                <a:cs typeface="Arial"/>
              </a:rPr>
              <a:t> </a:t>
            </a:r>
            <a:r>
              <a:rPr sz="1050" spc="-70" dirty="0">
                <a:latin typeface="Courier New"/>
                <a:cs typeface="Courier New"/>
              </a:rPr>
              <a:t>Musician</a:t>
            </a:r>
            <a:r>
              <a:rPr sz="1050" spc="-70" dirty="0">
                <a:latin typeface="Arial"/>
                <a:cs typeface="Arial"/>
              </a:rPr>
              <a:t>)</a:t>
            </a:r>
            <a:endParaRPr sz="1050" dirty="0">
              <a:latin typeface="Arial"/>
              <a:cs typeface="Arial"/>
            </a:endParaRPr>
          </a:p>
          <a:p>
            <a:pPr marL="75565">
              <a:lnSpc>
                <a:spcPct val="100000"/>
              </a:lnSpc>
              <a:spcBef>
                <a:spcPts val="985"/>
              </a:spcBef>
            </a:pPr>
            <a:r>
              <a:rPr sz="1050" i="1" spc="-5" dirty="0">
                <a:latin typeface="Menlo"/>
                <a:cs typeface="Menlo"/>
              </a:rPr>
              <a:t>∀</a:t>
            </a:r>
            <a:r>
              <a:rPr sz="1050" i="1" spc="-5" dirty="0">
                <a:latin typeface="Arial"/>
                <a:cs typeface="Arial"/>
              </a:rPr>
              <a:t>x,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(</a:t>
            </a:r>
            <a:r>
              <a:rPr sz="1050" i="1" spc="-45" dirty="0">
                <a:latin typeface="Arial"/>
                <a:cs typeface="Arial"/>
              </a:rPr>
              <a:t>member </a:t>
            </a:r>
            <a:r>
              <a:rPr sz="1050" i="1" spc="-35" dirty="0">
                <a:latin typeface="Arial"/>
                <a:cs typeface="Arial"/>
              </a:rPr>
              <a:t> </a:t>
            </a:r>
            <a:r>
              <a:rPr sz="1050" i="1" spc="20" dirty="0">
                <a:latin typeface="Arial"/>
                <a:cs typeface="Arial"/>
              </a:rPr>
              <a:t>of</a:t>
            </a:r>
            <a:r>
              <a:rPr sz="1200" i="1" spc="30" baseline="-10416" dirty="0">
                <a:latin typeface="Arial"/>
                <a:cs typeface="Arial"/>
              </a:rPr>
              <a:t>n</a:t>
            </a:r>
            <a:r>
              <a:rPr sz="1050" spc="20" dirty="0">
                <a:latin typeface="Arial"/>
                <a:cs typeface="Arial"/>
              </a:rPr>
              <a:t>(</a:t>
            </a:r>
            <a:r>
              <a:rPr sz="1050" i="1" spc="20" dirty="0">
                <a:latin typeface="Arial"/>
                <a:cs typeface="Arial"/>
              </a:rPr>
              <a:t>x,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lang="en-US" sz="1050" spc="5" dirty="0" smtClean="0">
                <a:latin typeface="Arial"/>
                <a:cs typeface="Arial"/>
              </a:rPr>
              <a:t>=</a:t>
            </a:r>
            <a:r>
              <a:rPr lang="en-US" sz="1050" spc="5" baseline="-25000" dirty="0" smtClean="0">
                <a:latin typeface="Arial"/>
                <a:cs typeface="Arial"/>
              </a:rPr>
              <a:t>def</a:t>
            </a:r>
            <a:r>
              <a:rPr sz="1050" spc="5" dirty="0" smtClean="0">
                <a:latin typeface="Arial"/>
                <a:cs typeface="Arial"/>
              </a:rPr>
              <a:t> </a:t>
            </a:r>
            <a:r>
              <a:rPr sz="1050" i="1" spc="-25" dirty="0">
                <a:latin typeface="Arial"/>
                <a:cs typeface="Arial"/>
              </a:rPr>
              <a:t>mpart</a:t>
            </a:r>
            <a:r>
              <a:rPr sz="1050" i="1" spc="175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60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5" dirty="0">
                <a:latin typeface="Menlo"/>
                <a:cs typeface="Menlo"/>
              </a:rPr>
              <a:t> </a:t>
            </a:r>
            <a:r>
              <a:rPr sz="1050" spc="-10" dirty="0">
                <a:latin typeface="Arial"/>
                <a:cs typeface="Arial"/>
              </a:rPr>
              <a:t>(</a:t>
            </a:r>
            <a:r>
              <a:rPr sz="1050" i="1" spc="-10" dirty="0">
                <a:latin typeface="Arial"/>
                <a:cs typeface="Arial"/>
              </a:rPr>
              <a:t>POB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∨</a:t>
            </a:r>
            <a:r>
              <a:rPr sz="1050" i="1" spc="-395" dirty="0">
                <a:latin typeface="Menlo"/>
                <a:cs typeface="Menlo"/>
              </a:rPr>
              <a:t> </a:t>
            </a:r>
            <a:r>
              <a:rPr sz="1050" i="1" spc="-60" dirty="0">
                <a:latin typeface="Arial"/>
                <a:cs typeface="Arial"/>
              </a:rPr>
              <a:t>SOB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  <a:p>
            <a:pPr marL="369570">
              <a:lnSpc>
                <a:spcPct val="100000"/>
              </a:lnSpc>
              <a:spcBef>
                <a:spcPts val="35"/>
              </a:spcBef>
            </a:pPr>
            <a:r>
              <a:rPr sz="1050" i="1" spc="-30" dirty="0">
                <a:latin typeface="Menlo"/>
                <a:cs typeface="Menlo"/>
              </a:rPr>
              <a:t>∧</a:t>
            </a:r>
            <a:r>
              <a:rPr sz="1050" i="1" spc="-30" dirty="0">
                <a:latin typeface="Arial"/>
                <a:cs typeface="Arial"/>
              </a:rPr>
              <a:t>SOB</a:t>
            </a:r>
            <a:r>
              <a:rPr sz="1050" i="1" spc="-24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y</a:t>
            </a:r>
            <a:r>
              <a:rPr sz="1050" i="1" spc="-22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1050" spc="-5" dirty="0">
                <a:latin typeface="Arial"/>
                <a:cs typeface="Arial"/>
              </a:rPr>
              <a:t>“material-object”,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25" dirty="0">
                <a:latin typeface="Arial"/>
                <a:cs typeface="Arial"/>
              </a:rPr>
              <a:t>what </a:t>
            </a:r>
            <a:r>
              <a:rPr sz="1050" spc="-50" dirty="0">
                <a:latin typeface="Arial"/>
                <a:cs typeface="Arial"/>
              </a:rPr>
              <a:t>something 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75" dirty="0">
                <a:latin typeface="Arial"/>
                <a:cs typeface="Arial"/>
              </a:rPr>
              <a:t>made 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25" dirty="0">
                <a:latin typeface="Arial"/>
                <a:cs typeface="Arial"/>
              </a:rPr>
              <a:t>(e.g., </a:t>
            </a:r>
            <a:r>
              <a:rPr sz="1050" spc="-85" dirty="0">
                <a:latin typeface="Courier New"/>
                <a:cs typeface="Courier New"/>
              </a:rPr>
              <a:t>Vase</a:t>
            </a:r>
            <a:r>
              <a:rPr sz="1050" spc="-110" dirty="0">
                <a:latin typeface="Courier New"/>
                <a:cs typeface="Courier New"/>
              </a:rPr>
              <a:t> </a:t>
            </a:r>
            <a:r>
              <a:rPr sz="1050" spc="-60" dirty="0">
                <a:latin typeface="Arial"/>
                <a:cs typeface="Arial"/>
              </a:rPr>
              <a:t>and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050" spc="-60" dirty="0">
                <a:latin typeface="Courier New"/>
                <a:cs typeface="Courier New"/>
              </a:rPr>
              <a:t>Clay</a:t>
            </a:r>
            <a:r>
              <a:rPr sz="1050" spc="-60" dirty="0">
                <a:latin typeface="Arial"/>
                <a:cs typeface="Arial"/>
              </a:rPr>
              <a:t>)</a:t>
            </a:r>
            <a:endParaRPr sz="1050" dirty="0">
              <a:latin typeface="Arial"/>
              <a:cs typeface="Arial"/>
            </a:endParaRPr>
          </a:p>
          <a:p>
            <a:pPr marL="75565">
              <a:lnSpc>
                <a:spcPct val="100000"/>
              </a:lnSpc>
              <a:spcBef>
                <a:spcPts val="985"/>
              </a:spcBef>
            </a:pPr>
            <a:r>
              <a:rPr sz="1050" i="1" spc="-5" dirty="0">
                <a:latin typeface="Menlo"/>
                <a:cs typeface="Menlo"/>
              </a:rPr>
              <a:t>∀</a:t>
            </a:r>
            <a:r>
              <a:rPr sz="1050" i="1" spc="-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-15" dirty="0">
                <a:latin typeface="Arial"/>
                <a:cs typeface="Arial"/>
              </a:rPr>
              <a:t>(</a:t>
            </a:r>
            <a:r>
              <a:rPr sz="1050" i="1" spc="-15" dirty="0">
                <a:latin typeface="Arial"/>
                <a:cs typeface="Arial"/>
              </a:rPr>
              <a:t>constitutes</a:t>
            </a:r>
            <a:r>
              <a:rPr sz="1200" i="1" spc="-22" baseline="-10416" dirty="0">
                <a:latin typeface="Arial"/>
                <a:cs typeface="Arial"/>
              </a:rPr>
              <a:t>it</a:t>
            </a:r>
            <a:r>
              <a:rPr sz="1200" i="1" spc="-179" baseline="-10416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sz="1050" i="1" spc="175" dirty="0">
                <a:latin typeface="Menlo"/>
                <a:cs typeface="Menlo"/>
              </a:rPr>
              <a:t>≡</a:t>
            </a:r>
            <a:r>
              <a:rPr sz="1050" i="1" spc="40" dirty="0">
                <a:latin typeface="Menlo"/>
                <a:cs typeface="Menlo"/>
              </a:rPr>
              <a:t> </a:t>
            </a:r>
            <a:r>
              <a:rPr sz="1050" i="1" spc="-25" dirty="0">
                <a:latin typeface="Arial"/>
                <a:cs typeface="Arial"/>
              </a:rPr>
              <a:t>constituted</a:t>
            </a:r>
            <a:r>
              <a:rPr sz="1050" i="1" spc="204" dirty="0">
                <a:latin typeface="Arial"/>
                <a:cs typeface="Arial"/>
              </a:rPr>
              <a:t> </a:t>
            </a:r>
            <a:r>
              <a:rPr sz="1050" i="1" spc="15" dirty="0">
                <a:latin typeface="Arial"/>
                <a:cs typeface="Arial"/>
              </a:rPr>
              <a:t>of</a:t>
            </a:r>
            <a:r>
              <a:rPr sz="1200" i="1" spc="22" baseline="-10416" dirty="0">
                <a:latin typeface="Arial"/>
                <a:cs typeface="Arial"/>
              </a:rPr>
              <a:t>it</a:t>
            </a:r>
            <a:r>
              <a:rPr sz="1200" i="1" spc="-179" baseline="-10416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i="1" spc="-5" dirty="0">
                <a:latin typeface="Arial"/>
                <a:cs typeface="Arial"/>
              </a:rPr>
              <a:t>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lang="en-US" sz="1050" spc="5" dirty="0">
                <a:latin typeface="Arial"/>
                <a:cs typeface="Arial"/>
              </a:rPr>
              <a:t>=</a:t>
            </a:r>
            <a:r>
              <a:rPr lang="en-US" sz="1050" spc="5" baseline="-25000" dirty="0">
                <a:latin typeface="Arial"/>
                <a:cs typeface="Arial"/>
              </a:rPr>
              <a:t>def</a:t>
            </a:r>
            <a:r>
              <a:rPr sz="1050" spc="10" dirty="0" smtClean="0">
                <a:latin typeface="Arial"/>
                <a:cs typeface="Arial"/>
              </a:rPr>
              <a:t> </a:t>
            </a:r>
            <a:r>
              <a:rPr sz="1050" i="1" spc="-25" dirty="0">
                <a:latin typeface="Arial"/>
                <a:cs typeface="Arial"/>
              </a:rPr>
              <a:t>mpart</a:t>
            </a:r>
            <a:r>
              <a:rPr sz="1050" i="1" spc="180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55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5" dirty="0">
                <a:latin typeface="Arial"/>
                <a:cs typeface="Arial"/>
              </a:rPr>
              <a:t>)</a:t>
            </a:r>
            <a:r>
              <a:rPr sz="1050" i="1" spc="55" dirty="0">
                <a:latin typeface="Menlo"/>
                <a:cs typeface="Menlo"/>
              </a:rPr>
              <a:t>∧</a:t>
            </a:r>
            <a:endParaRPr sz="1050" dirty="0">
              <a:latin typeface="Menlo"/>
              <a:cs typeface="Menlo"/>
            </a:endParaRPr>
          </a:p>
          <a:p>
            <a:pPr marL="369570">
              <a:lnSpc>
                <a:spcPct val="100000"/>
              </a:lnSpc>
              <a:spcBef>
                <a:spcPts val="30"/>
              </a:spcBef>
            </a:pPr>
            <a:r>
              <a:rPr sz="1050" i="1" spc="-35" dirty="0">
                <a:latin typeface="Arial"/>
                <a:cs typeface="Arial"/>
              </a:rPr>
              <a:t>POB</a:t>
            </a:r>
            <a:r>
              <a:rPr sz="1050" i="1" spc="-21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y</a:t>
            </a:r>
            <a:r>
              <a:rPr sz="1050" i="1" spc="-18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7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409" dirty="0">
                <a:latin typeface="Menlo"/>
                <a:cs typeface="Menlo"/>
              </a:rPr>
              <a:t> </a:t>
            </a:r>
            <a:r>
              <a:rPr sz="1050" i="1" spc="40" dirty="0">
                <a:latin typeface="Arial"/>
                <a:cs typeface="Arial"/>
              </a:rPr>
              <a:t>M</a:t>
            </a:r>
            <a:r>
              <a:rPr sz="1050" spc="40" dirty="0">
                <a:latin typeface="Arial"/>
                <a:cs typeface="Arial"/>
              </a:rPr>
              <a:t>(</a:t>
            </a:r>
            <a:r>
              <a:rPr sz="1050" i="1" spc="40" dirty="0">
                <a:latin typeface="Arial"/>
                <a:cs typeface="Arial"/>
              </a:rPr>
              <a:t>x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sz="1050" dirty="0">
                <a:latin typeface="Arial"/>
                <a:cs typeface="Arial"/>
              </a:rPr>
              <a:t>“noun-feature/activity”, </a:t>
            </a:r>
            <a:r>
              <a:rPr sz="1050" spc="-15" dirty="0">
                <a:latin typeface="Arial"/>
                <a:cs typeface="Arial"/>
              </a:rPr>
              <a:t>entity </a:t>
            </a:r>
            <a:r>
              <a:rPr sz="1050" spc="-35" dirty="0">
                <a:latin typeface="Arial"/>
                <a:cs typeface="Arial"/>
              </a:rPr>
              <a:t>participates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70" dirty="0">
                <a:latin typeface="Arial"/>
                <a:cs typeface="Arial"/>
              </a:rPr>
              <a:t>process, </a:t>
            </a:r>
            <a:r>
              <a:rPr sz="1050" spc="150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like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050" spc="-85" dirty="0">
                <a:latin typeface="Courier New"/>
                <a:cs typeface="Courier New"/>
              </a:rPr>
              <a:t>Enzyme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35" dirty="0">
                <a:latin typeface="Arial"/>
                <a:cs typeface="Arial"/>
              </a:rPr>
              <a:t>participates </a:t>
            </a:r>
            <a:r>
              <a:rPr sz="1050" spc="-20" dirty="0">
                <a:latin typeface="Arial"/>
                <a:cs typeface="Arial"/>
              </a:rPr>
              <a:t>in</a:t>
            </a:r>
            <a:r>
              <a:rPr sz="1050" spc="35" dirty="0">
                <a:latin typeface="Arial"/>
                <a:cs typeface="Arial"/>
              </a:rPr>
              <a:t> </a:t>
            </a:r>
            <a:r>
              <a:rPr sz="1050" spc="-85" dirty="0">
                <a:latin typeface="Courier New"/>
                <a:cs typeface="Courier New"/>
              </a:rPr>
              <a:t>CatalyticReaction</a:t>
            </a:r>
            <a:endParaRPr sz="1050" dirty="0">
              <a:latin typeface="Courier New"/>
              <a:cs typeface="Courier New"/>
            </a:endParaRPr>
          </a:p>
          <a:p>
            <a:pPr marR="139700" algn="ctr">
              <a:lnSpc>
                <a:spcPct val="100000"/>
              </a:lnSpc>
              <a:spcBef>
                <a:spcPts val="970"/>
              </a:spcBef>
            </a:pPr>
            <a:r>
              <a:rPr sz="1050" i="1" spc="-5" dirty="0">
                <a:latin typeface="Menlo"/>
                <a:cs typeface="Menlo"/>
              </a:rPr>
              <a:t>∀</a:t>
            </a:r>
            <a:r>
              <a:rPr sz="1050" i="1" spc="-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(</a:t>
            </a:r>
            <a:r>
              <a:rPr sz="1050" i="1" spc="-30" dirty="0">
                <a:latin typeface="Arial"/>
                <a:cs typeface="Arial"/>
              </a:rPr>
              <a:t>participates</a:t>
            </a:r>
            <a:r>
              <a:rPr sz="1050" i="1" spc="185" dirty="0">
                <a:latin typeface="Arial"/>
                <a:cs typeface="Arial"/>
              </a:rPr>
              <a:t> </a:t>
            </a:r>
            <a:r>
              <a:rPr sz="1050" i="1" spc="15" dirty="0">
                <a:latin typeface="Arial"/>
                <a:cs typeface="Arial"/>
              </a:rPr>
              <a:t>in</a:t>
            </a:r>
            <a:r>
              <a:rPr sz="1200" i="1" spc="22" baseline="-10416" dirty="0">
                <a:latin typeface="Arial"/>
                <a:cs typeface="Arial"/>
              </a:rPr>
              <a:t>it</a:t>
            </a:r>
            <a:r>
              <a:rPr sz="1200" i="1" spc="-179" baseline="-10416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lang="en-US" sz="1050" spc="5" dirty="0">
                <a:latin typeface="Arial"/>
                <a:cs typeface="Arial"/>
              </a:rPr>
              <a:t>=</a:t>
            </a:r>
            <a:r>
              <a:rPr lang="en-US" sz="1050" spc="5" baseline="-25000" dirty="0">
                <a:latin typeface="Arial"/>
                <a:cs typeface="Arial"/>
              </a:rPr>
              <a:t>def</a:t>
            </a:r>
            <a:r>
              <a:rPr sz="1050" spc="10" dirty="0" smtClean="0">
                <a:latin typeface="Arial"/>
                <a:cs typeface="Arial"/>
              </a:rPr>
              <a:t> </a:t>
            </a:r>
            <a:r>
              <a:rPr sz="1050" i="1" spc="-25" dirty="0">
                <a:latin typeface="Arial"/>
                <a:cs typeface="Arial"/>
              </a:rPr>
              <a:t>mpart</a:t>
            </a:r>
            <a:r>
              <a:rPr sz="1050" i="1" spc="180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55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0" dirty="0">
                <a:latin typeface="Menlo"/>
                <a:cs typeface="Menlo"/>
              </a:rPr>
              <a:t> </a:t>
            </a:r>
            <a:r>
              <a:rPr sz="1050" i="1" dirty="0">
                <a:latin typeface="Arial"/>
                <a:cs typeface="Arial"/>
              </a:rPr>
              <a:t>ED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0" dirty="0">
                <a:latin typeface="Menlo"/>
                <a:cs typeface="Menlo"/>
              </a:rPr>
              <a:t> </a:t>
            </a:r>
            <a:r>
              <a:rPr sz="1050" i="1" spc="10" dirty="0">
                <a:latin typeface="Arial"/>
                <a:cs typeface="Arial"/>
              </a:rPr>
              <a:t>PD</a:t>
            </a:r>
            <a:r>
              <a:rPr sz="1050" spc="10" dirty="0">
                <a:latin typeface="Arial"/>
                <a:cs typeface="Arial"/>
              </a:rPr>
              <a:t>(</a:t>
            </a:r>
            <a:r>
              <a:rPr sz="1050" i="1" spc="10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5" name="object 9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24</a:t>
            </a:r>
            <a:r>
              <a:rPr spc="50" dirty="0"/>
              <a:t>/59</a:t>
            </a:r>
          </a:p>
        </p:txBody>
      </p:sp>
      <p:sp>
        <p:nvSpPr>
          <p:cNvPr id="96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7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8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9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71676" y="1681137"/>
            <a:ext cx="41910" cy="0"/>
          </a:xfrm>
          <a:custGeom>
            <a:avLst/>
            <a:gdLst/>
            <a:ahLst/>
            <a:cxnLst/>
            <a:rect l="l" t="t" r="r" b="b"/>
            <a:pathLst>
              <a:path w="41909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611083" y="1681137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587345" y="1681137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347294" y="491591"/>
            <a:ext cx="3913504" cy="1894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2315">
              <a:lnSpc>
                <a:spcPct val="100000"/>
              </a:lnSpc>
            </a:pP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Part-whole relations</a:t>
            </a:r>
            <a:r>
              <a:rPr sz="1400" spc="15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(mereology)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12700" marR="5080">
              <a:lnSpc>
                <a:spcPct val="102600"/>
              </a:lnSpc>
              <a:spcBef>
                <a:spcPts val="1155"/>
              </a:spcBef>
            </a:pPr>
            <a:r>
              <a:rPr sz="1050" spc="-15" dirty="0">
                <a:latin typeface="Arial"/>
                <a:cs typeface="Arial"/>
              </a:rPr>
              <a:t>“quantity-mass”, </a:t>
            </a:r>
            <a:r>
              <a:rPr sz="1050" spc="-40" dirty="0">
                <a:latin typeface="Arial"/>
                <a:cs typeface="Arial"/>
              </a:rPr>
              <a:t>e.g., </a:t>
            </a:r>
            <a:r>
              <a:rPr sz="1050" spc="-85" dirty="0">
                <a:latin typeface="Courier New"/>
                <a:cs typeface="Courier New"/>
              </a:rPr>
              <a:t>Salt </a:t>
            </a:r>
            <a:r>
              <a:rPr sz="1050" spc="-110" dirty="0">
                <a:latin typeface="Arial"/>
                <a:cs typeface="Arial"/>
              </a:rPr>
              <a:t>as </a:t>
            </a:r>
            <a:r>
              <a:rPr sz="1050" spc="-30" dirty="0">
                <a:latin typeface="Arial"/>
                <a:cs typeface="Arial"/>
              </a:rPr>
              <a:t>subquantity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50" dirty="0">
                <a:latin typeface="Courier New"/>
                <a:cs typeface="Courier New"/>
              </a:rPr>
              <a:t>SeaWater</a:t>
            </a:r>
            <a:r>
              <a:rPr sz="1050" spc="-50" dirty="0">
                <a:latin typeface="Arial"/>
                <a:cs typeface="Arial"/>
              </a:rPr>
              <a:t>—different  </a:t>
            </a:r>
            <a:r>
              <a:rPr sz="1050" spc="-55" dirty="0">
                <a:latin typeface="Arial"/>
                <a:cs typeface="Arial"/>
              </a:rPr>
              <a:t>types 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50" dirty="0">
                <a:latin typeface="Arial"/>
                <a:cs typeface="Arial"/>
              </a:rPr>
              <a:t>amounts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15" dirty="0">
                <a:latin typeface="Arial"/>
                <a:cs typeface="Arial"/>
              </a:rPr>
              <a:t>matter.  </a:t>
            </a:r>
            <a:r>
              <a:rPr sz="1050" spc="-20" dirty="0">
                <a:latin typeface="Arial"/>
                <a:cs typeface="Arial"/>
              </a:rPr>
              <a:t>partial</a:t>
            </a:r>
            <a:r>
              <a:rPr sz="1050" spc="185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formalisation:</a:t>
            </a:r>
            <a:endParaRPr sz="10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 dirty="0">
              <a:latin typeface="Times New Roman"/>
              <a:cs typeface="Times New Roman"/>
            </a:endParaRPr>
          </a:p>
          <a:p>
            <a:pPr marL="167640">
              <a:lnSpc>
                <a:spcPct val="100000"/>
              </a:lnSpc>
            </a:pPr>
            <a:r>
              <a:rPr sz="1050" i="1" spc="-5" dirty="0">
                <a:latin typeface="Menlo"/>
                <a:cs typeface="Menlo"/>
              </a:rPr>
              <a:t>∀</a:t>
            </a:r>
            <a:r>
              <a:rPr sz="1050" i="1" spc="-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(</a:t>
            </a:r>
            <a:r>
              <a:rPr sz="1050" i="1" spc="-45" dirty="0">
                <a:latin typeface="Arial"/>
                <a:cs typeface="Arial"/>
              </a:rPr>
              <a:t>sub</a:t>
            </a:r>
            <a:r>
              <a:rPr sz="1050" i="1" spc="135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quantity</a:t>
            </a:r>
            <a:r>
              <a:rPr sz="1050" i="1" spc="220" dirty="0">
                <a:latin typeface="Arial"/>
                <a:cs typeface="Arial"/>
              </a:rPr>
              <a:t> </a:t>
            </a:r>
            <a:r>
              <a:rPr sz="1050" i="1" spc="20" dirty="0">
                <a:latin typeface="Arial"/>
                <a:cs typeface="Arial"/>
              </a:rPr>
              <a:t>of</a:t>
            </a:r>
            <a:r>
              <a:rPr sz="1200" i="1" spc="30" baseline="-10416" dirty="0">
                <a:latin typeface="Arial"/>
                <a:cs typeface="Arial"/>
              </a:rPr>
              <a:t>n</a:t>
            </a:r>
            <a:r>
              <a:rPr sz="1050" spc="20" dirty="0">
                <a:latin typeface="Arial"/>
                <a:cs typeface="Arial"/>
              </a:rPr>
              <a:t>(</a:t>
            </a:r>
            <a:r>
              <a:rPr sz="1050" i="1" spc="20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lang="en-US" sz="1050" spc="5" dirty="0">
                <a:latin typeface="Arial"/>
                <a:cs typeface="Arial"/>
              </a:rPr>
              <a:t>=</a:t>
            </a:r>
            <a:r>
              <a:rPr lang="en-US" sz="1050" spc="5" baseline="-25000" dirty="0">
                <a:latin typeface="Arial"/>
                <a:cs typeface="Arial"/>
              </a:rPr>
              <a:t>def</a:t>
            </a:r>
            <a:r>
              <a:rPr sz="1050" spc="10" dirty="0" smtClean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part</a:t>
            </a:r>
            <a:r>
              <a:rPr sz="1050" i="1" spc="180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55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0" dirty="0">
                <a:latin typeface="Menlo"/>
                <a:cs typeface="Menlo"/>
              </a:rPr>
              <a:t> </a:t>
            </a:r>
            <a:r>
              <a:rPr sz="1050" i="1" spc="40" dirty="0">
                <a:latin typeface="Arial"/>
                <a:cs typeface="Arial"/>
              </a:rPr>
              <a:t>M</a:t>
            </a:r>
            <a:r>
              <a:rPr sz="1050" spc="40" dirty="0">
                <a:latin typeface="Arial"/>
                <a:cs typeface="Arial"/>
              </a:rPr>
              <a:t>(</a:t>
            </a:r>
            <a:r>
              <a:rPr sz="1050" i="1" spc="40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0" dirty="0">
                <a:latin typeface="Menlo"/>
                <a:cs typeface="Menlo"/>
              </a:rPr>
              <a:t> </a:t>
            </a:r>
            <a:r>
              <a:rPr sz="1050" i="1" spc="40" dirty="0">
                <a:latin typeface="Arial"/>
                <a:cs typeface="Arial"/>
              </a:rPr>
              <a:t>M</a:t>
            </a:r>
            <a:r>
              <a:rPr sz="1050" spc="40" dirty="0">
                <a:latin typeface="Arial"/>
                <a:cs typeface="Arial"/>
              </a:rPr>
              <a:t>(</a:t>
            </a:r>
            <a:r>
              <a:rPr sz="1050" i="1" spc="40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  <a:p>
            <a:pPr marL="12700" marR="5080">
              <a:lnSpc>
                <a:spcPct val="102600"/>
              </a:lnSpc>
              <a:spcBef>
                <a:spcPts val="1095"/>
              </a:spcBef>
            </a:pPr>
            <a:r>
              <a:rPr sz="1050" dirty="0">
                <a:latin typeface="Arial"/>
                <a:cs typeface="Arial"/>
              </a:rPr>
              <a:t>“portion-object”, </a:t>
            </a:r>
            <a:r>
              <a:rPr sz="1050" spc="-25" dirty="0">
                <a:latin typeface="Arial"/>
                <a:cs typeface="Arial"/>
              </a:rPr>
              <a:t>relating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50" dirty="0">
                <a:latin typeface="Arial"/>
                <a:cs typeface="Arial"/>
              </a:rPr>
              <a:t>smaller </a:t>
            </a:r>
            <a:r>
              <a:rPr sz="1050" spc="-15" dirty="0">
                <a:latin typeface="Arial"/>
                <a:cs typeface="Arial"/>
              </a:rPr>
              <a:t>(or </a:t>
            </a:r>
            <a:r>
              <a:rPr sz="1050" spc="-45" dirty="0">
                <a:latin typeface="Arial"/>
                <a:cs typeface="Arial"/>
              </a:rPr>
              <a:t>sub) </a:t>
            </a:r>
            <a:r>
              <a:rPr sz="1050" spc="-20" dirty="0">
                <a:latin typeface="Arial"/>
                <a:cs typeface="Arial"/>
              </a:rPr>
              <a:t>part of </a:t>
            </a:r>
            <a:r>
              <a:rPr sz="1050" spc="-70" dirty="0">
                <a:latin typeface="Arial"/>
                <a:cs typeface="Arial"/>
              </a:rPr>
              <a:t>an </a:t>
            </a:r>
            <a:r>
              <a:rPr sz="1050" spc="-35" dirty="0">
                <a:latin typeface="Arial"/>
                <a:cs typeface="Arial"/>
              </a:rPr>
              <a:t>amount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250" dirty="0">
                <a:latin typeface="Arial"/>
                <a:cs typeface="Arial"/>
              </a:rPr>
              <a:t> </a:t>
            </a:r>
            <a:r>
              <a:rPr sz="1050" spc="-15" dirty="0">
                <a:latin typeface="Arial"/>
                <a:cs typeface="Arial"/>
              </a:rPr>
              <a:t>matter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5" dirty="0">
                <a:latin typeface="Arial"/>
                <a:cs typeface="Arial"/>
              </a:rPr>
              <a:t>whole; </a:t>
            </a:r>
            <a:r>
              <a:rPr sz="1050" spc="-95" dirty="0">
                <a:latin typeface="Arial"/>
                <a:cs typeface="Arial"/>
              </a:rPr>
              <a:t>same </a:t>
            </a:r>
            <a:r>
              <a:rPr sz="1050" spc="-35" dirty="0">
                <a:latin typeface="Arial"/>
                <a:cs typeface="Arial"/>
              </a:rPr>
              <a:t>type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15" dirty="0">
                <a:latin typeface="Arial"/>
                <a:cs typeface="Arial"/>
              </a:rPr>
              <a:t>stuff; </a:t>
            </a:r>
            <a:r>
              <a:rPr sz="1050" spc="-50" dirty="0">
                <a:latin typeface="Arial"/>
                <a:cs typeface="Arial"/>
              </a:rPr>
              <a:t>e.g. </a:t>
            </a:r>
            <a:r>
              <a:rPr sz="1050" spc="-80" dirty="0">
                <a:latin typeface="Arial"/>
                <a:cs typeface="Arial"/>
              </a:rPr>
              <a:t>glass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55" dirty="0">
                <a:latin typeface="Arial"/>
                <a:cs typeface="Arial"/>
              </a:rPr>
              <a:t>wine </a:t>
            </a:r>
            <a:r>
              <a:rPr sz="1050" spc="85" dirty="0">
                <a:latin typeface="Arial"/>
                <a:cs typeface="Arial"/>
              </a:rPr>
              <a:t>&amp; </a:t>
            </a:r>
            <a:r>
              <a:rPr sz="1050" spc="-5" dirty="0">
                <a:latin typeface="Arial"/>
                <a:cs typeface="Arial"/>
              </a:rPr>
              <a:t>bottle 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45" dirty="0">
                <a:latin typeface="Arial"/>
                <a:cs typeface="Arial"/>
              </a:rPr>
              <a:t>wine.  </a:t>
            </a:r>
            <a:r>
              <a:rPr sz="1050" spc="-20" dirty="0">
                <a:latin typeface="Arial"/>
                <a:cs typeface="Arial"/>
              </a:rPr>
              <a:t>partial</a:t>
            </a:r>
            <a:r>
              <a:rPr sz="1050" spc="110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formalisation: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1465186" y="2647797"/>
            <a:ext cx="41910" cy="0"/>
          </a:xfrm>
          <a:custGeom>
            <a:avLst/>
            <a:gdLst/>
            <a:ahLst/>
            <a:cxnLst/>
            <a:rect l="l" t="t" r="r" b="b"/>
            <a:pathLst>
              <a:path w="41909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407970" y="2647797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681620" y="2510625"/>
            <a:ext cx="3604629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spc="-5" dirty="0">
                <a:latin typeface="Menlo"/>
                <a:cs typeface="Menlo"/>
              </a:rPr>
              <a:t>∀</a:t>
            </a:r>
            <a:r>
              <a:rPr sz="1050" i="1" spc="-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(</a:t>
            </a:r>
            <a:r>
              <a:rPr sz="1050" i="1" spc="-10" dirty="0">
                <a:latin typeface="Arial"/>
                <a:cs typeface="Arial"/>
              </a:rPr>
              <a:t>portion</a:t>
            </a:r>
            <a:r>
              <a:rPr sz="1050" i="1" spc="110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55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lang="en-US" sz="1050" spc="5" dirty="0">
                <a:latin typeface="Arial"/>
                <a:cs typeface="Arial"/>
              </a:rPr>
              <a:t>=</a:t>
            </a:r>
            <a:r>
              <a:rPr lang="en-US" sz="1050" spc="5" baseline="-25000" dirty="0">
                <a:latin typeface="Arial"/>
                <a:cs typeface="Arial"/>
              </a:rPr>
              <a:t>def</a:t>
            </a:r>
            <a:r>
              <a:rPr sz="1050" spc="5" dirty="0" smtClean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part</a:t>
            </a:r>
            <a:r>
              <a:rPr sz="1050" i="1" spc="175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55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0" dirty="0">
                <a:latin typeface="Menlo"/>
                <a:cs typeface="Menlo"/>
              </a:rPr>
              <a:t> </a:t>
            </a:r>
            <a:r>
              <a:rPr sz="1050" i="1" spc="40" dirty="0">
                <a:latin typeface="Arial"/>
                <a:cs typeface="Arial"/>
              </a:rPr>
              <a:t>M</a:t>
            </a:r>
            <a:r>
              <a:rPr sz="1050" spc="40" dirty="0">
                <a:latin typeface="Arial"/>
                <a:cs typeface="Arial"/>
              </a:rPr>
              <a:t>(</a:t>
            </a:r>
            <a:r>
              <a:rPr sz="1050" i="1" spc="40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0" dirty="0">
                <a:latin typeface="Menlo"/>
                <a:cs typeface="Menlo"/>
              </a:rPr>
              <a:t> </a:t>
            </a:r>
            <a:r>
              <a:rPr sz="1050" i="1" spc="40" dirty="0">
                <a:latin typeface="Arial"/>
                <a:cs typeface="Arial"/>
              </a:rPr>
              <a:t>M</a:t>
            </a:r>
            <a:r>
              <a:rPr sz="1050" spc="40" dirty="0">
                <a:latin typeface="Arial"/>
                <a:cs typeface="Arial"/>
              </a:rPr>
              <a:t>(</a:t>
            </a:r>
            <a:r>
              <a:rPr sz="1050" i="1" spc="40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5" name="object 9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25</a:t>
            </a:r>
            <a:r>
              <a:rPr spc="50" dirty="0"/>
              <a:t>/59</a:t>
            </a:r>
          </a:p>
        </p:txBody>
      </p:sp>
      <p:sp>
        <p:nvSpPr>
          <p:cNvPr id="96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7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8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9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449095" y="1338630"/>
            <a:ext cx="41910" cy="0"/>
          </a:xfrm>
          <a:custGeom>
            <a:avLst/>
            <a:gdLst/>
            <a:ahLst/>
            <a:cxnLst/>
            <a:rect l="l" t="t" r="r" b="b"/>
            <a:pathLst>
              <a:path w="41909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357348" y="1338630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388245" y="1644269"/>
            <a:ext cx="43815" cy="0"/>
          </a:xfrm>
          <a:custGeom>
            <a:avLst/>
            <a:gdLst/>
            <a:ahLst/>
            <a:cxnLst/>
            <a:rect l="l" t="t" r="r" b="b"/>
            <a:pathLst>
              <a:path w="43814">
                <a:moveTo>
                  <a:pt x="0" y="0"/>
                </a:moveTo>
                <a:lnTo>
                  <a:pt x="4363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998368" y="1816341"/>
            <a:ext cx="43815" cy="0"/>
          </a:xfrm>
          <a:custGeom>
            <a:avLst/>
            <a:gdLst/>
            <a:ahLst/>
            <a:cxnLst/>
            <a:rect l="l" t="t" r="r" b="b"/>
            <a:pathLst>
              <a:path w="43814">
                <a:moveTo>
                  <a:pt x="0" y="0"/>
                </a:moveTo>
                <a:lnTo>
                  <a:pt x="4363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449336" y="2273185"/>
            <a:ext cx="41910" cy="0"/>
          </a:xfrm>
          <a:custGeom>
            <a:avLst/>
            <a:gdLst/>
            <a:ahLst/>
            <a:cxnLst/>
            <a:rect l="l" t="t" r="r" b="b"/>
            <a:pathLst>
              <a:path w="41909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357589" y="2273185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401952" y="2445258"/>
            <a:ext cx="41910" cy="0"/>
          </a:xfrm>
          <a:custGeom>
            <a:avLst/>
            <a:gdLst/>
            <a:ahLst/>
            <a:cxnLst/>
            <a:rect l="l" t="t" r="r" b="b"/>
            <a:pathLst>
              <a:path w="41909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305888" y="2445258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310017" y="2770085"/>
            <a:ext cx="41910" cy="0"/>
          </a:xfrm>
          <a:custGeom>
            <a:avLst/>
            <a:gdLst/>
            <a:ahLst/>
            <a:cxnLst/>
            <a:rect l="l" t="t" r="r" b="b"/>
            <a:pathLst>
              <a:path w="41909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218270" y="2770085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401952" y="2942170"/>
            <a:ext cx="41910" cy="0"/>
          </a:xfrm>
          <a:custGeom>
            <a:avLst/>
            <a:gdLst/>
            <a:ahLst/>
            <a:cxnLst/>
            <a:rect l="l" t="t" r="r" b="b"/>
            <a:pathLst>
              <a:path w="41909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305888" y="2942170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083195" y="3212871"/>
            <a:ext cx="41910" cy="0"/>
          </a:xfrm>
          <a:custGeom>
            <a:avLst/>
            <a:gdLst/>
            <a:ahLst/>
            <a:cxnLst/>
            <a:rect l="l" t="t" r="r" b="b"/>
            <a:pathLst>
              <a:path w="41909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374762" y="3212871"/>
            <a:ext cx="41910" cy="0"/>
          </a:xfrm>
          <a:custGeom>
            <a:avLst/>
            <a:gdLst/>
            <a:ahLst/>
            <a:cxnLst/>
            <a:rect l="l" t="t" r="r" b="b"/>
            <a:pathLst>
              <a:path w="41909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317546" y="3212871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347294" y="491591"/>
            <a:ext cx="4091356" cy="2695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1925" algn="ctr">
              <a:lnSpc>
                <a:spcPct val="100000"/>
              </a:lnSpc>
            </a:pP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Part-whole relations</a:t>
            </a:r>
            <a:r>
              <a:rPr sz="1400" spc="15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(mereology)</a:t>
            </a:r>
            <a:endParaRPr sz="1400" dirty="0">
              <a:latin typeface="Arial"/>
              <a:cs typeface="Arial"/>
            </a:endParaRPr>
          </a:p>
          <a:p>
            <a:pPr marL="12700" marR="217170">
              <a:lnSpc>
                <a:spcPct val="102600"/>
              </a:lnSpc>
              <a:spcBef>
                <a:spcPts val="110"/>
              </a:spcBef>
            </a:pPr>
            <a:r>
              <a:rPr sz="1050" spc="-90" dirty="0">
                <a:latin typeface="Arial"/>
                <a:cs typeface="Arial"/>
              </a:rPr>
              <a:t>processes </a:t>
            </a:r>
            <a:r>
              <a:rPr sz="1050" spc="-65" dirty="0">
                <a:latin typeface="Arial"/>
                <a:cs typeface="Arial"/>
              </a:rPr>
              <a:t>and </a:t>
            </a:r>
            <a:r>
              <a:rPr sz="1050" spc="-80" dirty="0">
                <a:latin typeface="Arial"/>
                <a:cs typeface="Arial"/>
              </a:rPr>
              <a:t>sub-processes </a:t>
            </a:r>
            <a:r>
              <a:rPr sz="1050" spc="-30" dirty="0">
                <a:latin typeface="Arial"/>
                <a:cs typeface="Arial"/>
              </a:rPr>
              <a:t>(e.g. </a:t>
            </a:r>
            <a:r>
              <a:rPr sz="1050" spc="-85" dirty="0">
                <a:latin typeface="Courier New"/>
                <a:cs typeface="Courier New"/>
              </a:rPr>
              <a:t>Chewing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45" dirty="0">
                <a:latin typeface="Arial"/>
                <a:cs typeface="Arial"/>
              </a:rPr>
              <a:t>involved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30" dirty="0">
                <a:latin typeface="Arial"/>
                <a:cs typeface="Arial"/>
              </a:rPr>
              <a:t>the  </a:t>
            </a:r>
            <a:r>
              <a:rPr sz="1050" spc="-55" dirty="0">
                <a:latin typeface="Arial"/>
                <a:cs typeface="Arial"/>
              </a:rPr>
              <a:t>grander </a:t>
            </a:r>
            <a:r>
              <a:rPr sz="1050" spc="-80" dirty="0">
                <a:latin typeface="Arial"/>
                <a:cs typeface="Arial"/>
              </a:rPr>
              <a:t>process  </a:t>
            </a:r>
            <a:r>
              <a:rPr sz="1050" spc="-20" dirty="0">
                <a:latin typeface="Arial"/>
                <a:cs typeface="Arial"/>
              </a:rPr>
              <a:t>of</a:t>
            </a:r>
            <a:r>
              <a:rPr sz="1050" spc="100" dirty="0">
                <a:latin typeface="Arial"/>
                <a:cs typeface="Arial"/>
              </a:rPr>
              <a:t> </a:t>
            </a:r>
            <a:r>
              <a:rPr sz="1050" spc="-65" dirty="0">
                <a:latin typeface="Courier New"/>
                <a:cs typeface="Courier New"/>
              </a:rPr>
              <a:t>Eating</a:t>
            </a:r>
            <a:r>
              <a:rPr sz="1050" spc="-65" dirty="0">
                <a:latin typeface="Arial"/>
                <a:cs typeface="Arial"/>
              </a:rPr>
              <a:t>)</a:t>
            </a:r>
            <a:endParaRPr sz="10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 dirty="0">
              <a:latin typeface="Times New Roman"/>
              <a:cs typeface="Times New Roman"/>
            </a:endParaRPr>
          </a:p>
          <a:p>
            <a:pPr marL="264160">
              <a:lnSpc>
                <a:spcPct val="100000"/>
              </a:lnSpc>
            </a:pPr>
            <a:r>
              <a:rPr sz="1050" i="1" spc="-5" dirty="0">
                <a:latin typeface="Menlo"/>
                <a:cs typeface="Menlo"/>
              </a:rPr>
              <a:t>∀</a:t>
            </a:r>
            <a:r>
              <a:rPr sz="1050" i="1" spc="-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(</a:t>
            </a:r>
            <a:r>
              <a:rPr sz="1050" i="1" spc="-35" dirty="0">
                <a:latin typeface="Arial"/>
                <a:cs typeface="Arial"/>
              </a:rPr>
              <a:t>involved</a:t>
            </a:r>
            <a:r>
              <a:rPr sz="1050" i="1" spc="200" dirty="0">
                <a:latin typeface="Arial"/>
                <a:cs typeface="Arial"/>
              </a:rPr>
              <a:t> </a:t>
            </a:r>
            <a:r>
              <a:rPr sz="1050" i="1" spc="15" dirty="0">
                <a:latin typeface="Arial"/>
                <a:cs typeface="Arial"/>
              </a:rPr>
              <a:t>in</a:t>
            </a:r>
            <a:r>
              <a:rPr sz="1050" spc="15" dirty="0">
                <a:latin typeface="Arial"/>
                <a:cs typeface="Arial"/>
              </a:rPr>
              <a:t>(</a:t>
            </a:r>
            <a:r>
              <a:rPr sz="1050" i="1" spc="1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lang="en-US" sz="1050" spc="5" dirty="0">
                <a:latin typeface="Arial"/>
                <a:cs typeface="Arial"/>
              </a:rPr>
              <a:t>=</a:t>
            </a:r>
            <a:r>
              <a:rPr lang="en-US" sz="1050" spc="5" baseline="-25000" dirty="0">
                <a:latin typeface="Arial"/>
                <a:cs typeface="Arial"/>
              </a:rPr>
              <a:t>def</a:t>
            </a:r>
            <a:r>
              <a:rPr sz="1050" spc="10" dirty="0" smtClean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part</a:t>
            </a:r>
            <a:r>
              <a:rPr sz="1050" i="1" spc="175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55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0" dirty="0">
                <a:latin typeface="Menlo"/>
                <a:cs typeface="Menlo"/>
              </a:rPr>
              <a:t> </a:t>
            </a:r>
            <a:r>
              <a:rPr sz="1050" i="1" spc="10" dirty="0">
                <a:latin typeface="Arial"/>
                <a:cs typeface="Arial"/>
              </a:rPr>
              <a:t>PD</a:t>
            </a:r>
            <a:r>
              <a:rPr sz="1050" spc="10" dirty="0">
                <a:latin typeface="Arial"/>
                <a:cs typeface="Arial"/>
              </a:rPr>
              <a:t>(</a:t>
            </a:r>
            <a:r>
              <a:rPr sz="1050" i="1" spc="10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0" dirty="0">
                <a:latin typeface="Menlo"/>
                <a:cs typeface="Menlo"/>
              </a:rPr>
              <a:t> </a:t>
            </a:r>
            <a:r>
              <a:rPr sz="1050" i="1" spc="10" dirty="0">
                <a:latin typeface="Arial"/>
                <a:cs typeface="Arial"/>
              </a:rPr>
              <a:t>PD</a:t>
            </a:r>
            <a:r>
              <a:rPr sz="1050" spc="10" dirty="0">
                <a:latin typeface="Arial"/>
                <a:cs typeface="Arial"/>
              </a:rPr>
              <a:t>(</a:t>
            </a:r>
            <a:r>
              <a:rPr sz="1050" i="1" spc="10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  <a:p>
            <a:pPr marL="12700" marR="5080">
              <a:lnSpc>
                <a:spcPct val="102600"/>
              </a:lnSpc>
              <a:spcBef>
                <a:spcPts val="1050"/>
              </a:spcBef>
            </a:pPr>
            <a:r>
              <a:rPr sz="1050" spc="-30" dirty="0">
                <a:latin typeface="Arial"/>
                <a:cs typeface="Arial"/>
              </a:rPr>
              <a:t>Object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10" dirty="0">
                <a:latin typeface="Arial"/>
                <a:cs typeface="Arial"/>
              </a:rPr>
              <a:t>its </a:t>
            </a:r>
            <a:r>
              <a:rPr sz="1050" spc="-35" dirty="0">
                <a:latin typeface="Arial"/>
                <a:cs typeface="Arial"/>
              </a:rPr>
              <a:t>2D </a:t>
            </a:r>
            <a:r>
              <a:rPr sz="1050" spc="-45" dirty="0">
                <a:latin typeface="Arial"/>
                <a:cs typeface="Arial"/>
              </a:rPr>
              <a:t>or </a:t>
            </a:r>
            <a:r>
              <a:rPr sz="1050" spc="-35" dirty="0">
                <a:latin typeface="Arial"/>
                <a:cs typeface="Arial"/>
              </a:rPr>
              <a:t>3D </a:t>
            </a:r>
            <a:r>
              <a:rPr sz="1050" spc="-40" dirty="0">
                <a:latin typeface="Arial"/>
                <a:cs typeface="Arial"/>
              </a:rPr>
              <a:t>region, </a:t>
            </a:r>
            <a:r>
              <a:rPr sz="1050" spc="-75" dirty="0">
                <a:latin typeface="Arial"/>
                <a:cs typeface="Arial"/>
              </a:rPr>
              <a:t>such </a:t>
            </a:r>
            <a:r>
              <a:rPr sz="1050" spc="-110" dirty="0">
                <a:latin typeface="Arial"/>
                <a:cs typeface="Arial"/>
              </a:rPr>
              <a:t>as </a:t>
            </a:r>
            <a:r>
              <a:rPr sz="1050" spc="-85" dirty="0">
                <a:latin typeface="Courier New"/>
                <a:cs typeface="Courier New"/>
              </a:rPr>
              <a:t>contained in(John’s  address book, John’s bag)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85" dirty="0">
                <a:latin typeface="Courier New"/>
                <a:cs typeface="Courier New"/>
              </a:rPr>
              <a:t>located in(Pretoria,  South</a:t>
            </a:r>
            <a:r>
              <a:rPr sz="1050" spc="-145" dirty="0">
                <a:latin typeface="Courier New"/>
                <a:cs typeface="Courier New"/>
              </a:rPr>
              <a:t> </a:t>
            </a:r>
            <a:r>
              <a:rPr sz="1050" spc="-85" dirty="0">
                <a:latin typeface="Courier New"/>
                <a:cs typeface="Courier New"/>
              </a:rPr>
              <a:t>Africa)</a:t>
            </a:r>
            <a:endParaRPr sz="1050" dirty="0">
              <a:latin typeface="Courier New"/>
              <a:cs typeface="Courier New"/>
            </a:endParaRPr>
          </a:p>
          <a:p>
            <a:pPr marL="175260">
              <a:lnSpc>
                <a:spcPct val="100000"/>
              </a:lnSpc>
              <a:spcBef>
                <a:spcPts val="919"/>
              </a:spcBef>
            </a:pPr>
            <a:r>
              <a:rPr sz="1050" i="1" spc="-5" dirty="0">
                <a:latin typeface="Menlo"/>
                <a:cs typeface="Menlo"/>
              </a:rPr>
              <a:t>∀</a:t>
            </a:r>
            <a:r>
              <a:rPr sz="1050" i="1" spc="-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(</a:t>
            </a:r>
            <a:r>
              <a:rPr sz="1050" i="1" spc="-35" dirty="0">
                <a:latin typeface="Arial"/>
                <a:cs typeface="Arial"/>
              </a:rPr>
              <a:t>contained</a:t>
            </a:r>
            <a:r>
              <a:rPr sz="1050" i="1" spc="204" dirty="0">
                <a:latin typeface="Arial"/>
                <a:cs typeface="Arial"/>
              </a:rPr>
              <a:t> </a:t>
            </a:r>
            <a:r>
              <a:rPr sz="1050" i="1" spc="15" dirty="0">
                <a:latin typeface="Arial"/>
                <a:cs typeface="Arial"/>
              </a:rPr>
              <a:t>in</a:t>
            </a:r>
            <a:r>
              <a:rPr sz="1050" spc="15" dirty="0">
                <a:latin typeface="Arial"/>
                <a:cs typeface="Arial"/>
              </a:rPr>
              <a:t>(</a:t>
            </a:r>
            <a:r>
              <a:rPr sz="1050" i="1" spc="1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lang="en-US" sz="1050" spc="5" dirty="0">
                <a:latin typeface="Arial"/>
                <a:cs typeface="Arial"/>
              </a:rPr>
              <a:t>=</a:t>
            </a:r>
            <a:r>
              <a:rPr lang="en-US" sz="1050" spc="5" baseline="-25000" dirty="0">
                <a:latin typeface="Arial"/>
                <a:cs typeface="Arial"/>
              </a:rPr>
              <a:t>def</a:t>
            </a:r>
            <a:r>
              <a:rPr sz="1050" spc="10" dirty="0" smtClean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part</a:t>
            </a:r>
            <a:r>
              <a:rPr sz="1050" i="1" spc="180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55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0" dirty="0">
                <a:latin typeface="Menlo"/>
                <a:cs typeface="Menlo"/>
              </a:rPr>
              <a:t> </a:t>
            </a:r>
            <a:r>
              <a:rPr sz="1050" i="1" spc="-90" dirty="0">
                <a:latin typeface="Arial"/>
                <a:cs typeface="Arial"/>
              </a:rPr>
              <a:t>R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0" dirty="0">
                <a:latin typeface="Menlo"/>
                <a:cs typeface="Menlo"/>
              </a:rPr>
              <a:t> </a:t>
            </a:r>
            <a:r>
              <a:rPr sz="1050" i="1" spc="-90" dirty="0">
                <a:latin typeface="Arial"/>
                <a:cs typeface="Arial"/>
              </a:rPr>
              <a:t>R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5" dirty="0">
                <a:latin typeface="Arial"/>
                <a:cs typeface="Arial"/>
              </a:rPr>
              <a:t>)</a:t>
            </a:r>
            <a:r>
              <a:rPr sz="1050" i="1" spc="55" dirty="0">
                <a:latin typeface="Menlo"/>
                <a:cs typeface="Menlo"/>
              </a:rPr>
              <a:t>∧</a:t>
            </a:r>
            <a:endParaRPr sz="1050" dirty="0">
              <a:latin typeface="Menlo"/>
              <a:cs typeface="Menlo"/>
            </a:endParaRPr>
          </a:p>
          <a:p>
            <a:pPr marL="469265">
              <a:lnSpc>
                <a:spcPct val="100000"/>
              </a:lnSpc>
              <a:spcBef>
                <a:spcPts val="30"/>
              </a:spcBef>
            </a:pPr>
            <a:r>
              <a:rPr sz="1050" i="1" spc="-15" dirty="0">
                <a:latin typeface="Menlo"/>
                <a:cs typeface="Menlo"/>
              </a:rPr>
              <a:t>∃</a:t>
            </a:r>
            <a:r>
              <a:rPr sz="1050" i="1" spc="-15" dirty="0">
                <a:latin typeface="Arial"/>
                <a:cs typeface="Arial"/>
              </a:rPr>
              <a:t>z,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50" dirty="0">
                <a:latin typeface="Arial"/>
                <a:cs typeface="Arial"/>
              </a:rPr>
              <a:t>w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(</a:t>
            </a:r>
            <a:r>
              <a:rPr sz="1050" i="1" spc="-55" dirty="0">
                <a:latin typeface="Arial"/>
                <a:cs typeface="Arial"/>
              </a:rPr>
              <a:t>has  </a:t>
            </a:r>
            <a:r>
              <a:rPr sz="1050" spc="15" dirty="0">
                <a:latin typeface="Arial"/>
                <a:cs typeface="Arial"/>
              </a:rPr>
              <a:t>3</a:t>
            </a:r>
            <a:r>
              <a:rPr sz="1050" i="1" spc="15" dirty="0">
                <a:latin typeface="Arial"/>
                <a:cs typeface="Arial"/>
              </a:rPr>
              <a:t>D</a:t>
            </a:r>
            <a:r>
              <a:rPr sz="1050" spc="15" dirty="0">
                <a:latin typeface="Arial"/>
                <a:cs typeface="Arial"/>
              </a:rPr>
              <a:t>(</a:t>
            </a:r>
            <a:r>
              <a:rPr sz="1050" i="1" spc="15" dirty="0">
                <a:latin typeface="Arial"/>
                <a:cs typeface="Arial"/>
              </a:rPr>
              <a:t>z,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0" dirty="0">
                <a:latin typeface="Menlo"/>
                <a:cs typeface="Menlo"/>
              </a:rPr>
              <a:t> </a:t>
            </a:r>
            <a:r>
              <a:rPr sz="1050" i="1" spc="-90" dirty="0">
                <a:latin typeface="Arial"/>
                <a:cs typeface="Arial"/>
              </a:rPr>
              <a:t>has </a:t>
            </a:r>
            <a:r>
              <a:rPr sz="1050" i="1" spc="-20" dirty="0">
                <a:latin typeface="Arial"/>
                <a:cs typeface="Arial"/>
              </a:rPr>
              <a:t> </a:t>
            </a:r>
            <a:r>
              <a:rPr sz="1050" spc="25" dirty="0">
                <a:latin typeface="Arial"/>
                <a:cs typeface="Arial"/>
              </a:rPr>
              <a:t>3</a:t>
            </a:r>
            <a:r>
              <a:rPr sz="1050" i="1" spc="25" dirty="0">
                <a:latin typeface="Arial"/>
                <a:cs typeface="Arial"/>
              </a:rPr>
              <a:t>D</a:t>
            </a:r>
            <a:r>
              <a:rPr sz="1050" spc="25" dirty="0">
                <a:latin typeface="Arial"/>
                <a:cs typeface="Arial"/>
              </a:rPr>
              <a:t>(</a:t>
            </a:r>
            <a:r>
              <a:rPr sz="1050" i="1" spc="25" dirty="0">
                <a:latin typeface="Arial"/>
                <a:cs typeface="Arial"/>
              </a:rPr>
              <a:t>w,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0" dirty="0">
                <a:latin typeface="Menlo"/>
                <a:cs typeface="Menlo"/>
              </a:rPr>
              <a:t> </a:t>
            </a:r>
            <a:r>
              <a:rPr sz="1050" i="1" spc="-10" dirty="0">
                <a:latin typeface="Arial"/>
                <a:cs typeface="Arial"/>
              </a:rPr>
              <a:t>ED</a:t>
            </a:r>
            <a:r>
              <a:rPr sz="1050" spc="-10" dirty="0">
                <a:latin typeface="Arial"/>
                <a:cs typeface="Arial"/>
              </a:rPr>
              <a:t>(</a:t>
            </a:r>
            <a:r>
              <a:rPr sz="1050" i="1" spc="-10" dirty="0">
                <a:latin typeface="Arial"/>
                <a:cs typeface="Arial"/>
              </a:rPr>
              <a:t>z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0" dirty="0">
                <a:latin typeface="Menlo"/>
                <a:cs typeface="Menlo"/>
              </a:rPr>
              <a:t> </a:t>
            </a:r>
            <a:r>
              <a:rPr sz="1050" i="1" dirty="0">
                <a:latin typeface="Arial"/>
                <a:cs typeface="Arial"/>
              </a:rPr>
              <a:t>ED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w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)))</a:t>
            </a:r>
            <a:endParaRPr sz="1050" dirty="0">
              <a:latin typeface="Arial"/>
              <a:cs typeface="Arial"/>
            </a:endParaRPr>
          </a:p>
          <a:p>
            <a:pPr marL="175260">
              <a:lnSpc>
                <a:spcPct val="100000"/>
              </a:lnSpc>
              <a:spcBef>
                <a:spcPts val="1235"/>
              </a:spcBef>
            </a:pPr>
            <a:r>
              <a:rPr sz="1050" i="1" spc="-5" dirty="0">
                <a:latin typeface="Menlo"/>
                <a:cs typeface="Menlo"/>
              </a:rPr>
              <a:t>∀</a:t>
            </a:r>
            <a:r>
              <a:rPr sz="1050" i="1" spc="-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(</a:t>
            </a:r>
            <a:r>
              <a:rPr sz="1050" i="1" spc="-25" dirty="0">
                <a:latin typeface="Arial"/>
                <a:cs typeface="Arial"/>
              </a:rPr>
              <a:t>located</a:t>
            </a:r>
            <a:r>
              <a:rPr sz="1050" i="1" spc="200" dirty="0">
                <a:latin typeface="Arial"/>
                <a:cs typeface="Arial"/>
              </a:rPr>
              <a:t> </a:t>
            </a:r>
            <a:r>
              <a:rPr sz="1050" i="1" spc="15" dirty="0">
                <a:latin typeface="Arial"/>
                <a:cs typeface="Arial"/>
              </a:rPr>
              <a:t>in</a:t>
            </a:r>
            <a:r>
              <a:rPr sz="1050" spc="15" dirty="0">
                <a:latin typeface="Arial"/>
                <a:cs typeface="Arial"/>
              </a:rPr>
              <a:t>(</a:t>
            </a:r>
            <a:r>
              <a:rPr sz="1050" i="1" spc="1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lang="en-US" sz="1050" spc="5" dirty="0">
                <a:latin typeface="Arial"/>
                <a:cs typeface="Arial"/>
              </a:rPr>
              <a:t>=</a:t>
            </a:r>
            <a:r>
              <a:rPr lang="en-US" sz="1050" spc="5" baseline="-25000" dirty="0">
                <a:latin typeface="Arial"/>
                <a:cs typeface="Arial"/>
              </a:rPr>
              <a:t>def</a:t>
            </a:r>
            <a:r>
              <a:rPr sz="1050" spc="10" dirty="0" smtClean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part</a:t>
            </a:r>
            <a:r>
              <a:rPr sz="1050" i="1" spc="175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55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0" dirty="0">
                <a:latin typeface="Menlo"/>
                <a:cs typeface="Menlo"/>
              </a:rPr>
              <a:t> </a:t>
            </a:r>
            <a:r>
              <a:rPr sz="1050" i="1" spc="-90" dirty="0">
                <a:latin typeface="Arial"/>
                <a:cs typeface="Arial"/>
              </a:rPr>
              <a:t>R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0" dirty="0">
                <a:latin typeface="Menlo"/>
                <a:cs typeface="Menlo"/>
              </a:rPr>
              <a:t> </a:t>
            </a:r>
            <a:r>
              <a:rPr sz="1050" i="1" spc="-90" dirty="0">
                <a:latin typeface="Arial"/>
                <a:cs typeface="Arial"/>
              </a:rPr>
              <a:t>R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5" dirty="0">
                <a:latin typeface="Arial"/>
                <a:cs typeface="Arial"/>
              </a:rPr>
              <a:t>)</a:t>
            </a:r>
            <a:r>
              <a:rPr sz="1050" i="1" spc="55" dirty="0">
                <a:latin typeface="Menlo"/>
                <a:cs typeface="Menlo"/>
              </a:rPr>
              <a:t>∧</a:t>
            </a:r>
            <a:endParaRPr sz="1050" dirty="0">
              <a:latin typeface="Menlo"/>
              <a:cs typeface="Menlo"/>
            </a:endParaRPr>
          </a:p>
          <a:p>
            <a:pPr marL="469265">
              <a:lnSpc>
                <a:spcPct val="100000"/>
              </a:lnSpc>
              <a:spcBef>
                <a:spcPts val="35"/>
              </a:spcBef>
            </a:pPr>
            <a:r>
              <a:rPr sz="1050" i="1" spc="-15" dirty="0">
                <a:latin typeface="Menlo"/>
                <a:cs typeface="Menlo"/>
              </a:rPr>
              <a:t>∃</a:t>
            </a:r>
            <a:r>
              <a:rPr sz="1050" i="1" spc="-15" dirty="0">
                <a:latin typeface="Arial"/>
                <a:cs typeface="Arial"/>
              </a:rPr>
              <a:t>z,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50" dirty="0">
                <a:latin typeface="Arial"/>
                <a:cs typeface="Arial"/>
              </a:rPr>
              <a:t>w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(</a:t>
            </a:r>
            <a:r>
              <a:rPr sz="1050" i="1" spc="-55" dirty="0">
                <a:latin typeface="Arial"/>
                <a:cs typeface="Arial"/>
              </a:rPr>
              <a:t>has  </a:t>
            </a:r>
            <a:r>
              <a:rPr sz="1050" spc="15" dirty="0">
                <a:latin typeface="Arial"/>
                <a:cs typeface="Arial"/>
              </a:rPr>
              <a:t>2</a:t>
            </a:r>
            <a:r>
              <a:rPr sz="1050" i="1" spc="15" dirty="0">
                <a:latin typeface="Arial"/>
                <a:cs typeface="Arial"/>
              </a:rPr>
              <a:t>D</a:t>
            </a:r>
            <a:r>
              <a:rPr sz="1050" spc="15" dirty="0">
                <a:latin typeface="Arial"/>
                <a:cs typeface="Arial"/>
              </a:rPr>
              <a:t>(</a:t>
            </a:r>
            <a:r>
              <a:rPr sz="1050" i="1" spc="15" dirty="0">
                <a:latin typeface="Arial"/>
                <a:cs typeface="Arial"/>
              </a:rPr>
              <a:t>z,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x</a:t>
            </a:r>
            <a:r>
              <a:rPr sz="1050" i="1" spc="-19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0" dirty="0">
                <a:latin typeface="Menlo"/>
                <a:cs typeface="Menlo"/>
              </a:rPr>
              <a:t> </a:t>
            </a:r>
            <a:r>
              <a:rPr sz="1050" i="1" spc="-90" dirty="0">
                <a:latin typeface="Arial"/>
                <a:cs typeface="Arial"/>
              </a:rPr>
              <a:t>has </a:t>
            </a:r>
            <a:r>
              <a:rPr sz="1050" i="1" spc="-20" dirty="0">
                <a:latin typeface="Arial"/>
                <a:cs typeface="Arial"/>
              </a:rPr>
              <a:t> </a:t>
            </a:r>
            <a:r>
              <a:rPr sz="1050" spc="25" dirty="0">
                <a:latin typeface="Arial"/>
                <a:cs typeface="Arial"/>
              </a:rPr>
              <a:t>2</a:t>
            </a:r>
            <a:r>
              <a:rPr sz="1050" i="1" spc="25" dirty="0">
                <a:latin typeface="Arial"/>
                <a:cs typeface="Arial"/>
              </a:rPr>
              <a:t>D</a:t>
            </a:r>
            <a:r>
              <a:rPr sz="1050" spc="25" dirty="0">
                <a:latin typeface="Arial"/>
                <a:cs typeface="Arial"/>
              </a:rPr>
              <a:t>(</a:t>
            </a:r>
            <a:r>
              <a:rPr sz="1050" i="1" spc="25" dirty="0">
                <a:latin typeface="Arial"/>
                <a:cs typeface="Arial"/>
              </a:rPr>
              <a:t>w,</a:t>
            </a:r>
            <a:r>
              <a:rPr sz="1050" i="1" spc="-110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0" dirty="0">
                <a:latin typeface="Menlo"/>
                <a:cs typeface="Menlo"/>
              </a:rPr>
              <a:t> </a:t>
            </a:r>
            <a:r>
              <a:rPr sz="1050" i="1" spc="-10" dirty="0">
                <a:latin typeface="Arial"/>
                <a:cs typeface="Arial"/>
              </a:rPr>
              <a:t>ED</a:t>
            </a:r>
            <a:r>
              <a:rPr sz="1050" spc="-10" dirty="0">
                <a:latin typeface="Arial"/>
                <a:cs typeface="Arial"/>
              </a:rPr>
              <a:t>(</a:t>
            </a:r>
            <a:r>
              <a:rPr sz="1050" i="1" spc="-10" dirty="0">
                <a:latin typeface="Arial"/>
                <a:cs typeface="Arial"/>
              </a:rPr>
              <a:t>z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0" dirty="0">
                <a:latin typeface="Menlo"/>
                <a:cs typeface="Menlo"/>
              </a:rPr>
              <a:t> </a:t>
            </a:r>
            <a:r>
              <a:rPr sz="1050" i="1" dirty="0">
                <a:latin typeface="Arial"/>
                <a:cs typeface="Arial"/>
              </a:rPr>
              <a:t>ED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w</a:t>
            </a:r>
            <a:r>
              <a:rPr sz="1050" i="1" spc="-175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)))</a:t>
            </a:r>
            <a:endParaRPr sz="1050" dirty="0">
              <a:latin typeface="Arial"/>
              <a:cs typeface="Arial"/>
            </a:endParaRPr>
          </a:p>
          <a:p>
            <a:pPr marL="315595">
              <a:lnSpc>
                <a:spcPct val="100000"/>
              </a:lnSpc>
              <a:spcBef>
                <a:spcPts val="810"/>
              </a:spcBef>
            </a:pPr>
            <a:r>
              <a:rPr sz="1050" i="1" spc="-5" dirty="0">
                <a:latin typeface="Menlo"/>
                <a:cs typeface="Menlo"/>
              </a:rPr>
              <a:t>∀</a:t>
            </a:r>
            <a:r>
              <a:rPr sz="1050" i="1" spc="-5" dirty="0">
                <a:latin typeface="Arial"/>
                <a:cs typeface="Arial"/>
              </a:rPr>
              <a:t>x,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(</a:t>
            </a:r>
            <a:r>
              <a:rPr sz="1050" i="1" spc="-40" dirty="0">
                <a:latin typeface="Arial"/>
                <a:cs typeface="Arial"/>
              </a:rPr>
              <a:t>s</a:t>
            </a:r>
            <a:r>
              <a:rPr sz="1050" i="1" spc="180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part</a:t>
            </a:r>
            <a:r>
              <a:rPr sz="1050" i="1" spc="175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60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lang="en-US" sz="1050" spc="5" dirty="0">
                <a:latin typeface="Arial"/>
                <a:cs typeface="Arial"/>
              </a:rPr>
              <a:t>=</a:t>
            </a:r>
            <a:r>
              <a:rPr lang="en-US" sz="1050" spc="5" baseline="-25000" dirty="0">
                <a:latin typeface="Arial"/>
                <a:cs typeface="Arial"/>
              </a:rPr>
              <a:t>def</a:t>
            </a:r>
            <a:r>
              <a:rPr sz="1050" spc="5" dirty="0" smtClean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part</a:t>
            </a:r>
            <a:r>
              <a:rPr sz="1050" i="1" spc="175" dirty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of</a:t>
            </a:r>
            <a:r>
              <a:rPr sz="1050" i="1" spc="-60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</a:rPr>
              <a:t>∧</a:t>
            </a:r>
            <a:r>
              <a:rPr sz="1050" i="1" spc="-395" dirty="0">
                <a:latin typeface="Menlo"/>
                <a:cs typeface="Menlo"/>
              </a:rPr>
              <a:t> </a:t>
            </a:r>
            <a:r>
              <a:rPr sz="1050" i="1" dirty="0">
                <a:latin typeface="Arial"/>
                <a:cs typeface="Arial"/>
              </a:rPr>
              <a:t>ED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x</a:t>
            </a:r>
            <a:r>
              <a:rPr sz="1050" i="1" spc="-20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i="1" spc="60" dirty="0">
                <a:latin typeface="Menlo"/>
                <a:cs typeface="Menlo"/>
                <a:hlinkClick r:id="rId3" action="ppaction://hlinksldjump"/>
              </a:rPr>
              <a:t>∧</a:t>
            </a:r>
            <a:r>
              <a:rPr sz="1050" i="1" spc="-395" dirty="0">
                <a:latin typeface="Menlo"/>
                <a:cs typeface="Menlo"/>
              </a:rPr>
              <a:t> </a:t>
            </a:r>
            <a:r>
              <a:rPr sz="1050" i="1" dirty="0">
                <a:latin typeface="Arial"/>
                <a:cs typeface="Arial"/>
              </a:rPr>
              <a:t>ED</a:t>
            </a:r>
            <a:r>
              <a:rPr sz="1050" dirty="0">
                <a:latin typeface="Arial"/>
                <a:cs typeface="Arial"/>
              </a:rPr>
              <a:t>(</a:t>
            </a:r>
            <a:r>
              <a:rPr sz="1050" i="1" dirty="0">
                <a:latin typeface="Arial"/>
                <a:cs typeface="Arial"/>
              </a:rPr>
              <a:t>y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04" name="object 10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26</a:t>
            </a:r>
            <a:r>
              <a:rPr spc="50" dirty="0"/>
              <a:t>/59</a:t>
            </a:r>
          </a:p>
        </p:txBody>
      </p:sp>
      <p:sp>
        <p:nvSpPr>
          <p:cNvPr id="105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106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7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8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020176" y="491591"/>
            <a:ext cx="56769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Outline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310743" y="926947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350253" y="940536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solidFill>
                  <a:srgbClr val="ECF6F1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541032" y="1150747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41032" y="1322819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41032" y="1494904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516636" y="910399"/>
            <a:ext cx="1063625" cy="703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5" dirty="0">
                <a:solidFill>
                  <a:srgbClr val="46AA78"/>
                </a:solidFill>
                <a:latin typeface="Arial"/>
                <a:cs typeface="Arial"/>
                <a:hlinkClick r:id="rId3" action="ppaction://hlinksldjump"/>
              </a:rPr>
              <a:t>Parts</a:t>
            </a:r>
            <a:endParaRPr sz="1050">
              <a:latin typeface="Arial"/>
              <a:cs typeface="Arial"/>
            </a:endParaRPr>
          </a:p>
          <a:p>
            <a:pPr marL="151130" marR="5080">
              <a:lnSpc>
                <a:spcPct val="102600"/>
              </a:lnSpc>
            </a:pPr>
            <a:r>
              <a:rPr sz="1050" spc="-45" dirty="0">
                <a:latin typeface="Arial"/>
                <a:cs typeface="Arial"/>
                <a:hlinkClick r:id="rId9" action="ppaction://hlinksldjump"/>
              </a:rPr>
              <a:t>Meronymy </a:t>
            </a:r>
            <a:r>
              <a:rPr sz="1050" spc="-45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  <a:hlinkClick r:id="rId10" action="ppaction://hlinksldjump"/>
              </a:rPr>
              <a:t>Mereology 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  <a:hlinkClick r:id="rId11" action="ppaction://hlinksldjump"/>
              </a:rPr>
              <a:t>Implementation</a:t>
            </a:r>
            <a:endParaRPr sz="1050"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310743" y="1743202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41032" y="1967001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41032" y="2139086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41032" y="2311158"/>
            <a:ext cx="65265" cy="6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350252" y="1722295"/>
            <a:ext cx="3326397" cy="6627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marR="204470" indent="-305435">
              <a:lnSpc>
                <a:spcPct val="102600"/>
              </a:lnSpc>
            </a:pPr>
            <a:r>
              <a:rPr sz="1200" b="1" spc="-15" baseline="3472" dirty="0">
                <a:solidFill>
                  <a:srgbClr val="FBFDFC"/>
                </a:solidFill>
                <a:latin typeface="Arial"/>
                <a:cs typeface="Arial"/>
              </a:rPr>
              <a:t>2 </a:t>
            </a:r>
            <a:r>
              <a:rPr sz="1050" spc="-55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Taxonomy </a:t>
            </a:r>
            <a:r>
              <a:rPr sz="1050" spc="-20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of </a:t>
            </a:r>
            <a:r>
              <a:rPr sz="1050" spc="-55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types </a:t>
            </a:r>
            <a:r>
              <a:rPr sz="1050" spc="-20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of </a:t>
            </a:r>
            <a:r>
              <a:rPr sz="1050" spc="-35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part-whole </a:t>
            </a: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4" action="ppaction://hlinksldjump"/>
              </a:rPr>
              <a:t>relations </a:t>
            </a:r>
            <a:r>
              <a:rPr sz="1050" spc="-40" dirty="0">
                <a:solidFill>
                  <a:srgbClr val="D9EDE4"/>
                </a:solidFill>
                <a:latin typeface="Arial"/>
                <a:cs typeface="Arial"/>
              </a:rPr>
              <a:t> </a:t>
            </a:r>
            <a:r>
              <a:rPr sz="1050" spc="-3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The</a:t>
            </a:r>
            <a:r>
              <a:rPr sz="1050" spc="-20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taxonomy</a:t>
            </a:r>
            <a:endParaRPr sz="1050" dirty="0">
              <a:latin typeface="Arial"/>
              <a:cs typeface="Arial"/>
            </a:endParaRPr>
          </a:p>
          <a:p>
            <a:pPr marL="317500" marR="5080">
              <a:lnSpc>
                <a:spcPct val="102699"/>
              </a:lnSpc>
            </a:pPr>
            <a:r>
              <a:rPr sz="1050" spc="-55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Using </a:t>
            </a:r>
            <a:r>
              <a:rPr sz="1050" spc="-30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the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taxonomy </a:t>
            </a:r>
            <a:r>
              <a:rPr sz="1050" spc="-20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of </a:t>
            </a:r>
            <a:r>
              <a:rPr sz="1050" spc="-35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part-whole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3" action="ppaction://hlinksldjump"/>
              </a:rPr>
              <a:t>relations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60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RBox</a:t>
            </a:r>
            <a:r>
              <a:rPr sz="1050" spc="30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 </a:t>
            </a:r>
            <a:r>
              <a:rPr sz="1050" spc="-25" dirty="0">
                <a:solidFill>
                  <a:srgbClr val="CCCCCC"/>
                </a:solidFill>
                <a:latin typeface="Arial"/>
                <a:cs typeface="Arial"/>
                <a:hlinkClick r:id="rId14" action="ppaction://hlinksldjump"/>
              </a:rPr>
              <a:t>Compatibility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310743" y="2559456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350253" y="2573058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solidFill>
                  <a:srgbClr val="FBFDFC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400050" y="2492375"/>
            <a:ext cx="2855214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Extending </a:t>
            </a:r>
            <a:r>
              <a:rPr sz="1050" spc="-30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the </a:t>
            </a: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foundations </a:t>
            </a:r>
            <a:r>
              <a:rPr sz="1050" spc="-25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for </a:t>
            </a:r>
            <a:r>
              <a:rPr sz="1050" spc="-55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broader  </a:t>
            </a:r>
            <a:r>
              <a:rPr sz="1050" spc="-20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1050" spc="-100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use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310743" y="2859494"/>
            <a:ext cx="160096" cy="160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219852" y="2761895"/>
            <a:ext cx="1686560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5" baseline="3472" dirty="0">
                <a:solidFill>
                  <a:srgbClr val="FBFDFC"/>
                </a:solidFill>
                <a:latin typeface="Arial"/>
                <a:cs typeface="Arial"/>
              </a:rPr>
              <a:t>4    </a:t>
            </a:r>
            <a:r>
              <a:rPr sz="1050" spc="-30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Ontology </a:t>
            </a:r>
            <a:r>
              <a:rPr sz="1050" spc="-60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Design</a:t>
            </a:r>
            <a:r>
              <a:rPr sz="1050" spc="120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1050" spc="-35" dirty="0">
                <a:solidFill>
                  <a:srgbClr val="D9EDE4"/>
                </a:solidFill>
                <a:latin typeface="Arial"/>
                <a:cs typeface="Arial"/>
                <a:hlinkClick r:id="rId6" action="ppaction://hlinksldjump"/>
              </a:rPr>
              <a:t>Patterns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351744" y="3365112"/>
            <a:ext cx="205104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fld id="{81D60167-4931-47E6-BA6A-407CBD079E47}" type="slidenum">
              <a:rPr sz="600" b="1" spc="-5" dirty="0">
                <a:latin typeface="Arial"/>
                <a:cs typeface="Arial"/>
              </a:rPr>
              <a:t>3</a:t>
            </a:fld>
            <a:r>
              <a:rPr sz="600" b="1" spc="50" dirty="0">
                <a:latin typeface="Arial"/>
                <a:cs typeface="Arial"/>
              </a:rPr>
              <a:t>/59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683641" y="491591"/>
            <a:ext cx="324167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Using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the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taxonomy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 </a:t>
            </a: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part-whole </a:t>
            </a:r>
            <a:r>
              <a:rPr sz="1400" spc="22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relations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502551" y="1307122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92327" y="1648764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92327" y="1800593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92327" y="1952421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92327" y="2104250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02551" y="228136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92327" y="2471178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624394" y="1252994"/>
            <a:ext cx="3814255" cy="1317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ts val="1200"/>
              </a:lnSpc>
              <a:buFont typeface="Arial"/>
              <a:buChar char="•"/>
            </a:pPr>
            <a:r>
              <a:rPr sz="1050" spc="-60" dirty="0">
                <a:latin typeface="Arial"/>
                <a:cs typeface="Arial"/>
              </a:rPr>
              <a:t>Representing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35" dirty="0">
                <a:latin typeface="Arial"/>
                <a:cs typeface="Arial"/>
              </a:rPr>
              <a:t>correctly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45" dirty="0">
                <a:latin typeface="Arial"/>
                <a:cs typeface="Arial"/>
              </a:rPr>
              <a:t>ontologies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45" dirty="0">
                <a:latin typeface="Arial"/>
                <a:cs typeface="Arial"/>
              </a:rPr>
              <a:t>conceptual </a:t>
            </a:r>
            <a:r>
              <a:rPr sz="1050" spc="-35" dirty="0">
                <a:latin typeface="Arial"/>
                <a:cs typeface="Arial"/>
              </a:rPr>
              <a:t>data  </a:t>
            </a:r>
            <a:r>
              <a:rPr sz="1050" spc="-65" dirty="0">
                <a:latin typeface="Arial"/>
                <a:cs typeface="Arial"/>
              </a:rPr>
              <a:t>models</a:t>
            </a:r>
            <a:endParaRPr sz="1050" dirty="0">
              <a:latin typeface="Arial"/>
              <a:cs typeface="Arial"/>
            </a:endParaRPr>
          </a:p>
          <a:p>
            <a:pPr marL="461010" indent="-171450">
              <a:lnSpc>
                <a:spcPts val="1200"/>
              </a:lnSpc>
              <a:spcBef>
                <a:spcPts val="155"/>
              </a:spcBef>
              <a:buFont typeface="Arial"/>
              <a:buChar char="•"/>
            </a:pPr>
            <a:r>
              <a:rPr sz="1000" spc="-50" dirty="0">
                <a:latin typeface="Arial"/>
                <a:cs typeface="Arial"/>
              </a:rPr>
              <a:t>Decision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diagram</a:t>
            </a:r>
            <a:endParaRPr sz="1000" dirty="0">
              <a:latin typeface="Arial"/>
              <a:cs typeface="Arial"/>
            </a:endParaRPr>
          </a:p>
          <a:p>
            <a:pPr marL="461010" marR="520065" indent="-171450">
              <a:lnSpc>
                <a:spcPts val="1200"/>
              </a:lnSpc>
              <a:spcBef>
                <a:spcPts val="35"/>
              </a:spcBef>
              <a:buFont typeface="Arial"/>
              <a:buChar char="•"/>
            </a:pPr>
            <a:r>
              <a:rPr sz="1000" spc="-50" dirty="0">
                <a:latin typeface="Arial"/>
                <a:cs typeface="Arial"/>
              </a:rPr>
              <a:t>Using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55" dirty="0">
                <a:latin typeface="Arial"/>
                <a:cs typeface="Arial"/>
              </a:rPr>
              <a:t>categories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30" dirty="0">
                <a:latin typeface="Arial"/>
                <a:cs typeface="Arial"/>
              </a:rPr>
              <a:t>foundational ontology  </a:t>
            </a:r>
            <a:r>
              <a:rPr sz="1000" spc="-65" dirty="0">
                <a:latin typeface="Arial"/>
                <a:cs typeface="Arial"/>
              </a:rPr>
              <a:t>Examples</a:t>
            </a:r>
            <a:endParaRPr sz="1000" dirty="0">
              <a:latin typeface="Arial"/>
              <a:cs typeface="Arial"/>
            </a:endParaRPr>
          </a:p>
          <a:p>
            <a:pPr marL="461010" indent="-171450">
              <a:lnSpc>
                <a:spcPts val="1155"/>
              </a:lnSpc>
              <a:buFont typeface="Arial"/>
              <a:buChar char="•"/>
            </a:pPr>
            <a:r>
              <a:rPr sz="1000" i="1" spc="-50" dirty="0">
                <a:latin typeface="Arial"/>
                <a:cs typeface="Arial"/>
              </a:rPr>
              <a:t>Software </a:t>
            </a:r>
            <a:r>
              <a:rPr sz="1000" i="1" spc="-25" dirty="0">
                <a:latin typeface="Arial"/>
                <a:cs typeface="Arial"/>
              </a:rPr>
              <a:t>application </a:t>
            </a:r>
            <a:r>
              <a:rPr sz="1000" spc="10" dirty="0">
                <a:latin typeface="Arial"/>
                <a:cs typeface="Arial"/>
              </a:rPr>
              <a:t>that </a:t>
            </a:r>
            <a:r>
              <a:rPr sz="1000" spc="-40" dirty="0">
                <a:latin typeface="Arial"/>
                <a:cs typeface="Arial"/>
              </a:rPr>
              <a:t>simplifies </a:t>
            </a:r>
            <a:r>
              <a:rPr sz="1000" spc="-20" dirty="0">
                <a:latin typeface="Arial"/>
                <a:cs typeface="Arial"/>
              </a:rPr>
              <a:t>all </a:t>
            </a:r>
            <a:r>
              <a:rPr sz="1000" spc="9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that</a:t>
            </a:r>
            <a:endParaRPr sz="100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195"/>
              </a:spcBef>
              <a:buFont typeface="Arial"/>
              <a:buChar char="•"/>
            </a:pPr>
            <a:r>
              <a:rPr sz="1050" spc="-70" dirty="0">
                <a:latin typeface="Arial"/>
                <a:cs typeface="Arial"/>
              </a:rPr>
              <a:t>Reasoning 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40" dirty="0">
                <a:latin typeface="Arial"/>
                <a:cs typeface="Arial"/>
              </a:rPr>
              <a:t>taxonomy </a:t>
            </a:r>
            <a:r>
              <a:rPr sz="1050" spc="-20" dirty="0">
                <a:latin typeface="Arial"/>
                <a:cs typeface="Arial"/>
              </a:rPr>
              <a:t>of</a:t>
            </a:r>
            <a:r>
              <a:rPr sz="1050" spc="6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relations</a:t>
            </a:r>
            <a:endParaRPr sz="1050" dirty="0">
              <a:latin typeface="Arial"/>
              <a:cs typeface="Arial"/>
            </a:endParaRPr>
          </a:p>
          <a:p>
            <a:pPr marL="461010" indent="-171450">
              <a:lnSpc>
                <a:spcPct val="100000"/>
              </a:lnSpc>
              <a:spcBef>
                <a:spcPts val="170"/>
              </a:spcBef>
              <a:buFont typeface="Arial"/>
              <a:buChar char="•"/>
            </a:pPr>
            <a:r>
              <a:rPr sz="1000" spc="-30" dirty="0">
                <a:latin typeface="Arial"/>
                <a:cs typeface="Arial"/>
              </a:rPr>
              <a:t>The </a:t>
            </a:r>
            <a:r>
              <a:rPr sz="1000" i="1" spc="-55" dirty="0">
                <a:latin typeface="Arial"/>
                <a:cs typeface="Arial"/>
              </a:rPr>
              <a:t>RBox reasoning </a:t>
            </a:r>
            <a:r>
              <a:rPr sz="1000" i="1" spc="-65" dirty="0">
                <a:latin typeface="Arial"/>
                <a:cs typeface="Arial"/>
              </a:rPr>
              <a:t>service  </a:t>
            </a:r>
            <a:r>
              <a:rPr sz="1000" spc="10" dirty="0">
                <a:latin typeface="Arial"/>
                <a:cs typeface="Arial"/>
              </a:rPr>
              <a:t>to </a:t>
            </a:r>
            <a:r>
              <a:rPr sz="1000" spc="-15" dirty="0">
                <a:latin typeface="Arial"/>
                <a:cs typeface="Arial"/>
              </a:rPr>
              <a:t>pinpoint 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errors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27/59</a:t>
            </a:r>
            <a:endParaRPr sz="600">
              <a:latin typeface="Arial"/>
              <a:cs typeface="Arial"/>
            </a:endParaRPr>
          </a:p>
        </p:txBody>
      </p:sp>
      <p:sp>
        <p:nvSpPr>
          <p:cNvPr id="98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9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0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1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1478900" y="3186148"/>
            <a:ext cx="451484" cy="113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645" marR="5080" indent="-68580">
              <a:lnSpc>
                <a:spcPts val="400"/>
              </a:lnSpc>
            </a:pPr>
            <a:r>
              <a:rPr sz="350" spc="-5" dirty="0">
                <a:latin typeface="Arial Narrow"/>
                <a:cs typeface="Arial Narrow"/>
              </a:rPr>
              <a:t>X </a:t>
            </a:r>
            <a:r>
              <a:rPr sz="350" spc="-10" dirty="0">
                <a:latin typeface="Arial Narrow"/>
                <a:cs typeface="Arial Narrow"/>
              </a:rPr>
              <a:t>part-of </a:t>
            </a:r>
            <a:r>
              <a:rPr sz="350" spc="-5" dirty="0">
                <a:latin typeface="Arial Narrow"/>
                <a:cs typeface="Arial Narrow"/>
              </a:rPr>
              <a:t>Y </a:t>
            </a:r>
            <a:r>
              <a:rPr sz="350" spc="-15" dirty="0">
                <a:latin typeface="Arial"/>
                <a:cs typeface="Arial"/>
              </a:rPr>
              <a:t>→ </a:t>
            </a:r>
            <a:r>
              <a:rPr sz="350" spc="-5" dirty="0">
                <a:latin typeface="Arial Narrow"/>
                <a:cs typeface="Arial Narrow"/>
              </a:rPr>
              <a:t>X </a:t>
            </a:r>
            <a:r>
              <a:rPr sz="350" spc="-10" dirty="0">
                <a:latin typeface="Arial Narrow"/>
                <a:cs typeface="Arial Narrow"/>
              </a:rPr>
              <a:t>f-part-of </a:t>
            </a:r>
            <a:r>
              <a:rPr sz="350" spc="-5" dirty="0">
                <a:latin typeface="Arial Narrow"/>
                <a:cs typeface="Arial Narrow"/>
              </a:rPr>
              <a:t>Y  (functional</a:t>
            </a:r>
            <a:r>
              <a:rPr sz="350" spc="-55" dirty="0">
                <a:latin typeface="Arial Narrow"/>
                <a:cs typeface="Arial Narrow"/>
              </a:rPr>
              <a:t> </a:t>
            </a:r>
            <a:r>
              <a:rPr sz="350" spc="-10" dirty="0">
                <a:latin typeface="Arial Narrow"/>
                <a:cs typeface="Arial Narrow"/>
              </a:rPr>
              <a:t>part-of)</a:t>
            </a:r>
            <a:endParaRPr sz="350">
              <a:latin typeface="Arial Narrow"/>
              <a:cs typeface="Arial Narrow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233723" y="1122526"/>
            <a:ext cx="496570" cy="67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>
                <a:latin typeface="Arial Narrow"/>
                <a:cs typeface="Arial Narrow"/>
              </a:rPr>
              <a:t>X </a:t>
            </a:r>
            <a:r>
              <a:rPr sz="350" spc="-10" dirty="0">
                <a:latin typeface="Arial Narrow"/>
                <a:cs typeface="Arial Narrow"/>
              </a:rPr>
              <a:t>part-of </a:t>
            </a:r>
            <a:r>
              <a:rPr sz="350" spc="-5" dirty="0">
                <a:latin typeface="Arial Narrow"/>
                <a:cs typeface="Arial Narrow"/>
              </a:rPr>
              <a:t>Y </a:t>
            </a:r>
            <a:r>
              <a:rPr sz="350" spc="-15" dirty="0">
                <a:latin typeface="Arial"/>
                <a:cs typeface="Arial"/>
              </a:rPr>
              <a:t>→ </a:t>
            </a:r>
            <a:r>
              <a:rPr sz="350" spc="-5" dirty="0">
                <a:latin typeface="Arial Narrow"/>
                <a:cs typeface="Arial Narrow"/>
              </a:rPr>
              <a:t>X </a:t>
            </a:r>
            <a:r>
              <a:rPr sz="350" spc="-10" dirty="0">
                <a:latin typeface="Arial Narrow"/>
                <a:cs typeface="Arial Narrow"/>
              </a:rPr>
              <a:t>involved-in</a:t>
            </a:r>
            <a:r>
              <a:rPr sz="350" spc="-40" dirty="0">
                <a:latin typeface="Arial Narrow"/>
                <a:cs typeface="Arial Narrow"/>
              </a:rPr>
              <a:t> </a:t>
            </a:r>
            <a:r>
              <a:rPr sz="350" spc="-5" dirty="0">
                <a:latin typeface="Arial Narrow"/>
                <a:cs typeface="Arial Narrow"/>
              </a:rPr>
              <a:t>Y</a:t>
            </a:r>
            <a:endParaRPr sz="350">
              <a:latin typeface="Arial Narrow"/>
              <a:cs typeface="Arial Narrow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992736" y="843798"/>
            <a:ext cx="351155" cy="111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65" marR="5080" indent="-25400">
              <a:lnSpc>
                <a:spcPts val="390"/>
              </a:lnSpc>
            </a:pPr>
            <a:r>
              <a:rPr sz="350" spc="-5" dirty="0">
                <a:latin typeface="Arial Narrow"/>
                <a:cs typeface="Arial Narrow"/>
              </a:rPr>
              <a:t>Is</a:t>
            </a:r>
            <a:r>
              <a:rPr sz="350" spc="-20" dirty="0">
                <a:latin typeface="Arial Narrow"/>
                <a:cs typeface="Arial Narrow"/>
              </a:rPr>
              <a:t> </a:t>
            </a:r>
            <a:r>
              <a:rPr sz="350" spc="-5" dirty="0">
                <a:latin typeface="Arial Narrow"/>
                <a:cs typeface="Arial Narrow"/>
              </a:rPr>
              <a:t>X</a:t>
            </a:r>
            <a:r>
              <a:rPr sz="350" spc="-20" dirty="0">
                <a:latin typeface="Arial Narrow"/>
                <a:cs typeface="Arial Narrow"/>
              </a:rPr>
              <a:t> </a:t>
            </a:r>
            <a:r>
              <a:rPr sz="350" spc="-5" dirty="0">
                <a:latin typeface="Arial Narrow"/>
                <a:cs typeface="Arial Narrow"/>
              </a:rPr>
              <a:t>a</a:t>
            </a:r>
            <a:r>
              <a:rPr sz="350" spc="-20" dirty="0">
                <a:latin typeface="Arial Narrow"/>
                <a:cs typeface="Arial Narrow"/>
              </a:rPr>
              <a:t> </a:t>
            </a:r>
            <a:r>
              <a:rPr sz="350" spc="-10" dirty="0">
                <a:latin typeface="Arial Narrow"/>
                <a:cs typeface="Arial Narrow"/>
              </a:rPr>
              <a:t>member</a:t>
            </a:r>
            <a:r>
              <a:rPr sz="350" spc="-20" dirty="0">
                <a:latin typeface="Arial Narrow"/>
                <a:cs typeface="Arial Narrow"/>
              </a:rPr>
              <a:t> </a:t>
            </a:r>
            <a:r>
              <a:rPr sz="350" spc="-5" dirty="0">
                <a:latin typeface="Arial Narrow"/>
                <a:cs typeface="Arial Narrow"/>
              </a:rPr>
              <a:t>of</a:t>
            </a:r>
            <a:r>
              <a:rPr sz="350" spc="-20" dirty="0">
                <a:latin typeface="Arial Narrow"/>
                <a:cs typeface="Arial Narrow"/>
              </a:rPr>
              <a:t> </a:t>
            </a:r>
            <a:r>
              <a:rPr sz="350" spc="-10" dirty="0">
                <a:latin typeface="Arial Narrow"/>
                <a:cs typeface="Arial Narrow"/>
              </a:rPr>
              <a:t>Y?  (lik</a:t>
            </a:r>
            <a:r>
              <a:rPr sz="350" spc="-5" dirty="0">
                <a:latin typeface="Arial Narrow"/>
                <a:cs typeface="Arial Narrow"/>
              </a:rPr>
              <a:t>e </a:t>
            </a:r>
            <a:r>
              <a:rPr sz="350" spc="-10" dirty="0">
                <a:latin typeface="Arial Narrow"/>
                <a:cs typeface="Arial Narrow"/>
              </a:rPr>
              <a:t>player-team)</a:t>
            </a:r>
            <a:endParaRPr sz="350">
              <a:latin typeface="Arial Narrow"/>
              <a:cs typeface="Arial Narrow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1654009" y="491591"/>
            <a:ext cx="1339215" cy="394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43815" algn="r">
              <a:lnSpc>
                <a:spcPct val="100000"/>
              </a:lnSpc>
            </a:pP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Decision</a:t>
            </a:r>
            <a:r>
              <a:rPr sz="1400" spc="1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diagram</a:t>
            </a:r>
            <a:endParaRPr sz="14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900"/>
              </a:spcBef>
            </a:pPr>
            <a:r>
              <a:rPr sz="350" spc="-5" dirty="0">
                <a:latin typeface="Arial Narrow"/>
                <a:cs typeface="Arial Narrow"/>
              </a:rPr>
              <a:t>Is</a:t>
            </a:r>
            <a:r>
              <a:rPr sz="350" spc="-30" dirty="0">
                <a:latin typeface="Arial Narrow"/>
                <a:cs typeface="Arial Narrow"/>
              </a:rPr>
              <a:t> </a:t>
            </a:r>
            <a:r>
              <a:rPr sz="350" spc="-5" dirty="0">
                <a:latin typeface="Arial Narrow"/>
                <a:cs typeface="Arial Narrow"/>
              </a:rPr>
              <a:t>X</a:t>
            </a:r>
            <a:r>
              <a:rPr sz="350" spc="-30" dirty="0">
                <a:latin typeface="Arial Narrow"/>
                <a:cs typeface="Arial Narrow"/>
              </a:rPr>
              <a:t> </a:t>
            </a:r>
            <a:r>
              <a:rPr sz="350" spc="-10" dirty="0">
                <a:latin typeface="Arial Narrow"/>
                <a:cs typeface="Arial Narrow"/>
              </a:rPr>
              <a:t>made</a:t>
            </a:r>
            <a:r>
              <a:rPr sz="350" spc="-30" dirty="0">
                <a:latin typeface="Arial Narrow"/>
                <a:cs typeface="Arial Narrow"/>
              </a:rPr>
              <a:t> </a:t>
            </a:r>
            <a:r>
              <a:rPr sz="350" spc="-5" dirty="0">
                <a:latin typeface="Arial Narrow"/>
                <a:cs typeface="Arial Narrow"/>
              </a:rPr>
              <a:t>of</a:t>
            </a:r>
            <a:r>
              <a:rPr sz="350" spc="-30" dirty="0">
                <a:latin typeface="Arial Narrow"/>
                <a:cs typeface="Arial Narrow"/>
              </a:rPr>
              <a:t> </a:t>
            </a:r>
            <a:r>
              <a:rPr sz="350" spc="-10" dirty="0">
                <a:latin typeface="Arial Narrow"/>
                <a:cs typeface="Arial Narrow"/>
              </a:rPr>
              <a:t>Y?</a:t>
            </a:r>
            <a:endParaRPr sz="350">
              <a:latin typeface="Arial Narrow"/>
              <a:cs typeface="Arial Narrow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2721730" y="874085"/>
            <a:ext cx="263525" cy="111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165" marR="5080" indent="-38100">
              <a:lnSpc>
                <a:spcPts val="390"/>
              </a:lnSpc>
            </a:pPr>
            <a:r>
              <a:rPr sz="350" spc="-10" dirty="0">
                <a:latin typeface="Arial Narrow"/>
                <a:cs typeface="Arial Narrow"/>
              </a:rPr>
              <a:t>(like bike-steel,  vase-clay)</a:t>
            </a:r>
            <a:endParaRPr sz="350">
              <a:latin typeface="Arial Narrow"/>
              <a:cs typeface="Arial Narrow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899531" y="1122526"/>
            <a:ext cx="1219835" cy="67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90880" algn="l"/>
              </a:tabLst>
            </a:pPr>
            <a:r>
              <a:rPr sz="350" spc="-5" dirty="0">
                <a:latin typeface="Arial Narrow"/>
                <a:cs typeface="Arial Narrow"/>
              </a:rPr>
              <a:t>X </a:t>
            </a:r>
            <a:r>
              <a:rPr sz="350" spc="-10" dirty="0">
                <a:latin typeface="Arial Narrow"/>
                <a:cs typeface="Arial Narrow"/>
              </a:rPr>
              <a:t>part-of </a:t>
            </a:r>
            <a:r>
              <a:rPr sz="350" spc="-5" dirty="0">
                <a:latin typeface="Arial Narrow"/>
                <a:cs typeface="Arial Narrow"/>
              </a:rPr>
              <a:t>Y </a:t>
            </a:r>
            <a:r>
              <a:rPr sz="350" spc="-15" dirty="0">
                <a:latin typeface="Arial"/>
                <a:cs typeface="Arial"/>
              </a:rPr>
              <a:t>→ </a:t>
            </a:r>
            <a:r>
              <a:rPr sz="350" spc="-5" dirty="0">
                <a:latin typeface="Arial Narrow"/>
                <a:cs typeface="Arial Narrow"/>
              </a:rPr>
              <a:t>X</a:t>
            </a:r>
            <a:r>
              <a:rPr sz="350" spc="25" dirty="0">
                <a:latin typeface="Arial Narrow"/>
                <a:cs typeface="Arial Narrow"/>
              </a:rPr>
              <a:t> </a:t>
            </a:r>
            <a:r>
              <a:rPr sz="350" spc="-10" dirty="0">
                <a:latin typeface="Arial Narrow"/>
                <a:cs typeface="Arial Narrow"/>
              </a:rPr>
              <a:t>member-of</a:t>
            </a:r>
            <a:r>
              <a:rPr sz="350" dirty="0">
                <a:latin typeface="Arial Narrow"/>
                <a:cs typeface="Arial Narrow"/>
              </a:rPr>
              <a:t> </a:t>
            </a:r>
            <a:r>
              <a:rPr sz="350" spc="-5" dirty="0">
                <a:latin typeface="Arial Narrow"/>
                <a:cs typeface="Arial Narrow"/>
              </a:rPr>
              <a:t>Y	X </a:t>
            </a:r>
            <a:r>
              <a:rPr sz="350" spc="-10" dirty="0">
                <a:latin typeface="Arial Narrow"/>
                <a:cs typeface="Arial Narrow"/>
              </a:rPr>
              <a:t>part-of </a:t>
            </a:r>
            <a:r>
              <a:rPr sz="350" spc="-5" dirty="0">
                <a:latin typeface="Arial Narrow"/>
                <a:cs typeface="Arial Narrow"/>
              </a:rPr>
              <a:t>Y </a:t>
            </a:r>
            <a:r>
              <a:rPr sz="350" spc="-15" dirty="0">
                <a:latin typeface="Arial"/>
                <a:cs typeface="Arial"/>
              </a:rPr>
              <a:t>→ </a:t>
            </a:r>
            <a:r>
              <a:rPr sz="350" spc="-5" dirty="0">
                <a:latin typeface="Arial Narrow"/>
                <a:cs typeface="Arial Narrow"/>
              </a:rPr>
              <a:t>Y </a:t>
            </a:r>
            <a:r>
              <a:rPr sz="350" spc="-10" dirty="0">
                <a:latin typeface="Arial Narrow"/>
                <a:cs typeface="Arial Narrow"/>
              </a:rPr>
              <a:t>constituted-of</a:t>
            </a:r>
            <a:r>
              <a:rPr sz="350" spc="-30" dirty="0">
                <a:latin typeface="Arial Narrow"/>
                <a:cs typeface="Arial Narrow"/>
              </a:rPr>
              <a:t> </a:t>
            </a:r>
            <a:r>
              <a:rPr sz="350" spc="-5" dirty="0">
                <a:latin typeface="Arial Narrow"/>
                <a:cs typeface="Arial Narrow"/>
              </a:rPr>
              <a:t>X</a:t>
            </a:r>
            <a:endParaRPr sz="350">
              <a:latin typeface="Arial Narrow"/>
              <a:cs typeface="Arial Narrow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650192" y="1359467"/>
            <a:ext cx="563245" cy="161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90"/>
              </a:lnSpc>
            </a:pPr>
            <a:r>
              <a:rPr sz="350" spc="-5" dirty="0">
                <a:latin typeface="Arial Narrow"/>
                <a:cs typeface="Arial Narrow"/>
              </a:rPr>
              <a:t>Is X a </a:t>
            </a:r>
            <a:r>
              <a:rPr sz="350" spc="-10" dirty="0">
                <a:latin typeface="Arial Narrow"/>
                <a:cs typeface="Arial Narrow"/>
              </a:rPr>
              <a:t>portion </a:t>
            </a:r>
            <a:r>
              <a:rPr sz="350" spc="-5" dirty="0">
                <a:latin typeface="Arial Narrow"/>
                <a:cs typeface="Arial Narrow"/>
              </a:rPr>
              <a:t>or </a:t>
            </a:r>
            <a:r>
              <a:rPr sz="350" spc="-10" dirty="0">
                <a:latin typeface="Arial Narrow"/>
                <a:cs typeface="Arial Narrow"/>
              </a:rPr>
              <a:t>subquantity </a:t>
            </a:r>
            <a:r>
              <a:rPr sz="350" spc="-5" dirty="0">
                <a:latin typeface="Arial Narrow"/>
                <a:cs typeface="Arial Narrow"/>
              </a:rPr>
              <a:t>of </a:t>
            </a:r>
            <a:r>
              <a:rPr sz="350" spc="-10" dirty="0">
                <a:latin typeface="Arial Narrow"/>
                <a:cs typeface="Arial Narrow"/>
              </a:rPr>
              <a:t>Y?  (like slice-pie, </a:t>
            </a:r>
            <a:r>
              <a:rPr sz="350" spc="-5" dirty="0">
                <a:latin typeface="Arial Narrow"/>
                <a:cs typeface="Arial Narrow"/>
              </a:rPr>
              <a:t>wine</a:t>
            </a:r>
            <a:r>
              <a:rPr sz="350" spc="-30" dirty="0">
                <a:latin typeface="Arial Narrow"/>
                <a:cs typeface="Arial Narrow"/>
              </a:rPr>
              <a:t> </a:t>
            </a:r>
            <a:r>
              <a:rPr sz="350" spc="-10" dirty="0">
                <a:latin typeface="Arial Narrow"/>
                <a:cs typeface="Arial Narrow"/>
              </a:rPr>
              <a:t>or</a:t>
            </a:r>
            <a:endParaRPr sz="350">
              <a:latin typeface="Arial Narrow"/>
              <a:cs typeface="Arial Narrow"/>
            </a:endParaRPr>
          </a:p>
          <a:p>
            <a:pPr algn="ctr">
              <a:lnSpc>
                <a:spcPts val="385"/>
              </a:lnSpc>
            </a:pPr>
            <a:r>
              <a:rPr sz="350" spc="-10" dirty="0">
                <a:latin typeface="Arial Narrow"/>
                <a:cs typeface="Arial Narrow"/>
              </a:rPr>
              <a:t>other mass</a:t>
            </a:r>
            <a:r>
              <a:rPr sz="350" spc="-60" dirty="0">
                <a:latin typeface="Arial Narrow"/>
                <a:cs typeface="Arial Narrow"/>
              </a:rPr>
              <a:t> </a:t>
            </a:r>
            <a:r>
              <a:rPr sz="350" spc="-10" dirty="0">
                <a:latin typeface="Arial Narrow"/>
                <a:cs typeface="Arial Narrow"/>
              </a:rPr>
              <a:t>noun)</a:t>
            </a:r>
            <a:endParaRPr sz="350">
              <a:latin typeface="Arial Narrow"/>
              <a:cs typeface="Arial Narrow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656719" y="1680756"/>
            <a:ext cx="562610" cy="67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>
                <a:latin typeface="Arial Narrow"/>
                <a:cs typeface="Arial Narrow"/>
              </a:rPr>
              <a:t>X </a:t>
            </a:r>
            <a:r>
              <a:rPr sz="350" spc="-10" dirty="0">
                <a:latin typeface="Arial Narrow"/>
                <a:cs typeface="Arial Narrow"/>
              </a:rPr>
              <a:t>part-of </a:t>
            </a:r>
            <a:r>
              <a:rPr sz="350" spc="-5" dirty="0">
                <a:latin typeface="Arial Narrow"/>
                <a:cs typeface="Arial Narrow"/>
              </a:rPr>
              <a:t>Y </a:t>
            </a:r>
            <a:r>
              <a:rPr sz="350" spc="-15" dirty="0">
                <a:latin typeface="Arial"/>
                <a:cs typeface="Arial"/>
              </a:rPr>
              <a:t>→ </a:t>
            </a:r>
            <a:r>
              <a:rPr sz="350" spc="-5" dirty="0">
                <a:latin typeface="Arial Narrow"/>
                <a:cs typeface="Arial Narrow"/>
              </a:rPr>
              <a:t>X </a:t>
            </a:r>
            <a:r>
              <a:rPr sz="350" spc="-10" dirty="0">
                <a:latin typeface="Arial Narrow"/>
                <a:cs typeface="Arial Narrow"/>
              </a:rPr>
              <a:t>sub-quantity-of</a:t>
            </a:r>
            <a:r>
              <a:rPr sz="350" spc="-30" dirty="0">
                <a:latin typeface="Arial Narrow"/>
                <a:cs typeface="Arial Narrow"/>
              </a:rPr>
              <a:t> </a:t>
            </a:r>
            <a:r>
              <a:rPr sz="350" spc="-5" dirty="0">
                <a:latin typeface="Arial Narrow"/>
                <a:cs typeface="Arial Narrow"/>
              </a:rPr>
              <a:t>Y</a:t>
            </a:r>
            <a:endParaRPr sz="350">
              <a:latin typeface="Arial Narrow"/>
              <a:cs typeface="Arial Narrow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517279" y="1790283"/>
            <a:ext cx="394335" cy="161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90"/>
              </a:lnSpc>
            </a:pPr>
            <a:r>
              <a:rPr sz="350" spc="-5" dirty="0">
                <a:latin typeface="Arial Narrow"/>
                <a:cs typeface="Arial Narrow"/>
              </a:rPr>
              <a:t>Is X a </a:t>
            </a:r>
            <a:r>
              <a:rPr sz="350" spc="-10" dirty="0">
                <a:latin typeface="Arial Narrow"/>
                <a:cs typeface="Arial Narrow"/>
              </a:rPr>
              <a:t>spatial part </a:t>
            </a:r>
            <a:r>
              <a:rPr sz="350" spc="-5" dirty="0">
                <a:latin typeface="Arial Narrow"/>
                <a:cs typeface="Arial Narrow"/>
              </a:rPr>
              <a:t>of</a:t>
            </a:r>
            <a:r>
              <a:rPr sz="350" spc="-40" dirty="0">
                <a:latin typeface="Arial Narrow"/>
                <a:cs typeface="Arial Narrow"/>
              </a:rPr>
              <a:t> </a:t>
            </a:r>
            <a:r>
              <a:rPr sz="350" spc="-10" dirty="0">
                <a:latin typeface="Arial Narrow"/>
                <a:cs typeface="Arial Narrow"/>
              </a:rPr>
              <a:t>Y?  (like oasis-desert,  nucleus-cell)</a:t>
            </a:r>
            <a:endParaRPr sz="350">
              <a:latin typeface="Arial Narrow"/>
              <a:cs typeface="Arial Narrow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385166" y="2194987"/>
            <a:ext cx="652145" cy="161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90"/>
              </a:lnSpc>
            </a:pPr>
            <a:r>
              <a:rPr sz="350" spc="-10" dirty="0">
                <a:latin typeface="Arial Narrow"/>
                <a:cs typeface="Arial Narrow"/>
              </a:rPr>
              <a:t>Are </a:t>
            </a:r>
            <a:r>
              <a:rPr sz="350" spc="-5" dirty="0">
                <a:latin typeface="Arial Narrow"/>
                <a:cs typeface="Arial Narrow"/>
              </a:rPr>
              <a:t>X </a:t>
            </a:r>
            <a:r>
              <a:rPr sz="350" spc="-10" dirty="0">
                <a:latin typeface="Arial Narrow"/>
                <a:cs typeface="Arial Narrow"/>
              </a:rPr>
              <a:t>and </a:t>
            </a:r>
            <a:r>
              <a:rPr sz="350" spc="-5" dirty="0">
                <a:latin typeface="Arial Narrow"/>
                <a:cs typeface="Arial Narrow"/>
              </a:rPr>
              <a:t>Y </a:t>
            </a:r>
            <a:r>
              <a:rPr sz="350" spc="-10" dirty="0">
                <a:latin typeface="Arial Narrow"/>
                <a:cs typeface="Arial Narrow"/>
              </a:rPr>
              <a:t>geographical object types?  (as </a:t>
            </a:r>
            <a:r>
              <a:rPr sz="350" spc="-5" dirty="0">
                <a:latin typeface="Arial Narrow"/>
                <a:cs typeface="Arial Narrow"/>
              </a:rPr>
              <a:t>in </a:t>
            </a:r>
            <a:r>
              <a:rPr sz="350" spc="-10" dirty="0">
                <a:latin typeface="Arial Narrow"/>
                <a:cs typeface="Arial Narrow"/>
              </a:rPr>
              <a:t>place-area, like</a:t>
            </a:r>
            <a:r>
              <a:rPr sz="350" spc="-20" dirty="0">
                <a:latin typeface="Arial Narrow"/>
                <a:cs typeface="Arial Narrow"/>
              </a:rPr>
              <a:t> </a:t>
            </a:r>
            <a:r>
              <a:rPr sz="350" spc="-10" dirty="0">
                <a:latin typeface="Arial Narrow"/>
                <a:cs typeface="Arial Narrow"/>
              </a:rPr>
              <a:t>Massif</a:t>
            </a:r>
            <a:endParaRPr sz="350">
              <a:latin typeface="Arial Narrow"/>
              <a:cs typeface="Arial Narrow"/>
            </a:endParaRPr>
          </a:p>
          <a:p>
            <a:pPr algn="ctr">
              <a:lnSpc>
                <a:spcPts val="385"/>
              </a:lnSpc>
            </a:pPr>
            <a:r>
              <a:rPr sz="350" spc="-5" dirty="0">
                <a:latin typeface="Arial Narrow"/>
                <a:cs typeface="Arial Narrow"/>
              </a:rPr>
              <a:t>Central</a:t>
            </a:r>
            <a:r>
              <a:rPr sz="350" spc="-40" dirty="0">
                <a:latin typeface="Arial Narrow"/>
                <a:cs typeface="Arial Narrow"/>
              </a:rPr>
              <a:t> </a:t>
            </a:r>
            <a:r>
              <a:rPr sz="350" spc="-5" dirty="0">
                <a:latin typeface="Arial Narrow"/>
                <a:cs typeface="Arial Narrow"/>
              </a:rPr>
              <a:t>in</a:t>
            </a:r>
            <a:r>
              <a:rPr sz="350" spc="-40" dirty="0">
                <a:latin typeface="Arial Narrow"/>
                <a:cs typeface="Arial Narrow"/>
              </a:rPr>
              <a:t> </a:t>
            </a:r>
            <a:r>
              <a:rPr sz="350" spc="-10" dirty="0">
                <a:latin typeface="Arial Narrow"/>
                <a:cs typeface="Arial Narrow"/>
              </a:rPr>
              <a:t>France)</a:t>
            </a:r>
            <a:endParaRPr sz="350">
              <a:latin typeface="Arial Narrow"/>
              <a:cs typeface="Arial Narrow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468718" y="2516274"/>
            <a:ext cx="481330" cy="67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>
                <a:latin typeface="Arial Narrow"/>
                <a:cs typeface="Arial Narrow"/>
              </a:rPr>
              <a:t>X </a:t>
            </a:r>
            <a:r>
              <a:rPr sz="350" spc="-10" dirty="0">
                <a:latin typeface="Arial Narrow"/>
                <a:cs typeface="Arial Narrow"/>
              </a:rPr>
              <a:t>part-of </a:t>
            </a:r>
            <a:r>
              <a:rPr sz="350" spc="-5" dirty="0">
                <a:latin typeface="Arial Narrow"/>
                <a:cs typeface="Arial Narrow"/>
              </a:rPr>
              <a:t>Y </a:t>
            </a:r>
            <a:r>
              <a:rPr sz="350" spc="-15" dirty="0">
                <a:latin typeface="Arial"/>
                <a:cs typeface="Arial"/>
              </a:rPr>
              <a:t>→ </a:t>
            </a:r>
            <a:r>
              <a:rPr sz="350" spc="-5" dirty="0">
                <a:latin typeface="Arial Narrow"/>
                <a:cs typeface="Arial Narrow"/>
              </a:rPr>
              <a:t>X </a:t>
            </a:r>
            <a:r>
              <a:rPr sz="350" spc="-10" dirty="0">
                <a:latin typeface="Arial Narrow"/>
                <a:cs typeface="Arial Narrow"/>
              </a:rPr>
              <a:t>located-in</a:t>
            </a:r>
            <a:r>
              <a:rPr sz="350" spc="-45" dirty="0">
                <a:latin typeface="Arial Narrow"/>
                <a:cs typeface="Arial Narrow"/>
              </a:rPr>
              <a:t> </a:t>
            </a:r>
            <a:r>
              <a:rPr sz="350" spc="-5" dirty="0">
                <a:latin typeface="Arial Narrow"/>
                <a:cs typeface="Arial Narrow"/>
              </a:rPr>
              <a:t>Y</a:t>
            </a:r>
            <a:endParaRPr sz="350">
              <a:latin typeface="Arial Narrow"/>
              <a:cs typeface="Arial Narrow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2421470" y="2147863"/>
            <a:ext cx="520700" cy="169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"/>
              </a:lnSpc>
            </a:pPr>
            <a:r>
              <a:rPr sz="350" spc="-10" dirty="0">
                <a:latin typeface="Arial Narrow"/>
                <a:cs typeface="Arial Narrow"/>
              </a:rPr>
              <a:t>Then</a:t>
            </a:r>
            <a:endParaRPr sz="350">
              <a:latin typeface="Arial Narrow"/>
              <a:cs typeface="Arial Narrow"/>
            </a:endParaRPr>
          </a:p>
          <a:p>
            <a:pPr marL="12700" marR="5080" algn="ctr">
              <a:lnSpc>
                <a:spcPts val="390"/>
              </a:lnSpc>
              <a:spcBef>
                <a:spcPts val="35"/>
              </a:spcBef>
            </a:pPr>
            <a:r>
              <a:rPr sz="350" spc="-5" dirty="0">
                <a:latin typeface="Arial Narrow"/>
                <a:cs typeface="Arial Narrow"/>
              </a:rPr>
              <a:t>X </a:t>
            </a:r>
            <a:r>
              <a:rPr sz="350" spc="-10" dirty="0">
                <a:latin typeface="Arial Narrow"/>
                <a:cs typeface="Arial Narrow"/>
              </a:rPr>
              <a:t>part-of </a:t>
            </a:r>
            <a:r>
              <a:rPr sz="350" spc="-5" dirty="0">
                <a:latin typeface="Arial Narrow"/>
                <a:cs typeface="Arial Narrow"/>
              </a:rPr>
              <a:t>Y </a:t>
            </a:r>
            <a:r>
              <a:rPr sz="350" spc="-15" dirty="0">
                <a:latin typeface="Arial"/>
                <a:cs typeface="Arial"/>
              </a:rPr>
              <a:t>→ </a:t>
            </a:r>
            <a:r>
              <a:rPr sz="350" spc="-5" dirty="0">
                <a:latin typeface="Arial Narrow"/>
                <a:cs typeface="Arial Narrow"/>
              </a:rPr>
              <a:t>X </a:t>
            </a:r>
            <a:r>
              <a:rPr sz="350" spc="-10" dirty="0">
                <a:latin typeface="Arial Narrow"/>
                <a:cs typeface="Arial Narrow"/>
              </a:rPr>
              <a:t>contained-in </a:t>
            </a:r>
            <a:r>
              <a:rPr sz="350" spc="-5" dirty="0">
                <a:latin typeface="Arial Narrow"/>
                <a:cs typeface="Arial Narrow"/>
              </a:rPr>
              <a:t>Y  </a:t>
            </a:r>
            <a:r>
              <a:rPr sz="350" spc="-10" dirty="0">
                <a:latin typeface="Arial Narrow"/>
                <a:cs typeface="Arial Narrow"/>
              </a:rPr>
              <a:t>(like </a:t>
            </a:r>
            <a:r>
              <a:rPr sz="350" spc="-5" dirty="0">
                <a:latin typeface="Arial Narrow"/>
                <a:cs typeface="Arial Narrow"/>
              </a:rPr>
              <a:t>a </a:t>
            </a:r>
            <a:r>
              <a:rPr sz="350" spc="-10" dirty="0">
                <a:latin typeface="Arial Narrow"/>
                <a:cs typeface="Arial Narrow"/>
              </a:rPr>
              <a:t>book </a:t>
            </a:r>
            <a:r>
              <a:rPr sz="350" spc="-5" dirty="0">
                <a:latin typeface="Arial Narrow"/>
                <a:cs typeface="Arial Narrow"/>
              </a:rPr>
              <a:t>in the</a:t>
            </a:r>
            <a:r>
              <a:rPr sz="350" spc="-50" dirty="0">
                <a:latin typeface="Arial Narrow"/>
                <a:cs typeface="Arial Narrow"/>
              </a:rPr>
              <a:t> </a:t>
            </a:r>
            <a:r>
              <a:rPr sz="350" spc="-10" dirty="0">
                <a:latin typeface="Arial Narrow"/>
                <a:cs typeface="Arial Narrow"/>
              </a:rPr>
              <a:t>bag)</a:t>
            </a:r>
            <a:endParaRPr sz="350">
              <a:latin typeface="Arial Narrow"/>
              <a:cs typeface="Arial Narrow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403183" y="2808571"/>
            <a:ext cx="596900" cy="161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ts val="390"/>
              </a:lnSpc>
            </a:pPr>
            <a:r>
              <a:rPr sz="350" spc="-5" dirty="0">
                <a:latin typeface="Arial Narrow"/>
                <a:cs typeface="Arial Narrow"/>
              </a:rPr>
              <a:t>Is X </a:t>
            </a:r>
            <a:r>
              <a:rPr sz="350" spc="-10" dirty="0">
                <a:latin typeface="Arial Narrow"/>
                <a:cs typeface="Arial Narrow"/>
              </a:rPr>
              <a:t>part </a:t>
            </a:r>
            <a:r>
              <a:rPr sz="350" spc="-5" dirty="0">
                <a:latin typeface="Arial Narrow"/>
                <a:cs typeface="Arial Narrow"/>
              </a:rPr>
              <a:t>of Y </a:t>
            </a:r>
            <a:r>
              <a:rPr sz="350" spc="-10" dirty="0">
                <a:latin typeface="Arial Narrow"/>
                <a:cs typeface="Arial Narrow"/>
              </a:rPr>
              <a:t>and </a:t>
            </a:r>
            <a:r>
              <a:rPr sz="350" spc="-5" dirty="0">
                <a:latin typeface="Arial Narrow"/>
                <a:cs typeface="Arial Narrow"/>
              </a:rPr>
              <a:t>X is </a:t>
            </a:r>
            <a:r>
              <a:rPr sz="350" spc="-10" dirty="0">
                <a:latin typeface="Arial Narrow"/>
                <a:cs typeface="Arial Narrow"/>
              </a:rPr>
              <a:t>also  functionally dependent on </a:t>
            </a:r>
            <a:r>
              <a:rPr sz="350" spc="-5" dirty="0">
                <a:latin typeface="Arial Narrow"/>
                <a:cs typeface="Arial Narrow"/>
              </a:rPr>
              <a:t>Y </a:t>
            </a:r>
            <a:r>
              <a:rPr sz="350" spc="-10" dirty="0">
                <a:latin typeface="Arial Narrow"/>
                <a:cs typeface="Arial Narrow"/>
              </a:rPr>
              <a:t>(or vv)?  (like heart-body,</a:t>
            </a:r>
            <a:r>
              <a:rPr sz="350" spc="-25" dirty="0">
                <a:latin typeface="Arial Narrow"/>
                <a:cs typeface="Arial Narrow"/>
              </a:rPr>
              <a:t> </a:t>
            </a:r>
            <a:r>
              <a:rPr sz="350" spc="-10" dirty="0">
                <a:latin typeface="Arial Narrow"/>
                <a:cs typeface="Arial Narrow"/>
              </a:rPr>
              <a:t>handle-cup)</a:t>
            </a:r>
            <a:endParaRPr sz="350">
              <a:latin typeface="Arial Narrow"/>
              <a:cs typeface="Arial Narrow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1203804" y="766646"/>
            <a:ext cx="2153938" cy="25547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1307356" y="854639"/>
            <a:ext cx="482600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05"/>
              </a:lnSpc>
            </a:pPr>
            <a:r>
              <a:rPr sz="350" spc="-5" dirty="0">
                <a:latin typeface="Arial Narrow"/>
                <a:cs typeface="Arial Narrow"/>
              </a:rPr>
              <a:t>Does </a:t>
            </a:r>
            <a:r>
              <a:rPr sz="350" spc="-10" dirty="0">
                <a:latin typeface="Arial Narrow"/>
                <a:cs typeface="Arial Narrow"/>
              </a:rPr>
              <a:t>the part-of role      </a:t>
            </a:r>
            <a:r>
              <a:rPr sz="350" spc="40" dirty="0">
                <a:latin typeface="Arial Narrow"/>
                <a:cs typeface="Arial Narrow"/>
              </a:rPr>
              <a:t> </a:t>
            </a:r>
            <a:r>
              <a:rPr sz="525" spc="-15" baseline="15873" dirty="0">
                <a:latin typeface="Verdana"/>
                <a:cs typeface="Verdana"/>
              </a:rPr>
              <a:t>No</a:t>
            </a:r>
            <a:endParaRPr sz="525" baseline="15873">
              <a:latin typeface="Verdana"/>
              <a:cs typeface="Verdana"/>
            </a:endParaRPr>
          </a:p>
          <a:p>
            <a:pPr marL="76835">
              <a:lnSpc>
                <a:spcPts val="405"/>
              </a:lnSpc>
            </a:pPr>
            <a:r>
              <a:rPr sz="350" spc="-10" dirty="0">
                <a:latin typeface="Arial Narrow"/>
                <a:cs typeface="Arial Narrow"/>
              </a:rPr>
              <a:t>relat</a:t>
            </a:r>
            <a:r>
              <a:rPr sz="350" spc="-5" dirty="0">
                <a:latin typeface="Arial Narrow"/>
                <a:cs typeface="Arial Narrow"/>
              </a:rPr>
              <a:t>e </a:t>
            </a:r>
            <a:r>
              <a:rPr sz="350" spc="-10" dirty="0">
                <a:latin typeface="Arial Narrow"/>
                <a:cs typeface="Arial Narrow"/>
              </a:rPr>
              <a:t>roles</a:t>
            </a:r>
            <a:r>
              <a:rPr sz="350" spc="-5" dirty="0">
                <a:latin typeface="Arial Narrow"/>
                <a:cs typeface="Arial Narrow"/>
              </a:rPr>
              <a:t>?</a:t>
            </a:r>
            <a:endParaRPr sz="350">
              <a:latin typeface="Arial Narrow"/>
              <a:cs typeface="Arial Narrow"/>
            </a:endParaRPr>
          </a:p>
        </p:txBody>
      </p:sp>
      <p:sp>
        <p:nvSpPr>
          <p:cNvPr id="107" name="object 10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28</a:t>
            </a:r>
            <a:r>
              <a:rPr spc="50" dirty="0"/>
              <a:t>/59</a:t>
            </a:r>
          </a:p>
        </p:txBody>
      </p:sp>
      <p:sp>
        <p:nvSpPr>
          <p:cNvPr id="103" name="object 103"/>
          <p:cNvSpPr txBox="1"/>
          <p:nvPr/>
        </p:nvSpPr>
        <p:spPr>
          <a:xfrm>
            <a:off x="2068985" y="1576022"/>
            <a:ext cx="400685" cy="163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93700"/>
              </a:lnSpc>
            </a:pPr>
            <a:r>
              <a:rPr sz="350" spc="-5" dirty="0">
                <a:latin typeface="Arial Narrow"/>
                <a:cs typeface="Arial Narrow"/>
              </a:rPr>
              <a:t>Is X </a:t>
            </a:r>
            <a:r>
              <a:rPr sz="350" spc="-10" dirty="0">
                <a:latin typeface="Arial Narrow"/>
                <a:cs typeface="Arial Narrow"/>
              </a:rPr>
              <a:t>part-of an event Y?  (like bachelor-party,  enzyme-reaction)</a:t>
            </a:r>
            <a:endParaRPr sz="350">
              <a:latin typeface="Arial Narrow"/>
              <a:cs typeface="Arial Narrow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1997444" y="1905824"/>
            <a:ext cx="548640" cy="67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>
                <a:latin typeface="Arial Narrow"/>
                <a:cs typeface="Arial Narrow"/>
              </a:rPr>
              <a:t>X </a:t>
            </a:r>
            <a:r>
              <a:rPr sz="350" spc="-10" dirty="0">
                <a:latin typeface="Arial Narrow"/>
                <a:cs typeface="Arial Narrow"/>
              </a:rPr>
              <a:t>part-of </a:t>
            </a:r>
            <a:r>
              <a:rPr sz="350" spc="-5" dirty="0">
                <a:latin typeface="Arial Narrow"/>
                <a:cs typeface="Arial Narrow"/>
              </a:rPr>
              <a:t>Y </a:t>
            </a:r>
            <a:r>
              <a:rPr sz="350" spc="-15" dirty="0">
                <a:latin typeface="Arial"/>
                <a:cs typeface="Arial"/>
              </a:rPr>
              <a:t>→ </a:t>
            </a:r>
            <a:r>
              <a:rPr sz="350" spc="-5" dirty="0">
                <a:latin typeface="Arial Narrow"/>
                <a:cs typeface="Arial Narrow"/>
              </a:rPr>
              <a:t>X </a:t>
            </a:r>
            <a:r>
              <a:rPr sz="350" spc="-10" dirty="0">
                <a:latin typeface="Arial Narrow"/>
                <a:cs typeface="Arial Narrow"/>
              </a:rPr>
              <a:t>participates-in</a:t>
            </a:r>
            <a:r>
              <a:rPr sz="350" spc="-30" dirty="0">
                <a:latin typeface="Arial Narrow"/>
                <a:cs typeface="Arial Narrow"/>
              </a:rPr>
              <a:t> </a:t>
            </a:r>
            <a:r>
              <a:rPr sz="350" spc="-5" dirty="0">
                <a:latin typeface="Arial Narrow"/>
                <a:cs typeface="Arial Narrow"/>
              </a:rPr>
              <a:t>Y</a:t>
            </a:r>
            <a:endParaRPr sz="350">
              <a:latin typeface="Arial Narrow"/>
              <a:cs typeface="Arial Narrow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2336611" y="2797216"/>
            <a:ext cx="628650" cy="169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"/>
              </a:lnSpc>
            </a:pPr>
            <a:r>
              <a:rPr sz="350" spc="-10" dirty="0">
                <a:latin typeface="Arial Narrow"/>
                <a:cs typeface="Arial Narrow"/>
              </a:rPr>
              <a:t>Then</a:t>
            </a:r>
            <a:endParaRPr sz="350" dirty="0">
              <a:latin typeface="Arial Narrow"/>
              <a:cs typeface="Arial Narrow"/>
            </a:endParaRPr>
          </a:p>
          <a:p>
            <a:pPr marL="12700" marR="5080" indent="84455">
              <a:lnSpc>
                <a:spcPts val="390"/>
              </a:lnSpc>
              <a:spcBef>
                <a:spcPts val="35"/>
              </a:spcBef>
            </a:pPr>
            <a:r>
              <a:rPr sz="350" spc="-5" dirty="0">
                <a:latin typeface="Arial Narrow"/>
                <a:cs typeface="Arial Narrow"/>
              </a:rPr>
              <a:t>X </a:t>
            </a:r>
            <a:r>
              <a:rPr sz="350" spc="-10" dirty="0">
                <a:latin typeface="Arial Narrow"/>
                <a:cs typeface="Arial Narrow"/>
              </a:rPr>
              <a:t>part-of </a:t>
            </a:r>
            <a:r>
              <a:rPr sz="350" spc="-5" dirty="0">
                <a:latin typeface="Arial Narrow"/>
                <a:cs typeface="Arial Narrow"/>
              </a:rPr>
              <a:t>Y </a:t>
            </a:r>
            <a:r>
              <a:rPr sz="350" spc="-15" dirty="0">
                <a:latin typeface="Arial"/>
                <a:cs typeface="Arial"/>
              </a:rPr>
              <a:t>→ </a:t>
            </a:r>
            <a:r>
              <a:rPr sz="350" spc="-5" dirty="0">
                <a:latin typeface="Arial Narrow"/>
                <a:cs typeface="Arial Narrow"/>
              </a:rPr>
              <a:t>X </a:t>
            </a:r>
            <a:r>
              <a:rPr sz="350" spc="-10" dirty="0">
                <a:latin typeface="Arial Narrow"/>
                <a:cs typeface="Arial Narrow"/>
              </a:rPr>
              <a:t>s-part-of </a:t>
            </a:r>
            <a:r>
              <a:rPr sz="350" spc="-5" dirty="0">
                <a:latin typeface="Arial Narrow"/>
                <a:cs typeface="Arial Narrow"/>
              </a:rPr>
              <a:t>Y  </a:t>
            </a:r>
            <a:r>
              <a:rPr sz="350" spc="-10" dirty="0">
                <a:latin typeface="Arial Narrow"/>
                <a:cs typeface="Arial Narrow"/>
              </a:rPr>
              <a:t>(structural part-of, like</a:t>
            </a:r>
            <a:r>
              <a:rPr sz="350" spc="30" dirty="0">
                <a:latin typeface="Arial Narrow"/>
                <a:cs typeface="Arial Narrow"/>
              </a:rPr>
              <a:t> </a:t>
            </a:r>
            <a:r>
              <a:rPr sz="350" spc="-10" dirty="0">
                <a:latin typeface="Arial Narrow"/>
                <a:cs typeface="Arial Narrow"/>
              </a:rPr>
              <a:t>shelf-cupboard)</a:t>
            </a:r>
            <a:endParaRPr sz="350" dirty="0">
              <a:latin typeface="Arial Narrow"/>
              <a:cs typeface="Arial Narrow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1476551" y="1014953"/>
            <a:ext cx="100965" cy="6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" spc="-10" dirty="0">
                <a:latin typeface="Verdana"/>
                <a:cs typeface="Verdana"/>
              </a:rPr>
              <a:t>Yes</a:t>
            </a:r>
            <a:endParaRPr sz="350">
              <a:latin typeface="Verdana"/>
              <a:cs typeface="Verdana"/>
            </a:endParaRPr>
          </a:p>
        </p:txBody>
      </p:sp>
      <p:sp>
        <p:nvSpPr>
          <p:cNvPr id="108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109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10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11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1661312" y="491591"/>
            <a:ext cx="128587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Example </a:t>
            </a:r>
            <a:r>
              <a:rPr sz="1400" dirty="0">
                <a:solidFill>
                  <a:srgbClr val="46AA78"/>
                </a:solidFill>
                <a:latin typeface="Arial"/>
                <a:cs typeface="Arial"/>
              </a:rPr>
              <a:t>-</a:t>
            </a:r>
            <a:r>
              <a:rPr sz="1400" spc="16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before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390967" y="954249"/>
            <a:ext cx="3827630" cy="19079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1359670" y="1063639"/>
            <a:ext cx="243840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dirty="0">
                <a:latin typeface="Arial Narrow"/>
                <a:cs typeface="Arial Narrow"/>
              </a:rPr>
              <a:t>has</a:t>
            </a:r>
            <a:r>
              <a:rPr sz="550" spc="-30" dirty="0">
                <a:latin typeface="Arial Narrow"/>
                <a:cs typeface="Arial Narrow"/>
              </a:rPr>
              <a:t> </a:t>
            </a:r>
            <a:r>
              <a:rPr sz="550" dirty="0">
                <a:latin typeface="Arial Narrow"/>
                <a:cs typeface="Arial Narrow"/>
              </a:rPr>
              <a:t>part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17" name="object 1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29</a:t>
            </a:r>
            <a:r>
              <a:rPr spc="50" dirty="0"/>
              <a:t>/59</a:t>
            </a:r>
          </a:p>
        </p:txBody>
      </p:sp>
      <p:sp>
        <p:nvSpPr>
          <p:cNvPr id="91" name="object 91"/>
          <p:cNvSpPr txBox="1"/>
          <p:nvPr/>
        </p:nvSpPr>
        <p:spPr>
          <a:xfrm>
            <a:off x="1692172" y="1063639"/>
            <a:ext cx="192405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dirty="0">
                <a:latin typeface="Arial Narrow"/>
                <a:cs typeface="Arial Narrow"/>
              </a:rPr>
              <a:t>part of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24833" y="2359667"/>
            <a:ext cx="429895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dirty="0">
                <a:latin typeface="Arial Narrow"/>
                <a:cs typeface="Arial Narrow"/>
              </a:rPr>
              <a:t>ConferenceBag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2214070" y="2372382"/>
            <a:ext cx="142875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25" dirty="0">
                <a:latin typeface="Arial Narrow"/>
                <a:cs typeface="Arial Narrow"/>
              </a:rPr>
              <a:t>F</a:t>
            </a:r>
            <a:r>
              <a:rPr sz="550" dirty="0">
                <a:latin typeface="Arial Narrow"/>
                <a:cs typeface="Arial Narrow"/>
              </a:rPr>
              <a:t>la</a:t>
            </a:r>
            <a:r>
              <a:rPr sz="550" spc="5" dirty="0">
                <a:latin typeface="Arial Narrow"/>
                <a:cs typeface="Arial Narrow"/>
              </a:rPr>
              <a:t>p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207223" y="2673648"/>
            <a:ext cx="436880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-5" dirty="0">
                <a:latin typeface="Arial Narrow"/>
                <a:cs typeface="Arial Narrow"/>
              </a:rPr>
              <a:t>ShoulderHandle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181303" y="1731216"/>
            <a:ext cx="472440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dirty="0">
                <a:latin typeface="Arial Narrow"/>
                <a:cs typeface="Arial Narrow"/>
              </a:rPr>
              <a:t>ConfProceedings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2200865" y="2052044"/>
            <a:ext cx="381000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dirty="0">
                <a:latin typeface="Arial Narrow"/>
                <a:cs typeface="Arial Narrow"/>
              </a:rPr>
              <a:t>Compartment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439671" y="2673648"/>
            <a:ext cx="169545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5" dirty="0">
                <a:latin typeface="Arial Narrow"/>
                <a:cs typeface="Arial Narrow"/>
              </a:rPr>
              <a:t>Li</a:t>
            </a:r>
            <a:r>
              <a:rPr sz="550" dirty="0">
                <a:latin typeface="Arial Narrow"/>
                <a:cs typeface="Arial Narrow"/>
              </a:rPr>
              <a:t>n</a:t>
            </a:r>
            <a:r>
              <a:rPr sz="550" spc="5" dirty="0">
                <a:latin typeface="Arial Narrow"/>
                <a:cs typeface="Arial Narrow"/>
              </a:rPr>
              <a:t>en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385591" y="2359667"/>
            <a:ext cx="498475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5" dirty="0">
                <a:latin typeface="Arial Narrow"/>
                <a:cs typeface="Arial Narrow"/>
              </a:rPr>
              <a:t>has part     </a:t>
            </a:r>
            <a:r>
              <a:rPr sz="550" dirty="0">
                <a:latin typeface="Arial Narrow"/>
                <a:cs typeface="Arial Narrow"/>
              </a:rPr>
              <a:t>part </a:t>
            </a:r>
            <a:r>
              <a:rPr sz="550" spc="5" dirty="0">
                <a:latin typeface="Arial Narrow"/>
                <a:cs typeface="Arial Narrow"/>
              </a:rPr>
              <a:t>of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392438" y="2654084"/>
            <a:ext cx="497840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dirty="0">
                <a:latin typeface="Arial Narrow"/>
                <a:cs typeface="Arial Narrow"/>
              </a:rPr>
              <a:t>has part     part</a:t>
            </a:r>
            <a:r>
              <a:rPr sz="550" spc="30" dirty="0">
                <a:latin typeface="Arial Narrow"/>
                <a:cs typeface="Arial Narrow"/>
              </a:rPr>
              <a:t> </a:t>
            </a:r>
            <a:r>
              <a:rPr sz="550" dirty="0">
                <a:latin typeface="Arial Narrow"/>
                <a:cs typeface="Arial Narrow"/>
              </a:rPr>
              <a:t>of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385591" y="2045197"/>
            <a:ext cx="244475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5" dirty="0">
                <a:latin typeface="Arial Narrow"/>
                <a:cs typeface="Arial Narrow"/>
              </a:rPr>
              <a:t>has</a:t>
            </a:r>
            <a:r>
              <a:rPr sz="550" spc="-45" dirty="0">
                <a:latin typeface="Arial Narrow"/>
                <a:cs typeface="Arial Narrow"/>
              </a:rPr>
              <a:t> </a:t>
            </a:r>
            <a:r>
              <a:rPr sz="550" spc="5" dirty="0">
                <a:latin typeface="Arial Narrow"/>
                <a:cs typeface="Arial Narrow"/>
              </a:rPr>
              <a:t>part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698528" y="2045197"/>
            <a:ext cx="192405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5" dirty="0">
                <a:latin typeface="Arial Narrow"/>
                <a:cs typeface="Arial Narrow"/>
              </a:rPr>
              <a:t>part</a:t>
            </a:r>
            <a:r>
              <a:rPr sz="550" spc="-5" dirty="0">
                <a:latin typeface="Arial Narrow"/>
                <a:cs typeface="Arial Narrow"/>
              </a:rPr>
              <a:t> </a:t>
            </a:r>
            <a:r>
              <a:rPr sz="550" spc="5" dirty="0">
                <a:latin typeface="Arial Narrow"/>
                <a:cs typeface="Arial Narrow"/>
              </a:rPr>
              <a:t>of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692236" y="1731216"/>
            <a:ext cx="192405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dirty="0">
                <a:latin typeface="Arial Narrow"/>
                <a:cs typeface="Arial Narrow"/>
              </a:rPr>
              <a:t>part of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372875" y="1731216"/>
            <a:ext cx="243840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5" dirty="0">
                <a:latin typeface="Arial Narrow"/>
                <a:cs typeface="Arial Narrow"/>
              </a:rPr>
              <a:t>has</a:t>
            </a:r>
            <a:r>
              <a:rPr sz="550" spc="-40" dirty="0">
                <a:latin typeface="Arial Narrow"/>
                <a:cs typeface="Arial Narrow"/>
              </a:rPr>
              <a:t> </a:t>
            </a:r>
            <a:r>
              <a:rPr sz="550" dirty="0">
                <a:latin typeface="Arial Narrow"/>
                <a:cs typeface="Arial Narrow"/>
              </a:rPr>
              <a:t>part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094390" y="2660443"/>
            <a:ext cx="191135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dirty="0">
                <a:latin typeface="Arial Narrow"/>
                <a:cs typeface="Arial Narrow"/>
              </a:rPr>
              <a:t>p</a:t>
            </a:r>
            <a:r>
              <a:rPr sz="550" spc="5" dirty="0">
                <a:latin typeface="Arial Narrow"/>
                <a:cs typeface="Arial Narrow"/>
              </a:rPr>
              <a:t>a</a:t>
            </a:r>
            <a:r>
              <a:rPr sz="550" spc="-5" dirty="0">
                <a:latin typeface="Arial Narrow"/>
                <a:cs typeface="Arial Narrow"/>
              </a:rPr>
              <a:t>r</a:t>
            </a:r>
            <a:r>
              <a:rPr sz="550" dirty="0">
                <a:latin typeface="Arial Narrow"/>
                <a:cs typeface="Arial Narrow"/>
              </a:rPr>
              <a:t>t of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609931" y="1240682"/>
            <a:ext cx="273685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dirty="0">
                <a:latin typeface="Arial Narrow"/>
                <a:cs typeface="Arial Narrow"/>
              </a:rPr>
              <a:t>En</a:t>
            </a:r>
            <a:r>
              <a:rPr sz="550" spc="5" dirty="0">
                <a:latin typeface="Arial Narrow"/>
                <a:cs typeface="Arial Narrow"/>
              </a:rPr>
              <a:t>v</a:t>
            </a:r>
            <a:r>
              <a:rPr sz="550" spc="-50" dirty="0">
                <a:latin typeface="Arial Narrow"/>
                <a:cs typeface="Arial Narrow"/>
              </a:rPr>
              <a:t> </a:t>
            </a:r>
            <a:r>
              <a:rPr sz="550" spc="5" dirty="0">
                <a:latin typeface="Arial Narrow"/>
                <a:cs typeface="Arial Narrow"/>
              </a:rPr>
              <a:t>e</a:t>
            </a:r>
            <a:r>
              <a:rPr sz="550" dirty="0">
                <a:latin typeface="Arial Narrow"/>
                <a:cs typeface="Arial Narrow"/>
              </a:rPr>
              <a:t>lo</a:t>
            </a:r>
            <a:r>
              <a:rPr sz="550" spc="-50" dirty="0">
                <a:latin typeface="Arial Narrow"/>
                <a:cs typeface="Arial Narrow"/>
              </a:rPr>
              <a:t>p</a:t>
            </a:r>
            <a:r>
              <a:rPr sz="550" spc="5" dirty="0">
                <a:latin typeface="Arial Narrow"/>
                <a:cs typeface="Arial Narrow"/>
              </a:rPr>
              <a:t>e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374700" y="1580583"/>
            <a:ext cx="25781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5405" algn="ctr">
              <a:lnSpc>
                <a:spcPct val="100000"/>
              </a:lnSpc>
            </a:pPr>
            <a:r>
              <a:rPr sz="550" spc="5" dirty="0">
                <a:latin typeface="Arial Narrow"/>
                <a:cs typeface="Arial Narrow"/>
              </a:rPr>
              <a:t>part</a:t>
            </a:r>
            <a:r>
              <a:rPr sz="550" spc="-5" dirty="0">
                <a:latin typeface="Arial Narrow"/>
                <a:cs typeface="Arial Narrow"/>
              </a:rPr>
              <a:t> </a:t>
            </a:r>
            <a:r>
              <a:rPr sz="550" spc="5" dirty="0">
                <a:latin typeface="Arial Narrow"/>
                <a:cs typeface="Arial Narrow"/>
              </a:rPr>
              <a:t>of</a:t>
            </a:r>
            <a:endParaRPr sz="550">
              <a:latin typeface="Arial Narrow"/>
              <a:cs typeface="Arial Narrow"/>
            </a:endParaRPr>
          </a:p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sz="550" spc="10" dirty="0">
                <a:latin typeface="Arial Narrow"/>
                <a:cs typeface="Arial Narrow"/>
              </a:rPr>
              <a:t>/has</a:t>
            </a:r>
            <a:r>
              <a:rPr sz="550" spc="-40" dirty="0">
                <a:latin typeface="Arial Narrow"/>
                <a:cs typeface="Arial Narrow"/>
              </a:rPr>
              <a:t> </a:t>
            </a:r>
            <a:r>
              <a:rPr sz="550" spc="-10" dirty="0">
                <a:latin typeface="Arial Narrow"/>
                <a:cs typeface="Arial Narrow"/>
              </a:rPr>
              <a:t>part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2148535" y="1070486"/>
            <a:ext cx="537845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dirty="0">
                <a:latin typeface="Arial Narrow"/>
                <a:cs typeface="Arial Narrow"/>
              </a:rPr>
              <a:t>RegistrationReceipt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811362" y="1201067"/>
            <a:ext cx="351790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-5" dirty="0">
                <a:latin typeface="Arial Narrow"/>
                <a:cs typeface="Arial Narrow"/>
              </a:rPr>
              <a:t>WineSample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2174945" y="1404030"/>
            <a:ext cx="511809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-20" dirty="0">
                <a:latin typeface="Arial Narrow"/>
                <a:cs typeface="Arial Narrow"/>
              </a:rPr>
              <a:t>W</a:t>
            </a:r>
            <a:r>
              <a:rPr sz="550" spc="5" dirty="0">
                <a:latin typeface="Arial Narrow"/>
                <a:cs typeface="Arial Narrow"/>
              </a:rPr>
              <a:t>in</a:t>
            </a:r>
            <a:r>
              <a:rPr sz="550" dirty="0">
                <a:latin typeface="Arial Narrow"/>
                <a:cs typeface="Arial Narrow"/>
              </a:rPr>
              <a:t>e</a:t>
            </a:r>
            <a:r>
              <a:rPr sz="550" spc="25" dirty="0">
                <a:latin typeface="Arial Narrow"/>
                <a:cs typeface="Arial Narrow"/>
              </a:rPr>
              <a:t>T</a:t>
            </a:r>
            <a:r>
              <a:rPr sz="550" spc="5" dirty="0">
                <a:latin typeface="Arial Narrow"/>
                <a:cs typeface="Arial Narrow"/>
              </a:rPr>
              <a:t>a</a:t>
            </a:r>
            <a:r>
              <a:rPr sz="550" spc="-25" dirty="0">
                <a:latin typeface="Arial Narrow"/>
                <a:cs typeface="Arial Narrow"/>
              </a:rPr>
              <a:t>st</a:t>
            </a:r>
            <a:r>
              <a:rPr sz="550" dirty="0">
                <a:latin typeface="Arial Narrow"/>
                <a:cs typeface="Arial Narrow"/>
              </a:rPr>
              <a:t>in</a:t>
            </a:r>
            <a:r>
              <a:rPr sz="550" spc="5" dirty="0">
                <a:latin typeface="Arial Narrow"/>
                <a:cs typeface="Arial Narrow"/>
              </a:rPr>
              <a:t>g</a:t>
            </a:r>
            <a:r>
              <a:rPr sz="550" spc="25" dirty="0">
                <a:latin typeface="Arial Narrow"/>
                <a:cs typeface="Arial Narrow"/>
              </a:rPr>
              <a:t>T</a:t>
            </a:r>
            <a:r>
              <a:rPr sz="550" dirty="0">
                <a:latin typeface="Arial Narrow"/>
                <a:cs typeface="Arial Narrow"/>
              </a:rPr>
              <a:t>i</a:t>
            </a:r>
            <a:r>
              <a:rPr sz="550" spc="25" dirty="0">
                <a:latin typeface="Arial Narrow"/>
                <a:cs typeface="Arial Narrow"/>
              </a:rPr>
              <a:t>c</a:t>
            </a:r>
            <a:r>
              <a:rPr sz="550" spc="30" dirty="0">
                <a:latin typeface="Arial Narrow"/>
                <a:cs typeface="Arial Narrow"/>
              </a:rPr>
              <a:t>k</a:t>
            </a:r>
            <a:r>
              <a:rPr sz="550" spc="5" dirty="0">
                <a:latin typeface="Arial Narrow"/>
                <a:cs typeface="Arial Narrow"/>
              </a:rPr>
              <a:t>et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1698593" y="1397672"/>
            <a:ext cx="192405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5" dirty="0">
                <a:latin typeface="Arial Narrow"/>
                <a:cs typeface="Arial Narrow"/>
              </a:rPr>
              <a:t>part</a:t>
            </a:r>
            <a:r>
              <a:rPr sz="550" spc="-5" dirty="0">
                <a:latin typeface="Arial Narrow"/>
                <a:cs typeface="Arial Narrow"/>
              </a:rPr>
              <a:t> </a:t>
            </a:r>
            <a:r>
              <a:rPr sz="550" spc="5" dirty="0">
                <a:latin typeface="Arial Narrow"/>
                <a:cs typeface="Arial Narrow"/>
              </a:rPr>
              <a:t>of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1372838" y="1397672"/>
            <a:ext cx="243840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5" dirty="0">
                <a:latin typeface="Arial Narrow"/>
                <a:cs typeface="Arial Narrow"/>
              </a:rPr>
              <a:t>has</a:t>
            </a:r>
            <a:r>
              <a:rPr sz="550" spc="-40" dirty="0">
                <a:latin typeface="Arial Narrow"/>
                <a:cs typeface="Arial Narrow"/>
              </a:rPr>
              <a:t> </a:t>
            </a:r>
            <a:r>
              <a:rPr sz="550" dirty="0">
                <a:latin typeface="Arial Narrow"/>
                <a:cs typeface="Arial Narrow"/>
              </a:rPr>
              <a:t>part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2872354" y="1547816"/>
            <a:ext cx="414020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dirty="0">
                <a:latin typeface="Arial Narrow"/>
                <a:cs typeface="Arial Narrow"/>
              </a:rPr>
              <a:t>allow </a:t>
            </a:r>
            <a:r>
              <a:rPr sz="550" spc="5" dirty="0">
                <a:latin typeface="Arial Narrow"/>
                <a:cs typeface="Arial Narrow"/>
              </a:rPr>
              <a:t>s </a:t>
            </a:r>
            <a:r>
              <a:rPr sz="550" spc="-15" dirty="0">
                <a:latin typeface="Arial Narrow"/>
                <a:cs typeface="Arial Narrow"/>
              </a:rPr>
              <a:t>entry</a:t>
            </a:r>
            <a:r>
              <a:rPr sz="550" spc="30" dirty="0">
                <a:latin typeface="Arial Narrow"/>
                <a:cs typeface="Arial Narrow"/>
              </a:rPr>
              <a:t> </a:t>
            </a:r>
            <a:r>
              <a:rPr sz="550" spc="-20" dirty="0">
                <a:latin typeface="Arial Narrow"/>
                <a:cs typeface="Arial Narrow"/>
              </a:rPr>
              <a:t>to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3916022" y="2195829"/>
            <a:ext cx="156210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-20" dirty="0">
                <a:latin typeface="Arial Narrow"/>
                <a:cs typeface="Arial Narrow"/>
              </a:rPr>
              <a:t>W</a:t>
            </a:r>
            <a:r>
              <a:rPr sz="550" dirty="0">
                <a:latin typeface="Arial Narrow"/>
                <a:cs typeface="Arial Narrow"/>
              </a:rPr>
              <a:t>in</a:t>
            </a:r>
            <a:r>
              <a:rPr sz="550" spc="5" dirty="0">
                <a:latin typeface="Arial Narrow"/>
                <a:cs typeface="Arial Narrow"/>
              </a:rPr>
              <a:t>e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211761" y="2189471"/>
            <a:ext cx="478790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5" dirty="0">
                <a:latin typeface="Arial Narrow"/>
                <a:cs typeface="Arial Narrow"/>
              </a:rPr>
              <a:t>has </a:t>
            </a:r>
            <a:r>
              <a:rPr sz="550" dirty="0">
                <a:latin typeface="Arial Narrow"/>
                <a:cs typeface="Arial Narrow"/>
              </a:rPr>
              <a:t>part    </a:t>
            </a:r>
            <a:r>
              <a:rPr sz="550" spc="5" dirty="0">
                <a:latin typeface="Arial Narrow"/>
                <a:cs typeface="Arial Narrow"/>
              </a:rPr>
              <a:t>part</a:t>
            </a:r>
            <a:r>
              <a:rPr sz="550" spc="-10" dirty="0">
                <a:latin typeface="Arial Narrow"/>
                <a:cs typeface="Arial Narrow"/>
              </a:rPr>
              <a:t> </a:t>
            </a:r>
            <a:r>
              <a:rPr sz="550" spc="5" dirty="0">
                <a:latin typeface="Arial Narrow"/>
                <a:cs typeface="Arial Narrow"/>
              </a:rPr>
              <a:t>of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3687628" y="1541458"/>
            <a:ext cx="192405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5" dirty="0">
                <a:latin typeface="Arial Narrow"/>
                <a:cs typeface="Arial Narrow"/>
              </a:rPr>
              <a:t>part</a:t>
            </a:r>
            <a:r>
              <a:rPr sz="550" spc="-5" dirty="0">
                <a:latin typeface="Arial Narrow"/>
                <a:cs typeface="Arial Narrow"/>
              </a:rPr>
              <a:t> </a:t>
            </a:r>
            <a:r>
              <a:rPr sz="550" spc="5" dirty="0">
                <a:latin typeface="Arial Narrow"/>
                <a:cs typeface="Arial Narrow"/>
              </a:rPr>
              <a:t>of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3061623" y="1678877"/>
            <a:ext cx="81788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2770">
              <a:lnSpc>
                <a:spcPct val="100000"/>
              </a:lnSpc>
            </a:pPr>
            <a:r>
              <a:rPr sz="550" spc="10" dirty="0">
                <a:latin typeface="Arial Narrow"/>
                <a:cs typeface="Arial Narrow"/>
              </a:rPr>
              <a:t>/has</a:t>
            </a:r>
            <a:r>
              <a:rPr sz="550" spc="-40" dirty="0">
                <a:latin typeface="Arial Narrow"/>
                <a:cs typeface="Arial Narrow"/>
              </a:rPr>
              <a:t> </a:t>
            </a:r>
            <a:r>
              <a:rPr sz="550" spc="-10" dirty="0">
                <a:latin typeface="Arial Narrow"/>
                <a:cs typeface="Arial Narrow"/>
              </a:rPr>
              <a:t>part</a:t>
            </a:r>
            <a:endParaRPr sz="5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50" spc="-5" dirty="0">
                <a:latin typeface="Arial Narrow"/>
                <a:cs typeface="Arial Narrow"/>
              </a:rPr>
              <a:t>WineTastingEv</a:t>
            </a:r>
            <a:r>
              <a:rPr sz="550" spc="-100" dirty="0">
                <a:latin typeface="Arial Narrow"/>
                <a:cs typeface="Arial Narrow"/>
              </a:rPr>
              <a:t> </a:t>
            </a:r>
            <a:r>
              <a:rPr sz="550" dirty="0">
                <a:latin typeface="Arial Narrow"/>
                <a:cs typeface="Arial Narrow"/>
              </a:rPr>
              <a:t>ent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18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119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20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21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02551" y="838543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02551" y="1564805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02551" y="2118982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02551" y="2673172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624395" y="491591"/>
            <a:ext cx="3890455" cy="27069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0594">
              <a:lnSpc>
                <a:spcPct val="100000"/>
              </a:lnSpc>
            </a:pP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Example </a:t>
            </a:r>
            <a:r>
              <a:rPr sz="1400" dirty="0">
                <a:solidFill>
                  <a:srgbClr val="46AA78"/>
                </a:solidFill>
                <a:latin typeface="Arial"/>
                <a:cs typeface="Arial"/>
              </a:rPr>
              <a:t>-</a:t>
            </a:r>
            <a:r>
              <a:rPr sz="1400" spc="15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decisions</a:t>
            </a:r>
            <a:endParaRPr sz="1400" dirty="0">
              <a:latin typeface="Arial"/>
              <a:cs typeface="Arial"/>
            </a:endParaRPr>
          </a:p>
          <a:p>
            <a:pPr marL="184150" marR="43815" indent="-171450">
              <a:lnSpc>
                <a:spcPct val="102600"/>
              </a:lnSpc>
              <a:spcBef>
                <a:spcPts val="450"/>
              </a:spcBef>
              <a:buFont typeface="Arial"/>
              <a:buChar char="•"/>
            </a:pPr>
            <a:r>
              <a:rPr sz="800" spc="-10" dirty="0">
                <a:latin typeface="Arial"/>
                <a:cs typeface="Arial"/>
              </a:rPr>
              <a:t>Envelope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10" dirty="0">
                <a:latin typeface="Arial"/>
                <a:cs typeface="Arial"/>
              </a:rPr>
              <a:t>not </a:t>
            </a:r>
            <a:r>
              <a:rPr sz="1050" spc="-35" dirty="0">
                <a:latin typeface="Arial"/>
                <a:cs typeface="Arial"/>
              </a:rPr>
              <a:t>involved-in, </a:t>
            </a:r>
            <a:r>
              <a:rPr sz="1050" spc="-10" dirty="0">
                <a:latin typeface="Arial"/>
                <a:cs typeface="Arial"/>
              </a:rPr>
              <a:t>not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40" dirty="0">
                <a:latin typeface="Arial"/>
                <a:cs typeface="Arial"/>
              </a:rPr>
              <a:t>member-of, </a:t>
            </a:r>
            <a:r>
              <a:rPr sz="1050" spc="-85" dirty="0">
                <a:latin typeface="Arial"/>
                <a:cs typeface="Arial"/>
              </a:rPr>
              <a:t>does </a:t>
            </a:r>
            <a:r>
              <a:rPr sz="1050" spc="-10" dirty="0">
                <a:latin typeface="Arial"/>
                <a:cs typeface="Arial"/>
              </a:rPr>
              <a:t>not  </a:t>
            </a:r>
            <a:r>
              <a:rPr sz="1050" spc="-20" dirty="0">
                <a:latin typeface="Arial"/>
                <a:cs typeface="Arial"/>
              </a:rPr>
              <a:t>constitute,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10" dirty="0">
                <a:latin typeface="Arial"/>
                <a:cs typeface="Arial"/>
              </a:rPr>
              <a:t>not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30" dirty="0">
                <a:latin typeface="Arial"/>
                <a:cs typeface="Arial"/>
              </a:rPr>
              <a:t>sub-quantity </a:t>
            </a:r>
            <a:r>
              <a:rPr sz="1050" spc="-15" dirty="0">
                <a:latin typeface="Arial"/>
                <a:cs typeface="Arial"/>
              </a:rPr>
              <a:t>of, </a:t>
            </a:r>
            <a:r>
              <a:rPr sz="1050" spc="-85" dirty="0">
                <a:latin typeface="Arial"/>
                <a:cs typeface="Arial"/>
              </a:rPr>
              <a:t>does </a:t>
            </a:r>
            <a:r>
              <a:rPr sz="1050" spc="-10" dirty="0">
                <a:latin typeface="Arial"/>
                <a:cs typeface="Arial"/>
              </a:rPr>
              <a:t>not </a:t>
            </a:r>
            <a:r>
              <a:rPr sz="1050" spc="-25" dirty="0">
                <a:latin typeface="Arial"/>
                <a:cs typeface="Arial"/>
              </a:rPr>
              <a:t>participate-in,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10" dirty="0">
                <a:latin typeface="Arial"/>
                <a:cs typeface="Arial"/>
              </a:rPr>
              <a:t>not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55" dirty="0">
                <a:latin typeface="Arial"/>
                <a:cs typeface="Arial"/>
              </a:rPr>
              <a:t>geographical  </a:t>
            </a:r>
            <a:r>
              <a:rPr sz="1050" spc="-25" dirty="0">
                <a:latin typeface="Arial"/>
                <a:cs typeface="Arial"/>
              </a:rPr>
              <a:t>object, </a:t>
            </a:r>
            <a:r>
              <a:rPr sz="1050" spc="-5" dirty="0">
                <a:latin typeface="Arial"/>
                <a:cs typeface="Arial"/>
              </a:rPr>
              <a:t>but </a:t>
            </a:r>
            <a:r>
              <a:rPr sz="1050" spc="-50" dirty="0">
                <a:latin typeface="Arial"/>
                <a:cs typeface="Arial"/>
              </a:rPr>
              <a:t>instead 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800" spc="-5" dirty="0">
                <a:latin typeface="Arial"/>
                <a:cs typeface="Arial"/>
              </a:rPr>
              <a:t>contained-in </a:t>
            </a:r>
            <a:r>
              <a:rPr sz="1050" spc="-30" dirty="0" smtClean="0">
                <a:latin typeface="Arial"/>
                <a:cs typeface="Arial"/>
              </a:rPr>
              <a:t>the</a:t>
            </a:r>
            <a:r>
              <a:rPr lang="en-US" sz="1050" dirty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ConferenceBag</a:t>
            </a:r>
            <a:r>
              <a:rPr sz="1050" spc="-5" dirty="0">
                <a:latin typeface="Arial"/>
                <a:cs typeface="Arial"/>
              </a:rPr>
              <a:t>.</a:t>
            </a:r>
            <a:endParaRPr sz="1050" dirty="0">
              <a:latin typeface="Arial"/>
              <a:cs typeface="Arial"/>
            </a:endParaRPr>
          </a:p>
          <a:p>
            <a:pPr marL="184150" marR="71120" indent="-171450">
              <a:lnSpc>
                <a:spcPct val="102600"/>
              </a:lnSpc>
              <a:spcBef>
                <a:spcPts val="295"/>
              </a:spcBef>
              <a:buFont typeface="Arial"/>
              <a:buChar char="•"/>
            </a:pPr>
            <a:r>
              <a:rPr sz="1050" spc="-20" dirty="0">
                <a:latin typeface="Arial"/>
                <a:cs typeface="Arial"/>
              </a:rPr>
              <a:t>Transitivity </a:t>
            </a:r>
            <a:r>
              <a:rPr sz="1050" spc="-55" dirty="0">
                <a:latin typeface="Arial"/>
                <a:cs typeface="Arial"/>
              </a:rPr>
              <a:t>holds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50" dirty="0">
                <a:latin typeface="Arial"/>
                <a:cs typeface="Arial"/>
              </a:rPr>
              <a:t>mereological </a:t>
            </a:r>
            <a:r>
              <a:rPr sz="1050" spc="-35" dirty="0">
                <a:latin typeface="Arial"/>
                <a:cs typeface="Arial"/>
              </a:rPr>
              <a:t>relations: </a:t>
            </a:r>
            <a:r>
              <a:rPr sz="1050" spc="-55" dirty="0">
                <a:latin typeface="Arial"/>
                <a:cs typeface="Arial"/>
              </a:rPr>
              <a:t>derived </a:t>
            </a:r>
            <a:r>
              <a:rPr sz="1050" spc="-35" dirty="0">
                <a:latin typeface="Arial"/>
                <a:cs typeface="Arial"/>
              </a:rPr>
              <a:t>facts  </a:t>
            </a:r>
            <a:r>
              <a:rPr sz="1050" spc="-80" dirty="0">
                <a:latin typeface="Arial"/>
                <a:cs typeface="Arial"/>
              </a:rPr>
              <a:t>are </a:t>
            </a:r>
            <a:r>
              <a:rPr sz="1050" spc="-25" dirty="0">
                <a:latin typeface="Arial"/>
                <a:cs typeface="Arial"/>
              </a:rPr>
              <a:t>automatically </a:t>
            </a:r>
            <a:r>
              <a:rPr sz="1050" spc="-35" dirty="0">
                <a:latin typeface="Arial"/>
                <a:cs typeface="Arial"/>
              </a:rPr>
              <a:t>correct, like </a:t>
            </a:r>
            <a:r>
              <a:rPr sz="800" spc="-5" dirty="0">
                <a:latin typeface="Arial"/>
                <a:cs typeface="Arial"/>
              </a:rPr>
              <a:t>RegistrationReceipt contained-in  ConferenceBag</a:t>
            </a:r>
            <a:r>
              <a:rPr sz="1050" spc="-5" dirty="0">
                <a:latin typeface="Arial"/>
                <a:cs typeface="Arial"/>
              </a:rPr>
              <a:t>.</a:t>
            </a:r>
            <a:endParaRPr sz="1050" dirty="0">
              <a:latin typeface="Arial"/>
              <a:cs typeface="Arial"/>
            </a:endParaRPr>
          </a:p>
          <a:p>
            <a:pPr marL="184150" marR="15240" indent="-171450">
              <a:lnSpc>
                <a:spcPct val="102600"/>
              </a:lnSpc>
              <a:spcBef>
                <a:spcPts val="295"/>
              </a:spcBef>
              <a:buFont typeface="Arial"/>
              <a:buChar char="•"/>
            </a:pPr>
            <a:r>
              <a:rPr sz="1050" spc="-10" dirty="0">
                <a:latin typeface="Arial"/>
                <a:cs typeface="Arial"/>
              </a:rPr>
              <a:t>Intransitivity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800" spc="-5" dirty="0">
                <a:latin typeface="Arial"/>
                <a:cs typeface="Arial"/>
              </a:rPr>
              <a:t>Linen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800" spc="-5" dirty="0">
                <a:latin typeface="Arial"/>
                <a:cs typeface="Arial"/>
              </a:rPr>
              <a:t>ConferenceBag</a:t>
            </a:r>
            <a:r>
              <a:rPr sz="1050" spc="-5" dirty="0">
                <a:latin typeface="Arial"/>
                <a:cs typeface="Arial"/>
              </a:rPr>
              <a:t>, </a:t>
            </a:r>
            <a:r>
              <a:rPr sz="1050" spc="-85" dirty="0">
                <a:latin typeface="Arial"/>
                <a:cs typeface="Arial"/>
              </a:rPr>
              <a:t>because a </a:t>
            </a:r>
            <a:r>
              <a:rPr sz="1050" spc="-65" dirty="0">
                <a:latin typeface="Arial"/>
                <a:cs typeface="Arial"/>
              </a:rPr>
              <a:t>conference  bag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10" dirty="0">
                <a:latin typeface="Arial"/>
                <a:cs typeface="Arial"/>
              </a:rPr>
              <a:t>not </a:t>
            </a:r>
            <a:r>
              <a:rPr sz="1050" spc="-30" dirty="0">
                <a:latin typeface="Arial"/>
                <a:cs typeface="Arial"/>
              </a:rPr>
              <a:t>wholly </a:t>
            </a:r>
            <a:r>
              <a:rPr sz="1050" spc="-25" dirty="0">
                <a:latin typeface="Arial"/>
                <a:cs typeface="Arial"/>
              </a:rPr>
              <a:t>constituted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40" dirty="0">
                <a:latin typeface="Arial"/>
                <a:cs typeface="Arial"/>
              </a:rPr>
              <a:t>linen </a:t>
            </a:r>
            <a:r>
              <a:rPr sz="1050" spc="-10" dirty="0">
                <a:latin typeface="Arial"/>
                <a:cs typeface="Arial"/>
              </a:rPr>
              <a:t>(the </a:t>
            </a:r>
            <a:r>
              <a:rPr sz="1050" spc="-50" dirty="0">
                <a:latin typeface="Arial"/>
                <a:cs typeface="Arial"/>
              </a:rPr>
              <a:t>model </a:t>
            </a:r>
            <a:r>
              <a:rPr sz="1050" spc="-85" dirty="0">
                <a:latin typeface="Arial"/>
                <a:cs typeface="Arial"/>
              </a:rPr>
              <a:t>does </a:t>
            </a:r>
            <a:r>
              <a:rPr sz="1050" spc="-10" dirty="0">
                <a:latin typeface="Arial"/>
                <a:cs typeface="Arial"/>
              </a:rPr>
              <a:t>not </a:t>
            </a:r>
            <a:r>
              <a:rPr sz="1050" spc="-95" dirty="0">
                <a:latin typeface="Arial"/>
                <a:cs typeface="Arial"/>
              </a:rPr>
              <a:t>say  </a:t>
            </a:r>
            <a:r>
              <a:rPr sz="1050" spc="-25" dirty="0">
                <a:latin typeface="Arial"/>
                <a:cs typeface="Arial"/>
              </a:rPr>
              <a:t>what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800" spc="-5" dirty="0">
                <a:latin typeface="Arial"/>
                <a:cs typeface="Arial"/>
              </a:rPr>
              <a:t>Flap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75" dirty="0">
                <a:latin typeface="Arial"/>
                <a:cs typeface="Arial"/>
              </a:rPr>
              <a:t>made 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spc="20" dirty="0">
                <a:latin typeface="Arial"/>
                <a:cs typeface="Arial"/>
              </a:rPr>
              <a:t>of).</a:t>
            </a:r>
            <a:endParaRPr sz="1050" dirty="0">
              <a:latin typeface="Arial"/>
              <a:cs typeface="Arial"/>
            </a:endParaRPr>
          </a:p>
          <a:p>
            <a:pPr marL="184150" marR="5080" indent="-171450">
              <a:lnSpc>
                <a:spcPct val="102600"/>
              </a:lnSpc>
              <a:spcBef>
                <a:spcPts val="295"/>
              </a:spcBef>
              <a:buFont typeface="Arial"/>
              <a:buChar char="•"/>
            </a:pPr>
            <a:r>
              <a:rPr sz="1050" spc="-70" dirty="0">
                <a:latin typeface="Arial"/>
                <a:cs typeface="Arial"/>
              </a:rPr>
              <a:t>Completeness, </a:t>
            </a:r>
            <a:r>
              <a:rPr sz="1050" spc="-30" dirty="0">
                <a:latin typeface="Arial"/>
                <a:cs typeface="Arial"/>
              </a:rPr>
              <a:t>i.e.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i="1" spc="-20" dirty="0">
                <a:latin typeface="Arial"/>
                <a:cs typeface="Arial"/>
              </a:rPr>
              <a:t>all </a:t>
            </a:r>
            <a:r>
              <a:rPr sz="1050" spc="-40" dirty="0">
                <a:latin typeface="Arial"/>
                <a:cs typeface="Arial"/>
              </a:rPr>
              <a:t>parts </a:t>
            </a:r>
            <a:r>
              <a:rPr sz="1050" spc="-80" dirty="0">
                <a:latin typeface="Arial"/>
                <a:cs typeface="Arial"/>
              </a:rPr>
              <a:t>make </a:t>
            </a:r>
            <a:r>
              <a:rPr sz="1050" spc="-50" dirty="0">
                <a:latin typeface="Arial"/>
                <a:cs typeface="Arial"/>
              </a:rPr>
              <a:t>up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5" dirty="0">
                <a:latin typeface="Arial"/>
                <a:cs typeface="Arial"/>
              </a:rPr>
              <a:t>whole,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35" dirty="0">
                <a:latin typeface="Arial"/>
                <a:cs typeface="Arial"/>
              </a:rPr>
              <a:t>implied  </a:t>
            </a:r>
            <a:r>
              <a:rPr sz="1050" spc="-40" dirty="0">
                <a:latin typeface="Arial"/>
                <a:cs typeface="Arial"/>
              </a:rPr>
              <a:t>thanks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55" dirty="0">
                <a:latin typeface="Arial"/>
                <a:cs typeface="Arial"/>
              </a:rPr>
              <a:t>closed-world </a:t>
            </a:r>
            <a:r>
              <a:rPr sz="1050" spc="-45" dirty="0">
                <a:latin typeface="Arial"/>
                <a:cs typeface="Arial"/>
              </a:rPr>
              <a:t>assumption. </a:t>
            </a:r>
            <a:r>
              <a:rPr sz="800" spc="-5" dirty="0">
                <a:latin typeface="Arial"/>
                <a:cs typeface="Arial"/>
              </a:rPr>
              <a:t>ConferenceBag </a:t>
            </a:r>
            <a:r>
              <a:rPr sz="1050" spc="-20" dirty="0">
                <a:latin typeface="Arial"/>
                <a:cs typeface="Arial"/>
              </a:rPr>
              <a:t>directly  </a:t>
            </a:r>
            <a:r>
              <a:rPr sz="800" spc="-5" dirty="0">
                <a:latin typeface="Arial"/>
                <a:cs typeface="Arial"/>
              </a:rPr>
              <a:t>contains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800" spc="-5" dirty="0">
                <a:latin typeface="Arial"/>
                <a:cs typeface="Arial"/>
              </a:rPr>
              <a:t>ConfProceedings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800" spc="-10" dirty="0">
                <a:latin typeface="Arial"/>
                <a:cs typeface="Arial"/>
              </a:rPr>
              <a:t>Envelope </a:t>
            </a:r>
            <a:r>
              <a:rPr sz="1050" i="1" spc="-30" dirty="0">
                <a:latin typeface="Arial"/>
                <a:cs typeface="Arial"/>
              </a:rPr>
              <a:t>only</a:t>
            </a:r>
            <a:r>
              <a:rPr sz="1050" spc="-30" dirty="0">
                <a:latin typeface="Arial"/>
                <a:cs typeface="Arial"/>
              </a:rPr>
              <a:t>,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85" dirty="0">
                <a:latin typeface="Arial"/>
                <a:cs typeface="Arial"/>
              </a:rPr>
              <a:t>does </a:t>
            </a:r>
            <a:r>
              <a:rPr sz="1050" spc="-10" dirty="0">
                <a:latin typeface="Arial"/>
                <a:cs typeface="Arial"/>
              </a:rPr>
              <a:t>not  </a:t>
            </a:r>
            <a:r>
              <a:rPr sz="1050" spc="-30" dirty="0">
                <a:latin typeface="Arial"/>
                <a:cs typeface="Arial"/>
              </a:rPr>
              <a:t>contain, </a:t>
            </a:r>
            <a:r>
              <a:rPr sz="1050" spc="-100" dirty="0">
                <a:latin typeface="Arial"/>
                <a:cs typeface="Arial"/>
              </a:rPr>
              <a:t>say,  </a:t>
            </a:r>
            <a:r>
              <a:rPr sz="1050" spc="-30" dirty="0">
                <a:latin typeface="Arial"/>
                <a:cs typeface="Arial"/>
              </a:rPr>
              <a:t>the</a:t>
            </a:r>
            <a:r>
              <a:rPr sz="1050" spc="114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Flap</a:t>
            </a:r>
            <a:r>
              <a:rPr sz="1050" spc="-5" dirty="0">
                <a:latin typeface="Arial"/>
                <a:cs typeface="Arial"/>
              </a:rPr>
              <a:t>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30/59</a:t>
            </a:r>
            <a:endParaRPr sz="600">
              <a:latin typeface="Arial"/>
              <a:cs typeface="Arial"/>
            </a:endParaRPr>
          </a:p>
        </p:txBody>
      </p:sp>
      <p:sp>
        <p:nvSpPr>
          <p:cNvPr id="94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5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6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7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1637195" y="491591"/>
            <a:ext cx="133413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Example </a:t>
            </a:r>
            <a:r>
              <a:rPr sz="1400" dirty="0">
                <a:solidFill>
                  <a:srgbClr val="46AA78"/>
                </a:solidFill>
                <a:latin typeface="Arial"/>
                <a:cs typeface="Arial"/>
              </a:rPr>
              <a:t>-</a:t>
            </a:r>
            <a:r>
              <a:rPr sz="1400" spc="14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revised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80921" y="940546"/>
            <a:ext cx="3752283" cy="19264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1450727" y="2396958"/>
            <a:ext cx="65722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>
              <a:lnSpc>
                <a:spcPts val="620"/>
              </a:lnSpc>
            </a:pPr>
            <a:r>
              <a:rPr sz="550" spc="-5" dirty="0">
                <a:latin typeface="Arial Narrow"/>
                <a:cs typeface="Arial Narrow"/>
              </a:rPr>
              <a:t>has </a:t>
            </a:r>
            <a:r>
              <a:rPr sz="550" spc="-10" dirty="0">
                <a:latin typeface="Arial Narrow"/>
                <a:cs typeface="Arial Narrow"/>
              </a:rPr>
              <a:t>s-part     </a:t>
            </a:r>
            <a:r>
              <a:rPr sz="550" dirty="0">
                <a:latin typeface="Arial Narrow"/>
                <a:cs typeface="Arial Narrow"/>
              </a:rPr>
              <a:t>s-part</a:t>
            </a:r>
            <a:r>
              <a:rPr sz="550" spc="-10" dirty="0">
                <a:latin typeface="Arial Narrow"/>
                <a:cs typeface="Arial Narrow"/>
              </a:rPr>
              <a:t> </a:t>
            </a:r>
            <a:r>
              <a:rPr sz="550" spc="-5" dirty="0">
                <a:latin typeface="Arial Narrow"/>
                <a:cs typeface="Arial Narrow"/>
              </a:rPr>
              <a:t>of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23" name="object 1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31</a:t>
            </a:r>
            <a:r>
              <a:rPr spc="50" dirty="0"/>
              <a:t>/59</a:t>
            </a:r>
          </a:p>
        </p:txBody>
      </p:sp>
      <p:sp>
        <p:nvSpPr>
          <p:cNvPr id="91" name="object 91"/>
          <p:cNvSpPr txBox="1"/>
          <p:nvPr/>
        </p:nvSpPr>
        <p:spPr>
          <a:xfrm>
            <a:off x="1463427" y="2680263"/>
            <a:ext cx="64452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>
              <a:lnSpc>
                <a:spcPts val="620"/>
              </a:lnSpc>
            </a:pPr>
            <a:r>
              <a:rPr sz="550" spc="-5" dirty="0">
                <a:latin typeface="Arial Narrow"/>
                <a:cs typeface="Arial Narrow"/>
              </a:rPr>
              <a:t>has </a:t>
            </a:r>
            <a:r>
              <a:rPr sz="550" spc="-15" dirty="0">
                <a:latin typeface="Arial Narrow"/>
                <a:cs typeface="Arial Narrow"/>
              </a:rPr>
              <a:t>f-part      </a:t>
            </a:r>
            <a:r>
              <a:rPr sz="550" spc="-10" dirty="0">
                <a:latin typeface="Arial Narrow"/>
                <a:cs typeface="Arial Narrow"/>
              </a:rPr>
              <a:t>f-part</a:t>
            </a:r>
            <a:r>
              <a:rPr sz="550" spc="-5" dirty="0">
                <a:latin typeface="Arial Narrow"/>
                <a:cs typeface="Arial Narrow"/>
              </a:rPr>
              <a:t> of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450727" y="2094115"/>
            <a:ext cx="66992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>
              <a:lnSpc>
                <a:spcPts val="620"/>
              </a:lnSpc>
            </a:pPr>
            <a:r>
              <a:rPr sz="550" spc="-5" dirty="0">
                <a:latin typeface="Arial Narrow"/>
                <a:cs typeface="Arial Narrow"/>
              </a:rPr>
              <a:t>has </a:t>
            </a:r>
            <a:r>
              <a:rPr sz="550" spc="-10" dirty="0">
                <a:latin typeface="Arial Narrow"/>
                <a:cs typeface="Arial Narrow"/>
              </a:rPr>
              <a:t>s-part     </a:t>
            </a:r>
            <a:r>
              <a:rPr sz="550" dirty="0">
                <a:latin typeface="Arial Narrow"/>
                <a:cs typeface="Arial Narrow"/>
              </a:rPr>
              <a:t>s-part</a:t>
            </a:r>
            <a:r>
              <a:rPr sz="550" spc="35" dirty="0">
                <a:latin typeface="Arial Narrow"/>
                <a:cs typeface="Arial Narrow"/>
              </a:rPr>
              <a:t> </a:t>
            </a:r>
            <a:r>
              <a:rPr sz="550" spc="-5" dirty="0">
                <a:latin typeface="Arial Narrow"/>
                <a:cs typeface="Arial Narrow"/>
              </a:rPr>
              <a:t>of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349616" y="1779060"/>
            <a:ext cx="77089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20"/>
              </a:lnSpc>
              <a:tabLst>
                <a:tab pos="410209" algn="l"/>
              </a:tabLst>
            </a:pPr>
            <a:r>
              <a:rPr sz="550" spc="-5" dirty="0">
                <a:latin typeface="Arial Narrow"/>
                <a:cs typeface="Arial Narrow"/>
              </a:rPr>
              <a:t>contains	</a:t>
            </a:r>
            <a:r>
              <a:rPr sz="550" spc="-10" dirty="0">
                <a:latin typeface="Arial Narrow"/>
                <a:cs typeface="Arial Narrow"/>
              </a:rPr>
              <a:t>contained</a:t>
            </a:r>
            <a:r>
              <a:rPr sz="550" spc="-50" dirty="0">
                <a:latin typeface="Arial Narrow"/>
                <a:cs typeface="Arial Narrow"/>
              </a:rPr>
              <a:t> </a:t>
            </a:r>
            <a:r>
              <a:rPr sz="550" spc="-5" dirty="0">
                <a:latin typeface="Arial Narrow"/>
                <a:cs typeface="Arial Narrow"/>
              </a:rPr>
              <a:t>in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853088" y="2674402"/>
            <a:ext cx="85979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20"/>
              </a:lnSpc>
            </a:pPr>
            <a:r>
              <a:rPr sz="550" spc="-10" dirty="0">
                <a:latin typeface="Arial Narrow"/>
                <a:cs typeface="Arial Narrow"/>
              </a:rPr>
              <a:t>constituted </a:t>
            </a:r>
            <a:r>
              <a:rPr sz="550" spc="-5" dirty="0">
                <a:latin typeface="Arial Narrow"/>
                <a:cs typeface="Arial Narrow"/>
              </a:rPr>
              <a:t>of      </a:t>
            </a:r>
            <a:r>
              <a:rPr sz="550" spc="-10" dirty="0">
                <a:latin typeface="Arial Narrow"/>
                <a:cs typeface="Arial Narrow"/>
              </a:rPr>
              <a:t>constitutes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343266" y="1047351"/>
            <a:ext cx="77089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>
              <a:lnSpc>
                <a:spcPts val="620"/>
              </a:lnSpc>
              <a:tabLst>
                <a:tab pos="410209" algn="l"/>
              </a:tabLst>
            </a:pPr>
            <a:r>
              <a:rPr sz="550" spc="-5" dirty="0">
                <a:latin typeface="Arial Narrow"/>
                <a:cs typeface="Arial Narrow"/>
              </a:rPr>
              <a:t>contains	</a:t>
            </a:r>
            <a:r>
              <a:rPr sz="550" spc="-10" dirty="0">
                <a:latin typeface="Arial Narrow"/>
                <a:cs typeface="Arial Narrow"/>
              </a:rPr>
              <a:t>contained</a:t>
            </a:r>
            <a:r>
              <a:rPr sz="550" spc="-55" dirty="0">
                <a:latin typeface="Arial Narrow"/>
                <a:cs typeface="Arial Narrow"/>
              </a:rPr>
              <a:t> </a:t>
            </a:r>
            <a:r>
              <a:rPr sz="550" spc="-5" dirty="0">
                <a:latin typeface="Arial Narrow"/>
                <a:cs typeface="Arial Narrow"/>
              </a:rPr>
              <a:t>in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343266" y="1381456"/>
            <a:ext cx="77089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>
              <a:lnSpc>
                <a:spcPts val="620"/>
              </a:lnSpc>
              <a:tabLst>
                <a:tab pos="410209" algn="l"/>
              </a:tabLst>
            </a:pPr>
            <a:r>
              <a:rPr sz="550" spc="-5" dirty="0">
                <a:latin typeface="Arial Narrow"/>
                <a:cs typeface="Arial Narrow"/>
              </a:rPr>
              <a:t>contains	</a:t>
            </a:r>
            <a:r>
              <a:rPr sz="550" spc="-10" dirty="0">
                <a:latin typeface="Arial Narrow"/>
                <a:cs typeface="Arial Narrow"/>
              </a:rPr>
              <a:t>contained</a:t>
            </a:r>
            <a:r>
              <a:rPr sz="550" spc="-55" dirty="0">
                <a:latin typeface="Arial Narrow"/>
                <a:cs typeface="Arial Narrow"/>
              </a:rPr>
              <a:t> </a:t>
            </a:r>
            <a:r>
              <a:rPr sz="550" spc="-5" dirty="0">
                <a:latin typeface="Arial Narrow"/>
                <a:cs typeface="Arial Narrow"/>
              </a:rPr>
              <a:t>in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610580" y="2391993"/>
            <a:ext cx="417195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10" dirty="0">
                <a:latin typeface="Arial Narrow"/>
                <a:cs typeface="Arial Narrow"/>
              </a:rPr>
              <a:t>C</a:t>
            </a:r>
            <a:r>
              <a:rPr sz="550" spc="-5" dirty="0">
                <a:latin typeface="Arial Narrow"/>
                <a:cs typeface="Arial Narrow"/>
              </a:rPr>
              <a:t>o</a:t>
            </a:r>
            <a:r>
              <a:rPr sz="550" spc="-10" dirty="0">
                <a:latin typeface="Arial Narrow"/>
                <a:cs typeface="Arial Narrow"/>
              </a:rPr>
              <a:t>n</a:t>
            </a:r>
            <a:r>
              <a:rPr sz="550" spc="-30" dirty="0">
                <a:latin typeface="Arial Narrow"/>
                <a:cs typeface="Arial Narrow"/>
              </a:rPr>
              <a:t>f</a:t>
            </a:r>
            <a:r>
              <a:rPr sz="550" spc="-5" dirty="0">
                <a:latin typeface="Arial Narrow"/>
                <a:cs typeface="Arial Narrow"/>
              </a:rPr>
              <a:t>er</a:t>
            </a:r>
            <a:r>
              <a:rPr sz="550" spc="-60" dirty="0">
                <a:latin typeface="Arial Narrow"/>
                <a:cs typeface="Arial Narrow"/>
              </a:rPr>
              <a:t>e</a:t>
            </a:r>
            <a:r>
              <a:rPr sz="550" spc="-5" dirty="0">
                <a:latin typeface="Arial Narrow"/>
                <a:cs typeface="Arial Narrow"/>
              </a:rPr>
              <a:t>n</a:t>
            </a:r>
            <a:r>
              <a:rPr sz="550" spc="20" dirty="0">
                <a:latin typeface="Arial Narrow"/>
                <a:cs typeface="Arial Narrow"/>
              </a:rPr>
              <a:t>c</a:t>
            </a:r>
            <a:r>
              <a:rPr sz="550" spc="-10" dirty="0">
                <a:latin typeface="Arial Narrow"/>
                <a:cs typeface="Arial Narrow"/>
              </a:rPr>
              <a:t>e</a:t>
            </a:r>
            <a:r>
              <a:rPr sz="550" spc="-5" dirty="0">
                <a:latin typeface="Arial Narrow"/>
                <a:cs typeface="Arial Narrow"/>
              </a:rPr>
              <a:t>Bag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2271823" y="2404205"/>
            <a:ext cx="139700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20" dirty="0">
                <a:latin typeface="Arial Narrow"/>
                <a:cs typeface="Arial Narrow"/>
              </a:rPr>
              <a:t>F</a:t>
            </a:r>
            <a:r>
              <a:rPr sz="550" spc="-10" dirty="0">
                <a:latin typeface="Arial Narrow"/>
                <a:cs typeface="Arial Narrow"/>
              </a:rPr>
              <a:t>l</a:t>
            </a:r>
            <a:r>
              <a:rPr sz="550" spc="-5" dirty="0">
                <a:latin typeface="Arial Narrow"/>
                <a:cs typeface="Arial Narrow"/>
              </a:rPr>
              <a:t>ap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2259123" y="2681649"/>
            <a:ext cx="423545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-10" dirty="0">
                <a:latin typeface="Arial Narrow"/>
                <a:cs typeface="Arial Narrow"/>
              </a:rPr>
              <a:t>ShoulderHandle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2246424" y="1780445"/>
            <a:ext cx="458470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20" dirty="0">
                <a:latin typeface="Arial Narrow"/>
                <a:cs typeface="Arial Narrow"/>
              </a:rPr>
              <a:t>C</a:t>
            </a:r>
            <a:r>
              <a:rPr sz="550" spc="-10" dirty="0">
                <a:latin typeface="Arial Narrow"/>
                <a:cs typeface="Arial Narrow"/>
              </a:rPr>
              <a:t>o</a:t>
            </a:r>
            <a:r>
              <a:rPr sz="550" spc="-5" dirty="0">
                <a:latin typeface="Arial Narrow"/>
                <a:cs typeface="Arial Narrow"/>
              </a:rPr>
              <a:t>n</a:t>
            </a:r>
            <a:r>
              <a:rPr sz="550" spc="-30" dirty="0">
                <a:latin typeface="Arial Narrow"/>
                <a:cs typeface="Arial Narrow"/>
              </a:rPr>
              <a:t>f</a:t>
            </a:r>
            <a:r>
              <a:rPr sz="550" spc="-10" dirty="0">
                <a:latin typeface="Arial Narrow"/>
                <a:cs typeface="Arial Narrow"/>
              </a:rPr>
              <a:t>P</a:t>
            </a:r>
            <a:r>
              <a:rPr sz="550" spc="-5" dirty="0">
                <a:latin typeface="Arial Narrow"/>
                <a:cs typeface="Arial Narrow"/>
              </a:rPr>
              <a:t>r</a:t>
            </a:r>
            <a:r>
              <a:rPr sz="550" spc="-55" dirty="0">
                <a:latin typeface="Arial Narrow"/>
                <a:cs typeface="Arial Narrow"/>
              </a:rPr>
              <a:t>o</a:t>
            </a:r>
            <a:r>
              <a:rPr sz="550" spc="20" dirty="0">
                <a:latin typeface="Arial Narrow"/>
                <a:cs typeface="Arial Narrow"/>
              </a:rPr>
              <a:t>c</a:t>
            </a:r>
            <a:r>
              <a:rPr sz="550" spc="-10" dirty="0">
                <a:latin typeface="Arial Narrow"/>
                <a:cs typeface="Arial Narrow"/>
              </a:rPr>
              <a:t>e</a:t>
            </a:r>
            <a:r>
              <a:rPr sz="550" spc="-5" dirty="0">
                <a:latin typeface="Arial Narrow"/>
                <a:cs typeface="Arial Narrow"/>
              </a:rPr>
              <a:t>edi</a:t>
            </a:r>
            <a:r>
              <a:rPr sz="550" spc="-10" dirty="0">
                <a:latin typeface="Arial Narrow"/>
                <a:cs typeface="Arial Narrow"/>
              </a:rPr>
              <a:t>n</a:t>
            </a:r>
            <a:r>
              <a:rPr sz="550" spc="-5" dirty="0">
                <a:latin typeface="Arial Narrow"/>
                <a:cs typeface="Arial Narrow"/>
              </a:rPr>
              <a:t>gs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2271823" y="2089150"/>
            <a:ext cx="369570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10" dirty="0">
                <a:latin typeface="Arial Narrow"/>
                <a:cs typeface="Arial Narrow"/>
              </a:rPr>
              <a:t>C</a:t>
            </a:r>
            <a:r>
              <a:rPr sz="550" spc="-5" dirty="0">
                <a:latin typeface="Arial Narrow"/>
                <a:cs typeface="Arial Narrow"/>
              </a:rPr>
              <a:t>o</a:t>
            </a:r>
            <a:r>
              <a:rPr sz="550" spc="20" dirty="0">
                <a:latin typeface="Arial Narrow"/>
                <a:cs typeface="Arial Narrow"/>
              </a:rPr>
              <a:t>m</a:t>
            </a:r>
            <a:r>
              <a:rPr sz="550" spc="-10" dirty="0">
                <a:latin typeface="Arial Narrow"/>
                <a:cs typeface="Arial Narrow"/>
              </a:rPr>
              <a:t>p</a:t>
            </a:r>
            <a:r>
              <a:rPr sz="550" spc="-5" dirty="0">
                <a:latin typeface="Arial Narrow"/>
                <a:cs typeface="Arial Narrow"/>
              </a:rPr>
              <a:t>a</a:t>
            </a:r>
            <a:r>
              <a:rPr sz="550" spc="-55" dirty="0">
                <a:latin typeface="Arial Narrow"/>
                <a:cs typeface="Arial Narrow"/>
              </a:rPr>
              <a:t>r</a:t>
            </a:r>
            <a:r>
              <a:rPr sz="550" spc="-30" dirty="0">
                <a:latin typeface="Arial Narrow"/>
                <a:cs typeface="Arial Narrow"/>
              </a:rPr>
              <a:t>t</a:t>
            </a:r>
            <a:r>
              <a:rPr sz="550" spc="10" dirty="0">
                <a:latin typeface="Arial Narrow"/>
                <a:cs typeface="Arial Narrow"/>
              </a:rPr>
              <a:t>m</a:t>
            </a:r>
            <a:r>
              <a:rPr sz="550" spc="-5" dirty="0">
                <a:latin typeface="Arial Narrow"/>
                <a:cs typeface="Arial Narrow"/>
              </a:rPr>
              <a:t>e</a:t>
            </a:r>
            <a:r>
              <a:rPr sz="550" spc="-10" dirty="0">
                <a:latin typeface="Arial Narrow"/>
                <a:cs typeface="Arial Narrow"/>
              </a:rPr>
              <a:t>n</a:t>
            </a:r>
            <a:r>
              <a:rPr sz="550" spc="-5" dirty="0">
                <a:latin typeface="Arial Narrow"/>
                <a:cs typeface="Arial Narrow"/>
              </a:rPr>
              <a:t>t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794345" y="2675298"/>
            <a:ext cx="165100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-10" dirty="0">
                <a:latin typeface="Arial Narrow"/>
                <a:cs typeface="Arial Narrow"/>
              </a:rPr>
              <a:t>L</a:t>
            </a:r>
            <a:r>
              <a:rPr sz="550" spc="-5" dirty="0">
                <a:latin typeface="Arial Narrow"/>
                <a:cs typeface="Arial Narrow"/>
              </a:rPr>
              <a:t>inen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462938" y="2391993"/>
            <a:ext cx="565785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-5" dirty="0">
                <a:latin typeface="Arial Narrow"/>
                <a:cs typeface="Arial Narrow"/>
              </a:rPr>
              <a:t>has </a:t>
            </a:r>
            <a:r>
              <a:rPr sz="550" spc="-10" dirty="0">
                <a:latin typeface="Arial Narrow"/>
                <a:cs typeface="Arial Narrow"/>
              </a:rPr>
              <a:t>s-part     </a:t>
            </a:r>
            <a:r>
              <a:rPr sz="550" dirty="0">
                <a:latin typeface="Arial Narrow"/>
                <a:cs typeface="Arial Narrow"/>
              </a:rPr>
              <a:t>s-part</a:t>
            </a:r>
            <a:r>
              <a:rPr sz="550" spc="-10" dirty="0">
                <a:latin typeface="Arial Narrow"/>
                <a:cs typeface="Arial Narrow"/>
              </a:rPr>
              <a:t> </a:t>
            </a:r>
            <a:r>
              <a:rPr sz="550" spc="-5" dirty="0">
                <a:latin typeface="Arial Narrow"/>
                <a:cs typeface="Arial Narrow"/>
              </a:rPr>
              <a:t>of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1475638" y="2675298"/>
            <a:ext cx="541020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-5" dirty="0">
                <a:latin typeface="Arial Narrow"/>
                <a:cs typeface="Arial Narrow"/>
              </a:rPr>
              <a:t>has </a:t>
            </a:r>
            <a:r>
              <a:rPr sz="550" spc="-15" dirty="0">
                <a:latin typeface="Arial Narrow"/>
                <a:cs typeface="Arial Narrow"/>
              </a:rPr>
              <a:t>f-part      </a:t>
            </a:r>
            <a:r>
              <a:rPr sz="550" spc="-10" dirty="0">
                <a:latin typeface="Arial Narrow"/>
                <a:cs typeface="Arial Narrow"/>
              </a:rPr>
              <a:t>f-part</a:t>
            </a:r>
            <a:r>
              <a:rPr sz="550" spc="-5" dirty="0">
                <a:latin typeface="Arial Narrow"/>
                <a:cs typeface="Arial Narrow"/>
              </a:rPr>
              <a:t> of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1462938" y="2089150"/>
            <a:ext cx="572770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-5" dirty="0">
                <a:latin typeface="Arial Narrow"/>
                <a:cs typeface="Arial Narrow"/>
              </a:rPr>
              <a:t>has </a:t>
            </a:r>
            <a:r>
              <a:rPr sz="550" spc="-10" dirty="0">
                <a:latin typeface="Arial Narrow"/>
                <a:cs typeface="Arial Narrow"/>
              </a:rPr>
              <a:t>s-part     </a:t>
            </a:r>
            <a:r>
              <a:rPr sz="550" dirty="0">
                <a:latin typeface="Arial Narrow"/>
                <a:cs typeface="Arial Narrow"/>
              </a:rPr>
              <a:t>s-part</a:t>
            </a:r>
            <a:r>
              <a:rPr sz="550" spc="35" dirty="0">
                <a:latin typeface="Arial Narrow"/>
                <a:cs typeface="Arial Narrow"/>
              </a:rPr>
              <a:t> </a:t>
            </a:r>
            <a:r>
              <a:rPr sz="550" spc="-5" dirty="0">
                <a:latin typeface="Arial Narrow"/>
                <a:cs typeface="Arial Narrow"/>
              </a:rPr>
              <a:t>of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1747220" y="1774095"/>
            <a:ext cx="329565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-10" dirty="0">
                <a:latin typeface="Arial Narrow"/>
                <a:cs typeface="Arial Narrow"/>
              </a:rPr>
              <a:t>contained</a:t>
            </a:r>
            <a:r>
              <a:rPr sz="550" spc="-50" dirty="0">
                <a:latin typeface="Arial Narrow"/>
                <a:cs typeface="Arial Narrow"/>
              </a:rPr>
              <a:t> </a:t>
            </a:r>
            <a:r>
              <a:rPr sz="550" spc="-5" dirty="0">
                <a:latin typeface="Arial Narrow"/>
                <a:cs typeface="Arial Narrow"/>
              </a:rPr>
              <a:t>in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1362347" y="1774095"/>
            <a:ext cx="237490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10" dirty="0">
                <a:latin typeface="Arial Narrow"/>
                <a:cs typeface="Arial Narrow"/>
              </a:rPr>
              <a:t>c</a:t>
            </a:r>
            <a:r>
              <a:rPr sz="550" spc="-5" dirty="0">
                <a:latin typeface="Arial Narrow"/>
                <a:cs typeface="Arial Narrow"/>
              </a:rPr>
              <a:t>on</a:t>
            </a:r>
            <a:r>
              <a:rPr sz="550" spc="-35" dirty="0">
                <a:latin typeface="Arial Narrow"/>
                <a:cs typeface="Arial Narrow"/>
              </a:rPr>
              <a:t>t</a:t>
            </a:r>
            <a:r>
              <a:rPr sz="550" spc="-5" dirty="0">
                <a:latin typeface="Arial Narrow"/>
                <a:cs typeface="Arial Narrow"/>
              </a:rPr>
              <a:t>ains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2865807" y="2669437"/>
            <a:ext cx="717550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-10" dirty="0">
                <a:latin typeface="Arial Narrow"/>
                <a:cs typeface="Arial Narrow"/>
              </a:rPr>
              <a:t>constituted </a:t>
            </a:r>
            <a:r>
              <a:rPr sz="550" spc="-5" dirty="0">
                <a:latin typeface="Arial Narrow"/>
                <a:cs typeface="Arial Narrow"/>
              </a:rPr>
              <a:t>of      </a:t>
            </a:r>
            <a:r>
              <a:rPr sz="550" spc="-10" dirty="0">
                <a:latin typeface="Arial Narrow"/>
                <a:cs typeface="Arial Narrow"/>
              </a:rPr>
              <a:t>constitutes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698991" y="1212858"/>
            <a:ext cx="265430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-10" dirty="0">
                <a:latin typeface="Arial Narrow"/>
                <a:cs typeface="Arial Narrow"/>
              </a:rPr>
              <a:t>E</a:t>
            </a:r>
            <a:r>
              <a:rPr sz="550" spc="-5" dirty="0">
                <a:latin typeface="Arial Narrow"/>
                <a:cs typeface="Arial Narrow"/>
              </a:rPr>
              <a:t>nv</a:t>
            </a:r>
            <a:r>
              <a:rPr sz="550" spc="-55" dirty="0">
                <a:latin typeface="Arial Narrow"/>
                <a:cs typeface="Arial Narrow"/>
              </a:rPr>
              <a:t> </a:t>
            </a:r>
            <a:r>
              <a:rPr sz="550" spc="-5" dirty="0">
                <a:latin typeface="Arial Narrow"/>
                <a:cs typeface="Arial Narrow"/>
              </a:rPr>
              <a:t>e</a:t>
            </a:r>
            <a:r>
              <a:rPr sz="550" spc="-105" dirty="0">
                <a:latin typeface="Arial Narrow"/>
                <a:cs typeface="Arial Narrow"/>
              </a:rPr>
              <a:t>l</a:t>
            </a:r>
            <a:r>
              <a:rPr sz="550" spc="-5" dirty="0">
                <a:latin typeface="Arial Narrow"/>
                <a:cs typeface="Arial Narrow"/>
              </a:rPr>
              <a:t>lo</a:t>
            </a:r>
            <a:r>
              <a:rPr sz="550" spc="-60" dirty="0">
                <a:latin typeface="Arial Narrow"/>
                <a:cs typeface="Arial Narrow"/>
              </a:rPr>
              <a:t>p</a:t>
            </a:r>
            <a:r>
              <a:rPr sz="550" spc="-5" dirty="0">
                <a:latin typeface="Arial Narrow"/>
                <a:cs typeface="Arial Narrow"/>
              </a:rPr>
              <a:t>e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389309" y="1534262"/>
            <a:ext cx="328930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50" spc="-10" dirty="0">
                <a:latin typeface="Arial Narrow"/>
                <a:cs typeface="Arial Narrow"/>
              </a:rPr>
              <a:t>contained</a:t>
            </a:r>
            <a:r>
              <a:rPr sz="550" spc="-55" dirty="0">
                <a:latin typeface="Arial Narrow"/>
                <a:cs typeface="Arial Narrow"/>
              </a:rPr>
              <a:t> </a:t>
            </a:r>
            <a:r>
              <a:rPr sz="550" spc="-5" dirty="0">
                <a:latin typeface="Arial Narrow"/>
                <a:cs typeface="Arial Narrow"/>
              </a:rPr>
              <a:t>in</a:t>
            </a:r>
            <a:endParaRPr sz="550">
              <a:latin typeface="Arial Narrow"/>
              <a:cs typeface="Arial Narrow"/>
            </a:endParaRPr>
          </a:p>
          <a:p>
            <a:pPr marL="72390" algn="ctr">
              <a:lnSpc>
                <a:spcPct val="100000"/>
              </a:lnSpc>
              <a:spcBef>
                <a:spcPts val="380"/>
              </a:spcBef>
            </a:pPr>
            <a:r>
              <a:rPr sz="550" spc="10" dirty="0">
                <a:latin typeface="Arial Narrow"/>
                <a:cs typeface="Arial Narrow"/>
              </a:rPr>
              <a:t>/</a:t>
            </a:r>
            <a:r>
              <a:rPr sz="550" spc="20" dirty="0">
                <a:latin typeface="Arial Narrow"/>
                <a:cs typeface="Arial Narrow"/>
              </a:rPr>
              <a:t>c</a:t>
            </a:r>
            <a:r>
              <a:rPr sz="550" spc="-5" dirty="0">
                <a:latin typeface="Arial Narrow"/>
                <a:cs typeface="Arial Narrow"/>
              </a:rPr>
              <a:t>o</a:t>
            </a:r>
            <a:r>
              <a:rPr sz="550" spc="-10" dirty="0">
                <a:latin typeface="Arial Narrow"/>
                <a:cs typeface="Arial Narrow"/>
              </a:rPr>
              <a:t>n</a:t>
            </a:r>
            <a:r>
              <a:rPr sz="550" spc="-30" dirty="0">
                <a:latin typeface="Arial Narrow"/>
                <a:cs typeface="Arial Narrow"/>
              </a:rPr>
              <a:t>t</a:t>
            </a:r>
            <a:r>
              <a:rPr sz="550" spc="-5" dirty="0">
                <a:latin typeface="Arial Narrow"/>
                <a:cs typeface="Arial Narrow"/>
              </a:rPr>
              <a:t>a</a:t>
            </a:r>
            <a:r>
              <a:rPr sz="550" spc="-105" dirty="0">
                <a:latin typeface="Arial Narrow"/>
                <a:cs typeface="Arial Narrow"/>
              </a:rPr>
              <a:t>i</a:t>
            </a:r>
            <a:r>
              <a:rPr sz="550" spc="-5" dirty="0">
                <a:latin typeface="Arial Narrow"/>
                <a:cs typeface="Arial Narrow"/>
              </a:rPr>
              <a:t>i</a:t>
            </a:r>
            <a:r>
              <a:rPr sz="550" spc="-55" dirty="0">
                <a:latin typeface="Arial Narrow"/>
                <a:cs typeface="Arial Narrow"/>
              </a:rPr>
              <a:t>n</a:t>
            </a:r>
            <a:r>
              <a:rPr sz="550" spc="-5" dirty="0">
                <a:latin typeface="Arial Narrow"/>
                <a:cs typeface="Arial Narrow"/>
              </a:rPr>
              <a:t>s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1355966" y="1042386"/>
            <a:ext cx="237490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10" dirty="0">
                <a:latin typeface="Arial Narrow"/>
                <a:cs typeface="Arial Narrow"/>
              </a:rPr>
              <a:t>c</a:t>
            </a:r>
            <a:r>
              <a:rPr sz="550" spc="-5" dirty="0">
                <a:latin typeface="Arial Narrow"/>
                <a:cs typeface="Arial Narrow"/>
              </a:rPr>
              <a:t>on</a:t>
            </a:r>
            <a:r>
              <a:rPr sz="550" spc="-35" dirty="0">
                <a:latin typeface="Arial Narrow"/>
                <a:cs typeface="Arial Narrow"/>
              </a:rPr>
              <a:t>t</a:t>
            </a:r>
            <a:r>
              <a:rPr sz="550" spc="-5" dirty="0">
                <a:latin typeface="Arial Narrow"/>
                <a:cs typeface="Arial Narrow"/>
              </a:rPr>
              <a:t>ains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1741339" y="1042386"/>
            <a:ext cx="328930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-10" dirty="0">
                <a:latin typeface="Arial Narrow"/>
                <a:cs typeface="Arial Narrow"/>
              </a:rPr>
              <a:t>contained</a:t>
            </a:r>
            <a:r>
              <a:rPr sz="550" spc="-55" dirty="0">
                <a:latin typeface="Arial Narrow"/>
                <a:cs typeface="Arial Narrow"/>
              </a:rPr>
              <a:t> </a:t>
            </a:r>
            <a:r>
              <a:rPr sz="550" spc="-5" dirty="0">
                <a:latin typeface="Arial Narrow"/>
                <a:cs typeface="Arial Narrow"/>
              </a:rPr>
              <a:t>in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2221024" y="1042386"/>
            <a:ext cx="521334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-20" dirty="0">
                <a:latin typeface="Arial Narrow"/>
                <a:cs typeface="Arial Narrow"/>
              </a:rPr>
              <a:t>RegiistratiionReceiipt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2233724" y="1382841"/>
            <a:ext cx="496570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-15" dirty="0">
                <a:latin typeface="Arial Narrow"/>
                <a:cs typeface="Arial Narrow"/>
              </a:rPr>
              <a:t>WiineTastiingTicket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1741359" y="1376491"/>
            <a:ext cx="328930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-10" dirty="0">
                <a:latin typeface="Arial Narrow"/>
                <a:cs typeface="Arial Narrow"/>
              </a:rPr>
              <a:t>contained</a:t>
            </a:r>
            <a:r>
              <a:rPr sz="550" spc="-55" dirty="0">
                <a:latin typeface="Arial Narrow"/>
                <a:cs typeface="Arial Narrow"/>
              </a:rPr>
              <a:t> </a:t>
            </a:r>
            <a:r>
              <a:rPr sz="550" spc="-5" dirty="0">
                <a:latin typeface="Arial Narrow"/>
                <a:cs typeface="Arial Narrow"/>
              </a:rPr>
              <a:t>in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1355930" y="1376491"/>
            <a:ext cx="237490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10" dirty="0">
                <a:latin typeface="Arial Narrow"/>
                <a:cs typeface="Arial Narrow"/>
              </a:rPr>
              <a:t>c</a:t>
            </a:r>
            <a:r>
              <a:rPr sz="550" spc="-5" dirty="0">
                <a:latin typeface="Arial Narrow"/>
                <a:cs typeface="Arial Narrow"/>
              </a:rPr>
              <a:t>on</a:t>
            </a:r>
            <a:r>
              <a:rPr sz="550" spc="-35" dirty="0">
                <a:latin typeface="Arial Narrow"/>
                <a:cs typeface="Arial Narrow"/>
              </a:rPr>
              <a:t>t</a:t>
            </a:r>
            <a:r>
              <a:rPr sz="550" spc="-5" dirty="0">
                <a:latin typeface="Arial Narrow"/>
                <a:cs typeface="Arial Narrow"/>
              </a:rPr>
              <a:t>ains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3017209" y="1742345"/>
            <a:ext cx="489584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-10" dirty="0">
                <a:latin typeface="Arial Narrow"/>
                <a:cs typeface="Arial Narrow"/>
              </a:rPr>
              <a:t>WineTastingEv</a:t>
            </a:r>
            <a:r>
              <a:rPr sz="550" spc="-100" dirty="0">
                <a:latin typeface="Arial Narrow"/>
                <a:cs typeface="Arial Narrow"/>
              </a:rPr>
              <a:t> </a:t>
            </a:r>
            <a:r>
              <a:rPr sz="550" spc="-5" dirty="0">
                <a:latin typeface="Arial Narrow"/>
                <a:cs typeface="Arial Narrow"/>
              </a:rPr>
              <a:t>ent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2840388" y="1521563"/>
            <a:ext cx="401320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-35" dirty="0">
                <a:latin typeface="Arial Narrow"/>
                <a:cs typeface="Arial Narrow"/>
              </a:rPr>
              <a:t>allllow </a:t>
            </a:r>
            <a:r>
              <a:rPr sz="550" spc="-5" dirty="0">
                <a:latin typeface="Arial Narrow"/>
                <a:cs typeface="Arial Narrow"/>
              </a:rPr>
              <a:t>s </a:t>
            </a:r>
            <a:r>
              <a:rPr sz="550" spc="-20" dirty="0">
                <a:latin typeface="Arial Narrow"/>
                <a:cs typeface="Arial Narrow"/>
              </a:rPr>
              <a:t>entry </a:t>
            </a:r>
            <a:r>
              <a:rPr sz="550" spc="-15" dirty="0">
                <a:latin typeface="Arial Narrow"/>
                <a:cs typeface="Arial Narrow"/>
              </a:rPr>
              <a:t> </a:t>
            </a:r>
            <a:r>
              <a:rPr sz="550" spc="-30" dirty="0">
                <a:latin typeface="Arial Narrow"/>
                <a:cs typeface="Arial Narrow"/>
              </a:rPr>
              <a:t>to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3945766" y="2120900"/>
            <a:ext cx="152400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-30" dirty="0">
                <a:latin typeface="Arial Narrow"/>
                <a:cs typeface="Arial Narrow"/>
              </a:rPr>
              <a:t>W</a:t>
            </a:r>
            <a:r>
              <a:rPr sz="550" spc="-10" dirty="0">
                <a:latin typeface="Arial Narrow"/>
                <a:cs typeface="Arial Narrow"/>
              </a:rPr>
              <a:t>i</a:t>
            </a:r>
            <a:r>
              <a:rPr sz="550" spc="-5" dirty="0">
                <a:latin typeface="Arial Narrow"/>
                <a:cs typeface="Arial Narrow"/>
              </a:rPr>
              <a:t>ne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3440701" y="2265483"/>
            <a:ext cx="372745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-20" dirty="0">
                <a:latin typeface="Arial Narrow"/>
                <a:cs typeface="Arial Narrow"/>
              </a:rPr>
              <a:t>partiicipates</a:t>
            </a:r>
            <a:r>
              <a:rPr sz="550" spc="10" dirty="0">
                <a:latin typeface="Arial Narrow"/>
                <a:cs typeface="Arial Narrow"/>
              </a:rPr>
              <a:t> </a:t>
            </a:r>
            <a:r>
              <a:rPr sz="550" spc="-5" dirty="0">
                <a:latin typeface="Arial Narrow"/>
                <a:cs typeface="Arial Narrow"/>
              </a:rPr>
              <a:t>in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3838306" y="1250469"/>
            <a:ext cx="341630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-20" dirty="0">
                <a:latin typeface="Arial Narrow"/>
                <a:cs typeface="Arial Narrow"/>
              </a:rPr>
              <a:t>WineSamplle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3503712" y="1540612"/>
            <a:ext cx="401320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20" dirty="0">
                <a:latin typeface="Arial Narrow"/>
                <a:cs typeface="Arial Narrow"/>
              </a:rPr>
              <a:t>s</a:t>
            </a:r>
            <a:r>
              <a:rPr sz="550" spc="-10" dirty="0">
                <a:latin typeface="Arial Narrow"/>
                <a:cs typeface="Arial Narrow"/>
              </a:rPr>
              <a:t>u</a:t>
            </a:r>
            <a:r>
              <a:rPr sz="550" spc="-5" dirty="0">
                <a:latin typeface="Arial Narrow"/>
                <a:cs typeface="Arial Narrow"/>
              </a:rPr>
              <a:t>b-</a:t>
            </a:r>
            <a:r>
              <a:rPr sz="550" spc="-10" dirty="0">
                <a:latin typeface="Arial Narrow"/>
                <a:cs typeface="Arial Narrow"/>
              </a:rPr>
              <a:t>q</a:t>
            </a:r>
            <a:r>
              <a:rPr sz="550" spc="-5" dirty="0">
                <a:latin typeface="Arial Narrow"/>
                <a:cs typeface="Arial Narrow"/>
              </a:rPr>
              <a:t>u</a:t>
            </a:r>
            <a:r>
              <a:rPr sz="550" spc="-55" dirty="0">
                <a:latin typeface="Arial Narrow"/>
                <a:cs typeface="Arial Narrow"/>
              </a:rPr>
              <a:t>a</a:t>
            </a:r>
            <a:r>
              <a:rPr sz="550" spc="-10" dirty="0">
                <a:latin typeface="Arial Narrow"/>
                <a:cs typeface="Arial Narrow"/>
              </a:rPr>
              <a:t>n</a:t>
            </a:r>
            <a:r>
              <a:rPr sz="550" spc="-30" dirty="0">
                <a:latin typeface="Arial Narrow"/>
                <a:cs typeface="Arial Narrow"/>
              </a:rPr>
              <a:t>t</a:t>
            </a:r>
            <a:r>
              <a:rPr sz="550" spc="-5" dirty="0">
                <a:latin typeface="Arial Narrow"/>
                <a:cs typeface="Arial Narrow"/>
              </a:rPr>
              <a:t>i</a:t>
            </a:r>
            <a:r>
              <a:rPr sz="550" spc="-30" dirty="0">
                <a:latin typeface="Arial Narrow"/>
                <a:cs typeface="Arial Narrow"/>
              </a:rPr>
              <a:t>t</a:t>
            </a:r>
            <a:r>
              <a:rPr sz="550" spc="-5" dirty="0">
                <a:latin typeface="Arial Narrow"/>
                <a:cs typeface="Arial Narrow"/>
              </a:rPr>
              <a:t>y</a:t>
            </a:r>
            <a:r>
              <a:rPr sz="550" spc="-55" dirty="0">
                <a:latin typeface="Arial Narrow"/>
                <a:cs typeface="Arial Narrow"/>
              </a:rPr>
              <a:t> </a:t>
            </a:r>
            <a:r>
              <a:rPr sz="550" spc="-10" dirty="0">
                <a:latin typeface="Arial Narrow"/>
                <a:cs typeface="Arial Narrow"/>
              </a:rPr>
              <a:t>-</a:t>
            </a:r>
            <a:r>
              <a:rPr sz="550" spc="-5" dirty="0">
                <a:latin typeface="Arial Narrow"/>
                <a:cs typeface="Arial Narrow"/>
              </a:rPr>
              <a:t>of</a:t>
            </a:r>
            <a:endParaRPr sz="550">
              <a:latin typeface="Arial Narrow"/>
              <a:cs typeface="Arial Narrow"/>
            </a:endParaRPr>
          </a:p>
        </p:txBody>
      </p:sp>
      <p:sp>
        <p:nvSpPr>
          <p:cNvPr id="124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125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26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27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02551" y="1105243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02551" y="146710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92327" y="1960575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961857" y="216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79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92327" y="2264232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104887" y="246865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79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597494" y="246865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79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02551" y="2613418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624395" y="491591"/>
            <a:ext cx="3611879" cy="2552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0405">
              <a:lnSpc>
                <a:spcPct val="100000"/>
              </a:lnSpc>
            </a:pP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Using </a:t>
            </a: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DOLCE’s</a:t>
            </a:r>
            <a:r>
              <a:rPr sz="1400" spc="20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categories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184150" marR="5080" indent="-171450">
              <a:lnSpc>
                <a:spcPct val="102600"/>
              </a:lnSpc>
              <a:spcBef>
                <a:spcPts val="940"/>
              </a:spcBef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The </a:t>
            </a:r>
            <a:r>
              <a:rPr sz="1050" spc="-20" dirty="0">
                <a:latin typeface="Arial"/>
                <a:cs typeface="Arial"/>
              </a:rPr>
              <a:t>participating </a:t>
            </a:r>
            <a:r>
              <a:rPr sz="1050" spc="-45" dirty="0">
                <a:latin typeface="Arial"/>
                <a:cs typeface="Arial"/>
              </a:rPr>
              <a:t>objects </a:t>
            </a:r>
            <a:r>
              <a:rPr sz="1050" spc="-25" dirty="0">
                <a:latin typeface="Arial"/>
                <a:cs typeface="Arial"/>
              </a:rPr>
              <a:t>instantiate </a:t>
            </a:r>
            <a:r>
              <a:rPr sz="1050" spc="-90" dirty="0">
                <a:latin typeface="Arial"/>
                <a:cs typeface="Arial"/>
              </a:rPr>
              <a:t>some </a:t>
            </a:r>
            <a:r>
              <a:rPr sz="1050" spc="-50" dirty="0">
                <a:latin typeface="Arial"/>
                <a:cs typeface="Arial"/>
              </a:rPr>
              <a:t>category </a:t>
            </a:r>
            <a:r>
              <a:rPr sz="1050" spc="10" dirty="0">
                <a:latin typeface="Arial"/>
                <a:cs typeface="Arial"/>
              </a:rPr>
              <a:t>(</a:t>
            </a:r>
            <a:r>
              <a:rPr sz="1050" i="1" spc="10" dirty="0">
                <a:latin typeface="Arial"/>
                <a:cs typeface="Arial"/>
              </a:rPr>
              <a:t>ED</a:t>
            </a:r>
            <a:r>
              <a:rPr sz="1050" spc="10" dirty="0">
                <a:latin typeface="Arial"/>
                <a:cs typeface="Arial"/>
              </a:rPr>
              <a:t>, </a:t>
            </a:r>
            <a:r>
              <a:rPr sz="1050" i="1" spc="10" dirty="0">
                <a:latin typeface="Arial"/>
                <a:cs typeface="Arial"/>
              </a:rPr>
              <a:t>PD</a:t>
            </a:r>
            <a:r>
              <a:rPr sz="1050" spc="10" dirty="0">
                <a:latin typeface="Arial"/>
                <a:cs typeface="Arial"/>
              </a:rPr>
              <a:t>,  </a:t>
            </a:r>
            <a:r>
              <a:rPr sz="1050" spc="-15" dirty="0">
                <a:latin typeface="Arial"/>
                <a:cs typeface="Arial"/>
              </a:rPr>
              <a:t>etc)</a:t>
            </a:r>
            <a:endParaRPr sz="1050" dirty="0">
              <a:latin typeface="Arial"/>
              <a:cs typeface="Arial"/>
            </a:endParaRPr>
          </a:p>
          <a:p>
            <a:pPr marL="184150" marR="10160" indent="-171450">
              <a:lnSpc>
                <a:spcPts val="1200"/>
              </a:lnSpc>
              <a:spcBef>
                <a:spcPts val="310"/>
              </a:spcBef>
              <a:buFont typeface="Arial"/>
              <a:buChar char="•"/>
            </a:pPr>
            <a:r>
              <a:rPr sz="1050" spc="-70" dirty="0">
                <a:latin typeface="Arial"/>
                <a:cs typeface="Arial"/>
              </a:rPr>
              <a:t>Given </a:t>
            </a:r>
            <a:r>
              <a:rPr sz="1050" spc="-30" dirty="0">
                <a:latin typeface="Arial"/>
                <a:cs typeface="Arial"/>
              </a:rPr>
              <a:t>the formalisation, </a:t>
            </a:r>
            <a:r>
              <a:rPr sz="1050" spc="-80" dirty="0">
                <a:latin typeface="Arial"/>
                <a:cs typeface="Arial"/>
              </a:rPr>
              <a:t>one </a:t>
            </a:r>
            <a:r>
              <a:rPr sz="1050" spc="-40" dirty="0">
                <a:latin typeface="Arial"/>
                <a:cs typeface="Arial"/>
              </a:rPr>
              <a:t>immediately </a:t>
            </a:r>
            <a:r>
              <a:rPr sz="1050" spc="-65" dirty="0">
                <a:latin typeface="Arial"/>
                <a:cs typeface="Arial"/>
              </a:rPr>
              <a:t>can </a:t>
            </a:r>
            <a:r>
              <a:rPr sz="1050" spc="-20" dirty="0">
                <a:latin typeface="Arial"/>
                <a:cs typeface="Arial"/>
              </a:rPr>
              <a:t>exclude/identify  </a:t>
            </a:r>
            <a:r>
              <a:rPr sz="1050" spc="-45" dirty="0">
                <a:latin typeface="Arial"/>
                <a:cs typeface="Arial"/>
              </a:rPr>
              <a:t>appropriate </a:t>
            </a:r>
            <a:r>
              <a:rPr sz="1050" spc="-35" dirty="0">
                <a:latin typeface="Arial"/>
                <a:cs typeface="Arial"/>
              </a:rPr>
              <a:t>relations, </a:t>
            </a:r>
            <a:r>
              <a:rPr sz="1050" spc="-20" dirty="0">
                <a:latin typeface="Arial"/>
                <a:cs typeface="Arial"/>
              </a:rPr>
              <a:t>taking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30" dirty="0">
                <a:latin typeface="Arial"/>
                <a:cs typeface="Arial"/>
              </a:rPr>
              <a:t>shortcut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55" dirty="0">
                <a:latin typeface="Arial"/>
                <a:cs typeface="Arial"/>
              </a:rPr>
              <a:t>decision  </a:t>
            </a:r>
            <a:r>
              <a:rPr sz="1050" spc="-45" dirty="0">
                <a:latin typeface="Arial"/>
                <a:cs typeface="Arial"/>
              </a:rPr>
              <a:t>diagram</a:t>
            </a:r>
            <a:endParaRPr sz="1050" dirty="0">
              <a:latin typeface="Arial"/>
              <a:cs typeface="Arial"/>
            </a:endParaRPr>
          </a:p>
          <a:p>
            <a:pPr marL="461010" indent="-171450">
              <a:lnSpc>
                <a:spcPts val="1200"/>
              </a:lnSpc>
              <a:spcBef>
                <a:spcPts val="150"/>
              </a:spcBef>
              <a:buFont typeface="Arial"/>
              <a:buChar char="•"/>
            </a:pPr>
            <a:r>
              <a:rPr sz="1000" spc="-30" dirty="0">
                <a:latin typeface="Arial"/>
                <a:cs typeface="Arial"/>
              </a:rPr>
              <a:t>E.g.:  </a:t>
            </a:r>
            <a:r>
              <a:rPr sz="1000" i="1" spc="-55" dirty="0">
                <a:latin typeface="Arial"/>
                <a:cs typeface="Arial"/>
              </a:rPr>
              <a:t>Chewing  </a:t>
            </a:r>
            <a:r>
              <a:rPr sz="1000" spc="-55" dirty="0">
                <a:latin typeface="Arial"/>
                <a:cs typeface="Arial"/>
              </a:rPr>
              <a:t>and  </a:t>
            </a:r>
            <a:r>
              <a:rPr sz="1000" i="1" spc="-30" dirty="0">
                <a:latin typeface="Arial"/>
                <a:cs typeface="Arial"/>
              </a:rPr>
              <a:t>Eating  </a:t>
            </a:r>
            <a:r>
              <a:rPr sz="1000" spc="-75" dirty="0">
                <a:latin typeface="Arial"/>
                <a:cs typeface="Arial"/>
              </a:rPr>
              <a:t>are  </a:t>
            </a:r>
            <a:r>
              <a:rPr sz="1000" spc="-10" dirty="0">
                <a:latin typeface="Arial"/>
                <a:cs typeface="Arial"/>
              </a:rPr>
              <a:t>both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-25" dirty="0">
                <a:latin typeface="Arial"/>
                <a:cs typeface="Arial"/>
              </a:rPr>
              <a:t>kind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15" dirty="0">
                <a:latin typeface="Arial"/>
                <a:cs typeface="Arial"/>
              </a:rPr>
              <a:t>(a </a:t>
            </a:r>
            <a:r>
              <a:rPr sz="1000" spc="-50" dirty="0">
                <a:latin typeface="Arial"/>
                <a:cs typeface="Arial"/>
              </a:rPr>
              <a:t>subtype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25" dirty="0">
                <a:latin typeface="Arial"/>
                <a:cs typeface="Arial"/>
              </a:rPr>
              <a:t>of</a:t>
            </a:r>
            <a:r>
              <a:rPr sz="1000" spc="25" dirty="0" smtClean="0">
                <a:latin typeface="Arial"/>
                <a:cs typeface="Arial"/>
              </a:rPr>
              <a:t>)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sz="1000" i="1" spc="10" dirty="0" smtClean="0">
                <a:latin typeface="Arial"/>
                <a:cs typeface="Arial"/>
              </a:rPr>
              <a:t>PD</a:t>
            </a:r>
            <a:r>
              <a:rPr sz="1000" spc="10" dirty="0">
                <a:latin typeface="Arial"/>
                <a:cs typeface="Arial"/>
              </a:rPr>
              <a:t>, </a:t>
            </a:r>
            <a:r>
              <a:rPr sz="1000" spc="-75" dirty="0">
                <a:latin typeface="Arial"/>
                <a:cs typeface="Arial"/>
              </a:rPr>
              <a:t>hence  </a:t>
            </a:r>
            <a:r>
              <a:rPr sz="1000" i="1" spc="-40" dirty="0">
                <a:latin typeface="Arial"/>
                <a:cs typeface="Arial"/>
              </a:rPr>
              <a:t>involved</a:t>
            </a:r>
            <a:r>
              <a:rPr sz="1000" i="1" spc="60" dirty="0">
                <a:latin typeface="Arial"/>
                <a:cs typeface="Arial"/>
              </a:rPr>
              <a:t> </a:t>
            </a:r>
            <a:r>
              <a:rPr sz="1000" i="1" spc="-15" dirty="0">
                <a:latin typeface="Arial"/>
                <a:cs typeface="Arial"/>
              </a:rPr>
              <a:t>in</a:t>
            </a:r>
            <a:endParaRPr sz="1000" dirty="0">
              <a:latin typeface="Arial"/>
              <a:cs typeface="Arial"/>
            </a:endParaRPr>
          </a:p>
          <a:p>
            <a:pPr marL="461010" indent="-171450">
              <a:lnSpc>
                <a:spcPts val="1195"/>
              </a:lnSpc>
              <a:buFont typeface="Arial"/>
              <a:buChar char="•"/>
            </a:pPr>
            <a:r>
              <a:rPr sz="1000" spc="-30" dirty="0">
                <a:latin typeface="Arial"/>
                <a:cs typeface="Arial"/>
              </a:rPr>
              <a:t>E.g.:  </a:t>
            </a:r>
            <a:r>
              <a:rPr sz="1000" i="1" spc="-30" dirty="0">
                <a:latin typeface="Arial"/>
                <a:cs typeface="Arial"/>
              </a:rPr>
              <a:t>Alcohol  </a:t>
            </a:r>
            <a:r>
              <a:rPr sz="1000" spc="-55" dirty="0">
                <a:latin typeface="Arial"/>
                <a:cs typeface="Arial"/>
              </a:rPr>
              <a:t>and  </a:t>
            </a:r>
            <a:r>
              <a:rPr sz="1000" i="1" spc="-40" dirty="0">
                <a:latin typeface="Arial"/>
                <a:cs typeface="Arial"/>
              </a:rPr>
              <a:t>Wine  </a:t>
            </a:r>
            <a:r>
              <a:rPr sz="1000" spc="-75" dirty="0">
                <a:latin typeface="Arial"/>
                <a:cs typeface="Arial"/>
              </a:rPr>
              <a:t>are  </a:t>
            </a:r>
            <a:r>
              <a:rPr sz="1000" spc="-10" dirty="0">
                <a:latin typeface="Arial"/>
                <a:cs typeface="Arial"/>
              </a:rPr>
              <a:t>both </a:t>
            </a:r>
            <a:r>
              <a:rPr sz="1000" spc="-90" dirty="0">
                <a:latin typeface="Arial"/>
                <a:cs typeface="Arial"/>
              </a:rPr>
              <a:t>mass  </a:t>
            </a:r>
            <a:r>
              <a:rPr sz="1000" spc="-55" dirty="0">
                <a:latin typeface="Arial"/>
                <a:cs typeface="Arial"/>
              </a:rPr>
              <a:t>nouns, </a:t>
            </a:r>
            <a:r>
              <a:rPr sz="1000" spc="-45" dirty="0">
                <a:latin typeface="Arial"/>
                <a:cs typeface="Arial"/>
              </a:rPr>
              <a:t>or </a:t>
            </a:r>
            <a:r>
              <a:rPr sz="1000" i="1" spc="55" dirty="0">
                <a:latin typeface="Arial"/>
                <a:cs typeface="Arial"/>
              </a:rPr>
              <a:t>M</a:t>
            </a:r>
            <a:r>
              <a:rPr sz="1000" spc="55" dirty="0">
                <a:latin typeface="Arial"/>
                <a:cs typeface="Arial"/>
              </a:rPr>
              <a:t>,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-75" dirty="0" smtClean="0">
                <a:latin typeface="Arial"/>
                <a:cs typeface="Arial"/>
              </a:rPr>
              <a:t>hence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sz="1000" i="1" spc="-70" dirty="0" smtClean="0">
                <a:latin typeface="Arial"/>
                <a:cs typeface="Arial"/>
              </a:rPr>
              <a:t>sub  </a:t>
            </a:r>
            <a:r>
              <a:rPr sz="1000" i="1" spc="-15" dirty="0">
                <a:latin typeface="Arial"/>
                <a:cs typeface="Arial"/>
              </a:rPr>
              <a:t>quantity</a:t>
            </a:r>
            <a:r>
              <a:rPr sz="1000" i="1" spc="95" dirty="0">
                <a:latin typeface="Arial"/>
                <a:cs typeface="Arial"/>
              </a:rPr>
              <a:t> </a:t>
            </a:r>
            <a:r>
              <a:rPr sz="1000" i="1" spc="-20" dirty="0">
                <a:latin typeface="Arial"/>
                <a:cs typeface="Arial"/>
              </a:rPr>
              <a:t>of</a:t>
            </a:r>
            <a:endParaRPr sz="100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55"/>
              </a:spcBef>
              <a:buFont typeface="Arial"/>
              <a:buChar char="•"/>
            </a:pPr>
            <a:r>
              <a:rPr sz="1050" spc="-60" dirty="0">
                <a:latin typeface="Arial"/>
                <a:cs typeface="Arial"/>
              </a:rPr>
              <a:t>Demo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170" dirty="0">
                <a:latin typeface="Times New Roman"/>
                <a:cs typeface="Times New Roman"/>
              </a:rPr>
              <a:t>OntoPartS</a:t>
            </a:r>
            <a:r>
              <a:rPr sz="1050" spc="229" dirty="0">
                <a:latin typeface="Times New Roman"/>
                <a:cs typeface="Times New Roman"/>
              </a:rPr>
              <a:t> </a:t>
            </a:r>
            <a:r>
              <a:rPr sz="1050" spc="-85" dirty="0">
                <a:latin typeface="Courier New"/>
                <a:cs typeface="Courier New"/>
                <a:hlinkClick r:id="rId5"/>
              </a:rPr>
              <a:t>http:</a:t>
            </a:r>
            <a:endParaRPr sz="1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050" spc="-85" dirty="0">
                <a:latin typeface="Courier New"/>
                <a:cs typeface="Courier New"/>
                <a:hlinkClick r:id="rId5"/>
              </a:rPr>
              <a:t>//www.meteck.org/files/ontopartssup/supindex.html</a:t>
            </a:r>
            <a:endParaRPr sz="1050" dirty="0">
              <a:latin typeface="Courier New"/>
              <a:cs typeface="Courier New"/>
            </a:endParaRPr>
          </a:p>
        </p:txBody>
      </p:sp>
      <p:sp>
        <p:nvSpPr>
          <p:cNvPr id="97" name="object 9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32</a:t>
            </a:r>
            <a:r>
              <a:rPr spc="50" dirty="0"/>
              <a:t>/59</a:t>
            </a:r>
          </a:p>
        </p:txBody>
      </p:sp>
      <p:sp>
        <p:nvSpPr>
          <p:cNvPr id="98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6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9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0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1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586117" y="491591"/>
            <a:ext cx="343598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Requirements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for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reasoning </a:t>
            </a: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over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the </a:t>
            </a:r>
            <a:r>
              <a:rPr sz="1400" spc="23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hierarchy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502551" y="1386103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02551" y="159613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02551" y="1806168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02551" y="2188273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624395" y="1314196"/>
            <a:ext cx="3738055" cy="1266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70" dirty="0">
                <a:latin typeface="Arial"/>
                <a:cs typeface="Arial"/>
              </a:rPr>
              <a:t>Represent  </a:t>
            </a:r>
            <a:r>
              <a:rPr sz="1050" dirty="0">
                <a:latin typeface="Arial"/>
                <a:cs typeface="Arial"/>
              </a:rPr>
              <a:t>at </a:t>
            </a:r>
            <a:r>
              <a:rPr sz="1050" spc="-50" dirty="0">
                <a:latin typeface="Arial"/>
                <a:cs typeface="Arial"/>
              </a:rPr>
              <a:t>least </a:t>
            </a:r>
            <a:r>
              <a:rPr sz="1050" spc="-60" dirty="0">
                <a:latin typeface="Arial"/>
                <a:cs typeface="Arial"/>
              </a:rPr>
              <a:t>Ground</a:t>
            </a:r>
            <a:r>
              <a:rPr sz="1050" spc="155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Mereology,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85" dirty="0">
                <a:latin typeface="Arial"/>
                <a:cs typeface="Arial"/>
              </a:rPr>
              <a:t>Express  </a:t>
            </a:r>
            <a:r>
              <a:rPr sz="1050" spc="-30" dirty="0">
                <a:latin typeface="Arial"/>
                <a:cs typeface="Arial"/>
              </a:rPr>
              <a:t>ontological </a:t>
            </a:r>
            <a:r>
              <a:rPr sz="1050" spc="-60" dirty="0">
                <a:latin typeface="Arial"/>
                <a:cs typeface="Arial"/>
              </a:rPr>
              <a:t>categories  </a:t>
            </a:r>
            <a:r>
              <a:rPr sz="1050" spc="-65" dirty="0">
                <a:latin typeface="Arial"/>
                <a:cs typeface="Arial"/>
              </a:rPr>
              <a:t>and  </a:t>
            </a:r>
            <a:r>
              <a:rPr sz="1050" spc="-15" dirty="0">
                <a:latin typeface="Arial"/>
                <a:cs typeface="Arial"/>
              </a:rPr>
              <a:t>their </a:t>
            </a:r>
            <a:r>
              <a:rPr sz="1050" spc="-35" dirty="0">
                <a:latin typeface="Arial"/>
                <a:cs typeface="Arial"/>
              </a:rPr>
              <a:t>taxonomic</a:t>
            </a:r>
            <a:r>
              <a:rPr sz="1050" spc="25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relations,</a:t>
            </a:r>
            <a:endParaRPr sz="1050" dirty="0">
              <a:latin typeface="Arial"/>
              <a:cs typeface="Arial"/>
            </a:endParaRPr>
          </a:p>
          <a:p>
            <a:pPr marL="184150" marR="209550" indent="-171450">
              <a:lnSpc>
                <a:spcPct val="102699"/>
              </a:lnSpc>
              <a:spcBef>
                <a:spcPts val="295"/>
              </a:spcBef>
              <a:buFont typeface="Arial"/>
              <a:buChar char="•"/>
            </a:pPr>
            <a:r>
              <a:rPr sz="1050" spc="-45" dirty="0">
                <a:latin typeface="Arial"/>
                <a:cs typeface="Arial"/>
              </a:rPr>
              <a:t>Having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25" dirty="0">
                <a:latin typeface="Arial"/>
                <a:cs typeface="Arial"/>
              </a:rPr>
              <a:t>option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60" dirty="0">
                <a:latin typeface="Arial"/>
                <a:cs typeface="Arial"/>
              </a:rPr>
              <a:t>represent </a:t>
            </a:r>
            <a:r>
              <a:rPr sz="1050" spc="-25" dirty="0">
                <a:latin typeface="Arial"/>
                <a:cs typeface="Arial"/>
              </a:rPr>
              <a:t>transitive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25" dirty="0">
                <a:latin typeface="Arial"/>
                <a:cs typeface="Arial"/>
              </a:rPr>
              <a:t>intransitive  </a:t>
            </a:r>
            <a:r>
              <a:rPr sz="1050" spc="-35" dirty="0">
                <a:latin typeface="Arial"/>
                <a:cs typeface="Arial"/>
              </a:rPr>
              <a:t>relations,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and</a:t>
            </a:r>
            <a:endParaRPr sz="1050" dirty="0">
              <a:latin typeface="Arial"/>
              <a:cs typeface="Arial"/>
            </a:endParaRPr>
          </a:p>
          <a:p>
            <a:pPr marL="184150" marR="201295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50" dirty="0">
                <a:latin typeface="Arial"/>
                <a:cs typeface="Arial"/>
              </a:rPr>
              <a:t>Specify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50" dirty="0">
                <a:latin typeface="Arial"/>
                <a:cs typeface="Arial"/>
              </a:rPr>
              <a:t>domain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65" dirty="0">
                <a:latin typeface="Arial"/>
                <a:cs typeface="Arial"/>
              </a:rPr>
              <a:t>range </a:t>
            </a:r>
            <a:r>
              <a:rPr sz="1050" spc="-30" dirty="0">
                <a:latin typeface="Arial"/>
                <a:cs typeface="Arial"/>
              </a:rPr>
              <a:t>restrictions </a:t>
            </a:r>
            <a:r>
              <a:rPr sz="1050" spc="15" dirty="0">
                <a:latin typeface="Arial"/>
                <a:cs typeface="Arial"/>
              </a:rPr>
              <a:t>(/relata/entity  </a:t>
            </a:r>
            <a:r>
              <a:rPr sz="1050" spc="-35" dirty="0">
                <a:latin typeface="Arial"/>
                <a:cs typeface="Arial"/>
              </a:rPr>
              <a:t>types)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95" dirty="0">
                <a:latin typeface="Arial"/>
                <a:cs typeface="Arial"/>
              </a:rPr>
              <a:t>classes  </a:t>
            </a:r>
            <a:r>
              <a:rPr sz="1050" spc="-20" dirty="0">
                <a:latin typeface="Arial"/>
                <a:cs typeface="Arial"/>
              </a:rPr>
              <a:t>participating in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105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relation.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4" name="object 9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33</a:t>
            </a:r>
            <a:r>
              <a:rPr spc="50" dirty="0"/>
              <a:t>/59</a:t>
            </a:r>
          </a:p>
        </p:txBody>
      </p:sp>
      <p:sp>
        <p:nvSpPr>
          <p:cNvPr id="95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6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7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8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1149096" y="491591"/>
            <a:ext cx="231076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Current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behaviour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</a:t>
            </a:r>
            <a:r>
              <a:rPr sz="1400" spc="27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95" dirty="0">
                <a:solidFill>
                  <a:srgbClr val="46AA78"/>
                </a:solidFill>
                <a:latin typeface="Arial"/>
                <a:cs typeface="Arial"/>
              </a:rPr>
              <a:t>reasoners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398696" y="1041732"/>
            <a:ext cx="715577" cy="9713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904362" y="1051273"/>
            <a:ext cx="789633" cy="5170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329174" y="1172580"/>
            <a:ext cx="618804" cy="3807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037937" y="1620100"/>
            <a:ext cx="789633" cy="5170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305094" y="1765942"/>
            <a:ext cx="789634" cy="3407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085650" y="1056271"/>
            <a:ext cx="257810" cy="544830"/>
          </a:xfrm>
          <a:custGeom>
            <a:avLst/>
            <a:gdLst/>
            <a:ahLst/>
            <a:cxnLst/>
            <a:rect l="l" t="t" r="r" b="b"/>
            <a:pathLst>
              <a:path w="257809" h="544830">
                <a:moveTo>
                  <a:pt x="257607" y="0"/>
                </a:moveTo>
                <a:lnTo>
                  <a:pt x="207354" y="3584"/>
                </a:lnTo>
                <a:lnTo>
                  <a:pt x="166343" y="13346"/>
                </a:lnTo>
                <a:lnTo>
                  <a:pt x="138707" y="27792"/>
                </a:lnTo>
                <a:lnTo>
                  <a:pt x="128576" y="45433"/>
                </a:lnTo>
                <a:lnTo>
                  <a:pt x="128576" y="407992"/>
                </a:lnTo>
                <a:lnTo>
                  <a:pt x="118517" y="425633"/>
                </a:lnTo>
                <a:lnTo>
                  <a:pt x="91037" y="440080"/>
                </a:lnTo>
                <a:lnTo>
                  <a:pt x="50182" y="449841"/>
                </a:lnTo>
                <a:lnTo>
                  <a:pt x="0" y="453426"/>
                </a:lnTo>
                <a:lnTo>
                  <a:pt x="50182" y="457011"/>
                </a:lnTo>
                <a:lnTo>
                  <a:pt x="91037" y="466772"/>
                </a:lnTo>
                <a:lnTo>
                  <a:pt x="118517" y="481218"/>
                </a:lnTo>
                <a:lnTo>
                  <a:pt x="128576" y="498859"/>
                </a:lnTo>
                <a:lnTo>
                  <a:pt x="138707" y="516500"/>
                </a:lnTo>
                <a:lnTo>
                  <a:pt x="166343" y="530947"/>
                </a:lnTo>
                <a:lnTo>
                  <a:pt x="207354" y="540708"/>
                </a:lnTo>
                <a:lnTo>
                  <a:pt x="257607" y="544293"/>
                </a:lnTo>
              </a:path>
            </a:pathLst>
          </a:custGeom>
          <a:ln w="56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085650" y="1642817"/>
            <a:ext cx="257810" cy="473075"/>
          </a:xfrm>
          <a:custGeom>
            <a:avLst/>
            <a:gdLst/>
            <a:ahLst/>
            <a:cxnLst/>
            <a:rect l="l" t="t" r="r" b="b"/>
            <a:pathLst>
              <a:path w="257809" h="473075">
                <a:moveTo>
                  <a:pt x="257607" y="0"/>
                </a:moveTo>
                <a:lnTo>
                  <a:pt x="207354" y="3109"/>
                </a:lnTo>
                <a:lnTo>
                  <a:pt x="166343" y="11585"/>
                </a:lnTo>
                <a:lnTo>
                  <a:pt x="138707" y="24150"/>
                </a:lnTo>
                <a:lnTo>
                  <a:pt x="128576" y="39527"/>
                </a:lnTo>
                <a:lnTo>
                  <a:pt x="128576" y="155836"/>
                </a:lnTo>
                <a:lnTo>
                  <a:pt x="118517" y="171213"/>
                </a:lnTo>
                <a:lnTo>
                  <a:pt x="91037" y="183778"/>
                </a:lnTo>
                <a:lnTo>
                  <a:pt x="50182" y="192254"/>
                </a:lnTo>
                <a:lnTo>
                  <a:pt x="0" y="195363"/>
                </a:lnTo>
                <a:lnTo>
                  <a:pt x="50182" y="198402"/>
                </a:lnTo>
                <a:lnTo>
                  <a:pt x="91037" y="206722"/>
                </a:lnTo>
                <a:lnTo>
                  <a:pt x="118517" y="219131"/>
                </a:lnTo>
                <a:lnTo>
                  <a:pt x="128576" y="234436"/>
                </a:lnTo>
                <a:lnTo>
                  <a:pt x="128576" y="432981"/>
                </a:lnTo>
                <a:lnTo>
                  <a:pt x="138707" y="448357"/>
                </a:lnTo>
                <a:lnTo>
                  <a:pt x="166343" y="460922"/>
                </a:lnTo>
                <a:lnTo>
                  <a:pt x="207354" y="469398"/>
                </a:lnTo>
                <a:lnTo>
                  <a:pt x="257607" y="472508"/>
                </a:lnTo>
              </a:path>
            </a:pathLst>
          </a:custGeom>
          <a:ln w="56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12781" y="2372933"/>
            <a:ext cx="761010" cy="43161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267385" y="2458802"/>
            <a:ext cx="380732" cy="1989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271928" y="2440175"/>
            <a:ext cx="772369" cy="23352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61617" y="2508325"/>
            <a:ext cx="265430" cy="133350"/>
          </a:xfrm>
          <a:custGeom>
            <a:avLst/>
            <a:gdLst/>
            <a:ahLst/>
            <a:cxnLst/>
            <a:rect l="l" t="t" r="r" b="b"/>
            <a:pathLst>
              <a:path w="265430" h="133350">
                <a:moveTo>
                  <a:pt x="0" y="133120"/>
                </a:moveTo>
                <a:lnTo>
                  <a:pt x="264877" y="0"/>
                </a:lnTo>
              </a:path>
            </a:pathLst>
          </a:custGeom>
          <a:ln w="56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226494" y="2440175"/>
            <a:ext cx="0" cy="233679"/>
          </a:xfrm>
          <a:custGeom>
            <a:avLst/>
            <a:gdLst/>
            <a:ahLst/>
            <a:cxnLst/>
            <a:rect l="l" t="t" r="r" b="b"/>
            <a:pathLst>
              <a:path h="233680">
                <a:moveTo>
                  <a:pt x="0" y="0"/>
                </a:moveTo>
                <a:lnTo>
                  <a:pt x="0" y="233528"/>
                </a:lnTo>
              </a:path>
            </a:pathLst>
          </a:custGeom>
          <a:ln w="56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271928" y="2720045"/>
            <a:ext cx="772369" cy="22171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168794" y="2744579"/>
            <a:ext cx="57785" cy="43815"/>
          </a:xfrm>
          <a:custGeom>
            <a:avLst/>
            <a:gdLst/>
            <a:ahLst/>
            <a:cxnLst/>
            <a:rect l="l" t="t" r="r" b="b"/>
            <a:pathLst>
              <a:path w="57784" h="43814">
                <a:moveTo>
                  <a:pt x="0" y="0"/>
                </a:moveTo>
                <a:lnTo>
                  <a:pt x="57700" y="43616"/>
                </a:lnTo>
              </a:path>
            </a:pathLst>
          </a:custGeom>
          <a:ln w="56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226494" y="2720045"/>
            <a:ext cx="0" cy="211454"/>
          </a:xfrm>
          <a:custGeom>
            <a:avLst/>
            <a:gdLst/>
            <a:ahLst/>
            <a:cxnLst/>
            <a:rect l="l" t="t" r="r" b="b"/>
            <a:pathLst>
              <a:path h="211455">
                <a:moveTo>
                  <a:pt x="0" y="0"/>
                </a:moveTo>
                <a:lnTo>
                  <a:pt x="0" y="211265"/>
                </a:lnTo>
              </a:path>
            </a:pathLst>
          </a:custGeom>
          <a:ln w="56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329620" y="2380202"/>
            <a:ext cx="761010" cy="43161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155600" y="2727768"/>
            <a:ext cx="380732" cy="1989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153783" y="2426999"/>
            <a:ext cx="764645" cy="24397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882999" y="2505144"/>
            <a:ext cx="265430" cy="133985"/>
          </a:xfrm>
          <a:custGeom>
            <a:avLst/>
            <a:gdLst/>
            <a:ahLst/>
            <a:cxnLst/>
            <a:rect l="l" t="t" r="r" b="b"/>
            <a:pathLst>
              <a:path w="265430" h="133985">
                <a:moveTo>
                  <a:pt x="0" y="133574"/>
                </a:moveTo>
                <a:lnTo>
                  <a:pt x="265331" y="0"/>
                </a:lnTo>
              </a:path>
            </a:pathLst>
          </a:custGeom>
          <a:ln w="56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148331" y="2436994"/>
            <a:ext cx="0" cy="234315"/>
          </a:xfrm>
          <a:custGeom>
            <a:avLst/>
            <a:gdLst/>
            <a:ahLst/>
            <a:cxnLst/>
            <a:rect l="l" t="t" r="r" b="b"/>
            <a:pathLst>
              <a:path h="234314">
                <a:moveTo>
                  <a:pt x="0" y="0"/>
                </a:moveTo>
                <a:lnTo>
                  <a:pt x="0" y="233982"/>
                </a:lnTo>
              </a:path>
            </a:pathLst>
          </a:custGeom>
          <a:ln w="56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188767" y="2727768"/>
            <a:ext cx="772369" cy="21126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085633" y="2752303"/>
            <a:ext cx="57785" cy="43815"/>
          </a:xfrm>
          <a:custGeom>
            <a:avLst/>
            <a:gdLst/>
            <a:ahLst/>
            <a:cxnLst/>
            <a:rect l="l" t="t" r="r" b="b"/>
            <a:pathLst>
              <a:path w="57785" h="43814">
                <a:moveTo>
                  <a:pt x="0" y="0"/>
                </a:moveTo>
                <a:lnTo>
                  <a:pt x="57700" y="43616"/>
                </a:lnTo>
              </a:path>
            </a:pathLst>
          </a:custGeom>
          <a:ln w="56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143333" y="2727769"/>
            <a:ext cx="0" cy="211454"/>
          </a:xfrm>
          <a:custGeom>
            <a:avLst/>
            <a:gdLst/>
            <a:ahLst/>
            <a:cxnLst/>
            <a:rect l="l" t="t" r="r" b="b"/>
            <a:pathLst>
              <a:path h="211455">
                <a:moveTo>
                  <a:pt x="0" y="0"/>
                </a:moveTo>
                <a:lnTo>
                  <a:pt x="0" y="211265"/>
                </a:lnTo>
              </a:path>
            </a:pathLst>
          </a:custGeom>
          <a:ln w="56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392357" y="887862"/>
            <a:ext cx="1536700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dirty="0">
                <a:latin typeface="Arial"/>
                <a:cs typeface="Arial"/>
              </a:rPr>
              <a:t>A1</a:t>
            </a:r>
            <a:r>
              <a:rPr sz="700" dirty="0">
                <a:latin typeface="Arial"/>
                <a:cs typeface="Arial"/>
              </a:rPr>
              <a:t>. </a:t>
            </a:r>
            <a:r>
              <a:rPr sz="600" spc="-5" dirty="0">
                <a:latin typeface="Arial"/>
                <a:cs typeface="Arial"/>
              </a:rPr>
              <a:t>Class </a:t>
            </a:r>
            <a:r>
              <a:rPr sz="600" spc="-10" dirty="0">
                <a:latin typeface="Arial"/>
                <a:cs typeface="Arial"/>
              </a:rPr>
              <a:t>hierarchy </a:t>
            </a:r>
            <a:r>
              <a:rPr sz="600" spc="-5" dirty="0">
                <a:latin typeface="Arial"/>
                <a:cs typeface="Arial"/>
              </a:rPr>
              <a:t>with asserted</a:t>
            </a:r>
            <a:r>
              <a:rPr sz="600" dirty="0">
                <a:latin typeface="Arial"/>
                <a:cs typeface="Arial"/>
              </a:rPr>
              <a:t> </a:t>
            </a:r>
            <a:r>
              <a:rPr sz="600" spc="-10" dirty="0">
                <a:latin typeface="Arial"/>
                <a:cs typeface="Arial"/>
              </a:rPr>
              <a:t>conditions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397355" y="2241326"/>
            <a:ext cx="1306830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5" dirty="0">
                <a:latin typeface="Arial"/>
                <a:cs typeface="Arial"/>
              </a:rPr>
              <a:t>B</a:t>
            </a:r>
            <a:r>
              <a:rPr sz="700" spc="5" dirty="0">
                <a:latin typeface="Arial"/>
                <a:cs typeface="Arial"/>
              </a:rPr>
              <a:t>. </a:t>
            </a:r>
            <a:r>
              <a:rPr sz="600" spc="-5" dirty="0">
                <a:latin typeface="Arial"/>
                <a:cs typeface="Arial"/>
              </a:rPr>
              <a:t>Correct role box (object</a:t>
            </a:r>
            <a:r>
              <a:rPr sz="600" spc="-80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properties)</a:t>
            </a:r>
            <a:endParaRPr sz="6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2296020" y="2245869"/>
            <a:ext cx="1282065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5" dirty="0">
                <a:latin typeface="Arial"/>
                <a:cs typeface="Arial"/>
              </a:rPr>
              <a:t>C</a:t>
            </a:r>
            <a:r>
              <a:rPr sz="700" spc="5" dirty="0">
                <a:latin typeface="Arial"/>
                <a:cs typeface="Arial"/>
              </a:rPr>
              <a:t>. </a:t>
            </a:r>
            <a:r>
              <a:rPr sz="600" spc="-5" dirty="0">
                <a:latin typeface="Arial"/>
                <a:cs typeface="Arial"/>
              </a:rPr>
              <a:t>Wrong role box (object</a:t>
            </a:r>
            <a:r>
              <a:rPr sz="600" spc="-85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properties)</a:t>
            </a:r>
            <a:endParaRPr sz="60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2874843" y="896949"/>
            <a:ext cx="574040" cy="483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4615" marR="5080" indent="-82550" algn="r">
              <a:lnSpc>
                <a:spcPct val="100000"/>
              </a:lnSpc>
            </a:pPr>
            <a:r>
              <a:rPr sz="700" b="1" dirty="0">
                <a:latin typeface="Arial"/>
                <a:cs typeface="Arial"/>
              </a:rPr>
              <a:t>A2</a:t>
            </a:r>
            <a:r>
              <a:rPr sz="700" dirty="0">
                <a:latin typeface="Arial"/>
                <a:cs typeface="Arial"/>
              </a:rPr>
              <a:t>.</a:t>
            </a:r>
            <a:r>
              <a:rPr sz="700" spc="-30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Other</a:t>
            </a:r>
            <a:r>
              <a:rPr sz="600" spc="-35" dirty="0">
                <a:latin typeface="Arial"/>
                <a:cs typeface="Arial"/>
              </a:rPr>
              <a:t> </a:t>
            </a:r>
            <a:r>
              <a:rPr sz="600" spc="-10" dirty="0">
                <a:latin typeface="Arial"/>
                <a:cs typeface="Arial"/>
              </a:rPr>
              <a:t>class  hierarchy</a:t>
            </a:r>
            <a:r>
              <a:rPr sz="600" spc="-65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with</a:t>
            </a:r>
            <a:endParaRPr sz="600">
              <a:latin typeface="Arial"/>
              <a:cs typeface="Arial"/>
            </a:endParaRPr>
          </a:p>
          <a:p>
            <a:pPr marL="221615" marR="5080" indent="29209" algn="r">
              <a:lnSpc>
                <a:spcPts val="720"/>
              </a:lnSpc>
              <a:spcBef>
                <a:spcPts val="20"/>
              </a:spcBef>
            </a:pPr>
            <a:r>
              <a:rPr sz="600" spc="-5" dirty="0">
                <a:latin typeface="Arial"/>
                <a:cs typeface="Arial"/>
              </a:rPr>
              <a:t>the</a:t>
            </a:r>
            <a:r>
              <a:rPr sz="600" spc="-90" dirty="0">
                <a:latin typeface="Arial"/>
                <a:cs typeface="Arial"/>
              </a:rPr>
              <a:t> </a:t>
            </a:r>
            <a:r>
              <a:rPr sz="600" spc="-10" dirty="0">
                <a:latin typeface="Arial"/>
                <a:cs typeface="Arial"/>
              </a:rPr>
              <a:t>same  ass</a:t>
            </a:r>
            <a:r>
              <a:rPr sz="600" spc="-5" dirty="0">
                <a:latin typeface="Arial"/>
                <a:cs typeface="Arial"/>
              </a:rPr>
              <a:t>er</a:t>
            </a:r>
            <a:r>
              <a:rPr sz="600" spc="-10" dirty="0">
                <a:latin typeface="Arial"/>
                <a:cs typeface="Arial"/>
              </a:rPr>
              <a:t>ted  con</a:t>
            </a:r>
            <a:r>
              <a:rPr sz="600" spc="-5" dirty="0">
                <a:latin typeface="Arial"/>
                <a:cs typeface="Arial"/>
              </a:rPr>
              <a:t>d</a:t>
            </a:r>
            <a:r>
              <a:rPr sz="600" spc="-10" dirty="0">
                <a:latin typeface="Arial"/>
                <a:cs typeface="Arial"/>
              </a:rPr>
              <a:t>itions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3489082" y="913155"/>
            <a:ext cx="726935" cy="9713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34</a:t>
            </a:r>
            <a:r>
              <a:rPr spc="50" dirty="0"/>
              <a:t>/59</a:t>
            </a:r>
          </a:p>
        </p:txBody>
      </p:sp>
      <p:sp>
        <p:nvSpPr>
          <p:cNvPr id="118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14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14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14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119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15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15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1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15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20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16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16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1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16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21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17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17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17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17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1149096" y="491591"/>
            <a:ext cx="231076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Current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behaviour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</a:t>
            </a:r>
            <a:r>
              <a:rPr sz="1400" spc="27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95" dirty="0">
                <a:solidFill>
                  <a:srgbClr val="46AA78"/>
                </a:solidFill>
                <a:latin typeface="Arial"/>
                <a:cs typeface="Arial"/>
              </a:rPr>
              <a:t>reasoners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81047" y="1461338"/>
            <a:ext cx="1816735" cy="137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latin typeface="Arial"/>
                <a:cs typeface="Arial"/>
              </a:rPr>
              <a:t>3</a:t>
            </a:r>
            <a:r>
              <a:rPr sz="800" spc="5" dirty="0">
                <a:latin typeface="Arial"/>
                <a:cs typeface="Arial"/>
              </a:rPr>
              <a:t>. </a:t>
            </a:r>
            <a:r>
              <a:rPr sz="650" spc="-10" dirty="0">
                <a:latin typeface="Arial"/>
                <a:cs typeface="Arial"/>
              </a:rPr>
              <a:t>A1+C+racer: class hierarchy is</a:t>
            </a:r>
            <a:r>
              <a:rPr sz="650" spc="90" dirty="0">
                <a:latin typeface="Arial"/>
                <a:cs typeface="Arial"/>
              </a:rPr>
              <a:t> </a:t>
            </a:r>
            <a:r>
              <a:rPr sz="650" spc="-10" dirty="0">
                <a:latin typeface="Arial"/>
                <a:cs typeface="Arial"/>
              </a:rPr>
              <a:t>inconsistent</a:t>
            </a:r>
            <a:endParaRPr sz="65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384819" y="1619658"/>
            <a:ext cx="2173218" cy="7352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2664554" y="1461338"/>
            <a:ext cx="1378585" cy="241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800" b="1" spc="5" dirty="0">
                <a:latin typeface="Arial"/>
                <a:cs typeface="Arial"/>
              </a:rPr>
              <a:t>4</a:t>
            </a:r>
            <a:r>
              <a:rPr sz="800" spc="5" dirty="0">
                <a:latin typeface="Arial"/>
                <a:cs typeface="Arial"/>
              </a:rPr>
              <a:t>. </a:t>
            </a:r>
            <a:r>
              <a:rPr sz="650" spc="-10" dirty="0">
                <a:latin typeface="Arial"/>
                <a:cs typeface="Arial"/>
              </a:rPr>
              <a:t>A2+C+racer: </a:t>
            </a:r>
            <a:r>
              <a:rPr sz="650" spc="-10" dirty="0">
                <a:latin typeface="Arial Narrow"/>
                <a:cs typeface="Arial Narrow"/>
              </a:rPr>
              <a:t>Chassis </a:t>
            </a:r>
            <a:r>
              <a:rPr sz="650" spc="-10" dirty="0">
                <a:latin typeface="Arial"/>
                <a:cs typeface="Arial"/>
              </a:rPr>
              <a:t>reclassified  as</a:t>
            </a:r>
            <a:r>
              <a:rPr sz="650" spc="-85" dirty="0">
                <a:latin typeface="Arial"/>
                <a:cs typeface="Arial"/>
              </a:rPr>
              <a:t> </a:t>
            </a:r>
            <a:r>
              <a:rPr sz="650" spc="-15" dirty="0">
                <a:latin typeface="Arial"/>
                <a:cs typeface="Arial"/>
              </a:rPr>
              <a:t>PD</a:t>
            </a:r>
            <a:endParaRPr sz="650">
              <a:latin typeface="Arial"/>
              <a:cs typeface="Arial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2663075" y="1722594"/>
            <a:ext cx="1562427" cy="7940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387875" y="1163558"/>
            <a:ext cx="1136015" cy="137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latin typeface="Arial"/>
                <a:cs typeface="Arial"/>
              </a:rPr>
              <a:t>1</a:t>
            </a:r>
            <a:r>
              <a:rPr sz="800" spc="5" dirty="0">
                <a:latin typeface="Arial"/>
                <a:cs typeface="Arial"/>
              </a:rPr>
              <a:t>. </a:t>
            </a:r>
            <a:r>
              <a:rPr sz="650" spc="-10" dirty="0">
                <a:latin typeface="Arial"/>
                <a:cs typeface="Arial"/>
              </a:rPr>
              <a:t>A1+B+racer: </a:t>
            </a:r>
            <a:r>
              <a:rPr sz="650" i="1" spc="-10" dirty="0">
                <a:latin typeface="Arial"/>
                <a:cs typeface="Arial"/>
              </a:rPr>
              <a:t>ontology</a:t>
            </a:r>
            <a:r>
              <a:rPr sz="650" i="1" spc="-40" dirty="0">
                <a:latin typeface="Arial"/>
                <a:cs typeface="Arial"/>
              </a:rPr>
              <a:t> </a:t>
            </a:r>
            <a:r>
              <a:rPr sz="650" i="1" spc="-10" dirty="0">
                <a:latin typeface="Arial"/>
                <a:cs typeface="Arial"/>
              </a:rPr>
              <a:t>OK</a:t>
            </a:r>
            <a:endParaRPr sz="650">
              <a:latin typeface="Arial"/>
              <a:cs typeface="Arial"/>
            </a:endParaRPr>
          </a:p>
        </p:txBody>
      </p:sp>
      <p:sp>
        <p:nvSpPr>
          <p:cNvPr id="95" name="object 9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35</a:t>
            </a:r>
            <a:r>
              <a:rPr spc="50" dirty="0"/>
              <a:t>/59</a:t>
            </a:r>
          </a:p>
        </p:txBody>
      </p:sp>
      <p:sp>
        <p:nvSpPr>
          <p:cNvPr id="94" name="object 94"/>
          <p:cNvSpPr txBox="1"/>
          <p:nvPr/>
        </p:nvSpPr>
        <p:spPr>
          <a:xfrm>
            <a:off x="2673483" y="1166709"/>
            <a:ext cx="1136015" cy="137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latin typeface="Arial"/>
                <a:cs typeface="Arial"/>
              </a:rPr>
              <a:t>2</a:t>
            </a:r>
            <a:r>
              <a:rPr sz="800" spc="5" dirty="0">
                <a:latin typeface="Arial"/>
                <a:cs typeface="Arial"/>
              </a:rPr>
              <a:t>. </a:t>
            </a:r>
            <a:r>
              <a:rPr sz="650" spc="-10" dirty="0">
                <a:latin typeface="Arial"/>
                <a:cs typeface="Arial"/>
              </a:rPr>
              <a:t>A2+B+racer: </a:t>
            </a:r>
            <a:r>
              <a:rPr sz="650" i="1" spc="-10" dirty="0">
                <a:latin typeface="Arial"/>
                <a:cs typeface="Arial"/>
              </a:rPr>
              <a:t>ontology</a:t>
            </a:r>
            <a:r>
              <a:rPr sz="650" i="1" spc="-40" dirty="0">
                <a:latin typeface="Arial"/>
                <a:cs typeface="Arial"/>
              </a:rPr>
              <a:t> </a:t>
            </a:r>
            <a:r>
              <a:rPr sz="650" i="1" spc="-10" dirty="0">
                <a:latin typeface="Arial"/>
                <a:cs typeface="Arial"/>
              </a:rPr>
              <a:t>OK</a:t>
            </a:r>
            <a:endParaRPr sz="650">
              <a:latin typeface="Arial"/>
              <a:cs typeface="Arial"/>
            </a:endParaRPr>
          </a:p>
        </p:txBody>
      </p:sp>
      <p:sp>
        <p:nvSpPr>
          <p:cNvPr id="96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7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8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9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347294" y="491591"/>
            <a:ext cx="3624579" cy="494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1625">
              <a:lnSpc>
                <a:spcPct val="100000"/>
              </a:lnSpc>
            </a:pP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The </a:t>
            </a:r>
            <a:r>
              <a:rPr sz="1400" i="1" spc="-75" dirty="0">
                <a:solidFill>
                  <a:srgbClr val="46AA78"/>
                </a:solidFill>
                <a:latin typeface="Arial"/>
                <a:cs typeface="Arial"/>
              </a:rPr>
              <a:t>RBox </a:t>
            </a:r>
            <a:r>
              <a:rPr sz="1400" i="1" spc="-25" dirty="0">
                <a:solidFill>
                  <a:srgbClr val="46AA78"/>
                </a:solidFill>
                <a:latin typeface="Arial"/>
                <a:cs typeface="Arial"/>
              </a:rPr>
              <a:t>Compatibility </a:t>
            </a:r>
            <a:r>
              <a:rPr sz="1400" spc="-85" dirty="0">
                <a:solidFill>
                  <a:srgbClr val="46AA78"/>
                </a:solidFill>
                <a:latin typeface="Arial"/>
                <a:cs typeface="Arial"/>
              </a:rPr>
              <a:t>service 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definitions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200" spc="-30" dirty="0">
                <a:solidFill>
                  <a:srgbClr val="46AA78"/>
                </a:solidFill>
                <a:latin typeface="Arial"/>
                <a:cs typeface="Arial"/>
              </a:rPr>
              <a:t>Definition </a:t>
            </a:r>
            <a:r>
              <a:rPr sz="1200" spc="-45" dirty="0">
                <a:solidFill>
                  <a:srgbClr val="46AA78"/>
                </a:solidFill>
                <a:latin typeface="Arial"/>
                <a:cs typeface="Arial"/>
              </a:rPr>
              <a:t>(Domain </a:t>
            </a:r>
            <a:r>
              <a:rPr sz="1200" spc="-85" dirty="0">
                <a:solidFill>
                  <a:srgbClr val="46AA78"/>
                </a:solidFill>
                <a:latin typeface="Arial"/>
                <a:cs typeface="Arial"/>
              </a:rPr>
              <a:t>and  </a:t>
            </a:r>
            <a:r>
              <a:rPr sz="1200" spc="-105" dirty="0">
                <a:solidFill>
                  <a:srgbClr val="46AA78"/>
                </a:solidFill>
                <a:latin typeface="Arial"/>
                <a:cs typeface="Arial"/>
              </a:rPr>
              <a:t>Range  </a:t>
            </a:r>
            <a:r>
              <a:rPr sz="1200" spc="-70" dirty="0">
                <a:solidFill>
                  <a:srgbClr val="46AA78"/>
                </a:solidFill>
                <a:latin typeface="Arial"/>
                <a:cs typeface="Arial"/>
              </a:rPr>
              <a:t>Concepts)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309194" y="985037"/>
            <a:ext cx="3989651" cy="506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347294" y="1011135"/>
            <a:ext cx="416755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1050" spc="-20" dirty="0">
                <a:latin typeface="Arial"/>
                <a:cs typeface="Arial"/>
              </a:rPr>
              <a:t>Let </a:t>
            </a:r>
            <a:r>
              <a:rPr lang="en-US" sz="1050" i="1" spc="-80" dirty="0">
                <a:latin typeface="Arial"/>
                <a:cs typeface="Arial"/>
              </a:rPr>
              <a:t>R  </a:t>
            </a:r>
            <a:r>
              <a:rPr lang="en-US" sz="1050" spc="-70" dirty="0">
                <a:latin typeface="Arial"/>
                <a:cs typeface="Arial"/>
              </a:rPr>
              <a:t>be </a:t>
            </a:r>
            <a:r>
              <a:rPr lang="en-US" sz="1050" spc="-60" dirty="0">
                <a:latin typeface="Arial"/>
                <a:cs typeface="Arial"/>
              </a:rPr>
              <a:t>an </a:t>
            </a:r>
            <a:r>
              <a:rPr lang="en-US" sz="1050" spc="-35" dirty="0">
                <a:latin typeface="Arial"/>
                <a:cs typeface="Arial"/>
              </a:rPr>
              <a:t>OWL </a:t>
            </a:r>
            <a:r>
              <a:rPr lang="en-US" sz="1050" spc="-25" dirty="0">
                <a:latin typeface="Arial"/>
                <a:cs typeface="Arial"/>
              </a:rPr>
              <a:t>object </a:t>
            </a:r>
            <a:r>
              <a:rPr lang="en-US" sz="1050" spc="-30" dirty="0">
                <a:latin typeface="Arial"/>
                <a:cs typeface="Arial"/>
              </a:rPr>
              <a:t>property </a:t>
            </a:r>
            <a:r>
              <a:rPr lang="en-US" sz="1050" spc="-55" dirty="0">
                <a:latin typeface="Arial"/>
                <a:cs typeface="Arial"/>
              </a:rPr>
              <a:t>and </a:t>
            </a:r>
            <a:r>
              <a:rPr lang="en-US" sz="1050" i="1" spc="-80" dirty="0">
                <a:latin typeface="Arial"/>
                <a:cs typeface="Arial"/>
              </a:rPr>
              <a:t>R </a:t>
            </a:r>
            <a:r>
              <a:rPr lang="en-US" sz="1050" i="1" spc="170" dirty="0">
                <a:latin typeface="Menlo"/>
                <a:cs typeface="Menlo"/>
              </a:rPr>
              <a:t>  </a:t>
            </a:r>
            <a:r>
              <a:rPr lang="en-US" sz="1050" i="1" spc="-55" dirty="0">
                <a:latin typeface="Arial"/>
                <a:cs typeface="Arial"/>
              </a:rPr>
              <a:t>C</a:t>
            </a:r>
            <a:r>
              <a:rPr lang="en-US" sz="1100" spc="-82" baseline="-11904" dirty="0">
                <a:latin typeface="Arial"/>
                <a:cs typeface="Arial"/>
              </a:rPr>
              <a:t>1  </a:t>
            </a:r>
            <a:r>
              <a:rPr lang="en-US" sz="1050" i="1" spc="170" dirty="0">
                <a:latin typeface="Menlo"/>
                <a:cs typeface="Menlo"/>
              </a:rPr>
              <a:t>× </a:t>
            </a:r>
            <a:r>
              <a:rPr lang="en-US" sz="1050" i="1" spc="-55" dirty="0">
                <a:latin typeface="Arial"/>
                <a:cs typeface="Arial"/>
              </a:rPr>
              <a:t>C</a:t>
            </a:r>
            <a:r>
              <a:rPr lang="en-US" sz="1100" spc="-82" baseline="-11904" dirty="0">
                <a:latin typeface="Arial"/>
                <a:cs typeface="Arial"/>
              </a:rPr>
              <a:t>2  </a:t>
            </a:r>
            <a:r>
              <a:rPr lang="en-US" sz="1050" spc="-10" dirty="0">
                <a:latin typeface="Arial"/>
                <a:cs typeface="Arial"/>
              </a:rPr>
              <a:t>its</a:t>
            </a:r>
            <a:r>
              <a:rPr lang="en-US" sz="1050" spc="-114" dirty="0">
                <a:latin typeface="Arial"/>
                <a:cs typeface="Arial"/>
              </a:rPr>
              <a:t> </a:t>
            </a:r>
            <a:r>
              <a:rPr lang="en-US" sz="1050" spc="-55" dirty="0" smtClean="0">
                <a:latin typeface="Arial"/>
                <a:cs typeface="Arial"/>
              </a:rPr>
              <a:t>associated</a:t>
            </a:r>
            <a:endParaRPr lang="en-US" sz="1050" dirty="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47294" y="1178849"/>
            <a:ext cx="4015156" cy="5438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2900"/>
              </a:lnSpc>
            </a:pPr>
            <a:r>
              <a:rPr lang="en-US" sz="1050" spc="-45" dirty="0">
                <a:latin typeface="Arial"/>
                <a:cs typeface="Arial"/>
              </a:rPr>
              <a:t>domain </a:t>
            </a:r>
            <a:r>
              <a:rPr lang="en-US" sz="1050" spc="-55" dirty="0">
                <a:latin typeface="Arial"/>
                <a:cs typeface="Arial"/>
              </a:rPr>
              <a:t>and </a:t>
            </a:r>
            <a:r>
              <a:rPr lang="en-US" sz="1050" spc="-60" dirty="0">
                <a:latin typeface="Arial"/>
                <a:cs typeface="Arial"/>
              </a:rPr>
              <a:t>range </a:t>
            </a:r>
            <a:r>
              <a:rPr lang="en-US" sz="1050" spc="-35" dirty="0">
                <a:latin typeface="Arial"/>
                <a:cs typeface="Arial"/>
              </a:rPr>
              <a:t>axiom. </a:t>
            </a:r>
            <a:r>
              <a:rPr lang="en-US" sz="1050" spc="-30" dirty="0">
                <a:latin typeface="Arial"/>
                <a:cs typeface="Arial"/>
              </a:rPr>
              <a:t>Then, </a:t>
            </a:r>
            <a:r>
              <a:rPr lang="en-US" sz="1050" dirty="0">
                <a:latin typeface="Arial"/>
                <a:cs typeface="Arial"/>
              </a:rPr>
              <a:t>with </a:t>
            </a:r>
            <a:r>
              <a:rPr lang="en-US" sz="1050" spc="-25" dirty="0">
                <a:latin typeface="Arial"/>
                <a:cs typeface="Arial"/>
              </a:rPr>
              <a:t>the </a:t>
            </a:r>
            <a:r>
              <a:rPr lang="en-US" sz="1050" spc="-45" dirty="0">
                <a:latin typeface="Arial"/>
                <a:cs typeface="Arial"/>
              </a:rPr>
              <a:t>symbol </a:t>
            </a:r>
            <a:r>
              <a:rPr lang="en-US" sz="1050" i="1" spc="-15" dirty="0">
                <a:latin typeface="Arial"/>
                <a:cs typeface="Arial"/>
              </a:rPr>
              <a:t>D</a:t>
            </a:r>
            <a:r>
              <a:rPr lang="en-US" sz="1100" i="1" spc="-22" baseline="-11904" dirty="0">
                <a:latin typeface="Arial"/>
                <a:cs typeface="Arial"/>
              </a:rPr>
              <a:t>R </a:t>
            </a:r>
            <a:r>
              <a:rPr lang="en-US" sz="1050" spc="-95" dirty="0">
                <a:latin typeface="Arial"/>
                <a:cs typeface="Arial"/>
              </a:rPr>
              <a:t>we </a:t>
            </a:r>
            <a:r>
              <a:rPr lang="en-US" sz="1050" spc="-30" dirty="0">
                <a:latin typeface="Arial"/>
                <a:cs typeface="Arial"/>
              </a:rPr>
              <a:t>indicate </a:t>
            </a:r>
            <a:r>
              <a:rPr lang="en-US" sz="1050" spc="-25" dirty="0">
                <a:latin typeface="Arial"/>
                <a:cs typeface="Arial"/>
              </a:rPr>
              <a:t>the  </a:t>
            </a:r>
            <a:r>
              <a:rPr lang="en-US" sz="1050" i="1" spc="-50" dirty="0">
                <a:latin typeface="Arial"/>
                <a:cs typeface="Arial"/>
              </a:rPr>
              <a:t>User-defined </a:t>
            </a:r>
            <a:r>
              <a:rPr lang="en-US" sz="1050" i="1" spc="-35" dirty="0">
                <a:latin typeface="Arial"/>
                <a:cs typeface="Arial"/>
              </a:rPr>
              <a:t>Domain </a:t>
            </a:r>
            <a:r>
              <a:rPr lang="en-US" sz="1050" spc="-20" dirty="0">
                <a:latin typeface="Arial"/>
                <a:cs typeface="Arial"/>
              </a:rPr>
              <a:t>of </a:t>
            </a:r>
            <a:r>
              <a:rPr lang="en-US" sz="1050" i="1" spc="-80" dirty="0">
                <a:latin typeface="Arial"/>
                <a:cs typeface="Arial"/>
              </a:rPr>
              <a:t>R </a:t>
            </a:r>
            <a:r>
              <a:rPr lang="en-US" sz="1050" spc="-20" dirty="0">
                <a:latin typeface="Arial"/>
                <a:cs typeface="Arial"/>
              </a:rPr>
              <a:t>—i.e., </a:t>
            </a:r>
            <a:r>
              <a:rPr lang="en-US" sz="1050" i="1" spc="-15" dirty="0">
                <a:latin typeface="Arial"/>
                <a:cs typeface="Arial"/>
              </a:rPr>
              <a:t>D</a:t>
            </a:r>
            <a:r>
              <a:rPr lang="en-US" sz="1100" i="1" spc="-22" baseline="-11904" dirty="0">
                <a:latin typeface="Arial"/>
                <a:cs typeface="Arial"/>
              </a:rPr>
              <a:t>R </a:t>
            </a:r>
            <a:r>
              <a:rPr lang="en-US" sz="1050" spc="190" dirty="0">
                <a:latin typeface="Arial"/>
                <a:cs typeface="Arial"/>
              </a:rPr>
              <a:t>= </a:t>
            </a:r>
            <a:r>
              <a:rPr lang="en-US" sz="1050" i="1" spc="-40" dirty="0">
                <a:latin typeface="Arial"/>
                <a:cs typeface="Arial"/>
              </a:rPr>
              <a:t>C</a:t>
            </a:r>
            <a:r>
              <a:rPr lang="en-US" sz="1100" spc="-60" baseline="-11904" dirty="0">
                <a:latin typeface="Arial"/>
                <a:cs typeface="Arial"/>
              </a:rPr>
              <a:t>1</a:t>
            </a:r>
            <a:r>
              <a:rPr lang="en-US" sz="1050" spc="-40" dirty="0">
                <a:latin typeface="Arial"/>
                <a:cs typeface="Arial"/>
              </a:rPr>
              <a:t>—and </a:t>
            </a:r>
            <a:r>
              <a:rPr lang="en-US" sz="1050" dirty="0">
                <a:latin typeface="Arial"/>
                <a:cs typeface="Arial"/>
              </a:rPr>
              <a:t>with </a:t>
            </a:r>
            <a:r>
              <a:rPr lang="en-US" sz="1050" spc="-25" dirty="0">
                <a:latin typeface="Arial"/>
                <a:cs typeface="Arial"/>
              </a:rPr>
              <a:t>the </a:t>
            </a:r>
            <a:r>
              <a:rPr lang="en-US" sz="1050" spc="-45" dirty="0">
                <a:latin typeface="Arial"/>
                <a:cs typeface="Arial"/>
              </a:rPr>
              <a:t>symbol </a:t>
            </a:r>
            <a:r>
              <a:rPr lang="en-US" sz="1050" i="1" spc="-55" dirty="0">
                <a:latin typeface="Arial"/>
                <a:cs typeface="Arial"/>
              </a:rPr>
              <a:t>R</a:t>
            </a:r>
            <a:r>
              <a:rPr lang="en-US" sz="1100" i="1" spc="-82" baseline="-11904" dirty="0">
                <a:latin typeface="Arial"/>
                <a:cs typeface="Arial"/>
              </a:rPr>
              <a:t>R </a:t>
            </a:r>
            <a:r>
              <a:rPr lang="en-US" sz="1050" spc="-95" dirty="0">
                <a:latin typeface="Arial"/>
                <a:cs typeface="Arial"/>
              </a:rPr>
              <a:t>we  </a:t>
            </a:r>
            <a:r>
              <a:rPr lang="en-US" sz="1050" spc="-30" dirty="0">
                <a:latin typeface="Arial"/>
                <a:cs typeface="Arial"/>
              </a:rPr>
              <a:t>indicate </a:t>
            </a:r>
            <a:r>
              <a:rPr lang="en-US" sz="1050" spc="-25" dirty="0">
                <a:latin typeface="Arial"/>
                <a:cs typeface="Arial"/>
              </a:rPr>
              <a:t>the </a:t>
            </a:r>
            <a:r>
              <a:rPr lang="en-US" sz="1050" i="1" spc="-50" dirty="0">
                <a:latin typeface="Arial"/>
                <a:cs typeface="Arial"/>
              </a:rPr>
              <a:t>User-defined </a:t>
            </a:r>
            <a:r>
              <a:rPr lang="en-US" sz="1050" i="1" spc="-75" dirty="0">
                <a:latin typeface="Arial"/>
                <a:cs typeface="Arial"/>
              </a:rPr>
              <a:t>Range  </a:t>
            </a:r>
            <a:r>
              <a:rPr lang="en-US" sz="1050" spc="-20" dirty="0">
                <a:latin typeface="Arial"/>
                <a:cs typeface="Arial"/>
              </a:rPr>
              <a:t>of </a:t>
            </a:r>
            <a:r>
              <a:rPr lang="en-US" sz="1050" i="1" spc="-80" dirty="0">
                <a:latin typeface="Arial"/>
                <a:cs typeface="Arial"/>
              </a:rPr>
              <a:t>R </a:t>
            </a:r>
            <a:r>
              <a:rPr lang="en-US" sz="1050" spc="-20" dirty="0">
                <a:latin typeface="Arial"/>
                <a:cs typeface="Arial"/>
              </a:rPr>
              <a:t>—i.e., </a:t>
            </a:r>
            <a:r>
              <a:rPr lang="en-US" sz="1050" i="1" spc="-55" dirty="0">
                <a:latin typeface="Arial"/>
                <a:cs typeface="Arial"/>
              </a:rPr>
              <a:t>R</a:t>
            </a:r>
            <a:r>
              <a:rPr lang="en-US" sz="1100" i="1" spc="-82" baseline="-11904" dirty="0">
                <a:latin typeface="Arial"/>
                <a:cs typeface="Arial"/>
              </a:rPr>
              <a:t>R   </a:t>
            </a:r>
            <a:r>
              <a:rPr lang="en-US" sz="1050" spc="190" dirty="0">
                <a:latin typeface="Arial"/>
                <a:cs typeface="Arial"/>
              </a:rPr>
              <a:t>=</a:t>
            </a:r>
            <a:r>
              <a:rPr lang="en-US" sz="1050" spc="140" dirty="0">
                <a:latin typeface="Arial"/>
                <a:cs typeface="Arial"/>
              </a:rPr>
              <a:t> </a:t>
            </a:r>
            <a:r>
              <a:rPr lang="en-US" sz="1050" i="1" spc="-25" dirty="0">
                <a:latin typeface="Arial"/>
                <a:cs typeface="Arial"/>
              </a:rPr>
              <a:t>C</a:t>
            </a:r>
            <a:r>
              <a:rPr lang="en-US" sz="1100" spc="-37" baseline="-11904" dirty="0">
                <a:latin typeface="Arial"/>
                <a:cs typeface="Arial"/>
              </a:rPr>
              <a:t>2</a:t>
            </a:r>
            <a:r>
              <a:rPr lang="en-US" sz="1050" spc="-25" dirty="0">
                <a:latin typeface="Arial"/>
                <a:cs typeface="Arial"/>
              </a:rPr>
              <a:t>.</a:t>
            </a:r>
            <a:endParaRPr lang="en-US" sz="1050" dirty="0">
              <a:latin typeface="Arial"/>
              <a:cs typeface="Arial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309194" y="2052243"/>
            <a:ext cx="3989651" cy="506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09193" y="2096515"/>
            <a:ext cx="3989704" cy="1212850"/>
          </a:xfrm>
          <a:custGeom>
            <a:avLst/>
            <a:gdLst/>
            <a:ahLst/>
            <a:cxnLst/>
            <a:rect l="l" t="t" r="r" b="b"/>
            <a:pathLst>
              <a:path w="3989704" h="1212850">
                <a:moveTo>
                  <a:pt x="3989652" y="0"/>
                </a:moveTo>
                <a:lnTo>
                  <a:pt x="0" y="0"/>
                </a:lnTo>
                <a:lnTo>
                  <a:pt x="0" y="1161999"/>
                </a:lnTo>
                <a:lnTo>
                  <a:pt x="4008" y="1181724"/>
                </a:lnTo>
                <a:lnTo>
                  <a:pt x="14922" y="1197877"/>
                </a:lnTo>
                <a:lnTo>
                  <a:pt x="31075" y="1208791"/>
                </a:lnTo>
                <a:lnTo>
                  <a:pt x="50800" y="1212799"/>
                </a:lnTo>
                <a:lnTo>
                  <a:pt x="3938852" y="1212799"/>
                </a:lnTo>
                <a:lnTo>
                  <a:pt x="3958576" y="1208791"/>
                </a:lnTo>
                <a:lnTo>
                  <a:pt x="3974729" y="1197877"/>
                </a:lnTo>
                <a:lnTo>
                  <a:pt x="3985644" y="1181724"/>
                </a:lnTo>
                <a:lnTo>
                  <a:pt x="3989652" y="1161999"/>
                </a:lnTo>
                <a:lnTo>
                  <a:pt x="39896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347294" y="1849234"/>
            <a:ext cx="4167556" cy="13764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30" dirty="0">
                <a:solidFill>
                  <a:srgbClr val="46AA78"/>
                </a:solidFill>
                <a:latin typeface="Arial"/>
                <a:cs typeface="Arial"/>
              </a:rPr>
              <a:t>Definition </a:t>
            </a:r>
            <a:r>
              <a:rPr sz="1200" spc="-55" dirty="0">
                <a:solidFill>
                  <a:srgbClr val="46AA78"/>
                </a:solidFill>
                <a:latin typeface="Arial"/>
                <a:cs typeface="Arial"/>
              </a:rPr>
              <a:t>(RBox</a:t>
            </a:r>
            <a:r>
              <a:rPr sz="1200" spc="14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200" spc="-30" dirty="0">
                <a:solidFill>
                  <a:srgbClr val="46AA78"/>
                </a:solidFill>
                <a:latin typeface="Arial"/>
                <a:cs typeface="Arial"/>
              </a:rPr>
              <a:t>Compatibility)</a:t>
            </a:r>
            <a:endParaRPr sz="1200" dirty="0">
              <a:latin typeface="Arial"/>
              <a:cs typeface="Arial"/>
            </a:endParaRPr>
          </a:p>
          <a:p>
            <a:pPr marL="330835" marR="189865" indent="-318770">
              <a:lnSpc>
                <a:spcPct val="125299"/>
              </a:lnSpc>
              <a:spcBef>
                <a:spcPts val="90"/>
              </a:spcBef>
            </a:pPr>
            <a:r>
              <a:rPr sz="1050" spc="-60" dirty="0">
                <a:latin typeface="Arial"/>
                <a:cs typeface="Arial"/>
              </a:rPr>
              <a:t>For </a:t>
            </a:r>
            <a:r>
              <a:rPr sz="1050" spc="-80" dirty="0">
                <a:latin typeface="Arial"/>
                <a:cs typeface="Arial"/>
              </a:rPr>
              <a:t>each </a:t>
            </a:r>
            <a:r>
              <a:rPr sz="1050" spc="-30" dirty="0">
                <a:latin typeface="Arial"/>
                <a:cs typeface="Arial"/>
              </a:rPr>
              <a:t>pair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50" dirty="0">
                <a:latin typeface="Arial"/>
                <a:cs typeface="Arial"/>
              </a:rPr>
              <a:t>roles, </a:t>
            </a:r>
            <a:r>
              <a:rPr sz="1050" i="1" dirty="0">
                <a:latin typeface="Arial"/>
                <a:cs typeface="Arial"/>
              </a:rPr>
              <a:t>R, </a:t>
            </a:r>
            <a:r>
              <a:rPr sz="1050" i="1" spc="-125" dirty="0">
                <a:latin typeface="Arial"/>
                <a:cs typeface="Arial"/>
              </a:rPr>
              <a:t>S </a:t>
            </a:r>
            <a:r>
              <a:rPr sz="1050" spc="-5" dirty="0">
                <a:latin typeface="Arial"/>
                <a:cs typeface="Arial"/>
              </a:rPr>
              <a:t>, </a:t>
            </a:r>
            <a:r>
              <a:rPr sz="1050" spc="-75" dirty="0">
                <a:latin typeface="Arial"/>
                <a:cs typeface="Arial"/>
              </a:rPr>
              <a:t>such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i="1" spc="-150" dirty="0">
                <a:latin typeface="Menlo"/>
                <a:cs typeface="Menlo"/>
              </a:rPr>
              <a:t>(T </a:t>
            </a:r>
            <a:r>
              <a:rPr sz="1050" i="1" spc="-5" dirty="0">
                <a:latin typeface="Arial"/>
                <a:cs typeface="Arial"/>
              </a:rPr>
              <a:t>, </a:t>
            </a:r>
            <a:r>
              <a:rPr sz="1050" i="1" spc="10" dirty="0">
                <a:latin typeface="Menlo"/>
                <a:cs typeface="Menlo"/>
              </a:rPr>
              <a:t>R) </a:t>
            </a:r>
            <a:r>
              <a:rPr sz="1050" spc="-170" dirty="0" smtClean="0">
                <a:latin typeface="Arial"/>
                <a:cs typeface="Arial"/>
              </a:rPr>
              <a:t> </a:t>
            </a:r>
            <a:r>
              <a:rPr lang="en-US" sz="1050" spc="-170" dirty="0" smtClean="0">
                <a:latin typeface="Arial"/>
                <a:cs typeface="Arial"/>
              </a:rPr>
              <a:t> </a:t>
            </a:r>
            <a:r>
              <a:rPr sz="1050" i="1" spc="-90" dirty="0" smtClean="0">
                <a:latin typeface="Arial"/>
                <a:cs typeface="Arial"/>
              </a:rPr>
              <a:t>R </a:t>
            </a:r>
            <a:r>
              <a:rPr lang="en-US" sz="1050" i="1" spc="175" dirty="0">
                <a:latin typeface="Menlo"/>
                <a:cs typeface="Menlo"/>
              </a:rPr>
              <a:t> </a:t>
            </a:r>
            <a:r>
              <a:rPr sz="1050" i="1" spc="175" dirty="0" smtClean="0">
                <a:latin typeface="Menlo"/>
                <a:cs typeface="Menlo"/>
              </a:rPr>
              <a:t> </a:t>
            </a:r>
            <a:r>
              <a:rPr sz="1050" i="1" spc="-125" dirty="0">
                <a:latin typeface="Arial"/>
                <a:cs typeface="Arial"/>
              </a:rPr>
              <a:t>S </a:t>
            </a:r>
            <a:r>
              <a:rPr sz="1050" spc="-5" dirty="0">
                <a:latin typeface="Arial"/>
                <a:cs typeface="Arial"/>
              </a:rPr>
              <a:t>, </a:t>
            </a:r>
            <a:r>
              <a:rPr sz="1050" spc="-55" dirty="0">
                <a:latin typeface="Arial"/>
                <a:cs typeface="Arial"/>
              </a:rPr>
              <a:t>check:  </a:t>
            </a:r>
            <a:r>
              <a:rPr sz="1050" spc="-50" dirty="0">
                <a:solidFill>
                  <a:srgbClr val="46AA78"/>
                </a:solidFill>
                <a:latin typeface="Arial"/>
                <a:cs typeface="Arial"/>
              </a:rPr>
              <a:t>Test </a:t>
            </a:r>
            <a:r>
              <a:rPr sz="1050" spc="-35" dirty="0">
                <a:solidFill>
                  <a:srgbClr val="46AA78"/>
                </a:solidFill>
                <a:latin typeface="Arial"/>
                <a:cs typeface="Arial"/>
              </a:rPr>
              <a:t>1. </a:t>
            </a:r>
            <a:r>
              <a:rPr sz="1050" i="1" spc="-150" dirty="0">
                <a:latin typeface="Menlo"/>
                <a:cs typeface="Menlo"/>
              </a:rPr>
              <a:t>(T </a:t>
            </a:r>
            <a:r>
              <a:rPr sz="1050" i="1" spc="-5" dirty="0">
                <a:latin typeface="Arial"/>
                <a:cs typeface="Arial"/>
              </a:rPr>
              <a:t>, </a:t>
            </a:r>
            <a:r>
              <a:rPr sz="1050" i="1" spc="10" dirty="0">
                <a:latin typeface="Menlo"/>
                <a:cs typeface="Menlo"/>
              </a:rPr>
              <a:t>R) </a:t>
            </a:r>
            <a:r>
              <a:rPr lang="en-US" sz="1050" i="1" spc="-170" dirty="0">
                <a:latin typeface="Menlo"/>
                <a:cs typeface="Menlo"/>
              </a:rPr>
              <a:t> </a:t>
            </a:r>
            <a:r>
              <a:rPr sz="1050" spc="-170" dirty="0" smtClean="0">
                <a:latin typeface="Arial"/>
                <a:cs typeface="Arial"/>
              </a:rPr>
              <a:t> </a:t>
            </a:r>
            <a:r>
              <a:rPr sz="1050" i="1" spc="-20" dirty="0">
                <a:latin typeface="Arial"/>
                <a:cs typeface="Arial"/>
              </a:rPr>
              <a:t>D</a:t>
            </a:r>
            <a:r>
              <a:rPr sz="1200" i="1" spc="-30" baseline="-13888" dirty="0">
                <a:latin typeface="Arial"/>
                <a:cs typeface="Arial"/>
              </a:rPr>
              <a:t>R </a:t>
            </a:r>
            <a:r>
              <a:rPr lang="en-US" sz="1050" i="1" spc="175" dirty="0">
                <a:latin typeface="Menlo"/>
                <a:cs typeface="Menlo"/>
              </a:rPr>
              <a:t> </a:t>
            </a:r>
            <a:r>
              <a:rPr sz="1050" i="1" spc="175" dirty="0" smtClean="0">
                <a:latin typeface="Menlo"/>
                <a:cs typeface="Menlo"/>
              </a:rPr>
              <a:t> </a:t>
            </a:r>
            <a:r>
              <a:rPr sz="1050" i="1" spc="-35" dirty="0">
                <a:latin typeface="Arial"/>
                <a:cs typeface="Arial"/>
              </a:rPr>
              <a:t>D</a:t>
            </a:r>
            <a:r>
              <a:rPr sz="1200" i="1" spc="-52" baseline="-13888" dirty="0">
                <a:latin typeface="Arial"/>
                <a:cs typeface="Arial"/>
              </a:rPr>
              <a:t>S</a:t>
            </a:r>
            <a:r>
              <a:rPr sz="1200" i="1" spc="225" baseline="-13888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i="1" spc="-150" dirty="0">
                <a:latin typeface="Menlo"/>
                <a:cs typeface="Menlo"/>
              </a:rPr>
              <a:t>(T </a:t>
            </a:r>
            <a:r>
              <a:rPr sz="1050" i="1" spc="-5" dirty="0">
                <a:latin typeface="Arial"/>
                <a:cs typeface="Arial"/>
              </a:rPr>
              <a:t>, </a:t>
            </a:r>
            <a:r>
              <a:rPr sz="1050" i="1" spc="10" dirty="0">
                <a:latin typeface="Menlo"/>
                <a:cs typeface="Menlo"/>
              </a:rPr>
              <a:t>R</a:t>
            </a:r>
            <a:r>
              <a:rPr sz="1050" i="1" spc="10" dirty="0" smtClean="0">
                <a:latin typeface="Menlo"/>
                <a:cs typeface="Menlo"/>
              </a:rPr>
              <a:t>)</a:t>
            </a:r>
            <a:r>
              <a:rPr lang="en-US" sz="1050" i="1" spc="10" dirty="0" smtClean="0">
                <a:latin typeface="Menlo"/>
                <a:cs typeface="Menlo"/>
              </a:rPr>
              <a:t> </a:t>
            </a:r>
            <a:r>
              <a:rPr sz="1050" i="1" spc="10" dirty="0" smtClean="0">
                <a:latin typeface="Menlo"/>
                <a:cs typeface="Menlo"/>
              </a:rPr>
              <a:t> </a:t>
            </a:r>
            <a:r>
              <a:rPr sz="1050" spc="-170" dirty="0" smtClean="0">
                <a:latin typeface="Arial"/>
                <a:cs typeface="Arial"/>
              </a:rPr>
              <a:t> </a:t>
            </a:r>
            <a:r>
              <a:rPr sz="1050" i="1" spc="-60" dirty="0">
                <a:latin typeface="Arial"/>
                <a:cs typeface="Arial"/>
              </a:rPr>
              <a:t>R</a:t>
            </a:r>
            <a:r>
              <a:rPr sz="1200" i="1" spc="-89" baseline="-13888" dirty="0">
                <a:latin typeface="Arial"/>
                <a:cs typeface="Arial"/>
              </a:rPr>
              <a:t>R</a:t>
            </a:r>
            <a:r>
              <a:rPr sz="1200" i="1" spc="150" baseline="-13888" dirty="0">
                <a:latin typeface="Arial"/>
                <a:cs typeface="Arial"/>
              </a:rPr>
              <a:t> </a:t>
            </a:r>
            <a:r>
              <a:rPr sz="1050" i="1" spc="175" dirty="0">
                <a:latin typeface="Menlo"/>
                <a:cs typeface="Menlo"/>
              </a:rPr>
              <a:t>� </a:t>
            </a:r>
            <a:r>
              <a:rPr sz="1050" i="1" spc="-75" dirty="0">
                <a:latin typeface="Arial"/>
                <a:cs typeface="Arial"/>
              </a:rPr>
              <a:t>R</a:t>
            </a:r>
            <a:r>
              <a:rPr sz="1200" i="1" spc="-112" baseline="-13888" dirty="0">
                <a:latin typeface="Arial"/>
                <a:cs typeface="Arial"/>
              </a:rPr>
              <a:t>S </a:t>
            </a:r>
            <a:r>
              <a:rPr sz="1050" spc="-5" dirty="0">
                <a:latin typeface="Arial"/>
                <a:cs typeface="Arial"/>
              </a:rPr>
              <a:t>;  </a:t>
            </a:r>
            <a:endParaRPr lang="en-US" sz="1050" spc="-5" dirty="0" smtClean="0">
              <a:latin typeface="Arial"/>
              <a:cs typeface="Arial"/>
            </a:endParaRPr>
          </a:p>
          <a:p>
            <a:pPr marL="330835" marR="189865" indent="-318770">
              <a:lnSpc>
                <a:spcPct val="125299"/>
              </a:lnSpc>
              <a:spcBef>
                <a:spcPts val="90"/>
              </a:spcBef>
            </a:pPr>
            <a:r>
              <a:rPr lang="en-US" sz="1050" spc="-5" dirty="0">
                <a:solidFill>
                  <a:srgbClr val="46AA78"/>
                </a:solidFill>
                <a:latin typeface="Arial"/>
                <a:cs typeface="Arial"/>
              </a:rPr>
              <a:t>	</a:t>
            </a:r>
            <a:r>
              <a:rPr sz="1050" spc="-50" dirty="0" smtClean="0">
                <a:solidFill>
                  <a:srgbClr val="46AA78"/>
                </a:solidFill>
                <a:latin typeface="Arial"/>
                <a:cs typeface="Arial"/>
              </a:rPr>
              <a:t>Test</a:t>
            </a:r>
            <a:r>
              <a:rPr sz="1050" spc="60" dirty="0" smtClean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50" spc="-35" dirty="0">
                <a:solidFill>
                  <a:srgbClr val="46AA78"/>
                </a:solidFill>
                <a:latin typeface="Arial"/>
                <a:cs typeface="Arial"/>
              </a:rPr>
              <a:t>2. </a:t>
            </a:r>
            <a:r>
              <a:rPr sz="1050" spc="-2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50" i="1" spc="-150" dirty="0">
                <a:latin typeface="Menlo"/>
                <a:cs typeface="Menlo"/>
              </a:rPr>
              <a:t>(T</a:t>
            </a:r>
            <a:r>
              <a:rPr sz="1050" i="1" spc="-365" dirty="0">
                <a:latin typeface="Menlo"/>
                <a:cs typeface="Menlo"/>
              </a:rPr>
              <a:t> </a:t>
            </a:r>
            <a:r>
              <a:rPr sz="1050" i="1" spc="-5" dirty="0">
                <a:latin typeface="Arial"/>
                <a:cs typeface="Arial"/>
              </a:rPr>
              <a:t>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10" dirty="0">
                <a:latin typeface="Menlo"/>
                <a:cs typeface="Menlo"/>
              </a:rPr>
              <a:t>R)</a:t>
            </a:r>
            <a:r>
              <a:rPr sz="1050" i="1" spc="-340" dirty="0">
                <a:latin typeface="Menlo"/>
                <a:cs typeface="Menlo"/>
              </a:rPr>
              <a:t> </a:t>
            </a:r>
            <a:r>
              <a:rPr lang="en-US" sz="1050" i="1" spc="-170" dirty="0">
                <a:latin typeface="Menlo"/>
                <a:cs typeface="Menlo"/>
              </a:rPr>
              <a:t> </a:t>
            </a:r>
            <a:r>
              <a:rPr sz="1050" spc="-170" dirty="0" smtClean="0">
                <a:latin typeface="Arial"/>
                <a:cs typeface="Arial"/>
              </a:rPr>
              <a:t> </a:t>
            </a:r>
            <a:r>
              <a:rPr sz="1050" i="1" spc="-35" dirty="0" smtClean="0">
                <a:latin typeface="Arial"/>
                <a:cs typeface="Arial"/>
              </a:rPr>
              <a:t>D</a:t>
            </a:r>
            <a:r>
              <a:rPr sz="1200" i="1" spc="-52" baseline="-13888" dirty="0" smtClean="0">
                <a:latin typeface="Arial"/>
                <a:cs typeface="Arial"/>
              </a:rPr>
              <a:t>S </a:t>
            </a:r>
            <a:r>
              <a:rPr sz="1200" i="1" baseline="-13888" dirty="0" smtClean="0">
                <a:latin typeface="Arial"/>
                <a:cs typeface="Arial"/>
              </a:rPr>
              <a:t> </a:t>
            </a:r>
            <a:r>
              <a:rPr sz="1050" i="1" spc="-340" dirty="0" smtClean="0">
                <a:latin typeface="Menlo"/>
                <a:cs typeface="Menlo"/>
              </a:rPr>
              <a:t> </a:t>
            </a:r>
            <a:r>
              <a:rPr lang="en-US" sz="1050" i="1" spc="-340" dirty="0">
                <a:latin typeface="Menlo"/>
                <a:cs typeface="Menlo"/>
              </a:rPr>
              <a:t> </a:t>
            </a:r>
            <a:r>
              <a:rPr sz="1050" i="1" spc="-20" dirty="0" smtClean="0">
                <a:latin typeface="Arial"/>
                <a:cs typeface="Arial"/>
              </a:rPr>
              <a:t>D</a:t>
            </a:r>
            <a:r>
              <a:rPr sz="1200" i="1" spc="-30" baseline="-13888" dirty="0" smtClean="0">
                <a:latin typeface="Arial"/>
                <a:cs typeface="Arial"/>
              </a:rPr>
              <a:t>R</a:t>
            </a:r>
            <a:r>
              <a:rPr sz="1200" i="1" spc="-172" baseline="-13888" dirty="0" smtClean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;</a:t>
            </a:r>
            <a:endParaRPr sz="1050" dirty="0">
              <a:latin typeface="Arial"/>
              <a:cs typeface="Arial"/>
            </a:endParaRPr>
          </a:p>
          <a:p>
            <a:pPr marL="330835">
              <a:lnSpc>
                <a:spcPct val="100000"/>
              </a:lnSpc>
              <a:spcBef>
                <a:spcPts val="330"/>
              </a:spcBef>
            </a:pPr>
            <a:r>
              <a:rPr sz="1050" spc="-50" dirty="0">
                <a:solidFill>
                  <a:srgbClr val="46AA78"/>
                </a:solidFill>
                <a:latin typeface="Arial"/>
                <a:cs typeface="Arial"/>
              </a:rPr>
              <a:t>Test</a:t>
            </a:r>
            <a:r>
              <a:rPr sz="1050" spc="6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50" spc="-35" dirty="0">
                <a:solidFill>
                  <a:srgbClr val="46AA78"/>
                </a:solidFill>
                <a:latin typeface="Arial"/>
                <a:cs typeface="Arial"/>
              </a:rPr>
              <a:t>3. </a:t>
            </a:r>
            <a:r>
              <a:rPr sz="1050" spc="-2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50" i="1" spc="-150" dirty="0">
                <a:latin typeface="Menlo"/>
                <a:cs typeface="Menlo"/>
              </a:rPr>
              <a:t>(T</a:t>
            </a:r>
            <a:r>
              <a:rPr sz="1050" i="1" spc="-365" dirty="0">
                <a:latin typeface="Menlo"/>
                <a:cs typeface="Menlo"/>
              </a:rPr>
              <a:t> </a:t>
            </a:r>
            <a:r>
              <a:rPr sz="1050" i="1" spc="-5" dirty="0">
                <a:latin typeface="Arial"/>
                <a:cs typeface="Arial"/>
              </a:rPr>
              <a:t>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10" dirty="0">
                <a:latin typeface="Menlo"/>
                <a:cs typeface="Menlo"/>
              </a:rPr>
              <a:t>R)</a:t>
            </a:r>
            <a:r>
              <a:rPr sz="1050" i="1" spc="-340" dirty="0">
                <a:latin typeface="Menlo"/>
                <a:cs typeface="Menlo"/>
              </a:rPr>
              <a:t> </a:t>
            </a:r>
            <a:r>
              <a:rPr lang="en-US" sz="1050" i="1" spc="-170" dirty="0">
                <a:latin typeface="Menlo"/>
                <a:cs typeface="Menlo"/>
              </a:rPr>
              <a:t> </a:t>
            </a:r>
            <a:r>
              <a:rPr sz="1050" spc="-170" dirty="0" smtClean="0">
                <a:latin typeface="Arial"/>
                <a:cs typeface="Arial"/>
              </a:rPr>
              <a:t> </a:t>
            </a:r>
            <a:r>
              <a:rPr sz="1050" i="1" spc="-75" dirty="0" smtClean="0">
                <a:latin typeface="Arial"/>
                <a:cs typeface="Arial"/>
              </a:rPr>
              <a:t>R</a:t>
            </a:r>
            <a:r>
              <a:rPr sz="1200" i="1" spc="-112" baseline="-13888" dirty="0" smtClean="0">
                <a:latin typeface="Arial"/>
                <a:cs typeface="Arial"/>
              </a:rPr>
              <a:t>S </a:t>
            </a:r>
            <a:r>
              <a:rPr sz="1200" i="1" spc="60" baseline="-13888" dirty="0" smtClean="0">
                <a:latin typeface="Arial"/>
                <a:cs typeface="Arial"/>
              </a:rPr>
              <a:t> </a:t>
            </a:r>
            <a:r>
              <a:rPr sz="1050" i="1" spc="-340" dirty="0" smtClean="0">
                <a:latin typeface="Menlo"/>
                <a:cs typeface="Menlo"/>
              </a:rPr>
              <a:t> </a:t>
            </a:r>
            <a:r>
              <a:rPr lang="en-US" sz="1050" i="1" spc="-340" dirty="0" smtClean="0">
                <a:latin typeface="Menlo"/>
                <a:cs typeface="Menlo"/>
              </a:rPr>
              <a:t> </a:t>
            </a:r>
            <a:r>
              <a:rPr sz="1050" i="1" spc="-60" dirty="0" smtClean="0">
                <a:latin typeface="Arial"/>
                <a:cs typeface="Arial"/>
              </a:rPr>
              <a:t>R</a:t>
            </a:r>
            <a:r>
              <a:rPr sz="1200" i="1" spc="-89" baseline="-13888" dirty="0" smtClean="0">
                <a:latin typeface="Arial"/>
                <a:cs typeface="Arial"/>
              </a:rPr>
              <a:t>R</a:t>
            </a:r>
            <a:r>
              <a:rPr sz="1200" i="1" spc="-172" baseline="-13888" dirty="0" smtClean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.</a:t>
            </a:r>
            <a:endParaRPr sz="1050" dirty="0">
              <a:latin typeface="Arial"/>
              <a:cs typeface="Arial"/>
            </a:endParaRPr>
          </a:p>
          <a:p>
            <a:pPr marL="12700" marR="5080">
              <a:lnSpc>
                <a:spcPct val="102699"/>
              </a:lnSpc>
              <a:spcBef>
                <a:spcPts val="295"/>
              </a:spcBef>
            </a:pPr>
            <a:r>
              <a:rPr sz="1050" spc="-30" dirty="0">
                <a:latin typeface="Arial"/>
                <a:cs typeface="Arial"/>
              </a:rPr>
              <a:t>An </a:t>
            </a:r>
            <a:r>
              <a:rPr sz="1050" spc="-60" dirty="0">
                <a:latin typeface="Arial"/>
                <a:cs typeface="Arial"/>
              </a:rPr>
              <a:t>RBox is </a:t>
            </a:r>
            <a:r>
              <a:rPr sz="1050" spc="-65" dirty="0">
                <a:latin typeface="Arial"/>
                <a:cs typeface="Arial"/>
              </a:rPr>
              <a:t>said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70" dirty="0">
                <a:latin typeface="Arial"/>
                <a:cs typeface="Arial"/>
              </a:rPr>
              <a:t>be </a:t>
            </a:r>
            <a:r>
              <a:rPr sz="1050" spc="-40" dirty="0">
                <a:latin typeface="Arial"/>
                <a:cs typeface="Arial"/>
              </a:rPr>
              <a:t>compatible </a:t>
            </a:r>
            <a:r>
              <a:rPr sz="1050" spc="10" dirty="0">
                <a:latin typeface="Arial"/>
                <a:cs typeface="Arial"/>
              </a:rPr>
              <a:t>iff </a:t>
            </a:r>
            <a:r>
              <a:rPr sz="1050" i="1" spc="-85" dirty="0">
                <a:latin typeface="Courier New"/>
                <a:cs typeface="Courier New"/>
              </a:rPr>
              <a:t>Test 1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15" dirty="0">
                <a:latin typeface="Arial"/>
                <a:cs typeface="Arial"/>
              </a:rPr>
              <a:t>(</a:t>
            </a:r>
            <a:r>
              <a:rPr sz="1050" i="1" spc="-15" dirty="0">
                <a:latin typeface="Courier New"/>
                <a:cs typeface="Courier New"/>
              </a:rPr>
              <a:t>2 </a:t>
            </a:r>
            <a:r>
              <a:rPr sz="1050" spc="-50" dirty="0">
                <a:latin typeface="Arial"/>
                <a:cs typeface="Arial"/>
              </a:rPr>
              <a:t>or </a:t>
            </a:r>
            <a:r>
              <a:rPr sz="1050" i="1" spc="-15" dirty="0">
                <a:latin typeface="Courier New"/>
                <a:cs typeface="Courier New"/>
              </a:rPr>
              <a:t>3</a:t>
            </a:r>
            <a:r>
              <a:rPr sz="1050" spc="-15" dirty="0">
                <a:latin typeface="Arial"/>
                <a:cs typeface="Arial"/>
              </a:rPr>
              <a:t>) </a:t>
            </a:r>
            <a:r>
              <a:rPr sz="1050" spc="-40" dirty="0">
                <a:latin typeface="Arial"/>
                <a:cs typeface="Arial"/>
              </a:rPr>
              <a:t>hold </a:t>
            </a:r>
            <a:r>
              <a:rPr sz="1050" spc="-25" dirty="0">
                <a:latin typeface="Arial"/>
                <a:cs typeface="Arial"/>
              </a:rPr>
              <a:t>for  </a:t>
            </a:r>
            <a:r>
              <a:rPr sz="1050" spc="-20" dirty="0">
                <a:latin typeface="Arial"/>
                <a:cs typeface="Arial"/>
              </a:rPr>
              <a:t>all </a:t>
            </a:r>
            <a:r>
              <a:rPr sz="1050" spc="-50" dirty="0">
                <a:latin typeface="Arial"/>
                <a:cs typeface="Arial"/>
              </a:rPr>
              <a:t>pairs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50" dirty="0">
                <a:latin typeface="Arial"/>
                <a:cs typeface="Arial"/>
              </a:rPr>
              <a:t>role-subrole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30" dirty="0">
                <a:latin typeface="Arial"/>
                <a:cs typeface="Arial"/>
              </a:rPr>
              <a:t>the  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RBox.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5" name="object 9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36</a:t>
            </a:r>
            <a:r>
              <a:rPr spc="50" dirty="0"/>
              <a:t>/59</a:t>
            </a:r>
          </a:p>
        </p:txBody>
      </p:sp>
      <p:pic>
        <p:nvPicPr>
          <p:cNvPr id="96" name="Picture 9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2250" y="1035877"/>
            <a:ext cx="132522" cy="152400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10540" y="2078665"/>
            <a:ext cx="133350" cy="153353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0552" y="2287787"/>
            <a:ext cx="133350" cy="153353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19238" y="2289869"/>
            <a:ext cx="133350" cy="153353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19250" y="2501073"/>
            <a:ext cx="127000" cy="152400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19250" y="2703579"/>
            <a:ext cx="127000" cy="152400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9246" y="2093979"/>
            <a:ext cx="132522" cy="152400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2062" y="2289869"/>
            <a:ext cx="132522" cy="152400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6238" y="2307265"/>
            <a:ext cx="132522" cy="152400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8168" y="2509771"/>
            <a:ext cx="132522" cy="152400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8948" y="2720605"/>
            <a:ext cx="132522" cy="152400"/>
          </a:xfrm>
          <a:prstGeom prst="rect">
            <a:avLst/>
          </a:prstGeom>
        </p:spPr>
      </p:pic>
      <p:sp>
        <p:nvSpPr>
          <p:cNvPr id="109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7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7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110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11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12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10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10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10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10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02551" y="96102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02551" y="134312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02551" y="155315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02551" y="210734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02551" y="248945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557212" y="491591"/>
            <a:ext cx="3957638" cy="27106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02565" algn="ctr">
              <a:lnSpc>
                <a:spcPct val="100000"/>
              </a:lnSpc>
            </a:pPr>
            <a:r>
              <a:rPr sz="1400" spc="-114" dirty="0">
                <a:solidFill>
                  <a:srgbClr val="46AA78"/>
                </a:solidFill>
                <a:latin typeface="Arial"/>
                <a:cs typeface="Arial"/>
              </a:rPr>
              <a:t>Some  </a:t>
            </a: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questions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and problems </a:t>
            </a:r>
            <a:r>
              <a:rPr sz="1400" spc="15" dirty="0">
                <a:solidFill>
                  <a:srgbClr val="46AA78"/>
                </a:solidFill>
                <a:latin typeface="Arial"/>
                <a:cs typeface="Arial"/>
              </a:rPr>
              <a:t>(not </a:t>
            </a:r>
            <a:r>
              <a:rPr sz="1400" spc="2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exhaustive)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250825" marR="385445" indent="-171450">
              <a:lnSpc>
                <a:spcPct val="102600"/>
              </a:lnSpc>
              <a:buFont typeface="Arial"/>
              <a:buChar char="•"/>
            </a:pPr>
            <a:r>
              <a:rPr sz="1050" spc="-65" dirty="0">
                <a:latin typeface="Arial"/>
                <a:cs typeface="Arial"/>
              </a:rPr>
              <a:t>Is </a:t>
            </a:r>
            <a:r>
              <a:rPr sz="1050" spc="-85" dirty="0">
                <a:latin typeface="Arial"/>
                <a:cs typeface="Arial"/>
              </a:rPr>
              <a:t>Cape </a:t>
            </a:r>
            <a:r>
              <a:rPr sz="1050" spc="-55" dirty="0">
                <a:latin typeface="Arial"/>
                <a:cs typeface="Arial"/>
              </a:rPr>
              <a:t>Town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70" dirty="0">
                <a:latin typeface="Arial"/>
                <a:cs typeface="Arial"/>
              </a:rPr>
              <a:t>more </a:t>
            </a:r>
            <a:r>
              <a:rPr sz="1050" spc="-45" dirty="0">
                <a:latin typeface="Arial"/>
                <a:cs typeface="Arial"/>
              </a:rPr>
              <a:t>specific </a:t>
            </a:r>
            <a:r>
              <a:rPr sz="1050" spc="-50" dirty="0">
                <a:latin typeface="Arial"/>
                <a:cs typeface="Arial"/>
              </a:rPr>
              <a:t>instance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55" dirty="0">
                <a:latin typeface="Arial"/>
                <a:cs typeface="Arial"/>
              </a:rPr>
              <a:t>Western </a:t>
            </a:r>
            <a:r>
              <a:rPr sz="1050" spc="-85" dirty="0">
                <a:latin typeface="Arial"/>
                <a:cs typeface="Arial"/>
              </a:rPr>
              <a:t>Cape  </a:t>
            </a:r>
            <a:r>
              <a:rPr sz="1050" spc="-40" dirty="0">
                <a:latin typeface="Arial"/>
                <a:cs typeface="Arial"/>
              </a:rPr>
              <a:t>Province, </a:t>
            </a:r>
            <a:r>
              <a:rPr sz="1050" spc="-45" dirty="0">
                <a:latin typeface="Arial"/>
                <a:cs typeface="Arial"/>
              </a:rPr>
              <a:t>or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20" dirty="0">
                <a:latin typeface="Arial"/>
                <a:cs typeface="Arial"/>
              </a:rPr>
              <a:t>part of</a:t>
            </a:r>
            <a:r>
              <a:rPr sz="1050" spc="25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it?</a:t>
            </a:r>
          </a:p>
          <a:p>
            <a:pPr marL="250825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65" dirty="0">
                <a:latin typeface="Arial"/>
                <a:cs typeface="Arial"/>
              </a:rPr>
              <a:t>Is 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30" dirty="0">
                <a:latin typeface="Arial"/>
                <a:cs typeface="Arial"/>
              </a:rPr>
              <a:t>tunnel </a:t>
            </a:r>
            <a:r>
              <a:rPr sz="1050" spc="-20" dirty="0">
                <a:latin typeface="Arial"/>
                <a:cs typeface="Arial"/>
              </a:rPr>
              <a:t>part of </a:t>
            </a:r>
            <a:r>
              <a:rPr sz="1050" spc="-30" dirty="0">
                <a:latin typeface="Arial"/>
                <a:cs typeface="Arial"/>
              </a:rPr>
              <a:t>the</a:t>
            </a:r>
            <a:r>
              <a:rPr sz="1050" spc="170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mountain?</a:t>
            </a:r>
            <a:endParaRPr sz="1050" dirty="0">
              <a:latin typeface="Arial"/>
              <a:cs typeface="Arial"/>
            </a:endParaRPr>
          </a:p>
          <a:p>
            <a:pPr marL="250825" marR="76835" indent="-171450">
              <a:lnSpc>
                <a:spcPct val="102600"/>
              </a:lnSpc>
              <a:spcBef>
                <a:spcPts val="295"/>
              </a:spcBef>
              <a:buFont typeface="Arial"/>
              <a:buChar char="•"/>
            </a:pPr>
            <a:r>
              <a:rPr sz="1050" spc="-15" dirty="0">
                <a:latin typeface="Arial"/>
                <a:cs typeface="Arial"/>
              </a:rPr>
              <a:t>What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5" dirty="0">
                <a:latin typeface="Arial"/>
                <a:cs typeface="Arial"/>
              </a:rPr>
              <a:t>difference, </a:t>
            </a:r>
            <a:r>
              <a:rPr sz="1050" spc="20" dirty="0">
                <a:latin typeface="Arial"/>
                <a:cs typeface="Arial"/>
              </a:rPr>
              <a:t>if </a:t>
            </a:r>
            <a:r>
              <a:rPr sz="1050" spc="-70" dirty="0">
                <a:latin typeface="Arial"/>
                <a:cs typeface="Arial"/>
              </a:rPr>
              <a:t>any, between </a:t>
            </a:r>
            <a:r>
              <a:rPr sz="1050" spc="-65" dirty="0">
                <a:latin typeface="Arial"/>
                <a:cs typeface="Arial"/>
              </a:rPr>
              <a:t>how </a:t>
            </a:r>
            <a:r>
              <a:rPr sz="1050" spc="-85" dirty="0">
                <a:latin typeface="Courier New"/>
                <a:cs typeface="Courier New"/>
              </a:rPr>
              <a:t>Cell nucleus 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85" dirty="0">
                <a:latin typeface="Courier New"/>
                <a:cs typeface="Courier New"/>
              </a:rPr>
              <a:t>Cell </a:t>
            </a:r>
            <a:r>
              <a:rPr sz="1050" spc="-80" dirty="0">
                <a:latin typeface="Arial"/>
                <a:cs typeface="Arial"/>
              </a:rPr>
              <a:t>are </a:t>
            </a:r>
            <a:r>
              <a:rPr sz="1050" spc="-40" dirty="0">
                <a:latin typeface="Arial"/>
                <a:cs typeface="Arial"/>
              </a:rPr>
              <a:t>related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65" dirty="0">
                <a:latin typeface="Arial"/>
                <a:cs typeface="Arial"/>
              </a:rPr>
              <a:t>how </a:t>
            </a:r>
            <a:r>
              <a:rPr sz="1050" spc="-85" dirty="0">
                <a:latin typeface="Courier New"/>
                <a:cs typeface="Courier New"/>
              </a:rPr>
              <a:t>Receptor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85" dirty="0">
                <a:latin typeface="Courier New"/>
                <a:cs typeface="Courier New"/>
              </a:rPr>
              <a:t>Cell wall </a:t>
            </a:r>
            <a:r>
              <a:rPr sz="1050" spc="-80" dirty="0">
                <a:latin typeface="Arial"/>
                <a:cs typeface="Arial"/>
              </a:rPr>
              <a:t>are  </a:t>
            </a:r>
            <a:r>
              <a:rPr sz="1050" spc="-50" dirty="0">
                <a:latin typeface="Arial"/>
                <a:cs typeface="Arial"/>
              </a:rPr>
              <a:t>related?</a:t>
            </a:r>
            <a:endParaRPr sz="1050" dirty="0">
              <a:latin typeface="Arial"/>
              <a:cs typeface="Arial"/>
            </a:endParaRPr>
          </a:p>
          <a:p>
            <a:pPr marL="250825" marR="206375" indent="-171450">
              <a:lnSpc>
                <a:spcPct val="102600"/>
              </a:lnSpc>
              <a:spcBef>
                <a:spcPts val="295"/>
              </a:spcBef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And </a:t>
            </a:r>
            <a:r>
              <a:rPr sz="1050" spc="5" dirty="0">
                <a:latin typeface="Arial"/>
                <a:cs typeface="Arial"/>
              </a:rPr>
              <a:t>w.r.t. </a:t>
            </a:r>
            <a:r>
              <a:rPr sz="1050" spc="-85" dirty="0">
                <a:latin typeface="Courier New"/>
                <a:cs typeface="Courier New"/>
              </a:rPr>
              <a:t>Brain part of Human </a:t>
            </a:r>
            <a:r>
              <a:rPr sz="1050" spc="-45" dirty="0">
                <a:latin typeface="Arial"/>
                <a:cs typeface="Arial"/>
              </a:rPr>
              <a:t>and/versus </a:t>
            </a:r>
            <a:r>
              <a:rPr sz="1050" spc="-85" dirty="0">
                <a:latin typeface="Courier New"/>
                <a:cs typeface="Courier New"/>
              </a:rPr>
              <a:t>Hand part  of </a:t>
            </a:r>
            <a:r>
              <a:rPr sz="1050" spc="-90" dirty="0">
                <a:latin typeface="Courier New"/>
                <a:cs typeface="Courier New"/>
              </a:rPr>
              <a:t>Boxer</a:t>
            </a:r>
            <a:r>
              <a:rPr sz="1050" spc="-90" dirty="0">
                <a:latin typeface="Arial"/>
                <a:cs typeface="Arial"/>
              </a:rPr>
              <a:t>?  </a:t>
            </a:r>
            <a:r>
              <a:rPr sz="1050" spc="-55" dirty="0">
                <a:latin typeface="Arial"/>
                <a:cs typeface="Arial"/>
              </a:rPr>
              <a:t>(assuming  </a:t>
            </a:r>
            <a:r>
              <a:rPr sz="1050" spc="-70" dirty="0">
                <a:latin typeface="Arial"/>
                <a:cs typeface="Arial"/>
              </a:rPr>
              <a:t>boxers  </a:t>
            </a:r>
            <a:r>
              <a:rPr sz="1050" spc="-35" dirty="0">
                <a:latin typeface="Arial"/>
                <a:cs typeface="Arial"/>
              </a:rPr>
              <a:t>must </a:t>
            </a:r>
            <a:r>
              <a:rPr sz="1050" spc="-80" dirty="0">
                <a:latin typeface="Arial"/>
                <a:cs typeface="Arial"/>
              </a:rPr>
              <a:t>have  </a:t>
            </a:r>
            <a:r>
              <a:rPr sz="1050" spc="-15" dirty="0">
                <a:latin typeface="Arial"/>
                <a:cs typeface="Arial"/>
              </a:rPr>
              <a:t>their </a:t>
            </a:r>
            <a:r>
              <a:rPr sz="1050" spc="-65" dirty="0">
                <a:latin typeface="Arial"/>
                <a:cs typeface="Arial"/>
              </a:rPr>
              <a:t>own</a:t>
            </a:r>
            <a:r>
              <a:rPr sz="1050" spc="105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hands)</a:t>
            </a:r>
            <a:endParaRPr sz="1050" dirty="0">
              <a:latin typeface="Arial"/>
              <a:cs typeface="Arial"/>
            </a:endParaRPr>
          </a:p>
          <a:p>
            <a:pPr marL="250825" marR="5080" indent="-171450">
              <a:lnSpc>
                <a:spcPct val="102600"/>
              </a:lnSpc>
              <a:spcBef>
                <a:spcPts val="295"/>
              </a:spcBef>
              <a:buFont typeface="Arial"/>
              <a:buChar char="•"/>
            </a:pPr>
            <a:r>
              <a:rPr sz="1050" spc="-10" dirty="0">
                <a:latin typeface="Arial"/>
                <a:cs typeface="Arial"/>
              </a:rPr>
              <a:t>A </a:t>
            </a:r>
            <a:r>
              <a:rPr sz="1050" spc="-60" dirty="0">
                <a:latin typeface="Arial"/>
                <a:cs typeface="Arial"/>
              </a:rPr>
              <a:t>classical example: hand is </a:t>
            </a:r>
            <a:r>
              <a:rPr sz="1050" spc="-20" dirty="0">
                <a:latin typeface="Arial"/>
                <a:cs typeface="Arial"/>
              </a:rPr>
              <a:t>part of </a:t>
            </a:r>
            <a:r>
              <a:rPr sz="1050" spc="-45" dirty="0">
                <a:latin typeface="Arial"/>
                <a:cs typeface="Arial"/>
              </a:rPr>
              <a:t>musician, </a:t>
            </a:r>
            <a:r>
              <a:rPr sz="1050" spc="-50" dirty="0">
                <a:latin typeface="Arial"/>
                <a:cs typeface="Arial"/>
              </a:rPr>
              <a:t>musician </a:t>
            </a:r>
            <a:r>
              <a:rPr sz="1050" spc="-20" dirty="0">
                <a:latin typeface="Arial"/>
                <a:cs typeface="Arial"/>
              </a:rPr>
              <a:t>part of </a:t>
            </a:r>
            <a:r>
              <a:rPr sz="1050" spc="250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orchestra, </a:t>
            </a:r>
            <a:r>
              <a:rPr sz="1050" spc="-5" dirty="0">
                <a:latin typeface="Arial"/>
                <a:cs typeface="Arial"/>
              </a:rPr>
              <a:t>but </a:t>
            </a:r>
            <a:r>
              <a:rPr sz="1050" spc="-55" dirty="0">
                <a:latin typeface="Arial"/>
                <a:cs typeface="Arial"/>
              </a:rPr>
              <a:t>clearly,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50" dirty="0">
                <a:latin typeface="Arial"/>
                <a:cs typeface="Arial"/>
              </a:rPr>
              <a:t>musician’s </a:t>
            </a:r>
            <a:r>
              <a:rPr sz="1050" spc="-70" dirty="0">
                <a:latin typeface="Arial"/>
                <a:cs typeface="Arial"/>
              </a:rPr>
              <a:t>hands </a:t>
            </a:r>
            <a:r>
              <a:rPr sz="1050" spc="-80" dirty="0">
                <a:latin typeface="Arial"/>
                <a:cs typeface="Arial"/>
              </a:rPr>
              <a:t>are </a:t>
            </a:r>
            <a:r>
              <a:rPr sz="1050" spc="-10" dirty="0">
                <a:latin typeface="Arial"/>
                <a:cs typeface="Arial"/>
              </a:rPr>
              <a:t>not </a:t>
            </a:r>
            <a:r>
              <a:rPr sz="1050" spc="-20" dirty="0">
                <a:latin typeface="Arial"/>
                <a:cs typeface="Arial"/>
              </a:rPr>
              <a:t>part of </a:t>
            </a:r>
            <a:r>
              <a:rPr sz="1050" spc="-30" dirty="0">
                <a:latin typeface="Arial"/>
                <a:cs typeface="Arial"/>
              </a:rPr>
              <a:t>the  </a:t>
            </a:r>
            <a:r>
              <a:rPr sz="1050" spc="-45" dirty="0">
                <a:latin typeface="Arial"/>
                <a:cs typeface="Arial"/>
              </a:rPr>
              <a:t>orchestra. </a:t>
            </a:r>
            <a:r>
              <a:rPr sz="1050" spc="-65" dirty="0">
                <a:latin typeface="Arial"/>
                <a:cs typeface="Arial"/>
              </a:rPr>
              <a:t>Is </a:t>
            </a:r>
            <a:r>
              <a:rPr sz="1050" spc="-20" dirty="0">
                <a:latin typeface="Arial"/>
                <a:cs typeface="Arial"/>
              </a:rPr>
              <a:t>part-of </a:t>
            </a:r>
            <a:r>
              <a:rPr sz="1050" spc="-35" dirty="0">
                <a:latin typeface="Arial"/>
                <a:cs typeface="Arial"/>
              </a:rPr>
              <a:t>then </a:t>
            </a:r>
            <a:r>
              <a:rPr sz="1050" spc="-10" dirty="0">
                <a:latin typeface="Arial"/>
                <a:cs typeface="Arial"/>
              </a:rPr>
              <a:t>not </a:t>
            </a:r>
            <a:r>
              <a:rPr sz="1050" spc="-25" dirty="0">
                <a:latin typeface="Arial"/>
                <a:cs typeface="Arial"/>
              </a:rPr>
              <a:t>transitive, </a:t>
            </a:r>
            <a:r>
              <a:rPr sz="1050" spc="-45" dirty="0">
                <a:latin typeface="Arial"/>
                <a:cs typeface="Arial"/>
              </a:rPr>
              <a:t>or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40" dirty="0">
                <a:latin typeface="Arial"/>
                <a:cs typeface="Arial"/>
              </a:rPr>
              <a:t>there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50" dirty="0">
                <a:latin typeface="Arial"/>
                <a:cs typeface="Arial"/>
              </a:rPr>
              <a:t>problem 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30" dirty="0">
                <a:latin typeface="Arial"/>
                <a:cs typeface="Arial"/>
              </a:rPr>
              <a:t>the</a:t>
            </a:r>
            <a:r>
              <a:rPr sz="1050" spc="65" dirty="0">
                <a:latin typeface="Arial"/>
                <a:cs typeface="Arial"/>
              </a:rPr>
              <a:t> </a:t>
            </a:r>
            <a:r>
              <a:rPr sz="1050" spc="-70" dirty="0">
                <a:latin typeface="Arial"/>
                <a:cs typeface="Arial"/>
              </a:rPr>
              <a:t>example?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364444" y="3365112"/>
            <a:ext cx="19240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35" dirty="0">
                <a:latin typeface="Arial"/>
                <a:cs typeface="Arial"/>
              </a:rPr>
              <a:t>4/59</a:t>
            </a:r>
            <a:endParaRPr sz="600">
              <a:latin typeface="Arial"/>
              <a:cs typeface="Arial"/>
            </a:endParaRPr>
          </a:p>
        </p:txBody>
      </p:sp>
      <p:sp>
        <p:nvSpPr>
          <p:cNvPr id="95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6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7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8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02551" y="111705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624395" y="491591"/>
            <a:ext cx="3738055" cy="1601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180" algn="just">
              <a:lnSpc>
                <a:spcPct val="100000"/>
              </a:lnSpc>
            </a:pP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The </a:t>
            </a:r>
            <a:r>
              <a:rPr sz="1400" i="1" spc="-75" dirty="0">
                <a:solidFill>
                  <a:srgbClr val="46AA78"/>
                </a:solidFill>
                <a:latin typeface="Arial"/>
                <a:cs typeface="Arial"/>
              </a:rPr>
              <a:t>RBox </a:t>
            </a:r>
            <a:r>
              <a:rPr sz="1400" i="1" spc="-25" dirty="0">
                <a:solidFill>
                  <a:srgbClr val="46AA78"/>
                </a:solidFill>
                <a:latin typeface="Arial"/>
                <a:cs typeface="Arial"/>
              </a:rPr>
              <a:t>Compatibility </a:t>
            </a:r>
            <a:r>
              <a:rPr sz="1400" spc="-85" dirty="0">
                <a:solidFill>
                  <a:srgbClr val="46AA78"/>
                </a:solidFill>
                <a:latin typeface="Arial"/>
                <a:cs typeface="Arial"/>
              </a:rPr>
              <a:t>service 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– </a:t>
            </a:r>
            <a:r>
              <a:rPr sz="140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behaviour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12700" marR="86360" algn="just">
              <a:lnSpc>
                <a:spcPct val="102600"/>
              </a:lnSpc>
              <a:spcBef>
                <a:spcPts val="1035"/>
              </a:spcBef>
            </a:pPr>
            <a:r>
              <a:rPr sz="1050" spc="10" dirty="0">
                <a:latin typeface="Arial"/>
                <a:cs typeface="Arial"/>
              </a:rPr>
              <a:t>If </a:t>
            </a:r>
            <a:r>
              <a:rPr sz="1050" spc="-85" dirty="0">
                <a:latin typeface="Courier New"/>
                <a:cs typeface="Courier New"/>
              </a:rPr>
              <a:t>Test 1 </a:t>
            </a:r>
            <a:r>
              <a:rPr sz="1050" spc="-85" dirty="0">
                <a:latin typeface="Arial"/>
                <a:cs typeface="Arial"/>
              </a:rPr>
              <a:t>does </a:t>
            </a:r>
            <a:r>
              <a:rPr sz="1050" spc="-10" dirty="0">
                <a:latin typeface="Arial"/>
                <a:cs typeface="Arial"/>
              </a:rPr>
              <a:t>not </a:t>
            </a:r>
            <a:r>
              <a:rPr sz="1050" spc="-30" dirty="0">
                <a:latin typeface="Arial"/>
                <a:cs typeface="Arial"/>
              </a:rPr>
              <a:t>hold: </a:t>
            </a:r>
            <a:r>
              <a:rPr sz="1050" spc="-50" dirty="0">
                <a:latin typeface="Arial"/>
                <a:cs typeface="Arial"/>
              </a:rPr>
              <a:t>warning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50" dirty="0">
                <a:latin typeface="Arial"/>
                <a:cs typeface="Arial"/>
              </a:rPr>
              <a:t>domain </a:t>
            </a:r>
            <a:r>
              <a:rPr sz="1050" spc="85" dirty="0">
                <a:latin typeface="Arial"/>
                <a:cs typeface="Arial"/>
              </a:rPr>
              <a:t>&amp; </a:t>
            </a:r>
            <a:r>
              <a:rPr sz="1050" spc="-65" dirty="0">
                <a:latin typeface="Arial"/>
                <a:cs typeface="Arial"/>
              </a:rPr>
              <a:t>range  </a:t>
            </a:r>
            <a:r>
              <a:rPr sz="1050" spc="-30" dirty="0">
                <a:latin typeface="Arial"/>
                <a:cs typeface="Arial"/>
              </a:rPr>
              <a:t>restrictions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5" dirty="0">
                <a:latin typeface="Arial"/>
                <a:cs typeface="Arial"/>
              </a:rPr>
              <a:t>either </a:t>
            </a:r>
            <a:r>
              <a:rPr sz="1050" i="1" spc="-90" dirty="0">
                <a:latin typeface="Arial"/>
                <a:cs typeface="Arial"/>
              </a:rPr>
              <a:t>R </a:t>
            </a:r>
            <a:r>
              <a:rPr sz="1050" spc="-50" dirty="0">
                <a:latin typeface="Arial"/>
                <a:cs typeface="Arial"/>
              </a:rPr>
              <a:t>or </a:t>
            </a:r>
            <a:r>
              <a:rPr sz="1050" i="1" spc="-125" dirty="0">
                <a:latin typeface="Arial"/>
                <a:cs typeface="Arial"/>
              </a:rPr>
              <a:t>S </a:t>
            </a:r>
            <a:r>
              <a:rPr sz="1050" spc="-80" dirty="0">
                <a:latin typeface="Arial"/>
                <a:cs typeface="Arial"/>
              </a:rPr>
              <a:t>are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15" dirty="0">
                <a:latin typeface="Arial"/>
                <a:cs typeface="Arial"/>
              </a:rPr>
              <a:t>conflict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5" dirty="0">
                <a:latin typeface="Arial"/>
                <a:cs typeface="Arial"/>
              </a:rPr>
              <a:t>role  </a:t>
            </a:r>
            <a:r>
              <a:rPr sz="1050" spc="-50" dirty="0">
                <a:latin typeface="Arial"/>
                <a:cs typeface="Arial"/>
              </a:rPr>
              <a:t>hierarchy proposing</a:t>
            </a:r>
            <a:r>
              <a:rPr sz="1050" spc="160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either</a:t>
            </a:r>
            <a:endParaRPr sz="1050" dirty="0">
              <a:latin typeface="Arial"/>
              <a:cs typeface="Arial"/>
            </a:endParaRPr>
          </a:p>
          <a:p>
            <a:pPr marL="289560" indent="-210185">
              <a:lnSpc>
                <a:spcPct val="100000"/>
              </a:lnSpc>
              <a:spcBef>
                <a:spcPts val="35"/>
              </a:spcBef>
              <a:buClr>
                <a:srgbClr val="46AA78"/>
              </a:buClr>
              <a:buAutoNum type="romanLcParenBoth"/>
              <a:tabLst>
                <a:tab pos="290195" algn="l"/>
              </a:tabLst>
            </a:pPr>
            <a:r>
              <a:rPr sz="1050" spc="-45" dirty="0">
                <a:latin typeface="Arial"/>
                <a:cs typeface="Arial"/>
              </a:rPr>
              <a:t>To </a:t>
            </a:r>
            <a:r>
              <a:rPr sz="1050" spc="-75" dirty="0">
                <a:latin typeface="Arial"/>
                <a:cs typeface="Arial"/>
              </a:rPr>
              <a:t>change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5" dirty="0">
                <a:latin typeface="Arial"/>
                <a:cs typeface="Arial"/>
              </a:rPr>
              <a:t>role </a:t>
            </a:r>
            <a:r>
              <a:rPr sz="1050" spc="-50" dirty="0">
                <a:latin typeface="Arial"/>
                <a:cs typeface="Arial"/>
              </a:rPr>
              <a:t>hierarchy </a:t>
            </a:r>
            <a:r>
              <a:rPr sz="1050" spc="75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or</a:t>
            </a:r>
            <a:endParaRPr sz="1050" dirty="0">
              <a:latin typeface="Arial"/>
              <a:cs typeface="Arial"/>
            </a:endParaRPr>
          </a:p>
          <a:p>
            <a:pPr marL="289560" indent="-243204" algn="just">
              <a:lnSpc>
                <a:spcPct val="100000"/>
              </a:lnSpc>
              <a:spcBef>
                <a:spcPts val="35"/>
              </a:spcBef>
              <a:buClr>
                <a:srgbClr val="46AA78"/>
              </a:buClr>
              <a:buAutoNum type="romanLcParenBoth"/>
              <a:tabLst>
                <a:tab pos="290195" algn="l"/>
              </a:tabLst>
            </a:pPr>
            <a:r>
              <a:rPr sz="1050" spc="-45" dirty="0">
                <a:latin typeface="Arial"/>
                <a:cs typeface="Arial"/>
              </a:rPr>
              <a:t>To </a:t>
            </a:r>
            <a:r>
              <a:rPr sz="1050" spc="-75" dirty="0">
                <a:latin typeface="Arial"/>
                <a:cs typeface="Arial"/>
              </a:rPr>
              <a:t>change  </a:t>
            </a:r>
            <a:r>
              <a:rPr sz="1050" spc="-50" dirty="0">
                <a:latin typeface="Arial"/>
                <a:cs typeface="Arial"/>
              </a:rPr>
              <a:t>domain </a:t>
            </a:r>
            <a:r>
              <a:rPr sz="1050" spc="85" dirty="0">
                <a:latin typeface="Arial"/>
                <a:cs typeface="Arial"/>
              </a:rPr>
              <a:t>&amp; </a:t>
            </a:r>
            <a:r>
              <a:rPr sz="1050" spc="-65" dirty="0">
                <a:latin typeface="Arial"/>
                <a:cs typeface="Arial"/>
              </a:rPr>
              <a:t>range  </a:t>
            </a:r>
            <a:r>
              <a:rPr sz="1050" spc="-30" dirty="0">
                <a:latin typeface="Arial"/>
                <a:cs typeface="Arial"/>
              </a:rPr>
              <a:t>restrictions</a:t>
            </a:r>
            <a:r>
              <a:rPr sz="1050" spc="125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or</a:t>
            </a:r>
            <a:endParaRPr sz="1050" dirty="0">
              <a:latin typeface="Arial"/>
              <a:cs typeface="Arial"/>
            </a:endParaRPr>
          </a:p>
          <a:p>
            <a:pPr marL="289560" indent="-276225" algn="just">
              <a:lnSpc>
                <a:spcPct val="100000"/>
              </a:lnSpc>
              <a:spcBef>
                <a:spcPts val="35"/>
              </a:spcBef>
              <a:buClr>
                <a:srgbClr val="46AA78"/>
              </a:buClr>
              <a:buAutoNum type="romanLcParenBoth"/>
              <a:tabLst>
                <a:tab pos="290195" algn="l"/>
              </a:tabLst>
            </a:pPr>
            <a:r>
              <a:rPr sz="1050" spc="10" dirty="0">
                <a:latin typeface="Arial"/>
                <a:cs typeface="Arial"/>
              </a:rPr>
              <a:t>If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20" dirty="0">
                <a:latin typeface="Arial"/>
                <a:cs typeface="Arial"/>
              </a:rPr>
              <a:t>test </a:t>
            </a:r>
            <a:r>
              <a:rPr sz="1050" spc="-55" dirty="0">
                <a:latin typeface="Arial"/>
                <a:cs typeface="Arial"/>
              </a:rPr>
              <a:t>on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60" dirty="0">
                <a:latin typeface="Arial"/>
                <a:cs typeface="Arial"/>
              </a:rPr>
              <a:t>domains  </a:t>
            </a:r>
            <a:r>
              <a:rPr sz="1050" spc="-30" dirty="0">
                <a:latin typeface="Arial"/>
                <a:cs typeface="Arial"/>
              </a:rPr>
              <a:t>fails, </a:t>
            </a:r>
            <a:r>
              <a:rPr sz="1050" spc="-35" dirty="0">
                <a:latin typeface="Arial"/>
                <a:cs typeface="Arial"/>
              </a:rPr>
              <a:t>then </a:t>
            </a:r>
            <a:r>
              <a:rPr sz="1050" spc="-70" dirty="0">
                <a:latin typeface="Arial"/>
                <a:cs typeface="Arial"/>
              </a:rPr>
              <a:t>propose 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120" dirty="0">
                <a:latin typeface="Arial"/>
                <a:cs typeface="Arial"/>
              </a:rPr>
              <a:t> </a:t>
            </a:r>
            <a:r>
              <a:rPr sz="1050" spc="-75" dirty="0">
                <a:latin typeface="Arial"/>
                <a:cs typeface="Arial"/>
              </a:rPr>
              <a:t>new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901484" y="2077605"/>
            <a:ext cx="346096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0" dirty="0">
                <a:latin typeface="Arial"/>
                <a:cs typeface="Arial"/>
              </a:rPr>
              <a:t>axiom</a:t>
            </a:r>
            <a:r>
              <a:rPr sz="1050" spc="65" dirty="0">
                <a:latin typeface="Arial"/>
                <a:cs typeface="Arial"/>
              </a:rPr>
              <a:t> </a:t>
            </a:r>
            <a:r>
              <a:rPr sz="1050" i="1" spc="-90" dirty="0">
                <a:latin typeface="Arial"/>
                <a:cs typeface="Arial"/>
              </a:rPr>
              <a:t>R</a:t>
            </a:r>
            <a:r>
              <a:rPr sz="1050" i="1" spc="95" dirty="0">
                <a:latin typeface="Arial"/>
                <a:cs typeface="Arial"/>
              </a:rPr>
              <a:t> </a:t>
            </a:r>
            <a:r>
              <a:rPr lang="en-US" sz="1050" i="1" spc="175" dirty="0">
                <a:latin typeface="Menlo"/>
                <a:cs typeface="Menlo"/>
              </a:rPr>
              <a:t> </a:t>
            </a:r>
            <a:r>
              <a:rPr sz="1050" i="1" spc="-335" dirty="0" smtClean="0">
                <a:latin typeface="Menlo"/>
                <a:cs typeface="Menlo"/>
              </a:rPr>
              <a:t> </a:t>
            </a:r>
            <a:r>
              <a:rPr sz="1050" i="1" spc="-254" dirty="0">
                <a:latin typeface="Arial"/>
                <a:cs typeface="Arial"/>
              </a:rPr>
              <a:t>D</a:t>
            </a:r>
            <a:r>
              <a:rPr sz="1200" i="1" spc="-382" baseline="-24305" dirty="0">
                <a:latin typeface="Arial"/>
                <a:cs typeface="Arial"/>
              </a:rPr>
              <a:t>R</a:t>
            </a:r>
            <a:r>
              <a:rPr sz="1200" i="1" spc="-382" baseline="27777" dirty="0">
                <a:latin typeface="Menlo"/>
                <a:cs typeface="Menlo"/>
              </a:rPr>
              <a:t>' </a:t>
            </a:r>
            <a:r>
              <a:rPr sz="1200" i="1" spc="-179" baseline="27777" dirty="0">
                <a:latin typeface="Menlo"/>
                <a:cs typeface="Menlo"/>
              </a:rPr>
              <a:t> </a:t>
            </a:r>
            <a:r>
              <a:rPr sz="1050" i="1" spc="175" dirty="0">
                <a:latin typeface="Menlo"/>
                <a:cs typeface="Menlo"/>
              </a:rPr>
              <a:t>×</a:t>
            </a:r>
            <a:r>
              <a:rPr sz="1050" i="1" spc="-395" dirty="0">
                <a:latin typeface="Menlo"/>
                <a:cs typeface="Menlo"/>
              </a:rPr>
              <a:t> </a:t>
            </a:r>
            <a:r>
              <a:rPr sz="1050" i="1" spc="-60" dirty="0">
                <a:latin typeface="Arial"/>
                <a:cs typeface="Arial"/>
              </a:rPr>
              <a:t>R</a:t>
            </a:r>
            <a:r>
              <a:rPr sz="1200" i="1" spc="-89" baseline="-13888" dirty="0">
                <a:latin typeface="Arial"/>
                <a:cs typeface="Arial"/>
              </a:rPr>
              <a:t>R</a:t>
            </a:r>
            <a:r>
              <a:rPr sz="1200" i="1" spc="-172" baseline="-13888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,</a:t>
            </a:r>
            <a:r>
              <a:rPr sz="1050" spc="65" dirty="0">
                <a:latin typeface="Arial"/>
                <a:cs typeface="Arial"/>
              </a:rPr>
              <a:t> </a:t>
            </a:r>
            <a:r>
              <a:rPr sz="1050" spc="-70" dirty="0">
                <a:latin typeface="Arial"/>
                <a:cs typeface="Arial"/>
              </a:rPr>
              <a:t>where</a:t>
            </a:r>
            <a:r>
              <a:rPr sz="1050" spc="65" dirty="0">
                <a:latin typeface="Arial"/>
                <a:cs typeface="Arial"/>
              </a:rPr>
              <a:t> </a:t>
            </a:r>
            <a:r>
              <a:rPr sz="1050" i="1" spc="-254" dirty="0">
                <a:latin typeface="Arial"/>
                <a:cs typeface="Arial"/>
              </a:rPr>
              <a:t>D</a:t>
            </a:r>
            <a:r>
              <a:rPr sz="1200" i="1" spc="-382" baseline="-24305" dirty="0">
                <a:latin typeface="Arial"/>
                <a:cs typeface="Arial"/>
              </a:rPr>
              <a:t>R</a:t>
            </a:r>
            <a:r>
              <a:rPr sz="1200" i="1" spc="-382" baseline="27777" dirty="0">
                <a:latin typeface="Menlo"/>
                <a:cs typeface="Menlo"/>
              </a:rPr>
              <a:t>' </a:t>
            </a:r>
            <a:r>
              <a:rPr sz="1200" i="1" spc="-89" baseline="27777" dirty="0">
                <a:latin typeface="Menlo"/>
                <a:cs typeface="Menlo"/>
              </a:rPr>
              <a:t> </a:t>
            </a:r>
            <a:r>
              <a:rPr sz="1050" i="1" spc="175" dirty="0">
                <a:latin typeface="Menlo"/>
                <a:cs typeface="Menlo"/>
              </a:rPr>
              <a:t>≡</a:t>
            </a:r>
            <a:r>
              <a:rPr sz="1050" i="1" spc="-335" dirty="0">
                <a:latin typeface="Menlo"/>
                <a:cs typeface="Menlo"/>
              </a:rPr>
              <a:t> </a:t>
            </a:r>
            <a:r>
              <a:rPr sz="1050" i="1" spc="-20" dirty="0">
                <a:latin typeface="Arial"/>
                <a:cs typeface="Arial"/>
              </a:rPr>
              <a:t>D</a:t>
            </a:r>
            <a:r>
              <a:rPr sz="1200" i="1" spc="-30" baseline="-13888" dirty="0">
                <a:latin typeface="Arial"/>
                <a:cs typeface="Arial"/>
              </a:rPr>
              <a:t>R</a:t>
            </a:r>
            <a:r>
              <a:rPr sz="1200" i="1" spc="195" baseline="-13888" dirty="0">
                <a:latin typeface="Arial"/>
                <a:cs typeface="Arial"/>
              </a:rPr>
              <a:t> </a:t>
            </a:r>
            <a:r>
              <a:rPr sz="1050" i="1" spc="-395" dirty="0" smtClean="0">
                <a:latin typeface="Menlo"/>
                <a:cs typeface="Menlo"/>
              </a:rPr>
              <a:t> </a:t>
            </a:r>
            <a:r>
              <a:rPr sz="1050" i="1" spc="-35" dirty="0">
                <a:latin typeface="Arial"/>
                <a:cs typeface="Arial"/>
              </a:rPr>
              <a:t>D</a:t>
            </a:r>
            <a:r>
              <a:rPr sz="1200" i="1" spc="-52" baseline="-13888" dirty="0">
                <a:latin typeface="Arial"/>
                <a:cs typeface="Arial"/>
              </a:rPr>
              <a:t>S</a:t>
            </a:r>
            <a:r>
              <a:rPr sz="1200" i="1" spc="-165" baseline="-13888" dirty="0">
                <a:latin typeface="Arial"/>
                <a:cs typeface="Arial"/>
              </a:rPr>
              <a:t> </a:t>
            </a:r>
            <a:r>
              <a:rPr sz="1200" spc="15" baseline="27777" dirty="0">
                <a:latin typeface="Arial"/>
                <a:cs typeface="Arial"/>
              </a:rPr>
              <a:t>2</a:t>
            </a:r>
            <a:r>
              <a:rPr sz="1050" spc="10" dirty="0">
                <a:latin typeface="Arial"/>
                <a:cs typeface="Arial"/>
              </a:rPr>
              <a:t>,</a:t>
            </a:r>
            <a:r>
              <a:rPr sz="1050" spc="6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which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901484" y="2245319"/>
            <a:ext cx="3613366" cy="4966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sz="1050" spc="-60" dirty="0">
                <a:latin typeface="Arial"/>
                <a:cs typeface="Arial"/>
              </a:rPr>
              <a:t>subsequently </a:t>
            </a:r>
            <a:r>
              <a:rPr sz="1050" spc="-90" dirty="0">
                <a:latin typeface="Arial"/>
                <a:cs typeface="Arial"/>
              </a:rPr>
              <a:t>has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65" dirty="0">
                <a:latin typeface="Arial"/>
                <a:cs typeface="Arial"/>
              </a:rPr>
              <a:t>go </a:t>
            </a:r>
            <a:r>
              <a:rPr sz="1050" spc="-30" dirty="0">
                <a:latin typeface="Arial"/>
                <a:cs typeface="Arial"/>
              </a:rPr>
              <a:t>through the </a:t>
            </a:r>
            <a:r>
              <a:rPr sz="1050" spc="-60" dirty="0">
                <a:latin typeface="Arial"/>
                <a:cs typeface="Arial"/>
              </a:rPr>
              <a:t>RBox </a:t>
            </a:r>
            <a:r>
              <a:rPr sz="1050" spc="-20" dirty="0">
                <a:latin typeface="Arial"/>
                <a:cs typeface="Arial"/>
              </a:rPr>
              <a:t>compatibility  </a:t>
            </a:r>
            <a:r>
              <a:rPr sz="1050" spc="-70" dirty="0">
                <a:latin typeface="Arial"/>
                <a:cs typeface="Arial"/>
              </a:rPr>
              <a:t>service </a:t>
            </a:r>
            <a:r>
              <a:rPr sz="1050" spc="-35" dirty="0">
                <a:latin typeface="Arial"/>
                <a:cs typeface="Arial"/>
              </a:rPr>
              <a:t>(and </a:t>
            </a:r>
            <a:r>
              <a:rPr sz="1050" spc="-30" dirty="0">
                <a:latin typeface="Arial"/>
                <a:cs typeface="Arial"/>
              </a:rPr>
              <a:t>similarly </a:t>
            </a:r>
            <a:r>
              <a:rPr sz="1050" spc="-70" dirty="0">
                <a:latin typeface="Arial"/>
                <a:cs typeface="Arial"/>
              </a:rPr>
              <a:t>when </a:t>
            </a:r>
            <a:r>
              <a:rPr sz="1050" spc="-85" dirty="0">
                <a:latin typeface="Courier New"/>
                <a:cs typeface="Courier New"/>
              </a:rPr>
              <a:t>Test 1 </a:t>
            </a:r>
            <a:r>
              <a:rPr sz="1050" spc="-35" dirty="0">
                <a:latin typeface="Arial"/>
                <a:cs typeface="Arial"/>
              </a:rPr>
              <a:t>fails </a:t>
            </a:r>
            <a:r>
              <a:rPr sz="1050" spc="-55" dirty="0">
                <a:latin typeface="Arial"/>
                <a:cs typeface="Arial"/>
              </a:rPr>
              <a:t>on </a:t>
            </a:r>
            <a:r>
              <a:rPr sz="1050" spc="-65" dirty="0">
                <a:latin typeface="Arial"/>
                <a:cs typeface="Arial"/>
              </a:rPr>
              <a:t>range  </a:t>
            </a:r>
            <a:r>
              <a:rPr sz="1050" spc="-25" dirty="0">
                <a:latin typeface="Arial"/>
                <a:cs typeface="Arial"/>
              </a:rPr>
              <a:t>restrictions).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359994" y="3195853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511300" y="3227832"/>
            <a:ext cx="4003549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7" baseline="46296" dirty="0">
                <a:latin typeface="Arial"/>
                <a:cs typeface="Arial"/>
              </a:rPr>
              <a:t>2</a:t>
            </a:r>
            <a:r>
              <a:rPr sz="1350" spc="-7" baseline="6172" dirty="0">
                <a:latin typeface="Arial"/>
                <a:cs typeface="Arial"/>
              </a:rPr>
              <a:t>The </a:t>
            </a:r>
            <a:r>
              <a:rPr sz="1350" spc="-44" baseline="6172" dirty="0">
                <a:latin typeface="Arial"/>
                <a:cs typeface="Arial"/>
              </a:rPr>
              <a:t>axiom </a:t>
            </a:r>
            <a:r>
              <a:rPr sz="1350" i="1" spc="-67" baseline="6172" dirty="0">
                <a:latin typeface="Arial"/>
                <a:cs typeface="Arial"/>
              </a:rPr>
              <a:t>C</a:t>
            </a:r>
            <a:r>
              <a:rPr sz="600" spc="-45" dirty="0">
                <a:latin typeface="Arial"/>
                <a:cs typeface="Arial"/>
              </a:rPr>
              <a:t>1  </a:t>
            </a:r>
            <a:r>
              <a:rPr sz="1350" i="1" spc="254" baseline="6172" dirty="0" smtClean="0">
                <a:latin typeface="Menlo"/>
                <a:cs typeface="Menlo"/>
              </a:rPr>
              <a:t>≡</a:t>
            </a:r>
            <a:r>
              <a:rPr sz="1350" i="1" spc="-67" baseline="6172" dirty="0" smtClean="0">
                <a:latin typeface="Arial"/>
                <a:cs typeface="Arial"/>
              </a:rPr>
              <a:t>C</a:t>
            </a:r>
            <a:r>
              <a:rPr sz="600" spc="-45" dirty="0" smtClean="0">
                <a:latin typeface="Arial"/>
                <a:cs typeface="Arial"/>
              </a:rPr>
              <a:t>2   </a:t>
            </a:r>
            <a:r>
              <a:rPr sz="1350" spc="-60" baseline="6172" dirty="0">
                <a:latin typeface="Arial"/>
                <a:cs typeface="Arial"/>
              </a:rPr>
              <a:t>is </a:t>
            </a:r>
            <a:r>
              <a:rPr sz="1350" spc="-89" baseline="6172" dirty="0">
                <a:latin typeface="Arial"/>
                <a:cs typeface="Arial"/>
              </a:rPr>
              <a:t>a </a:t>
            </a:r>
            <a:r>
              <a:rPr sz="1350" spc="-15" baseline="6172" dirty="0">
                <a:latin typeface="Arial"/>
                <a:cs typeface="Arial"/>
              </a:rPr>
              <a:t>shortcut for </a:t>
            </a:r>
            <a:r>
              <a:rPr sz="1350" spc="-22" baseline="6172" dirty="0">
                <a:latin typeface="Arial"/>
                <a:cs typeface="Arial"/>
              </a:rPr>
              <a:t>the </a:t>
            </a:r>
            <a:r>
              <a:rPr sz="1350" spc="-52" baseline="6172" dirty="0">
                <a:latin typeface="Arial"/>
                <a:cs typeface="Arial"/>
              </a:rPr>
              <a:t>axioms:  </a:t>
            </a:r>
            <a:r>
              <a:rPr sz="1350" i="1" spc="-67" baseline="6172" dirty="0">
                <a:latin typeface="Arial"/>
                <a:cs typeface="Arial"/>
              </a:rPr>
              <a:t>C</a:t>
            </a:r>
            <a:r>
              <a:rPr sz="600" spc="-45" dirty="0">
                <a:latin typeface="Arial"/>
                <a:cs typeface="Arial"/>
              </a:rPr>
              <a:t>1 </a:t>
            </a:r>
            <a:r>
              <a:rPr sz="1350" i="1" spc="254" baseline="6172" dirty="0" smtClean="0">
                <a:latin typeface="Menlo"/>
                <a:cs typeface="Menlo"/>
              </a:rPr>
              <a:t> </a:t>
            </a:r>
            <a:r>
              <a:rPr sz="1350" i="1" spc="-67" baseline="6172" dirty="0">
                <a:latin typeface="Arial"/>
                <a:cs typeface="Arial"/>
              </a:rPr>
              <a:t>C</a:t>
            </a:r>
            <a:r>
              <a:rPr sz="600" spc="-45" dirty="0">
                <a:latin typeface="Arial"/>
                <a:cs typeface="Arial"/>
              </a:rPr>
              <a:t>2   </a:t>
            </a:r>
            <a:r>
              <a:rPr sz="1350" spc="-60" baseline="6172" dirty="0">
                <a:latin typeface="Arial"/>
                <a:cs typeface="Arial"/>
              </a:rPr>
              <a:t>and </a:t>
            </a:r>
            <a:r>
              <a:rPr sz="1350" i="1" spc="-67" baseline="6172" dirty="0">
                <a:latin typeface="Arial"/>
                <a:cs typeface="Arial"/>
              </a:rPr>
              <a:t>C</a:t>
            </a:r>
            <a:r>
              <a:rPr sz="600" spc="-45" dirty="0">
                <a:latin typeface="Arial"/>
                <a:cs typeface="Arial"/>
              </a:rPr>
              <a:t>2  </a:t>
            </a:r>
            <a:r>
              <a:rPr lang="en-US" sz="1350" i="1" spc="254" baseline="6172" dirty="0">
                <a:latin typeface="Menlo"/>
                <a:cs typeface="Menlo"/>
              </a:rPr>
              <a:t> </a:t>
            </a:r>
            <a:r>
              <a:rPr sz="1350" i="1" spc="-555" baseline="6172" dirty="0" smtClean="0">
                <a:latin typeface="Menlo"/>
                <a:cs typeface="Menlo"/>
              </a:rPr>
              <a:t> </a:t>
            </a:r>
            <a:r>
              <a:rPr sz="1350" i="1" spc="-15" baseline="6172" dirty="0">
                <a:latin typeface="Arial"/>
                <a:cs typeface="Arial"/>
              </a:rPr>
              <a:t>C</a:t>
            </a:r>
            <a:r>
              <a:rPr sz="600" spc="-10" dirty="0">
                <a:latin typeface="Arial"/>
                <a:cs typeface="Arial"/>
              </a:rPr>
              <a:t>1</a:t>
            </a:r>
            <a:r>
              <a:rPr sz="1350" spc="-15" baseline="6172" dirty="0">
                <a:latin typeface="Arial"/>
                <a:cs typeface="Arial"/>
              </a:rPr>
              <a:t>. </a:t>
            </a:r>
            <a:r>
              <a:rPr sz="1350" spc="60" baseline="6172" dirty="0">
                <a:latin typeface="Arial"/>
                <a:cs typeface="Arial"/>
              </a:rPr>
              <a:t> </a:t>
            </a:r>
            <a:r>
              <a:rPr sz="1350" u="heavy" spc="-7" baseline="6172" dirty="0">
                <a:latin typeface="Times New Roman"/>
                <a:cs typeface="Times New Roman"/>
                <a:hlinkClick r:id="rId4" action="ppaction://hlinksldjump"/>
              </a:rPr>
              <a:t> </a:t>
            </a:r>
            <a:r>
              <a:rPr sz="1350" u="heavy" spc="-112" baseline="6172" dirty="0">
                <a:latin typeface="Times New Roman"/>
                <a:cs typeface="Times New Roman"/>
                <a:hlinkClick r:id="rId4" action="ppaction://hlinksldjump"/>
              </a:rPr>
              <a:t> </a:t>
            </a:r>
            <a:endParaRPr sz="1350" baseline="6172" dirty="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37</a:t>
            </a:r>
            <a:r>
              <a:rPr spc="50" dirty="0"/>
              <a:t>/59</a:t>
            </a:r>
          </a:p>
        </p:txBody>
      </p:sp>
      <p:pic>
        <p:nvPicPr>
          <p:cNvPr id="93" name="Picture 9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0756" y="2102677"/>
            <a:ext cx="132522" cy="152400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19238" y="2103033"/>
            <a:ext cx="125950" cy="125950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87315" y="3252578"/>
            <a:ext cx="90515" cy="104091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01449" y="3248414"/>
            <a:ext cx="90515" cy="104091"/>
          </a:xfrm>
          <a:prstGeom prst="rect">
            <a:avLst/>
          </a:prstGeom>
        </p:spPr>
      </p:pic>
      <p:sp>
        <p:nvSpPr>
          <p:cNvPr id="98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7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7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7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9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0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1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10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10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10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10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655205" y="491591"/>
            <a:ext cx="3297554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The </a:t>
            </a:r>
            <a:r>
              <a:rPr sz="1400" i="1" spc="-75" dirty="0">
                <a:solidFill>
                  <a:srgbClr val="46AA78"/>
                </a:solidFill>
                <a:latin typeface="Arial"/>
                <a:cs typeface="Arial"/>
              </a:rPr>
              <a:t>RBox </a:t>
            </a:r>
            <a:r>
              <a:rPr sz="1400" i="1" spc="-25" dirty="0">
                <a:solidFill>
                  <a:srgbClr val="46AA78"/>
                </a:solidFill>
                <a:latin typeface="Arial"/>
                <a:cs typeface="Arial"/>
              </a:rPr>
              <a:t>Compatibility </a:t>
            </a:r>
            <a:r>
              <a:rPr sz="1400" spc="-85" dirty="0">
                <a:solidFill>
                  <a:srgbClr val="46AA78"/>
                </a:solidFill>
                <a:latin typeface="Arial"/>
                <a:cs typeface="Arial"/>
              </a:rPr>
              <a:t>service 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– </a:t>
            </a:r>
            <a:r>
              <a:rPr sz="140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behaviour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502551" y="1419555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02551" y="2317877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624395" y="1343289"/>
            <a:ext cx="3590925" cy="1090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9055" algn="just">
              <a:lnSpc>
                <a:spcPct val="102600"/>
              </a:lnSpc>
            </a:pPr>
            <a:r>
              <a:rPr sz="1050" spc="10" dirty="0">
                <a:latin typeface="Arial"/>
                <a:cs typeface="Arial"/>
              </a:rPr>
              <a:t>If </a:t>
            </a:r>
            <a:r>
              <a:rPr sz="1050" spc="-85" dirty="0">
                <a:latin typeface="Courier New"/>
                <a:cs typeface="Courier New"/>
              </a:rPr>
              <a:t>Test 2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85" dirty="0">
                <a:latin typeface="Courier New"/>
                <a:cs typeface="Courier New"/>
              </a:rPr>
              <a:t>Test 3 </a:t>
            </a:r>
            <a:r>
              <a:rPr sz="1050" spc="-10" dirty="0">
                <a:latin typeface="Arial"/>
                <a:cs typeface="Arial"/>
              </a:rPr>
              <a:t>fail: </a:t>
            </a:r>
            <a:r>
              <a:rPr sz="1050" spc="-60" dirty="0">
                <a:latin typeface="Arial"/>
                <a:cs typeface="Arial"/>
              </a:rPr>
              <a:t>warn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i="1" spc="-90" dirty="0">
                <a:latin typeface="Arial"/>
                <a:cs typeface="Arial"/>
              </a:rPr>
              <a:t>R </a:t>
            </a:r>
            <a:r>
              <a:rPr sz="1050" spc="-40" dirty="0">
                <a:latin typeface="Arial"/>
                <a:cs typeface="Arial"/>
              </a:rPr>
              <a:t>cannot </a:t>
            </a:r>
            <a:r>
              <a:rPr sz="1050" spc="-70" dirty="0">
                <a:latin typeface="Arial"/>
                <a:cs typeface="Arial"/>
              </a:rPr>
              <a:t>be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45" dirty="0">
                <a:latin typeface="Arial"/>
                <a:cs typeface="Arial"/>
              </a:rPr>
              <a:t>proper  </a:t>
            </a:r>
            <a:r>
              <a:rPr sz="1050" spc="-60" dirty="0">
                <a:latin typeface="Arial"/>
                <a:cs typeface="Arial"/>
              </a:rPr>
              <a:t>subrole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i="1" spc="-125" dirty="0">
                <a:latin typeface="Arial"/>
                <a:cs typeface="Arial"/>
              </a:rPr>
              <a:t>S </a:t>
            </a:r>
            <a:r>
              <a:rPr sz="1050" spc="-5" dirty="0">
                <a:latin typeface="Arial"/>
                <a:cs typeface="Arial"/>
              </a:rPr>
              <a:t>but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35" dirty="0">
                <a:latin typeface="Arial"/>
                <a:cs typeface="Arial"/>
              </a:rPr>
              <a:t>two </a:t>
            </a:r>
            <a:r>
              <a:rPr sz="1050" spc="-60" dirty="0">
                <a:latin typeface="Arial"/>
                <a:cs typeface="Arial"/>
              </a:rPr>
              <a:t>roles </a:t>
            </a:r>
            <a:r>
              <a:rPr sz="1050" spc="-65" dirty="0">
                <a:latin typeface="Arial"/>
                <a:cs typeface="Arial"/>
              </a:rPr>
              <a:t>can </a:t>
            </a:r>
            <a:r>
              <a:rPr sz="1050" spc="-70" dirty="0">
                <a:latin typeface="Arial"/>
                <a:cs typeface="Arial"/>
              </a:rPr>
              <a:t>be </a:t>
            </a:r>
            <a:r>
              <a:rPr sz="1050" spc="-40" dirty="0">
                <a:latin typeface="Arial"/>
                <a:cs typeface="Arial"/>
              </a:rPr>
              <a:t>equivalent. </a:t>
            </a:r>
            <a:r>
              <a:rPr sz="1050" spc="-35" dirty="0">
                <a:latin typeface="Arial"/>
                <a:cs typeface="Arial"/>
              </a:rPr>
              <a:t>Then,  </a:t>
            </a:r>
            <a:r>
              <a:rPr sz="1050" spc="-30" dirty="0">
                <a:latin typeface="Arial"/>
                <a:cs typeface="Arial"/>
              </a:rPr>
              <a:t>either:</a:t>
            </a:r>
            <a:endParaRPr sz="1050">
              <a:latin typeface="Arial"/>
              <a:cs typeface="Arial"/>
            </a:endParaRPr>
          </a:p>
          <a:p>
            <a:pPr marL="289560" indent="-243840" algn="just">
              <a:lnSpc>
                <a:spcPct val="100000"/>
              </a:lnSpc>
              <a:spcBef>
                <a:spcPts val="35"/>
              </a:spcBef>
              <a:buClr>
                <a:srgbClr val="46AA78"/>
              </a:buClr>
              <a:buAutoNum type="alphaLcParenBoth"/>
              <a:tabLst>
                <a:tab pos="290195" algn="l"/>
              </a:tabLst>
            </a:pPr>
            <a:r>
              <a:rPr sz="1050" spc="-40" dirty="0">
                <a:latin typeface="Arial"/>
                <a:cs typeface="Arial"/>
              </a:rPr>
              <a:t>Accept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60" dirty="0">
                <a:latin typeface="Arial"/>
                <a:cs typeface="Arial"/>
              </a:rPr>
              <a:t>possible  </a:t>
            </a:r>
            <a:r>
              <a:rPr sz="1050" spc="-65" dirty="0">
                <a:latin typeface="Arial"/>
                <a:cs typeface="Arial"/>
              </a:rPr>
              <a:t>equivalence  </a:t>
            </a:r>
            <a:r>
              <a:rPr sz="1050" spc="-70" dirty="0">
                <a:latin typeface="Arial"/>
                <a:cs typeface="Arial"/>
              </a:rPr>
              <a:t>between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35" dirty="0">
                <a:latin typeface="Arial"/>
                <a:cs typeface="Arial"/>
              </a:rPr>
              <a:t>two </a:t>
            </a:r>
            <a:r>
              <a:rPr sz="1050" spc="-60" dirty="0">
                <a:latin typeface="Arial"/>
                <a:cs typeface="Arial"/>
              </a:rPr>
              <a:t>roles 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or</a:t>
            </a:r>
            <a:endParaRPr sz="1050">
              <a:latin typeface="Arial"/>
              <a:cs typeface="Arial"/>
            </a:endParaRPr>
          </a:p>
          <a:p>
            <a:pPr marL="289560" indent="-248920" algn="just">
              <a:lnSpc>
                <a:spcPct val="100000"/>
              </a:lnSpc>
              <a:spcBef>
                <a:spcPts val="35"/>
              </a:spcBef>
              <a:buClr>
                <a:srgbClr val="46AA78"/>
              </a:buClr>
              <a:buAutoNum type="alphaLcParenBoth"/>
              <a:tabLst>
                <a:tab pos="290195" algn="l"/>
              </a:tabLst>
            </a:pPr>
            <a:r>
              <a:rPr sz="1050" spc="-80" dirty="0">
                <a:latin typeface="Arial"/>
                <a:cs typeface="Arial"/>
              </a:rPr>
              <a:t>Change  </a:t>
            </a:r>
            <a:r>
              <a:rPr sz="1050" spc="-50" dirty="0">
                <a:latin typeface="Arial"/>
                <a:cs typeface="Arial"/>
              </a:rPr>
              <a:t>domain </a:t>
            </a:r>
            <a:r>
              <a:rPr sz="1050" spc="85" dirty="0">
                <a:latin typeface="Arial"/>
                <a:cs typeface="Arial"/>
              </a:rPr>
              <a:t>&amp; </a:t>
            </a:r>
            <a:r>
              <a:rPr sz="1050" spc="-65" dirty="0">
                <a:latin typeface="Arial"/>
                <a:cs typeface="Arial"/>
              </a:rPr>
              <a:t>range</a:t>
            </a:r>
            <a:r>
              <a:rPr sz="1050" spc="105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restrictions.</a:t>
            </a:r>
            <a:endParaRPr sz="10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330"/>
              </a:spcBef>
            </a:pPr>
            <a:r>
              <a:rPr sz="1050" spc="-40" dirty="0">
                <a:latin typeface="Arial"/>
                <a:cs typeface="Arial"/>
              </a:rPr>
              <a:t>Ignoring </a:t>
            </a:r>
            <a:r>
              <a:rPr sz="1050" spc="-20" dirty="0">
                <a:latin typeface="Arial"/>
                <a:cs typeface="Arial"/>
              </a:rPr>
              <a:t>all </a:t>
            </a:r>
            <a:r>
              <a:rPr sz="1050" spc="-60" dirty="0">
                <a:latin typeface="Arial"/>
                <a:cs typeface="Arial"/>
              </a:rPr>
              <a:t>warnings  is  </a:t>
            </a:r>
            <a:r>
              <a:rPr sz="1050" spc="-55" dirty="0">
                <a:latin typeface="Arial"/>
                <a:cs typeface="Arial"/>
              </a:rPr>
              <a:t>allowed,</a:t>
            </a:r>
            <a:r>
              <a:rPr sz="1050" spc="60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too</a:t>
            </a:r>
            <a:endParaRPr sz="1050">
              <a:latin typeface="Arial"/>
              <a:cs typeface="Arial"/>
            </a:endParaRPr>
          </a:p>
        </p:txBody>
      </p:sp>
      <p:sp>
        <p:nvSpPr>
          <p:cNvPr id="92" name="object 9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38</a:t>
            </a:r>
            <a:r>
              <a:rPr spc="50" dirty="0"/>
              <a:t>/59</a:t>
            </a:r>
          </a:p>
        </p:txBody>
      </p:sp>
      <p:sp>
        <p:nvSpPr>
          <p:cNvPr id="93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4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5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6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2020176" y="491591"/>
            <a:ext cx="56769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Outline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310743" y="926947"/>
            <a:ext cx="160096" cy="160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350253" y="940536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solidFill>
                  <a:srgbClr val="FBFDFC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541032" y="1150747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41032" y="132281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41032" y="149490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516636" y="910399"/>
            <a:ext cx="1063625" cy="703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5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Parts</a:t>
            </a:r>
            <a:endParaRPr sz="1050">
              <a:latin typeface="Arial"/>
              <a:cs typeface="Arial"/>
            </a:endParaRPr>
          </a:p>
          <a:p>
            <a:pPr marL="151130" marR="5080">
              <a:lnSpc>
                <a:spcPct val="102600"/>
              </a:lnSpc>
            </a:pPr>
            <a:r>
              <a:rPr sz="1050" spc="-45" dirty="0">
                <a:solidFill>
                  <a:srgbClr val="CCCCCC"/>
                </a:solidFill>
                <a:latin typeface="Arial"/>
                <a:cs typeface="Arial"/>
                <a:hlinkClick r:id="rId6" action="ppaction://hlinksldjump"/>
              </a:rPr>
              <a:t>Meronymy </a:t>
            </a:r>
            <a:r>
              <a:rPr sz="1050" spc="-4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50" dirty="0">
                <a:solidFill>
                  <a:srgbClr val="CCCCCC"/>
                </a:solidFill>
                <a:latin typeface="Arial"/>
                <a:cs typeface="Arial"/>
                <a:hlinkClick r:id="rId7" action="ppaction://hlinksldjump"/>
              </a:rPr>
              <a:t>Mereology </a:t>
            </a:r>
            <a:r>
              <a:rPr sz="1050" spc="-50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35" dirty="0">
                <a:solidFill>
                  <a:srgbClr val="CCCCCC"/>
                </a:solidFill>
                <a:latin typeface="Arial"/>
                <a:cs typeface="Arial"/>
                <a:hlinkClick r:id="rId8" action="ppaction://hlinksldjump"/>
              </a:rPr>
              <a:t>Implementation</a:t>
            </a:r>
            <a:endParaRPr sz="1050"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310743" y="1743202"/>
            <a:ext cx="160096" cy="160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41032" y="1967001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41032" y="2139086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41032" y="2311158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350252" y="1722295"/>
            <a:ext cx="3554997" cy="6627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marR="204470" indent="-305435">
              <a:lnSpc>
                <a:spcPct val="102600"/>
              </a:lnSpc>
            </a:pPr>
            <a:r>
              <a:rPr sz="1200" b="1" spc="-15" baseline="3472" dirty="0">
                <a:solidFill>
                  <a:srgbClr val="FBFDFC"/>
                </a:solidFill>
                <a:latin typeface="Arial"/>
                <a:cs typeface="Arial"/>
              </a:rPr>
              <a:t>2 </a:t>
            </a:r>
            <a:r>
              <a:rPr sz="1050" spc="-55" dirty="0">
                <a:solidFill>
                  <a:srgbClr val="D9EDE4"/>
                </a:solidFill>
                <a:latin typeface="Arial"/>
                <a:cs typeface="Arial"/>
                <a:hlinkClick r:id="rId9" action="ppaction://hlinksldjump"/>
              </a:rPr>
              <a:t>Taxonomy </a:t>
            </a:r>
            <a:r>
              <a:rPr sz="1050" spc="-20" dirty="0">
                <a:solidFill>
                  <a:srgbClr val="D9EDE4"/>
                </a:solidFill>
                <a:latin typeface="Arial"/>
                <a:cs typeface="Arial"/>
                <a:hlinkClick r:id="rId9" action="ppaction://hlinksldjump"/>
              </a:rPr>
              <a:t>of </a:t>
            </a:r>
            <a:r>
              <a:rPr sz="1050" spc="-55" dirty="0">
                <a:solidFill>
                  <a:srgbClr val="D9EDE4"/>
                </a:solidFill>
                <a:latin typeface="Arial"/>
                <a:cs typeface="Arial"/>
                <a:hlinkClick r:id="rId9" action="ppaction://hlinksldjump"/>
              </a:rPr>
              <a:t>types </a:t>
            </a:r>
            <a:r>
              <a:rPr sz="1050" spc="-20" dirty="0">
                <a:solidFill>
                  <a:srgbClr val="D9EDE4"/>
                </a:solidFill>
                <a:latin typeface="Arial"/>
                <a:cs typeface="Arial"/>
                <a:hlinkClick r:id="rId9" action="ppaction://hlinksldjump"/>
              </a:rPr>
              <a:t>of </a:t>
            </a:r>
            <a:r>
              <a:rPr sz="1050" spc="-35" dirty="0">
                <a:solidFill>
                  <a:srgbClr val="D9EDE4"/>
                </a:solidFill>
                <a:latin typeface="Arial"/>
                <a:cs typeface="Arial"/>
                <a:hlinkClick r:id="rId9" action="ppaction://hlinksldjump"/>
              </a:rPr>
              <a:t>part-whole </a:t>
            </a: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9" action="ppaction://hlinksldjump"/>
              </a:rPr>
              <a:t>relations </a:t>
            </a:r>
            <a:r>
              <a:rPr sz="1050" spc="-40" dirty="0">
                <a:solidFill>
                  <a:srgbClr val="D9EDE4"/>
                </a:solidFill>
                <a:latin typeface="Arial"/>
                <a:cs typeface="Arial"/>
              </a:rPr>
              <a:t> </a:t>
            </a:r>
            <a:r>
              <a:rPr sz="1050" spc="-35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The</a:t>
            </a:r>
            <a:r>
              <a:rPr sz="1050" spc="-2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taxonomy</a:t>
            </a:r>
            <a:endParaRPr sz="1050" dirty="0">
              <a:latin typeface="Arial"/>
              <a:cs typeface="Arial"/>
            </a:endParaRPr>
          </a:p>
          <a:p>
            <a:pPr marL="317500" marR="5080">
              <a:lnSpc>
                <a:spcPct val="102699"/>
              </a:lnSpc>
            </a:pPr>
            <a:r>
              <a:rPr sz="1050" spc="-5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Using </a:t>
            </a:r>
            <a:r>
              <a:rPr sz="1050" spc="-3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the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taxonomy </a:t>
            </a:r>
            <a:r>
              <a:rPr sz="1050" spc="-2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of </a:t>
            </a:r>
            <a:r>
              <a:rPr sz="1050" spc="-3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part-whole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relations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60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RBox</a:t>
            </a:r>
            <a:r>
              <a:rPr sz="1050" spc="30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 </a:t>
            </a:r>
            <a:r>
              <a:rPr sz="1050" spc="-2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Compatibility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310743" y="2559456"/>
            <a:ext cx="160096" cy="160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350253" y="2573058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solidFill>
                  <a:srgbClr val="ECF6F1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16636" y="2542908"/>
            <a:ext cx="3160014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>
                <a:solidFill>
                  <a:srgbClr val="46AA78"/>
                </a:solidFill>
                <a:latin typeface="Arial"/>
                <a:cs typeface="Arial"/>
                <a:hlinkClick r:id="rId13" action="ppaction://hlinksldjump"/>
              </a:rPr>
              <a:t>Extending </a:t>
            </a:r>
            <a:r>
              <a:rPr sz="1050" spc="-30" dirty="0">
                <a:solidFill>
                  <a:srgbClr val="46AA78"/>
                </a:solidFill>
                <a:latin typeface="Arial"/>
                <a:cs typeface="Arial"/>
                <a:hlinkClick r:id="rId13" action="ppaction://hlinksldjump"/>
              </a:rPr>
              <a:t>the </a:t>
            </a:r>
            <a:r>
              <a:rPr sz="1050" spc="-40" dirty="0">
                <a:solidFill>
                  <a:srgbClr val="46AA78"/>
                </a:solidFill>
                <a:latin typeface="Arial"/>
                <a:cs typeface="Arial"/>
                <a:hlinkClick r:id="rId13" action="ppaction://hlinksldjump"/>
              </a:rPr>
              <a:t>foundations </a:t>
            </a:r>
            <a:r>
              <a:rPr sz="1050" spc="-25" dirty="0">
                <a:solidFill>
                  <a:srgbClr val="46AA78"/>
                </a:solidFill>
                <a:latin typeface="Arial"/>
                <a:cs typeface="Arial"/>
                <a:hlinkClick r:id="rId13" action="ppaction://hlinksldjump"/>
              </a:rPr>
              <a:t>for </a:t>
            </a:r>
            <a:r>
              <a:rPr sz="1050" spc="-55" dirty="0">
                <a:solidFill>
                  <a:srgbClr val="46AA78"/>
                </a:solidFill>
                <a:latin typeface="Arial"/>
                <a:cs typeface="Arial"/>
                <a:hlinkClick r:id="rId13" action="ppaction://hlinksldjump"/>
              </a:rPr>
              <a:t>broader  </a:t>
            </a:r>
            <a:r>
              <a:rPr sz="1050" spc="-20" dirty="0">
                <a:solidFill>
                  <a:srgbClr val="46AA78"/>
                </a:solidFill>
                <a:latin typeface="Arial"/>
                <a:cs typeface="Arial"/>
                <a:hlinkClick r:id="rId13" action="ppaction://hlinksldjump"/>
              </a:rPr>
              <a:t> </a:t>
            </a:r>
            <a:r>
              <a:rPr sz="1050" spc="-100" dirty="0">
                <a:solidFill>
                  <a:srgbClr val="46AA78"/>
                </a:solidFill>
                <a:latin typeface="Arial"/>
                <a:cs typeface="Arial"/>
                <a:hlinkClick r:id="rId13" action="ppaction://hlinksldjump"/>
              </a:rPr>
              <a:t>use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310743" y="2859494"/>
            <a:ext cx="160096" cy="160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350253" y="2842945"/>
            <a:ext cx="1686560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5" baseline="3472" dirty="0">
                <a:solidFill>
                  <a:srgbClr val="FBFDFC"/>
                </a:solidFill>
                <a:latin typeface="Arial"/>
                <a:cs typeface="Arial"/>
              </a:rPr>
              <a:t>4    </a:t>
            </a:r>
            <a:r>
              <a:rPr sz="1050" spc="-30" dirty="0">
                <a:solidFill>
                  <a:srgbClr val="D9EDE4"/>
                </a:solidFill>
                <a:latin typeface="Arial"/>
                <a:cs typeface="Arial"/>
                <a:hlinkClick r:id="rId14" action="ppaction://hlinksldjump"/>
              </a:rPr>
              <a:t>Ontology </a:t>
            </a:r>
            <a:r>
              <a:rPr sz="1050" spc="-60" dirty="0">
                <a:solidFill>
                  <a:srgbClr val="D9EDE4"/>
                </a:solidFill>
                <a:latin typeface="Arial"/>
                <a:cs typeface="Arial"/>
                <a:hlinkClick r:id="rId14" action="ppaction://hlinksldjump"/>
              </a:rPr>
              <a:t>Design</a:t>
            </a:r>
            <a:r>
              <a:rPr sz="1050" spc="120" dirty="0">
                <a:solidFill>
                  <a:srgbClr val="D9EDE4"/>
                </a:solidFill>
                <a:latin typeface="Arial"/>
                <a:cs typeface="Arial"/>
                <a:hlinkClick r:id="rId14" action="ppaction://hlinksldjump"/>
              </a:rPr>
              <a:t> </a:t>
            </a:r>
            <a:r>
              <a:rPr sz="1050" spc="-35" dirty="0">
                <a:solidFill>
                  <a:srgbClr val="D9EDE4"/>
                </a:solidFill>
                <a:latin typeface="Arial"/>
                <a:cs typeface="Arial"/>
                <a:hlinkClick r:id="rId14" action="ppaction://hlinksldjump"/>
              </a:rPr>
              <a:t>Patterns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5" name="object 10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39</a:t>
            </a:r>
            <a:r>
              <a:rPr spc="50" dirty="0"/>
              <a:t>/59</a:t>
            </a:r>
          </a:p>
        </p:txBody>
      </p:sp>
      <p:sp>
        <p:nvSpPr>
          <p:cNvPr id="106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107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8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13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13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13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13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9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14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14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14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14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1133106" y="491591"/>
            <a:ext cx="234188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Extensions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in </a:t>
            </a: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various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directions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502551" y="137092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02551" y="175303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02551" y="196306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02551" y="2173097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02551" y="238312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624395" y="1294660"/>
            <a:ext cx="3661855" cy="11374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ct val="102600"/>
              </a:lnSpc>
              <a:buFont typeface="Arial"/>
              <a:buChar char="•"/>
            </a:pPr>
            <a:r>
              <a:rPr sz="1050" spc="-45" dirty="0">
                <a:latin typeface="Arial"/>
                <a:cs typeface="Arial"/>
              </a:rPr>
              <a:t>Mereotopology,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20" dirty="0">
                <a:latin typeface="Arial"/>
                <a:cs typeface="Arial"/>
              </a:rPr>
              <a:t>location, </a:t>
            </a:r>
            <a:r>
              <a:rPr sz="1050" spc="-70" dirty="0">
                <a:latin typeface="Arial"/>
                <a:cs typeface="Arial"/>
              </a:rPr>
              <a:t>GIS, </a:t>
            </a:r>
            <a:r>
              <a:rPr sz="1050" spc="-65" dirty="0">
                <a:latin typeface="Arial"/>
                <a:cs typeface="Arial"/>
              </a:rPr>
              <a:t>Region </a:t>
            </a:r>
            <a:r>
              <a:rPr sz="1050" spc="-50" dirty="0">
                <a:latin typeface="Arial"/>
                <a:cs typeface="Arial"/>
              </a:rPr>
              <a:t>Connection  </a:t>
            </a:r>
            <a:r>
              <a:rPr sz="1050" spc="-60" dirty="0">
                <a:latin typeface="Arial"/>
                <a:cs typeface="Arial"/>
              </a:rPr>
              <a:t>Calculus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50" dirty="0">
                <a:latin typeface="Arial"/>
                <a:cs typeface="Arial"/>
              </a:rPr>
              <a:t>Mereogeometry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50" dirty="0">
                <a:latin typeface="Arial"/>
                <a:cs typeface="Arial"/>
              </a:rPr>
              <a:t>Mereology </a:t>
            </a:r>
            <a:r>
              <a:rPr sz="1050" spc="-20" dirty="0">
                <a:latin typeface="Arial"/>
                <a:cs typeface="Arial"/>
              </a:rPr>
              <a:t>and/vs</a:t>
            </a:r>
            <a:r>
              <a:rPr sz="1050" spc="135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granularity</a:t>
            </a:r>
            <a:endParaRPr sz="1050" dirty="0">
              <a:latin typeface="Arial"/>
              <a:cs typeface="Arial"/>
            </a:endParaRPr>
          </a:p>
          <a:p>
            <a:pPr marL="184150" marR="803275" indent="-171450">
              <a:lnSpc>
                <a:spcPct val="125299"/>
              </a:lnSpc>
              <a:buFont typeface="Arial"/>
              <a:buChar char="•"/>
            </a:pPr>
            <a:r>
              <a:rPr sz="1050" spc="-50" dirty="0">
                <a:latin typeface="Arial"/>
                <a:cs typeface="Arial"/>
              </a:rPr>
              <a:t>Temporal </a:t>
            </a:r>
            <a:r>
              <a:rPr sz="1050" spc="-65" dirty="0">
                <a:latin typeface="Arial"/>
                <a:cs typeface="Arial"/>
              </a:rPr>
              <a:t>aspects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5" dirty="0">
                <a:latin typeface="Arial"/>
                <a:cs typeface="Arial"/>
              </a:rPr>
              <a:t>part-whole </a:t>
            </a:r>
            <a:r>
              <a:rPr sz="1050" spc="-40" dirty="0">
                <a:latin typeface="Arial"/>
                <a:cs typeface="Arial"/>
              </a:rPr>
              <a:t>relations  </a:t>
            </a:r>
            <a:endParaRPr lang="en-US" sz="1050" spc="-40" dirty="0" smtClean="0">
              <a:latin typeface="Arial"/>
              <a:cs typeface="Arial"/>
            </a:endParaRPr>
          </a:p>
          <a:p>
            <a:pPr marL="184150" marR="803275" indent="-171450">
              <a:lnSpc>
                <a:spcPct val="125299"/>
              </a:lnSpc>
              <a:buFont typeface="Arial"/>
              <a:buChar char="•"/>
            </a:pPr>
            <a:r>
              <a:rPr sz="1050" spc="-35" dirty="0" smtClean="0">
                <a:latin typeface="Arial"/>
                <a:cs typeface="Arial"/>
              </a:rPr>
              <a:t>Any </a:t>
            </a:r>
            <a:r>
              <a:rPr sz="1050" spc="-25" dirty="0">
                <a:latin typeface="Arial"/>
                <a:cs typeface="Arial"/>
              </a:rPr>
              <a:t>linguistic </a:t>
            </a:r>
            <a:r>
              <a:rPr sz="1050" spc="-10" dirty="0">
                <a:latin typeface="Arial"/>
                <a:cs typeface="Arial"/>
              </a:rPr>
              <a:t>and/or </a:t>
            </a:r>
            <a:r>
              <a:rPr sz="1050" spc="-20" dirty="0">
                <a:latin typeface="Arial"/>
                <a:cs typeface="Arial"/>
              </a:rPr>
              <a:t>cultural </a:t>
            </a:r>
            <a:r>
              <a:rPr sz="1050" spc="110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specifics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40/59</a:t>
            </a:r>
            <a:endParaRPr sz="600">
              <a:latin typeface="Arial"/>
              <a:cs typeface="Arial"/>
            </a:endParaRPr>
          </a:p>
        </p:txBody>
      </p:sp>
      <p:sp>
        <p:nvSpPr>
          <p:cNvPr id="96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7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8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9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1744827" y="491591"/>
            <a:ext cx="111887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Example</a:t>
            </a:r>
            <a:r>
              <a:rPr sz="1400" spc="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46AA78"/>
                </a:solidFill>
                <a:latin typeface="Arial"/>
                <a:cs typeface="Arial"/>
              </a:rPr>
              <a:t>(1/2)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359994" y="754613"/>
            <a:ext cx="3888118" cy="26049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41</a:t>
            </a:r>
            <a:r>
              <a:rPr spc="50" dirty="0"/>
              <a:t>/59</a:t>
            </a:r>
          </a:p>
        </p:txBody>
      </p:sp>
      <p:sp>
        <p:nvSpPr>
          <p:cNvPr id="91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2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3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4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1105776" y="491591"/>
            <a:ext cx="239649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85" dirty="0">
                <a:solidFill>
                  <a:srgbClr val="46AA78"/>
                </a:solidFill>
                <a:latin typeface="Arial"/>
                <a:cs typeface="Arial"/>
              </a:rPr>
              <a:t>Exercise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–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Representation </a:t>
            </a:r>
            <a:r>
              <a:rPr sz="1400" spc="2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120" dirty="0">
                <a:solidFill>
                  <a:srgbClr val="46AA78"/>
                </a:solidFill>
                <a:latin typeface="Arial"/>
                <a:cs typeface="Arial"/>
              </a:rPr>
              <a:t>needs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502551" y="1178648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92327" y="1368450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92327" y="1520291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92327" y="1672120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92327" y="1823948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92327" y="2127605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02551" y="247680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624395" y="1106741"/>
            <a:ext cx="3661855" cy="1976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60" dirty="0">
                <a:latin typeface="Arial"/>
                <a:cs typeface="Arial"/>
              </a:rPr>
              <a:t>How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60" dirty="0">
                <a:latin typeface="Arial"/>
                <a:cs typeface="Arial"/>
              </a:rPr>
              <a:t>represent </a:t>
            </a:r>
            <a:r>
              <a:rPr sz="1050" spc="-35" dirty="0">
                <a:latin typeface="Arial"/>
                <a:cs typeface="Arial"/>
              </a:rPr>
              <a:t> </a:t>
            </a:r>
            <a:r>
              <a:rPr sz="1050" spc="5" dirty="0">
                <a:latin typeface="Arial"/>
                <a:cs typeface="Arial"/>
              </a:rPr>
              <a:t>that:</a:t>
            </a:r>
            <a:endParaRPr sz="1050" dirty="0">
              <a:latin typeface="Arial"/>
              <a:cs typeface="Arial"/>
            </a:endParaRPr>
          </a:p>
          <a:p>
            <a:pPr marL="461010" marR="446405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00" spc="-30" dirty="0">
                <a:latin typeface="Arial"/>
                <a:cs typeface="Arial"/>
              </a:rPr>
              <a:t>The Kruger </a:t>
            </a:r>
            <a:r>
              <a:rPr sz="1000" spc="-45" dirty="0">
                <a:latin typeface="Arial"/>
                <a:cs typeface="Arial"/>
              </a:rPr>
              <a:t>Park </a:t>
            </a:r>
            <a:r>
              <a:rPr sz="1000" i="1" spc="-55" dirty="0">
                <a:latin typeface="Arial"/>
                <a:cs typeface="Arial"/>
              </a:rPr>
              <a:t>overlaps </a:t>
            </a:r>
            <a:r>
              <a:rPr sz="1000" dirty="0">
                <a:latin typeface="Arial"/>
                <a:cs typeface="Arial"/>
              </a:rPr>
              <a:t>with </a:t>
            </a:r>
            <a:r>
              <a:rPr sz="1000" spc="-35" dirty="0">
                <a:latin typeface="Arial"/>
                <a:cs typeface="Arial"/>
              </a:rPr>
              <a:t>South </a:t>
            </a:r>
            <a:r>
              <a:rPr sz="1000" spc="-20" dirty="0">
                <a:latin typeface="Arial"/>
                <a:cs typeface="Arial"/>
              </a:rPr>
              <a:t>Africa  </a:t>
            </a:r>
            <a:endParaRPr lang="en-US" sz="1000" spc="-20" dirty="0" smtClean="0">
              <a:latin typeface="Arial"/>
              <a:cs typeface="Arial"/>
            </a:endParaRPr>
          </a:p>
          <a:p>
            <a:pPr marL="461010" marR="446405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00" spc="-35" dirty="0" smtClean="0">
                <a:latin typeface="Arial"/>
                <a:cs typeface="Arial"/>
              </a:rPr>
              <a:t>Durban </a:t>
            </a:r>
            <a:r>
              <a:rPr sz="1000" spc="-55" dirty="0">
                <a:latin typeface="Arial"/>
                <a:cs typeface="Arial"/>
              </a:rPr>
              <a:t>is 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i="1" spc="-25" dirty="0">
                <a:latin typeface="Arial"/>
                <a:cs typeface="Arial"/>
              </a:rPr>
              <a:t>tangential  </a:t>
            </a:r>
            <a:r>
              <a:rPr sz="1000" i="1" spc="-45" dirty="0">
                <a:latin typeface="Arial"/>
                <a:cs typeface="Arial"/>
              </a:rPr>
              <a:t>proper  </a:t>
            </a:r>
            <a:r>
              <a:rPr sz="1000" i="1" spc="-20" dirty="0">
                <a:latin typeface="Arial"/>
                <a:cs typeface="Arial"/>
              </a:rPr>
              <a:t>part 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35" dirty="0">
                <a:latin typeface="Arial"/>
                <a:cs typeface="Arial"/>
              </a:rPr>
              <a:t>South</a:t>
            </a:r>
            <a:r>
              <a:rPr sz="1000" spc="-16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Africa</a:t>
            </a:r>
            <a:endParaRPr sz="1000" dirty="0">
              <a:latin typeface="Arial"/>
              <a:cs typeface="Arial"/>
            </a:endParaRPr>
          </a:p>
          <a:p>
            <a:pPr marL="461010" marR="150495" indent="-171450" algn="just">
              <a:lnSpc>
                <a:spcPts val="1200"/>
              </a:lnSpc>
              <a:spcBef>
                <a:spcPts val="35"/>
              </a:spcBef>
              <a:buFont typeface="Arial"/>
              <a:buChar char="•"/>
            </a:pPr>
            <a:r>
              <a:rPr sz="1000" spc="-60" dirty="0">
                <a:latin typeface="Arial"/>
                <a:cs typeface="Arial"/>
              </a:rPr>
              <a:t>Gauteng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spc="-80" dirty="0">
                <a:latin typeface="Arial"/>
                <a:cs typeface="Arial"/>
              </a:rPr>
              <a:t>a </a:t>
            </a:r>
            <a:r>
              <a:rPr sz="1000" i="1" spc="-25" dirty="0">
                <a:latin typeface="Arial"/>
                <a:cs typeface="Arial"/>
              </a:rPr>
              <a:t>non</a:t>
            </a:r>
            <a:r>
              <a:rPr sz="1000" spc="-25" dirty="0">
                <a:latin typeface="Arial"/>
                <a:cs typeface="Arial"/>
              </a:rPr>
              <a:t>-</a:t>
            </a:r>
            <a:r>
              <a:rPr sz="1000" i="1" spc="-25" dirty="0">
                <a:latin typeface="Arial"/>
                <a:cs typeface="Arial"/>
              </a:rPr>
              <a:t>tangential </a:t>
            </a:r>
            <a:r>
              <a:rPr sz="1000" i="1" spc="-45" dirty="0">
                <a:latin typeface="Arial"/>
                <a:cs typeface="Arial"/>
              </a:rPr>
              <a:t>proper </a:t>
            </a:r>
            <a:r>
              <a:rPr sz="1000" i="1" spc="-20" dirty="0">
                <a:latin typeface="Arial"/>
                <a:cs typeface="Arial"/>
              </a:rPr>
              <a:t>part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35" dirty="0">
                <a:latin typeface="Arial"/>
                <a:cs typeface="Arial"/>
              </a:rPr>
              <a:t>South </a:t>
            </a:r>
            <a:r>
              <a:rPr sz="1000" spc="-20" dirty="0">
                <a:latin typeface="Arial"/>
                <a:cs typeface="Arial"/>
              </a:rPr>
              <a:t>Africa  </a:t>
            </a:r>
            <a:endParaRPr lang="en-US" sz="1000" spc="-20" dirty="0" smtClean="0">
              <a:latin typeface="Arial"/>
              <a:cs typeface="Arial"/>
            </a:endParaRPr>
          </a:p>
          <a:p>
            <a:pPr marL="461010" marR="150495" indent="-171450" algn="just">
              <a:lnSpc>
                <a:spcPts val="1200"/>
              </a:lnSpc>
              <a:spcBef>
                <a:spcPts val="35"/>
              </a:spcBef>
              <a:buFont typeface="Arial"/>
              <a:buChar char="•"/>
            </a:pPr>
            <a:r>
              <a:rPr sz="1000" spc="-50" dirty="0" smtClean="0">
                <a:latin typeface="Arial"/>
                <a:cs typeface="Arial"/>
              </a:rPr>
              <a:t>Botswana </a:t>
            </a:r>
            <a:r>
              <a:rPr sz="1000" spc="-55" dirty="0">
                <a:latin typeface="Arial"/>
                <a:cs typeface="Arial"/>
              </a:rPr>
              <a:t>is </a:t>
            </a:r>
            <a:r>
              <a:rPr sz="1000" i="1" spc="-50" dirty="0">
                <a:latin typeface="Arial"/>
                <a:cs typeface="Arial"/>
              </a:rPr>
              <a:t>connected </a:t>
            </a:r>
            <a:r>
              <a:rPr sz="1000" i="1" spc="10" dirty="0">
                <a:latin typeface="Arial"/>
                <a:cs typeface="Arial"/>
              </a:rPr>
              <a:t>to </a:t>
            </a:r>
            <a:r>
              <a:rPr sz="1000" spc="-35" dirty="0">
                <a:latin typeface="Arial"/>
                <a:cs typeface="Arial"/>
              </a:rPr>
              <a:t>South </a:t>
            </a:r>
            <a:r>
              <a:rPr sz="1000" spc="-20" dirty="0">
                <a:latin typeface="Arial"/>
                <a:cs typeface="Arial"/>
              </a:rPr>
              <a:t>Africa (do </a:t>
            </a:r>
            <a:r>
              <a:rPr sz="1000" spc="-30" dirty="0">
                <a:latin typeface="Arial"/>
                <a:cs typeface="Arial"/>
              </a:rPr>
              <a:t>they </a:t>
            </a:r>
            <a:r>
              <a:rPr sz="1000" i="1" spc="-80" dirty="0">
                <a:latin typeface="Arial"/>
                <a:cs typeface="Arial"/>
              </a:rPr>
              <a:t>share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-35" dirty="0">
                <a:latin typeface="Arial"/>
                <a:cs typeface="Arial"/>
              </a:rPr>
              <a:t>border?</a:t>
            </a:r>
            <a:r>
              <a:rPr sz="1000" spc="-35" dirty="0" smtClean="0">
                <a:latin typeface="Arial"/>
                <a:cs typeface="Arial"/>
              </a:rPr>
              <a:t>)</a:t>
            </a:r>
            <a:endParaRPr lang="en-US" sz="1000" dirty="0">
              <a:latin typeface="Arial"/>
              <a:cs typeface="Arial"/>
            </a:endParaRPr>
          </a:p>
          <a:p>
            <a:pPr marL="461010" marR="150495" indent="-171450" algn="just">
              <a:lnSpc>
                <a:spcPts val="1200"/>
              </a:lnSpc>
              <a:spcBef>
                <a:spcPts val="35"/>
              </a:spcBef>
              <a:buFont typeface="Arial"/>
              <a:buChar char="•"/>
            </a:pPr>
            <a:r>
              <a:rPr sz="1000" spc="-50" dirty="0" smtClean="0">
                <a:latin typeface="Arial"/>
                <a:cs typeface="Arial"/>
              </a:rPr>
              <a:t>Lesotho </a:t>
            </a:r>
            <a:r>
              <a:rPr sz="1000" spc="-55" dirty="0">
                <a:latin typeface="Arial"/>
                <a:cs typeface="Arial"/>
              </a:rPr>
              <a:t>is  </a:t>
            </a:r>
            <a:r>
              <a:rPr sz="1000" i="1" spc="-30" dirty="0">
                <a:latin typeface="Arial"/>
                <a:cs typeface="Arial"/>
              </a:rPr>
              <a:t>spatially  </a:t>
            </a:r>
            <a:r>
              <a:rPr sz="1000" i="1" spc="-35" dirty="0">
                <a:latin typeface="Arial"/>
                <a:cs typeface="Arial"/>
              </a:rPr>
              <a:t>located  </a:t>
            </a:r>
            <a:r>
              <a:rPr sz="1000" i="1" spc="-5" dirty="0">
                <a:latin typeface="Arial"/>
                <a:cs typeface="Arial"/>
              </a:rPr>
              <a:t>within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75" dirty="0">
                <a:latin typeface="Arial"/>
                <a:cs typeface="Arial"/>
              </a:rPr>
              <a:t>area 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35" dirty="0">
                <a:latin typeface="Arial"/>
                <a:cs typeface="Arial"/>
              </a:rPr>
              <a:t>South</a:t>
            </a:r>
            <a:r>
              <a:rPr sz="1000" spc="114" dirty="0">
                <a:latin typeface="Arial"/>
                <a:cs typeface="Arial"/>
              </a:rPr>
              <a:t> </a:t>
            </a:r>
            <a:r>
              <a:rPr sz="1000" spc="-20" dirty="0" smtClean="0">
                <a:latin typeface="Arial"/>
                <a:cs typeface="Arial"/>
              </a:rPr>
              <a:t>Africa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sz="1000" spc="10" dirty="0" smtClean="0">
                <a:latin typeface="Arial"/>
                <a:cs typeface="Arial"/>
              </a:rPr>
              <a:t>(</a:t>
            </a:r>
            <a:r>
              <a:rPr sz="1000" spc="10" dirty="0">
                <a:latin typeface="Arial"/>
                <a:cs typeface="Arial"/>
              </a:rPr>
              <a:t>but </a:t>
            </a:r>
            <a:r>
              <a:rPr sz="1000" spc="-10" dirty="0">
                <a:latin typeface="Arial"/>
                <a:cs typeface="Arial"/>
              </a:rPr>
              <a:t>not </a:t>
            </a:r>
            <a:r>
              <a:rPr sz="1000" spc="-20" dirty="0">
                <a:latin typeface="Arial"/>
                <a:cs typeface="Arial"/>
              </a:rPr>
              <a:t>part</a:t>
            </a:r>
            <a:r>
              <a:rPr sz="1000" spc="100" dirty="0">
                <a:latin typeface="Arial"/>
                <a:cs typeface="Arial"/>
              </a:rPr>
              <a:t> </a:t>
            </a:r>
            <a:r>
              <a:rPr sz="1000" spc="25" dirty="0">
                <a:latin typeface="Arial"/>
                <a:cs typeface="Arial"/>
              </a:rPr>
              <a:t>of)</a:t>
            </a:r>
            <a:endParaRPr sz="1000" dirty="0">
              <a:latin typeface="Arial"/>
              <a:cs typeface="Arial"/>
            </a:endParaRPr>
          </a:p>
          <a:p>
            <a:pPr marL="184150" marR="380365" indent="-171450">
              <a:lnSpc>
                <a:spcPct val="102600"/>
              </a:lnSpc>
              <a:spcBef>
                <a:spcPts val="315"/>
              </a:spcBef>
              <a:buFont typeface="Arial"/>
              <a:buChar char="•"/>
            </a:pPr>
            <a:r>
              <a:rPr sz="1050" spc="-80" dirty="0">
                <a:latin typeface="Arial"/>
                <a:cs typeface="Arial"/>
              </a:rPr>
              <a:t>Can </a:t>
            </a:r>
            <a:r>
              <a:rPr sz="1050" spc="-105" dirty="0">
                <a:latin typeface="Arial"/>
                <a:cs typeface="Arial"/>
              </a:rPr>
              <a:t>we </a:t>
            </a:r>
            <a:r>
              <a:rPr sz="1050" spc="-55" dirty="0">
                <a:latin typeface="Arial"/>
                <a:cs typeface="Arial"/>
              </a:rPr>
              <a:t>do </a:t>
            </a:r>
            <a:r>
              <a:rPr sz="1050" spc="-20" dirty="0">
                <a:latin typeface="Arial"/>
                <a:cs typeface="Arial"/>
              </a:rPr>
              <a:t>all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60" dirty="0">
                <a:latin typeface="Arial"/>
                <a:cs typeface="Arial"/>
              </a:rPr>
              <a:t>mereology? </a:t>
            </a:r>
            <a:r>
              <a:rPr sz="1050" spc="-100" dirty="0">
                <a:latin typeface="Arial"/>
                <a:cs typeface="Arial"/>
              </a:rPr>
              <a:t>Use </a:t>
            </a:r>
            <a:r>
              <a:rPr sz="1050" spc="-35" dirty="0">
                <a:latin typeface="Arial"/>
                <a:cs typeface="Arial"/>
              </a:rPr>
              <a:t>only spatial  </a:t>
            </a:r>
            <a:r>
              <a:rPr sz="1050" spc="-45" dirty="0">
                <a:latin typeface="Arial"/>
                <a:cs typeface="Arial"/>
              </a:rPr>
              <a:t>relations?  </a:t>
            </a:r>
            <a:r>
              <a:rPr sz="1050" spc="-50" dirty="0">
                <a:latin typeface="Arial"/>
                <a:cs typeface="Arial"/>
              </a:rPr>
              <a:t>Combining</a:t>
            </a:r>
            <a:r>
              <a:rPr sz="1050" spc="40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mereo+spatial?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42/59</a:t>
            </a:r>
            <a:endParaRPr sz="600">
              <a:latin typeface="Arial"/>
              <a:cs typeface="Arial"/>
            </a:endParaRPr>
          </a:p>
        </p:txBody>
      </p:sp>
      <p:sp>
        <p:nvSpPr>
          <p:cNvPr id="98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9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0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1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02551" y="100147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02551" y="1363332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624394" y="491591"/>
            <a:ext cx="3890455" cy="987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40385">
              <a:lnSpc>
                <a:spcPct val="100000"/>
              </a:lnSpc>
            </a:pP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Mereology </a:t>
            </a:r>
            <a:r>
              <a:rPr sz="1400" spc="5" dirty="0">
                <a:solidFill>
                  <a:srgbClr val="46AA78"/>
                </a:solidFill>
                <a:latin typeface="Arial"/>
                <a:cs typeface="Arial"/>
              </a:rPr>
              <a:t>with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spatial</a:t>
            </a:r>
            <a:r>
              <a:rPr sz="1400" spc="229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notions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84150" marR="5080" indent="-171450">
              <a:lnSpc>
                <a:spcPct val="102600"/>
              </a:lnSpc>
              <a:spcBef>
                <a:spcPts val="5"/>
              </a:spcBef>
              <a:buFont typeface="Arial"/>
              <a:buChar char="•"/>
            </a:pPr>
            <a:r>
              <a:rPr sz="1050" spc="-30" dirty="0">
                <a:latin typeface="Arial"/>
                <a:cs typeface="Arial"/>
              </a:rPr>
              <a:t>Another </a:t>
            </a:r>
            <a:r>
              <a:rPr sz="1050" spc="-20" dirty="0">
                <a:latin typeface="Arial"/>
                <a:cs typeface="Arial"/>
              </a:rPr>
              <a:t>primitive: </a:t>
            </a:r>
            <a:r>
              <a:rPr sz="1050" i="1" spc="-95" dirty="0">
                <a:latin typeface="Arial"/>
                <a:cs typeface="Arial"/>
              </a:rPr>
              <a:t>C </a:t>
            </a:r>
            <a:r>
              <a:rPr sz="1050" spc="-50" dirty="0">
                <a:latin typeface="Arial"/>
                <a:cs typeface="Arial"/>
              </a:rPr>
              <a:t>onnected, </a:t>
            </a:r>
            <a:r>
              <a:rPr sz="1050" spc="-40" dirty="0">
                <a:latin typeface="Arial"/>
                <a:cs typeface="Arial"/>
              </a:rPr>
              <a:t>which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45" dirty="0">
                <a:latin typeface="Arial"/>
                <a:cs typeface="Arial"/>
              </a:rPr>
              <a:t>reflexive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-40" dirty="0">
                <a:latin typeface="Arial"/>
                <a:cs typeface="Arial"/>
              </a:rPr>
              <a:t>symmetric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50" spc="-45" dirty="0">
                <a:latin typeface="Arial"/>
                <a:cs typeface="Arial"/>
              </a:rPr>
              <a:t>More </a:t>
            </a:r>
            <a:r>
              <a:rPr sz="1050" spc="-65" dirty="0">
                <a:latin typeface="Arial"/>
                <a:cs typeface="Arial"/>
              </a:rPr>
              <a:t>and  </a:t>
            </a:r>
            <a:r>
              <a:rPr sz="1050" spc="-70" dirty="0">
                <a:latin typeface="Arial"/>
                <a:cs typeface="Arial"/>
              </a:rPr>
              <a:t>more  </a:t>
            </a:r>
            <a:r>
              <a:rPr sz="1050" spc="-80" dirty="0">
                <a:latin typeface="Arial"/>
                <a:cs typeface="Arial"/>
              </a:rPr>
              <a:t>expressive  </a:t>
            </a:r>
            <a:r>
              <a:rPr sz="1050" spc="-50" dirty="0">
                <a:latin typeface="Arial"/>
                <a:cs typeface="Arial"/>
              </a:rPr>
              <a:t>theories,</a:t>
            </a:r>
            <a:r>
              <a:rPr sz="1050" spc="-3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e.g.: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792327" y="1553146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901484" y="1481264"/>
            <a:ext cx="33085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30" dirty="0">
                <a:latin typeface="Arial"/>
                <a:cs typeface="Arial"/>
              </a:rPr>
              <a:t>T: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i="1" spc="-90" dirty="0">
                <a:latin typeface="Arial"/>
                <a:cs typeface="Arial"/>
              </a:rPr>
              <a:t>C</a:t>
            </a:r>
            <a:r>
              <a:rPr sz="1000" i="1" spc="-165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(</a:t>
            </a:r>
            <a:r>
              <a:rPr sz="1000" i="1" spc="30" dirty="0">
                <a:latin typeface="Arial"/>
                <a:cs typeface="Arial"/>
              </a:rPr>
              <a:t>x,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x</a:t>
            </a:r>
            <a:r>
              <a:rPr sz="1000" i="1" spc="-19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and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i="1" spc="-90" dirty="0">
                <a:latin typeface="Arial"/>
                <a:cs typeface="Arial"/>
              </a:rPr>
              <a:t>C</a:t>
            </a:r>
            <a:r>
              <a:rPr sz="1000" i="1" spc="-165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(</a:t>
            </a:r>
            <a:r>
              <a:rPr sz="1000" i="1" spc="30" dirty="0">
                <a:latin typeface="Arial"/>
                <a:cs typeface="Arial"/>
              </a:rPr>
              <a:t>x,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i="1" spc="390" dirty="0">
                <a:latin typeface="Menlo"/>
                <a:cs typeface="Menlo"/>
              </a:rPr>
              <a:t>→</a:t>
            </a:r>
            <a:r>
              <a:rPr sz="1000" i="1" spc="-335" dirty="0">
                <a:latin typeface="Menlo"/>
                <a:cs typeface="Menlo"/>
              </a:rPr>
              <a:t> </a:t>
            </a:r>
            <a:r>
              <a:rPr sz="1000" i="1" spc="-90" dirty="0">
                <a:latin typeface="Arial"/>
                <a:cs typeface="Arial"/>
              </a:rPr>
              <a:t>C</a:t>
            </a:r>
            <a:r>
              <a:rPr sz="1000" i="1" spc="-16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(</a:t>
            </a:r>
            <a:r>
              <a:rPr sz="1000" i="1" spc="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x</a:t>
            </a:r>
            <a:r>
              <a:rPr sz="1000" i="1" spc="-19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792327" y="1704975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901484" y="1633093"/>
            <a:ext cx="34609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00" spc="30" dirty="0">
                <a:latin typeface="Arial"/>
                <a:cs typeface="Arial"/>
              </a:rPr>
              <a:t>MT: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65" dirty="0">
                <a:latin typeface="Arial"/>
                <a:cs typeface="Arial"/>
              </a:rPr>
              <a:t>T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and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i="1" spc="-35" dirty="0">
                <a:latin typeface="Arial"/>
                <a:cs typeface="Arial"/>
              </a:rPr>
              <a:t>P</a:t>
            </a:r>
            <a:r>
              <a:rPr sz="1000" i="1" spc="-195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(</a:t>
            </a:r>
            <a:r>
              <a:rPr sz="1000" i="1" spc="30" dirty="0">
                <a:latin typeface="Arial"/>
                <a:cs typeface="Arial"/>
              </a:rPr>
              <a:t>x,</a:t>
            </a:r>
            <a:r>
              <a:rPr sz="1000" i="1" spc="-114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0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i="1" spc="390" dirty="0">
                <a:latin typeface="Menlo"/>
                <a:cs typeface="Menlo"/>
              </a:rPr>
              <a:t>→</a:t>
            </a:r>
            <a:r>
              <a:rPr sz="1000" i="1" spc="-330" dirty="0">
                <a:latin typeface="Menlo"/>
                <a:cs typeface="Menlo"/>
              </a:rPr>
              <a:t> </a:t>
            </a:r>
            <a:r>
              <a:rPr sz="1000" i="1" spc="-75" dirty="0">
                <a:latin typeface="Arial"/>
                <a:cs typeface="Arial"/>
              </a:rPr>
              <a:t>E</a:t>
            </a:r>
            <a:r>
              <a:rPr sz="1000" i="1" spc="-160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(</a:t>
            </a:r>
            <a:r>
              <a:rPr sz="1000" i="1" spc="30" dirty="0">
                <a:latin typeface="Arial"/>
                <a:cs typeface="Arial"/>
              </a:rPr>
              <a:t>x,</a:t>
            </a:r>
            <a:r>
              <a:rPr sz="1000" i="1" spc="-114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0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 </a:t>
            </a:r>
            <a:r>
              <a:rPr sz="1000" spc="-65" dirty="0">
                <a:latin typeface="Arial"/>
                <a:cs typeface="Arial"/>
              </a:rPr>
              <a:t>where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i="1" spc="-75" dirty="0">
                <a:latin typeface="Arial"/>
                <a:cs typeface="Arial"/>
              </a:rPr>
              <a:t>E </a:t>
            </a:r>
            <a:r>
              <a:rPr sz="1000" i="1" spc="-30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is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enclosure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502551" y="2033917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92327" y="2223731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02551" y="2421090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624394" y="1784921"/>
            <a:ext cx="3814255" cy="1219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9560">
              <a:lnSpc>
                <a:spcPct val="100000"/>
              </a:lnSpc>
            </a:pPr>
            <a:r>
              <a:rPr lang="en-US" sz="1000" spc="-10" dirty="0" smtClean="0">
                <a:latin typeface="Arial"/>
                <a:cs typeface="Arial"/>
              </a:rPr>
              <a:t>     </a:t>
            </a:r>
            <a:r>
              <a:rPr sz="1000" spc="-10" dirty="0" smtClean="0">
                <a:latin typeface="Arial"/>
                <a:cs typeface="Arial"/>
              </a:rPr>
              <a:t>(</a:t>
            </a:r>
            <a:r>
              <a:rPr sz="1000" i="1" spc="-10" dirty="0">
                <a:latin typeface="Arial"/>
                <a:cs typeface="Arial"/>
              </a:rPr>
              <a:t>E</a:t>
            </a:r>
            <a:r>
              <a:rPr sz="1000" i="1" spc="-165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(</a:t>
            </a:r>
            <a:r>
              <a:rPr sz="1000" i="1" spc="30" dirty="0">
                <a:latin typeface="Arial"/>
                <a:cs typeface="Arial"/>
              </a:rPr>
              <a:t>x,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35" dirty="0">
                <a:latin typeface="Arial"/>
                <a:cs typeface="Arial"/>
              </a:rPr>
              <a:t>=</a:t>
            </a:r>
            <a:r>
              <a:rPr sz="1050" i="1" spc="52" baseline="-11904" dirty="0">
                <a:latin typeface="Arial"/>
                <a:cs typeface="Arial"/>
              </a:rPr>
              <a:t>def </a:t>
            </a:r>
            <a:r>
              <a:rPr sz="1050" i="1" spc="75" baseline="-11904" dirty="0">
                <a:latin typeface="Arial"/>
                <a:cs typeface="Arial"/>
              </a:rPr>
              <a:t> </a:t>
            </a:r>
            <a:r>
              <a:rPr sz="1000" i="1" spc="-60" dirty="0">
                <a:latin typeface="Menlo"/>
                <a:cs typeface="Menlo"/>
              </a:rPr>
              <a:t>∀</a:t>
            </a:r>
            <a:r>
              <a:rPr sz="1000" i="1" spc="-60" dirty="0">
                <a:latin typeface="Arial"/>
                <a:cs typeface="Arial"/>
              </a:rPr>
              <a:t>z</a:t>
            </a:r>
            <a:r>
              <a:rPr sz="1000" i="1" spc="-19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(</a:t>
            </a:r>
            <a:r>
              <a:rPr sz="1000" i="1" spc="-20" dirty="0">
                <a:latin typeface="Arial"/>
                <a:cs typeface="Arial"/>
              </a:rPr>
              <a:t>C</a:t>
            </a:r>
            <a:r>
              <a:rPr sz="1000" i="1" spc="-16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(</a:t>
            </a:r>
            <a:r>
              <a:rPr sz="1000" i="1" spc="20" dirty="0">
                <a:latin typeface="Arial"/>
                <a:cs typeface="Arial"/>
              </a:rPr>
              <a:t>z,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x</a:t>
            </a:r>
            <a:r>
              <a:rPr sz="1000" i="1" spc="-19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i="1" spc="390" dirty="0">
                <a:latin typeface="Menlo"/>
                <a:cs typeface="Menlo"/>
              </a:rPr>
              <a:t>→</a:t>
            </a:r>
            <a:r>
              <a:rPr sz="1000" i="1" spc="-335" dirty="0">
                <a:latin typeface="Menlo"/>
                <a:cs typeface="Menlo"/>
              </a:rPr>
              <a:t> </a:t>
            </a:r>
            <a:r>
              <a:rPr sz="1000" i="1" spc="-90" dirty="0">
                <a:latin typeface="Arial"/>
                <a:cs typeface="Arial"/>
              </a:rPr>
              <a:t>C</a:t>
            </a:r>
            <a:r>
              <a:rPr sz="1000" i="1" spc="-16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(</a:t>
            </a:r>
            <a:r>
              <a:rPr sz="1000" i="1" spc="20" dirty="0">
                <a:latin typeface="Arial"/>
                <a:cs typeface="Arial"/>
              </a:rPr>
              <a:t>z,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)))</a:t>
            </a:r>
            <a:endParaRPr sz="100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195"/>
              </a:spcBef>
              <a:buFont typeface="Arial"/>
              <a:buChar char="•"/>
            </a:pPr>
            <a:r>
              <a:rPr sz="1050" spc="-30" dirty="0">
                <a:latin typeface="Arial"/>
                <a:cs typeface="Arial"/>
              </a:rPr>
              <a:t>Two primitives, </a:t>
            </a:r>
            <a:r>
              <a:rPr sz="1050" i="1" spc="-40" dirty="0">
                <a:latin typeface="Arial"/>
                <a:cs typeface="Arial"/>
              </a:rPr>
              <a:t>P 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i="1" spc="-95" dirty="0">
                <a:latin typeface="Arial"/>
                <a:cs typeface="Arial"/>
              </a:rPr>
              <a:t>C </a:t>
            </a:r>
            <a:r>
              <a:rPr sz="1050" spc="-5" dirty="0">
                <a:latin typeface="Arial"/>
                <a:cs typeface="Arial"/>
              </a:rPr>
              <a:t>, </a:t>
            </a:r>
            <a:r>
              <a:rPr sz="1050" spc="-45" dirty="0">
                <a:latin typeface="Arial"/>
                <a:cs typeface="Arial"/>
              </a:rPr>
              <a:t>or </a:t>
            </a:r>
            <a:r>
              <a:rPr sz="1050" i="1" spc="-20" dirty="0">
                <a:latin typeface="Arial"/>
                <a:cs typeface="Arial"/>
              </a:rPr>
              <a:t>part 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45" dirty="0">
                <a:latin typeface="Arial"/>
                <a:cs typeface="Arial"/>
              </a:rPr>
              <a:t>terms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i="1" spc="-95" dirty="0">
                <a:latin typeface="Arial"/>
                <a:cs typeface="Arial"/>
              </a:rPr>
              <a:t>C </a:t>
            </a:r>
            <a:r>
              <a:rPr sz="1050" spc="-95" dirty="0">
                <a:latin typeface="Arial"/>
                <a:cs typeface="Arial"/>
              </a:rPr>
              <a:t>?</a:t>
            </a:r>
            <a:endParaRPr sz="1050" dirty="0">
              <a:latin typeface="Arial"/>
              <a:cs typeface="Arial"/>
            </a:endParaRPr>
          </a:p>
          <a:p>
            <a:pPr marL="461010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00" i="1" spc="-35" dirty="0">
                <a:latin typeface="Arial"/>
                <a:cs typeface="Arial"/>
              </a:rPr>
              <a:t>P</a:t>
            </a:r>
            <a:r>
              <a:rPr sz="1000" i="1" spc="75" dirty="0">
                <a:latin typeface="Arial"/>
                <a:cs typeface="Arial"/>
              </a:rPr>
              <a:t> </a:t>
            </a:r>
            <a:r>
              <a:rPr sz="1000" spc="35" dirty="0">
                <a:latin typeface="Arial"/>
                <a:cs typeface="Arial"/>
              </a:rPr>
              <a:t>=</a:t>
            </a:r>
            <a:r>
              <a:rPr sz="1050" i="1" spc="52" baseline="-11904" dirty="0">
                <a:latin typeface="Arial"/>
                <a:cs typeface="Arial"/>
              </a:rPr>
              <a:t>def </a:t>
            </a:r>
            <a:r>
              <a:rPr sz="1050" i="1" spc="67" baseline="-11904" dirty="0">
                <a:latin typeface="Arial"/>
                <a:cs typeface="Arial"/>
              </a:rPr>
              <a:t> </a:t>
            </a:r>
            <a:r>
              <a:rPr sz="1000" i="1" spc="-60" dirty="0">
                <a:latin typeface="Menlo"/>
                <a:cs typeface="Menlo"/>
              </a:rPr>
              <a:t>∀</a:t>
            </a:r>
            <a:r>
              <a:rPr sz="1000" i="1" spc="-60" dirty="0">
                <a:latin typeface="Arial"/>
                <a:cs typeface="Arial"/>
              </a:rPr>
              <a:t>z</a:t>
            </a:r>
            <a:r>
              <a:rPr sz="1000" i="1" spc="-19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(</a:t>
            </a:r>
            <a:r>
              <a:rPr sz="1000" i="1" spc="-20" dirty="0">
                <a:latin typeface="Arial"/>
                <a:cs typeface="Arial"/>
              </a:rPr>
              <a:t>C</a:t>
            </a:r>
            <a:r>
              <a:rPr sz="1000" i="1" spc="-16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(</a:t>
            </a:r>
            <a:r>
              <a:rPr sz="1000" i="1" spc="20" dirty="0">
                <a:latin typeface="Arial"/>
                <a:cs typeface="Arial"/>
              </a:rPr>
              <a:t>z,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x</a:t>
            </a:r>
            <a:r>
              <a:rPr sz="1000" i="1" spc="-19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i="1" spc="390" dirty="0">
                <a:latin typeface="Menlo"/>
                <a:cs typeface="Menlo"/>
              </a:rPr>
              <a:t>→</a:t>
            </a:r>
            <a:r>
              <a:rPr sz="1000" i="1" spc="-335" dirty="0">
                <a:latin typeface="Menlo"/>
                <a:cs typeface="Menlo"/>
              </a:rPr>
              <a:t> </a:t>
            </a:r>
            <a:r>
              <a:rPr sz="1000" i="1" spc="-90" dirty="0">
                <a:latin typeface="Arial"/>
                <a:cs typeface="Arial"/>
              </a:rPr>
              <a:t>C</a:t>
            </a:r>
            <a:r>
              <a:rPr sz="1000" i="1" spc="-16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(</a:t>
            </a:r>
            <a:r>
              <a:rPr sz="1000" i="1" spc="20" dirty="0">
                <a:latin typeface="Arial"/>
                <a:cs typeface="Arial"/>
              </a:rPr>
              <a:t>z,</a:t>
            </a:r>
            <a:r>
              <a:rPr sz="1000" i="1" spc="-1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Arial"/>
                <a:cs typeface="Arial"/>
              </a:rPr>
              <a:t>y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))</a:t>
            </a:r>
            <a:endParaRPr sz="100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50"/>
              </a:spcBef>
              <a:buFont typeface="Arial"/>
              <a:buChar char="•"/>
            </a:pPr>
            <a:r>
              <a:rPr sz="1050" spc="-50" dirty="0">
                <a:latin typeface="Arial"/>
                <a:cs typeface="Arial"/>
              </a:rPr>
              <a:t>or </a:t>
            </a:r>
            <a:r>
              <a:rPr sz="1050" spc="-65" dirty="0">
                <a:latin typeface="Arial"/>
                <a:cs typeface="Arial"/>
              </a:rPr>
              <a:t>perhaps  </a:t>
            </a:r>
            <a:r>
              <a:rPr sz="1050" spc="60" dirty="0">
                <a:latin typeface="Arial"/>
                <a:cs typeface="Arial"/>
              </a:rPr>
              <a:t>“x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-45" dirty="0">
                <a:latin typeface="Arial"/>
                <a:cs typeface="Arial"/>
              </a:rPr>
              <a:t>y </a:t>
            </a:r>
            <a:r>
              <a:rPr sz="1050" spc="-80" dirty="0">
                <a:latin typeface="Arial"/>
                <a:cs typeface="Arial"/>
              </a:rPr>
              <a:t>are  </a:t>
            </a:r>
            <a:r>
              <a:rPr sz="1050" spc="-55" dirty="0">
                <a:latin typeface="Arial"/>
                <a:cs typeface="Arial"/>
              </a:rPr>
              <a:t>connected  </a:t>
            </a:r>
            <a:r>
              <a:rPr sz="1050" spc="-40" dirty="0">
                <a:latin typeface="Arial"/>
                <a:cs typeface="Arial"/>
              </a:rPr>
              <a:t>parts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45" dirty="0">
                <a:latin typeface="Arial"/>
                <a:cs typeface="Arial"/>
              </a:rPr>
              <a:t>z” </a:t>
            </a:r>
            <a:r>
              <a:rPr sz="1050" spc="-110" dirty="0">
                <a:latin typeface="Arial"/>
                <a:cs typeface="Arial"/>
              </a:rPr>
              <a:t>as 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primitive,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en-US" sz="1050" i="1" spc="-70" dirty="0" smtClean="0">
                <a:latin typeface="Arial"/>
                <a:cs typeface="Arial"/>
              </a:rPr>
              <a:t>     </a:t>
            </a:r>
            <a:r>
              <a:rPr sz="1050" i="1" spc="-70" dirty="0" smtClean="0">
                <a:latin typeface="Arial"/>
                <a:cs typeface="Arial"/>
              </a:rPr>
              <a:t>CP</a:t>
            </a:r>
            <a:r>
              <a:rPr sz="1050" i="1" spc="-215" dirty="0" smtClean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25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85" dirty="0">
                <a:latin typeface="Arial"/>
                <a:cs typeface="Arial"/>
              </a:rPr>
              <a:t> </a:t>
            </a:r>
            <a:r>
              <a:rPr sz="1050" i="1" spc="-5" dirty="0">
                <a:latin typeface="Arial"/>
                <a:cs typeface="Arial"/>
              </a:rPr>
              <a:t>,</a:t>
            </a:r>
            <a:r>
              <a:rPr sz="1050" i="1" spc="-125" dirty="0">
                <a:latin typeface="Arial"/>
                <a:cs typeface="Arial"/>
              </a:rPr>
              <a:t> </a:t>
            </a:r>
            <a:r>
              <a:rPr sz="1050" i="1" spc="-75" dirty="0">
                <a:latin typeface="Arial"/>
                <a:cs typeface="Arial"/>
              </a:rPr>
              <a:t>z</a:t>
            </a:r>
            <a:r>
              <a:rPr sz="1050" i="1" spc="-210" dirty="0">
                <a:latin typeface="Arial"/>
                <a:cs typeface="Arial"/>
              </a:rPr>
              <a:t> </a:t>
            </a:r>
            <a:r>
              <a:rPr sz="1050" spc="25" dirty="0">
                <a:latin typeface="Arial"/>
                <a:cs typeface="Arial"/>
              </a:rPr>
              <a:t>),</a:t>
            </a:r>
            <a:r>
              <a:rPr sz="1050" spc="40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then: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en-US" sz="1050" i="1" spc="-40" dirty="0" smtClean="0">
                <a:latin typeface="Arial"/>
                <a:cs typeface="Arial"/>
              </a:rPr>
              <a:t>     </a:t>
            </a:r>
            <a:r>
              <a:rPr sz="1050" i="1" spc="-40" dirty="0" smtClean="0">
                <a:latin typeface="Arial"/>
                <a:cs typeface="Arial"/>
              </a:rPr>
              <a:t>P</a:t>
            </a:r>
            <a:r>
              <a:rPr sz="1050" i="1" spc="-210" dirty="0" smtClean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=</a:t>
            </a:r>
            <a:r>
              <a:rPr sz="1200" i="1" spc="52" baseline="-13888" dirty="0">
                <a:latin typeface="Arial"/>
                <a:cs typeface="Arial"/>
              </a:rPr>
              <a:t>def  </a:t>
            </a:r>
            <a:r>
              <a:rPr sz="1050" i="1" spc="-65" dirty="0">
                <a:latin typeface="Menlo"/>
                <a:cs typeface="Menlo"/>
              </a:rPr>
              <a:t>∃</a:t>
            </a:r>
            <a:r>
              <a:rPr sz="1050" i="1" spc="-65" dirty="0">
                <a:latin typeface="Arial"/>
                <a:cs typeface="Arial"/>
              </a:rPr>
              <a:t>z</a:t>
            </a:r>
            <a:r>
              <a:rPr sz="1050" i="1" spc="155" dirty="0">
                <a:latin typeface="Arial"/>
                <a:cs typeface="Arial"/>
              </a:rPr>
              <a:t> </a:t>
            </a:r>
            <a:r>
              <a:rPr sz="1050" i="1" spc="-70" dirty="0">
                <a:latin typeface="Arial"/>
                <a:cs typeface="Arial"/>
              </a:rPr>
              <a:t>CP</a:t>
            </a:r>
            <a:r>
              <a:rPr sz="1050" i="1" spc="-210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5" dirty="0">
                <a:latin typeface="Arial"/>
                <a:cs typeface="Arial"/>
              </a:rPr>
              <a:t>z,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spc="60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and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en-US" sz="1050" i="1" spc="-95" dirty="0" smtClean="0">
                <a:latin typeface="Arial"/>
                <a:cs typeface="Arial"/>
              </a:rPr>
              <a:t>     </a:t>
            </a:r>
            <a:r>
              <a:rPr sz="1050" i="1" spc="-95" dirty="0" smtClean="0">
                <a:latin typeface="Arial"/>
                <a:cs typeface="Arial"/>
              </a:rPr>
              <a:t>C</a:t>
            </a:r>
            <a:r>
              <a:rPr sz="1050" i="1" spc="-170" dirty="0" smtClean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=</a:t>
            </a:r>
            <a:r>
              <a:rPr sz="1200" i="1" spc="52" baseline="-13888" dirty="0">
                <a:latin typeface="Arial"/>
                <a:cs typeface="Arial"/>
              </a:rPr>
              <a:t>def  </a:t>
            </a:r>
            <a:r>
              <a:rPr sz="1050" i="1" spc="-65" dirty="0">
                <a:latin typeface="Menlo"/>
                <a:cs typeface="Menlo"/>
              </a:rPr>
              <a:t>∃</a:t>
            </a:r>
            <a:r>
              <a:rPr sz="1050" i="1" spc="-65" dirty="0">
                <a:latin typeface="Arial"/>
                <a:cs typeface="Arial"/>
              </a:rPr>
              <a:t>z</a:t>
            </a:r>
            <a:r>
              <a:rPr sz="1050" i="1" spc="155" dirty="0">
                <a:latin typeface="Arial"/>
                <a:cs typeface="Arial"/>
              </a:rPr>
              <a:t> </a:t>
            </a:r>
            <a:r>
              <a:rPr sz="1050" i="1" spc="-70" dirty="0">
                <a:latin typeface="Arial"/>
                <a:cs typeface="Arial"/>
              </a:rPr>
              <a:t>CP</a:t>
            </a:r>
            <a:r>
              <a:rPr sz="1050" i="1" spc="-210" dirty="0">
                <a:latin typeface="Arial"/>
                <a:cs typeface="Arial"/>
              </a:rPr>
              <a:t> </a:t>
            </a:r>
            <a:r>
              <a:rPr sz="1050" spc="35" dirty="0">
                <a:latin typeface="Arial"/>
                <a:cs typeface="Arial"/>
              </a:rPr>
              <a:t>(</a:t>
            </a:r>
            <a:r>
              <a:rPr sz="1050" i="1" spc="35" dirty="0">
                <a:latin typeface="Arial"/>
                <a:cs typeface="Arial"/>
              </a:rPr>
              <a:t>x,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45" dirty="0">
                <a:latin typeface="Arial"/>
                <a:cs typeface="Arial"/>
              </a:rPr>
              <a:t>y</a:t>
            </a:r>
            <a:r>
              <a:rPr sz="1050" i="1" spc="-180" dirty="0">
                <a:latin typeface="Arial"/>
                <a:cs typeface="Arial"/>
              </a:rPr>
              <a:t> </a:t>
            </a:r>
            <a:r>
              <a:rPr sz="1050" i="1" spc="-5" dirty="0">
                <a:latin typeface="Arial"/>
                <a:cs typeface="Arial"/>
              </a:rPr>
              <a:t>,</a:t>
            </a:r>
            <a:r>
              <a:rPr sz="1050" i="1" spc="-114" dirty="0">
                <a:latin typeface="Arial"/>
                <a:cs typeface="Arial"/>
              </a:rPr>
              <a:t> </a:t>
            </a:r>
            <a:r>
              <a:rPr sz="1050" i="1" spc="-75" dirty="0">
                <a:latin typeface="Arial"/>
                <a:cs typeface="Arial"/>
              </a:rPr>
              <a:t>z</a:t>
            </a:r>
            <a:r>
              <a:rPr sz="1050" i="1" spc="-204" dirty="0">
                <a:latin typeface="Arial"/>
                <a:cs typeface="Arial"/>
              </a:rPr>
              <a:t> </a:t>
            </a:r>
            <a:r>
              <a:rPr sz="1050" spc="50" dirty="0">
                <a:latin typeface="Arial"/>
                <a:cs typeface="Arial"/>
              </a:rPr>
              <a:t>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43/59</a:t>
            </a:r>
            <a:endParaRPr sz="600">
              <a:latin typeface="Arial"/>
              <a:cs typeface="Arial"/>
            </a:endParaRPr>
          </a:p>
        </p:txBody>
      </p:sp>
      <p:sp>
        <p:nvSpPr>
          <p:cNvPr id="100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101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2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3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86104" y="3284994"/>
            <a:ext cx="1905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0" y="0"/>
                </a:moveTo>
                <a:lnTo>
                  <a:pt x="1569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86104" y="3297694"/>
            <a:ext cx="14604" cy="0"/>
          </a:xfrm>
          <a:custGeom>
            <a:avLst/>
            <a:gdLst/>
            <a:ahLst/>
            <a:cxnLst/>
            <a:rect l="l" t="t" r="r" b="b"/>
            <a:pathLst>
              <a:path w="14604">
                <a:moveTo>
                  <a:pt x="0" y="0"/>
                </a:moveTo>
                <a:lnTo>
                  <a:pt x="1427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86104" y="3310394"/>
            <a:ext cx="14604" cy="0"/>
          </a:xfrm>
          <a:custGeom>
            <a:avLst/>
            <a:gdLst/>
            <a:ahLst/>
            <a:cxnLst/>
            <a:rect l="l" t="t" r="r" b="b"/>
            <a:pathLst>
              <a:path w="14604">
                <a:moveTo>
                  <a:pt x="0" y="0"/>
                </a:moveTo>
                <a:lnTo>
                  <a:pt x="1427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86104" y="3323094"/>
            <a:ext cx="1905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0" y="0"/>
                </a:moveTo>
                <a:lnTo>
                  <a:pt x="1569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86104" y="3335794"/>
            <a:ext cx="14604" cy="0"/>
          </a:xfrm>
          <a:custGeom>
            <a:avLst/>
            <a:gdLst/>
            <a:ahLst/>
            <a:cxnLst/>
            <a:rect l="l" t="t" r="r" b="b"/>
            <a:pathLst>
              <a:path w="14604">
                <a:moveTo>
                  <a:pt x="0" y="0"/>
                </a:moveTo>
                <a:lnTo>
                  <a:pt x="1427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5793" y="754643"/>
            <a:ext cx="3810635" cy="2701925"/>
          </a:xfrm>
          <a:custGeom>
            <a:avLst/>
            <a:gdLst/>
            <a:ahLst/>
            <a:cxnLst/>
            <a:rect l="l" t="t" r="r" b="b"/>
            <a:pathLst>
              <a:path w="3810635" h="2701925">
                <a:moveTo>
                  <a:pt x="0" y="2701356"/>
                </a:moveTo>
                <a:lnTo>
                  <a:pt x="3810311" y="2701356"/>
                </a:lnTo>
                <a:lnTo>
                  <a:pt x="3810311" y="0"/>
                </a:lnTo>
                <a:lnTo>
                  <a:pt x="0" y="0"/>
                </a:lnTo>
                <a:lnTo>
                  <a:pt x="0" y="27013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1230546" y="2687911"/>
            <a:ext cx="837565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800" spc="10" dirty="0">
                <a:latin typeface="Helvetica Neue"/>
                <a:cs typeface="Helvetica Neue"/>
              </a:rPr>
              <a:t>Ground</a:t>
            </a:r>
            <a:r>
              <a:rPr sz="800" spc="-40" dirty="0">
                <a:latin typeface="Helvetica Neue"/>
                <a:cs typeface="Helvetica Neue"/>
              </a:rPr>
              <a:t> </a:t>
            </a:r>
            <a:r>
              <a:rPr sz="800" dirty="0">
                <a:latin typeface="Helvetica Neue"/>
                <a:cs typeface="Helvetica Neue"/>
              </a:rPr>
              <a:t>Topology</a:t>
            </a:r>
            <a:endParaRPr sz="800">
              <a:latin typeface="Helvetica Neue"/>
              <a:cs typeface="Helvetica Neue"/>
            </a:endParaRPr>
          </a:p>
          <a:p>
            <a:pPr marL="13970" algn="ctr">
              <a:lnSpc>
                <a:spcPct val="100000"/>
              </a:lnSpc>
              <a:spcBef>
                <a:spcPts val="60"/>
              </a:spcBef>
            </a:pPr>
            <a:r>
              <a:rPr sz="800" b="1" spc="15" dirty="0">
                <a:latin typeface="Helvetica Neue"/>
                <a:cs typeface="Helvetica Neue"/>
              </a:rPr>
              <a:t>T</a:t>
            </a:r>
            <a:endParaRPr sz="800">
              <a:latin typeface="Helvetica Neue"/>
              <a:cs typeface="Helvetica Neue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52270" y="1277285"/>
            <a:ext cx="123952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800" spc="10" dirty="0">
                <a:latin typeface="Helvetica Neue"/>
                <a:cs typeface="Helvetica Neue"/>
              </a:rPr>
              <a:t>Reductive</a:t>
            </a:r>
            <a:r>
              <a:rPr sz="800" spc="5" dirty="0">
                <a:latin typeface="Helvetica Neue"/>
                <a:cs typeface="Helvetica Neue"/>
              </a:rPr>
              <a:t> </a:t>
            </a:r>
            <a:r>
              <a:rPr sz="800" spc="10" dirty="0">
                <a:latin typeface="Helvetica Neue"/>
                <a:cs typeface="Helvetica Neue"/>
              </a:rPr>
              <a:t>Mereotopology</a:t>
            </a:r>
            <a:endParaRPr sz="800">
              <a:latin typeface="Helvetica Neue"/>
              <a:cs typeface="Helvetica Neue"/>
            </a:endParaRPr>
          </a:p>
          <a:p>
            <a:pPr marL="17780" algn="ctr">
              <a:lnSpc>
                <a:spcPct val="100000"/>
              </a:lnSpc>
              <a:spcBef>
                <a:spcPts val="60"/>
              </a:spcBef>
            </a:pPr>
            <a:r>
              <a:rPr sz="800" b="1" spc="20" dirty="0">
                <a:latin typeface="Helvetica Neue"/>
                <a:cs typeface="Helvetica Neue"/>
              </a:rPr>
              <a:t>RMT</a:t>
            </a:r>
            <a:endParaRPr sz="800">
              <a:latin typeface="Helvetica Neue"/>
              <a:cs typeface="Helvetica Neue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030310" y="2704126"/>
            <a:ext cx="90424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800" spc="10" dirty="0">
                <a:latin typeface="Helvetica Neue"/>
                <a:cs typeface="Helvetica Neue"/>
              </a:rPr>
              <a:t>Ground</a:t>
            </a:r>
            <a:r>
              <a:rPr sz="800" spc="-35" dirty="0">
                <a:latin typeface="Helvetica Neue"/>
                <a:cs typeface="Helvetica Neue"/>
              </a:rPr>
              <a:t> </a:t>
            </a:r>
            <a:r>
              <a:rPr sz="800" spc="10" dirty="0">
                <a:latin typeface="Helvetica Neue"/>
                <a:cs typeface="Helvetica Neue"/>
              </a:rPr>
              <a:t>Mereology</a:t>
            </a:r>
            <a:endParaRPr sz="800">
              <a:latin typeface="Helvetica Neue"/>
              <a:cs typeface="Helvetica Neue"/>
            </a:endParaRPr>
          </a:p>
          <a:p>
            <a:pPr marR="13335" algn="ctr">
              <a:lnSpc>
                <a:spcPct val="100000"/>
              </a:lnSpc>
              <a:spcBef>
                <a:spcPts val="60"/>
              </a:spcBef>
            </a:pPr>
            <a:r>
              <a:rPr sz="800" b="1" spc="25" dirty="0">
                <a:latin typeface="Helvetica Neue"/>
                <a:cs typeface="Helvetica Neue"/>
              </a:rPr>
              <a:t>M</a:t>
            </a:r>
            <a:endParaRPr sz="800">
              <a:latin typeface="Helvetica Neue"/>
              <a:cs typeface="Helvetica Neue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035977" y="1796136"/>
            <a:ext cx="3066415" cy="696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9405">
              <a:lnSpc>
                <a:spcPct val="100000"/>
              </a:lnSpc>
            </a:pPr>
            <a:r>
              <a:rPr sz="800" spc="10" dirty="0">
                <a:latin typeface="Helvetica Neue"/>
                <a:cs typeface="Helvetica Neue"/>
              </a:rPr>
              <a:t>General Extensional Mereology</a:t>
            </a:r>
            <a:endParaRPr sz="800">
              <a:latin typeface="Helvetica Neue"/>
              <a:cs typeface="Helvetica Neue"/>
            </a:endParaRPr>
          </a:p>
          <a:p>
            <a:pPr marR="492125" algn="r">
              <a:lnSpc>
                <a:spcPts val="960"/>
              </a:lnSpc>
              <a:spcBef>
                <a:spcPts val="60"/>
              </a:spcBef>
            </a:pPr>
            <a:r>
              <a:rPr sz="800" b="1" spc="20" dirty="0">
                <a:latin typeface="Helvetica Neue"/>
                <a:cs typeface="Helvetica Neue"/>
              </a:rPr>
              <a:t>GEM</a:t>
            </a:r>
            <a:endParaRPr sz="800">
              <a:latin typeface="Helvetica Neue"/>
              <a:cs typeface="Helvetica Neue"/>
            </a:endParaRPr>
          </a:p>
          <a:p>
            <a:pPr marR="1826260" algn="ctr">
              <a:lnSpc>
                <a:spcPts val="960"/>
              </a:lnSpc>
            </a:pPr>
            <a:r>
              <a:rPr sz="800" spc="10" dirty="0">
                <a:latin typeface="Helvetica Neue"/>
                <a:cs typeface="Helvetica Neue"/>
              </a:rPr>
              <a:t>Minimal (mereo)</a:t>
            </a:r>
            <a:r>
              <a:rPr sz="800" spc="-25" dirty="0">
                <a:latin typeface="Helvetica Neue"/>
                <a:cs typeface="Helvetica Neue"/>
              </a:rPr>
              <a:t> </a:t>
            </a:r>
            <a:r>
              <a:rPr sz="800" dirty="0">
                <a:latin typeface="Helvetica Neue"/>
                <a:cs typeface="Helvetica Neue"/>
              </a:rPr>
              <a:t>Topology</a:t>
            </a:r>
            <a:endParaRPr sz="800">
              <a:latin typeface="Helvetica Neue"/>
              <a:cs typeface="Helvetica Neue"/>
            </a:endParaRPr>
          </a:p>
          <a:p>
            <a:pPr marR="1818005" algn="ctr">
              <a:lnSpc>
                <a:spcPct val="100000"/>
              </a:lnSpc>
              <a:spcBef>
                <a:spcPts val="60"/>
              </a:spcBef>
            </a:pPr>
            <a:r>
              <a:rPr sz="800" b="1" spc="20" dirty="0">
                <a:latin typeface="Helvetica Neue"/>
                <a:cs typeface="Helvetica Neue"/>
              </a:rPr>
              <a:t>MT</a:t>
            </a:r>
            <a:endParaRPr sz="800">
              <a:latin typeface="Helvetica Neue"/>
              <a:cs typeface="Helvetica Neue"/>
            </a:endParaRPr>
          </a:p>
          <a:p>
            <a:pPr marR="546735" algn="r">
              <a:lnSpc>
                <a:spcPct val="100000"/>
              </a:lnSpc>
              <a:spcBef>
                <a:spcPts val="440"/>
              </a:spcBef>
            </a:pPr>
            <a:r>
              <a:rPr sz="800" b="1" spc="20" dirty="0">
                <a:latin typeface="Helvetica Neue"/>
                <a:cs typeface="Helvetica Neue"/>
              </a:rPr>
              <a:t>EM</a:t>
            </a:r>
            <a:endParaRPr sz="800">
              <a:latin typeface="Helvetica Neue"/>
              <a:cs typeface="Helvetica Neue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854789" y="1285393"/>
            <a:ext cx="1706245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800" spc="10" dirty="0">
                <a:latin typeface="Helvetica Neue"/>
                <a:cs typeface="Helvetica Neue"/>
              </a:rPr>
              <a:t>General Extensional</a:t>
            </a:r>
            <a:r>
              <a:rPr sz="800" spc="35" dirty="0">
                <a:latin typeface="Helvetica Neue"/>
                <a:cs typeface="Helvetica Neue"/>
              </a:rPr>
              <a:t> </a:t>
            </a:r>
            <a:r>
              <a:rPr sz="800" spc="10" dirty="0">
                <a:latin typeface="Helvetica Neue"/>
                <a:cs typeface="Helvetica Neue"/>
              </a:rPr>
              <a:t>Mereotopology</a:t>
            </a:r>
            <a:endParaRPr sz="800">
              <a:latin typeface="Helvetica Neue"/>
              <a:cs typeface="Helvetica Neue"/>
            </a:endParaRPr>
          </a:p>
          <a:p>
            <a:pPr marR="16510" algn="ctr">
              <a:lnSpc>
                <a:spcPct val="100000"/>
              </a:lnSpc>
              <a:spcBef>
                <a:spcPts val="60"/>
              </a:spcBef>
            </a:pPr>
            <a:r>
              <a:rPr sz="800" b="1" spc="20" dirty="0">
                <a:latin typeface="Helvetica Neue"/>
                <a:cs typeface="Helvetica Neue"/>
              </a:rPr>
              <a:t>GEMT</a:t>
            </a:r>
            <a:endParaRPr sz="800">
              <a:latin typeface="Helvetica Neue"/>
              <a:cs typeface="Helvetica Neue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41400" y="491591"/>
            <a:ext cx="3325495" cy="493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14" dirty="0">
                <a:solidFill>
                  <a:srgbClr val="46AA78"/>
                </a:solidFill>
                <a:latin typeface="Arial"/>
                <a:cs typeface="Arial"/>
              </a:rPr>
              <a:t>Some 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the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mereo-  and 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topological</a:t>
            </a:r>
            <a:r>
              <a:rPr sz="1400" spc="-10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theories</a:t>
            </a:r>
            <a:endParaRPr sz="1400">
              <a:latin typeface="Arial"/>
              <a:cs typeface="Arial"/>
            </a:endParaRPr>
          </a:p>
          <a:p>
            <a:pPr marL="1842135">
              <a:lnSpc>
                <a:spcPct val="100000"/>
              </a:lnSpc>
              <a:spcBef>
                <a:spcPts val="1120"/>
              </a:spcBef>
            </a:pPr>
            <a:r>
              <a:rPr sz="800" b="1" spc="20" dirty="0">
                <a:latin typeface="Helvetica Neue"/>
                <a:cs typeface="Helvetica Neue"/>
              </a:rPr>
              <a:t>KGEMT</a:t>
            </a:r>
            <a:endParaRPr sz="800">
              <a:latin typeface="Helvetica Neue"/>
              <a:cs typeface="Helvetica Neue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1644545" y="2323356"/>
            <a:ext cx="0" cy="340995"/>
          </a:xfrm>
          <a:custGeom>
            <a:avLst/>
            <a:gdLst/>
            <a:ahLst/>
            <a:cxnLst/>
            <a:rect l="l" t="t" r="r" b="b"/>
            <a:pathLst>
              <a:path h="340994">
                <a:moveTo>
                  <a:pt x="0" y="340495"/>
                </a:moveTo>
                <a:lnTo>
                  <a:pt x="0" y="0"/>
                </a:lnTo>
              </a:path>
            </a:pathLst>
          </a:custGeom>
          <a:ln w="81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109480" y="1561294"/>
            <a:ext cx="470534" cy="421640"/>
          </a:xfrm>
          <a:custGeom>
            <a:avLst/>
            <a:gdLst/>
            <a:ahLst/>
            <a:cxnLst/>
            <a:rect l="l" t="t" r="r" b="b"/>
            <a:pathLst>
              <a:path w="470534" h="421639">
                <a:moveTo>
                  <a:pt x="470208" y="421566"/>
                </a:moveTo>
                <a:lnTo>
                  <a:pt x="0" y="0"/>
                </a:lnTo>
              </a:path>
            </a:pathLst>
          </a:custGeom>
          <a:ln w="81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689134" y="1601829"/>
            <a:ext cx="916305" cy="381635"/>
          </a:xfrm>
          <a:custGeom>
            <a:avLst/>
            <a:gdLst/>
            <a:ahLst/>
            <a:cxnLst/>
            <a:rect l="l" t="t" r="r" b="b"/>
            <a:pathLst>
              <a:path w="916305" h="381635">
                <a:moveTo>
                  <a:pt x="0" y="381031"/>
                </a:moveTo>
                <a:lnTo>
                  <a:pt x="916096" y="0"/>
                </a:lnTo>
              </a:path>
            </a:pathLst>
          </a:custGeom>
          <a:ln w="81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473876" y="2501711"/>
            <a:ext cx="3175" cy="194945"/>
          </a:xfrm>
          <a:custGeom>
            <a:avLst/>
            <a:gdLst/>
            <a:ahLst/>
            <a:cxnLst/>
            <a:rect l="l" t="t" r="r" b="b"/>
            <a:pathLst>
              <a:path w="3175" h="194944">
                <a:moveTo>
                  <a:pt x="2860" y="194569"/>
                </a:moveTo>
                <a:lnTo>
                  <a:pt x="0" y="0"/>
                </a:lnTo>
              </a:path>
            </a:pathLst>
          </a:custGeom>
          <a:ln w="81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468630" y="2072038"/>
            <a:ext cx="0" cy="251460"/>
          </a:xfrm>
          <a:custGeom>
            <a:avLst/>
            <a:gdLst/>
            <a:ahLst/>
            <a:cxnLst/>
            <a:rect l="l" t="t" r="r" b="b"/>
            <a:pathLst>
              <a:path h="251460">
                <a:moveTo>
                  <a:pt x="0" y="251318"/>
                </a:moveTo>
                <a:lnTo>
                  <a:pt x="0" y="0"/>
                </a:lnTo>
              </a:path>
            </a:pathLst>
          </a:custGeom>
          <a:ln w="81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714675" y="1601829"/>
            <a:ext cx="754380" cy="186690"/>
          </a:xfrm>
          <a:custGeom>
            <a:avLst/>
            <a:gdLst/>
            <a:ahLst/>
            <a:cxnLst/>
            <a:rect l="l" t="t" r="r" b="b"/>
            <a:pathLst>
              <a:path w="754379" h="186689">
                <a:moveTo>
                  <a:pt x="753955" y="186462"/>
                </a:moveTo>
                <a:lnTo>
                  <a:pt x="0" y="0"/>
                </a:lnTo>
              </a:path>
            </a:pathLst>
          </a:custGeom>
          <a:ln w="81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666033" y="993801"/>
            <a:ext cx="0" cy="283845"/>
          </a:xfrm>
          <a:custGeom>
            <a:avLst/>
            <a:gdLst/>
            <a:ahLst/>
            <a:cxnLst/>
            <a:rect l="l" t="t" r="r" b="b"/>
            <a:pathLst>
              <a:path h="283844">
                <a:moveTo>
                  <a:pt x="0" y="283746"/>
                </a:moveTo>
                <a:lnTo>
                  <a:pt x="0" y="0"/>
                </a:lnTo>
              </a:path>
            </a:pathLst>
          </a:custGeom>
          <a:ln w="81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768445" y="3133799"/>
            <a:ext cx="2910840" cy="258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800" i="1" spc="10" dirty="0">
                <a:latin typeface="Helvetica Neue"/>
                <a:cs typeface="Helvetica Neue"/>
              </a:rPr>
              <a:t>Note: </a:t>
            </a:r>
            <a:r>
              <a:rPr sz="800" i="1" spc="15" dirty="0">
                <a:latin typeface="Helvetica Neue"/>
                <a:cs typeface="Helvetica Neue"/>
              </a:rPr>
              <a:t>one can add </a:t>
            </a:r>
            <a:r>
              <a:rPr sz="800" i="1" spc="10" dirty="0">
                <a:latin typeface="Helvetica Neue"/>
                <a:cs typeface="Helvetica Neue"/>
              </a:rPr>
              <a:t>explicit variations with </a:t>
            </a:r>
            <a:r>
              <a:rPr sz="800" i="1" spc="15" dirty="0">
                <a:latin typeface="Helvetica Neue"/>
                <a:cs typeface="Helvetica Neue"/>
              </a:rPr>
              <a:t>Atom/Atomless</a:t>
            </a:r>
            <a:r>
              <a:rPr sz="800" i="1" spc="-40" dirty="0">
                <a:latin typeface="Helvetica Neue"/>
                <a:cs typeface="Helvetica Neue"/>
              </a:rPr>
              <a:t> </a:t>
            </a:r>
            <a:r>
              <a:rPr sz="800" i="1" spc="15" dirty="0">
                <a:latin typeface="Helvetica Neue"/>
                <a:cs typeface="Helvetica Neue"/>
              </a:rPr>
              <a:t>and  Boundary/Boundaryless</a:t>
            </a:r>
            <a:endParaRPr sz="800">
              <a:latin typeface="Helvetica Neue"/>
              <a:cs typeface="Helvetica Neue"/>
            </a:endParaRPr>
          </a:p>
        </p:txBody>
      </p:sp>
      <p:sp>
        <p:nvSpPr>
          <p:cNvPr id="93" name="object 9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44</a:t>
            </a:r>
            <a:r>
              <a:rPr spc="50" dirty="0"/>
              <a:t>/59</a:t>
            </a:r>
          </a:p>
        </p:txBody>
      </p:sp>
      <p:sp>
        <p:nvSpPr>
          <p:cNvPr id="94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5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6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7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426275" y="491591"/>
            <a:ext cx="375602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Extension </a:t>
            </a:r>
            <a:r>
              <a:rPr sz="1400" spc="20" dirty="0">
                <a:solidFill>
                  <a:srgbClr val="46AA78"/>
                </a:solidFill>
                <a:latin typeface="Arial"/>
                <a:cs typeface="Arial"/>
              </a:rPr>
              <a:t>to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the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taxonomy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 </a:t>
            </a: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part-whole </a:t>
            </a:r>
            <a:r>
              <a:rPr sz="1400" spc="26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relations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623486" y="1219386"/>
            <a:ext cx="577850" cy="9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10" dirty="0">
                <a:latin typeface="Arial"/>
                <a:cs typeface="Arial"/>
              </a:rPr>
              <a:t>Part-whole</a:t>
            </a:r>
            <a:r>
              <a:rPr sz="500" spc="-65" dirty="0">
                <a:latin typeface="Arial"/>
                <a:cs typeface="Arial"/>
              </a:rPr>
              <a:t> </a:t>
            </a:r>
            <a:r>
              <a:rPr sz="500" spc="5" dirty="0">
                <a:latin typeface="Arial"/>
                <a:cs typeface="Arial"/>
              </a:rPr>
              <a:t>relation</a:t>
            </a:r>
            <a:endParaRPr sz="5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36668" y="1649703"/>
            <a:ext cx="272415" cy="9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5" dirty="0">
                <a:latin typeface="Arial"/>
                <a:cs typeface="Arial"/>
              </a:rPr>
              <a:t>s-part-of</a:t>
            </a:r>
            <a:endParaRPr sz="5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36668" y="1726939"/>
            <a:ext cx="132715" cy="9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10" dirty="0">
                <a:latin typeface="Arial"/>
                <a:cs typeface="Arial"/>
              </a:rPr>
              <a:t>StP</a:t>
            </a:r>
            <a:endParaRPr sz="5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271096" y="1760040"/>
            <a:ext cx="151130" cy="9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10" dirty="0">
                <a:latin typeface="Arial"/>
                <a:cs typeface="Arial"/>
              </a:rPr>
              <a:t>SpP</a:t>
            </a:r>
            <a:endParaRPr sz="5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762853" y="2000714"/>
            <a:ext cx="386715" cy="167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500" spc="5" dirty="0">
                <a:latin typeface="Arial"/>
                <a:cs typeface="Arial"/>
              </a:rPr>
              <a:t>contained-in  </a:t>
            </a:r>
            <a:r>
              <a:rPr sz="500" spc="10" dirty="0">
                <a:latin typeface="Arial"/>
                <a:cs typeface="Arial"/>
              </a:rPr>
              <a:t>CI</a:t>
            </a:r>
            <a:endParaRPr sz="50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92532" y="2278627"/>
            <a:ext cx="614045" cy="167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500" b="1" spc="10" dirty="0">
                <a:latin typeface="Arial"/>
                <a:cs typeface="Arial"/>
              </a:rPr>
              <a:t>equal-contained-in  ECI</a:t>
            </a:r>
            <a:endParaRPr sz="5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126967" y="2179323"/>
            <a:ext cx="650875" cy="167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500" b="1" spc="10" dirty="0">
                <a:latin typeface="Arial"/>
                <a:cs typeface="Arial"/>
              </a:rPr>
              <a:t>proper-contained-in  PCI</a:t>
            </a:r>
            <a:endParaRPr sz="5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580106" y="2477235"/>
            <a:ext cx="591820" cy="250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500" b="1" spc="5" dirty="0">
                <a:latin typeface="Arial"/>
                <a:cs typeface="Arial"/>
              </a:rPr>
              <a:t>tangential-proper-  </a:t>
            </a:r>
            <a:r>
              <a:rPr sz="500" b="1" spc="10" dirty="0">
                <a:latin typeface="Arial"/>
                <a:cs typeface="Arial"/>
              </a:rPr>
              <a:t>contained-in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500" b="1" spc="10" dirty="0">
                <a:latin typeface="Arial"/>
                <a:cs typeface="Arial"/>
              </a:rPr>
              <a:t>TPCI</a:t>
            </a:r>
            <a:endParaRPr sz="5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319368" y="2477235"/>
            <a:ext cx="713105" cy="250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500" b="1" spc="10" dirty="0">
                <a:latin typeface="Arial"/>
                <a:cs typeface="Arial"/>
              </a:rPr>
              <a:t>nontangential-proper-  contained-in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500" b="1" spc="10" dirty="0">
                <a:latin typeface="Arial"/>
                <a:cs typeface="Arial"/>
              </a:rPr>
              <a:t>NTPCI</a:t>
            </a:r>
            <a:endParaRPr sz="5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271096" y="1417993"/>
            <a:ext cx="794385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9390" marR="395605">
              <a:lnSpc>
                <a:spcPct val="100000"/>
              </a:lnSpc>
            </a:pPr>
            <a:r>
              <a:rPr sz="500" spc="5" dirty="0">
                <a:latin typeface="Arial"/>
                <a:cs typeface="Arial"/>
              </a:rPr>
              <a:t>part-of  </a:t>
            </a:r>
            <a:r>
              <a:rPr sz="500" spc="10" dirty="0">
                <a:latin typeface="Arial"/>
                <a:cs typeface="Arial"/>
              </a:rPr>
              <a:t>P</a:t>
            </a:r>
            <a:endParaRPr sz="500">
              <a:latin typeface="Arial"/>
              <a:cs typeface="Arial"/>
            </a:endParaRPr>
          </a:p>
          <a:p>
            <a:pPr marL="339725">
              <a:lnSpc>
                <a:spcPts val="434"/>
              </a:lnSpc>
            </a:pPr>
            <a:r>
              <a:rPr sz="500" b="1" spc="10" dirty="0">
                <a:latin typeface="Arial"/>
                <a:cs typeface="Arial"/>
              </a:rPr>
              <a:t>proper-part-of</a:t>
            </a:r>
            <a:endParaRPr sz="500">
              <a:latin typeface="Arial"/>
              <a:cs typeface="Arial"/>
            </a:endParaRPr>
          </a:p>
          <a:p>
            <a:pPr marR="17780" algn="ctr">
              <a:lnSpc>
                <a:spcPts val="515"/>
              </a:lnSpc>
              <a:spcBef>
                <a:spcPts val="5"/>
              </a:spcBef>
            </a:pPr>
            <a:r>
              <a:rPr sz="500" b="1" spc="10" dirty="0">
                <a:latin typeface="Arial"/>
                <a:cs typeface="Arial"/>
              </a:rPr>
              <a:t>PP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ts val="515"/>
              </a:lnSpc>
            </a:pPr>
            <a:r>
              <a:rPr sz="500" spc="5" dirty="0">
                <a:latin typeface="Arial"/>
                <a:cs typeface="Arial"/>
              </a:rPr>
              <a:t>spatial-part</a:t>
            </a:r>
            <a:endParaRPr sz="5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598600" y="1682803"/>
            <a:ext cx="831215" cy="2336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60"/>
              </a:lnSpc>
            </a:pPr>
            <a:r>
              <a:rPr sz="500" spc="5" dirty="0">
                <a:latin typeface="Arial"/>
                <a:cs typeface="Arial"/>
              </a:rPr>
              <a:t>-of</a:t>
            </a:r>
            <a:endParaRPr sz="500">
              <a:latin typeface="Arial"/>
              <a:cs typeface="Arial"/>
            </a:endParaRPr>
          </a:p>
          <a:p>
            <a:pPr marL="144780">
              <a:lnSpc>
                <a:spcPts val="560"/>
              </a:lnSpc>
            </a:pPr>
            <a:r>
              <a:rPr sz="500" b="1" spc="5" dirty="0">
                <a:latin typeface="Arial"/>
                <a:cs typeface="Arial"/>
              </a:rPr>
              <a:t>proper-spatial-part-of</a:t>
            </a:r>
            <a:endParaRPr sz="500">
              <a:latin typeface="Arial"/>
              <a:cs typeface="Arial"/>
            </a:endParaRPr>
          </a:p>
          <a:p>
            <a:pPr marL="144780">
              <a:lnSpc>
                <a:spcPct val="100000"/>
              </a:lnSpc>
              <a:spcBef>
                <a:spcPts val="5"/>
              </a:spcBef>
            </a:pPr>
            <a:r>
              <a:rPr sz="500" b="1" spc="10" dirty="0">
                <a:latin typeface="Arial"/>
                <a:cs typeface="Arial"/>
              </a:rPr>
              <a:t>PSpP</a:t>
            </a:r>
            <a:endParaRPr sz="5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2219309" y="2033815"/>
            <a:ext cx="313055" cy="167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500" spc="5" dirty="0">
                <a:latin typeface="Arial"/>
                <a:cs typeface="Arial"/>
              </a:rPr>
              <a:t>located-in  LI</a:t>
            </a:r>
            <a:endParaRPr sz="5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954499" y="2278627"/>
            <a:ext cx="533400" cy="167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500" b="1" spc="5" dirty="0">
                <a:latin typeface="Arial"/>
                <a:cs typeface="Arial"/>
              </a:rPr>
              <a:t>equal-located-in  </a:t>
            </a:r>
            <a:r>
              <a:rPr sz="500" b="1" spc="10" dirty="0">
                <a:latin typeface="Arial"/>
                <a:cs typeface="Arial"/>
              </a:rPr>
              <a:t>ELI</a:t>
            </a:r>
            <a:endParaRPr sz="5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2649626" y="2179323"/>
            <a:ext cx="570230" cy="167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500" b="1" spc="5" dirty="0">
                <a:latin typeface="Arial"/>
                <a:cs typeface="Arial"/>
              </a:rPr>
              <a:t>proper-located-in  </a:t>
            </a:r>
            <a:r>
              <a:rPr sz="500" b="1" spc="10" dirty="0">
                <a:latin typeface="Arial"/>
                <a:cs typeface="Arial"/>
              </a:rPr>
              <a:t>PLI</a:t>
            </a:r>
            <a:endParaRPr sz="5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186208" y="2547918"/>
            <a:ext cx="338455" cy="179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8600"/>
              </a:lnSpc>
            </a:pPr>
            <a:r>
              <a:rPr sz="500" b="1" spc="5" dirty="0">
                <a:latin typeface="Arial"/>
                <a:cs typeface="Arial"/>
              </a:rPr>
              <a:t>located-in  </a:t>
            </a:r>
            <a:r>
              <a:rPr sz="500" b="1" spc="10" dirty="0">
                <a:latin typeface="Arial"/>
                <a:cs typeface="Arial"/>
              </a:rPr>
              <a:t>TPLI</a:t>
            </a:r>
            <a:endParaRPr sz="50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2186208" y="2477235"/>
            <a:ext cx="1303020" cy="9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b="1" spc="10" dirty="0">
                <a:latin typeface="Arial"/>
                <a:cs typeface="Arial"/>
              </a:rPr>
              <a:t>tangential-proper-</a:t>
            </a:r>
            <a:r>
              <a:rPr sz="500" b="1" spc="-50" dirty="0">
                <a:latin typeface="Arial"/>
                <a:cs typeface="Arial"/>
              </a:rPr>
              <a:t> </a:t>
            </a:r>
            <a:r>
              <a:rPr sz="500" b="1" spc="10" dirty="0">
                <a:latin typeface="Arial"/>
                <a:cs typeface="Arial"/>
              </a:rPr>
              <a:t>nontangential-proper-</a:t>
            </a:r>
            <a:endParaRPr sz="50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2775824" y="2547918"/>
            <a:ext cx="338455" cy="179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8600"/>
              </a:lnSpc>
            </a:pPr>
            <a:r>
              <a:rPr sz="500" b="1" spc="5" dirty="0">
                <a:latin typeface="Arial"/>
                <a:cs typeface="Arial"/>
              </a:rPr>
              <a:t>located-in  </a:t>
            </a:r>
            <a:r>
              <a:rPr sz="500" b="1" spc="10" dirty="0">
                <a:latin typeface="Arial"/>
                <a:cs typeface="Arial"/>
              </a:rPr>
              <a:t>NTPLI</a:t>
            </a:r>
            <a:endParaRPr sz="5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2716518" y="1649703"/>
            <a:ext cx="732155" cy="300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94970">
              <a:lnSpc>
                <a:spcPct val="100000"/>
              </a:lnSpc>
            </a:pPr>
            <a:r>
              <a:rPr sz="500" spc="5" dirty="0">
                <a:latin typeface="Arial"/>
                <a:cs typeface="Arial"/>
              </a:rPr>
              <a:t>involved-in  II</a:t>
            </a:r>
            <a:endParaRPr sz="500">
              <a:latin typeface="Arial"/>
              <a:cs typeface="Arial"/>
            </a:endParaRPr>
          </a:p>
          <a:p>
            <a:pPr marL="137795">
              <a:lnSpc>
                <a:spcPts val="434"/>
              </a:lnSpc>
            </a:pPr>
            <a:r>
              <a:rPr sz="500" b="1" spc="10" dirty="0">
                <a:latin typeface="Arial"/>
                <a:cs typeface="Arial"/>
              </a:rPr>
              <a:t>proper-involved-in</a:t>
            </a:r>
            <a:endParaRPr sz="500">
              <a:latin typeface="Arial"/>
              <a:cs typeface="Arial"/>
            </a:endParaRPr>
          </a:p>
          <a:p>
            <a:pPr marL="137795">
              <a:lnSpc>
                <a:spcPct val="100000"/>
              </a:lnSpc>
              <a:spcBef>
                <a:spcPts val="5"/>
              </a:spcBef>
            </a:pPr>
            <a:r>
              <a:rPr sz="500" b="1" spc="5" dirty="0">
                <a:latin typeface="Arial"/>
                <a:cs typeface="Arial"/>
              </a:rPr>
              <a:t>PII</a:t>
            </a:r>
            <a:endParaRPr sz="50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679410" y="1749006"/>
            <a:ext cx="525780" cy="167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500" b="1" spc="5" dirty="0">
                <a:latin typeface="Arial"/>
                <a:cs typeface="Arial"/>
              </a:rPr>
              <a:t>proper-s-part-of  </a:t>
            </a:r>
            <a:r>
              <a:rPr sz="500" b="1" spc="10" dirty="0">
                <a:latin typeface="Arial"/>
                <a:cs typeface="Arial"/>
              </a:rPr>
              <a:t>PStP</a:t>
            </a:r>
            <a:endParaRPr sz="500">
              <a:latin typeface="Arial"/>
              <a:cs typeface="Arial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1596465" y="1296127"/>
            <a:ext cx="298450" cy="132715"/>
          </a:xfrm>
          <a:custGeom>
            <a:avLst/>
            <a:gdLst/>
            <a:ahLst/>
            <a:cxnLst/>
            <a:rect l="l" t="t" r="r" b="b"/>
            <a:pathLst>
              <a:path w="298450" h="132715">
                <a:moveTo>
                  <a:pt x="297911" y="0"/>
                </a:moveTo>
                <a:lnTo>
                  <a:pt x="0" y="132405"/>
                </a:lnTo>
              </a:path>
            </a:pathLst>
          </a:custGeom>
          <a:ln w="55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497161" y="1494734"/>
            <a:ext cx="33655" cy="198755"/>
          </a:xfrm>
          <a:custGeom>
            <a:avLst/>
            <a:gdLst/>
            <a:ahLst/>
            <a:cxnLst/>
            <a:rect l="l" t="t" r="r" b="b"/>
            <a:pathLst>
              <a:path w="33655" h="198755">
                <a:moveTo>
                  <a:pt x="33101" y="0"/>
                </a:moveTo>
                <a:lnTo>
                  <a:pt x="0" y="198607"/>
                </a:lnTo>
              </a:path>
            </a:pathLst>
          </a:custGeom>
          <a:ln w="55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02730" y="1494734"/>
            <a:ext cx="828040" cy="165735"/>
          </a:xfrm>
          <a:custGeom>
            <a:avLst/>
            <a:gdLst/>
            <a:ahLst/>
            <a:cxnLst/>
            <a:rect l="l" t="t" r="r" b="b"/>
            <a:pathLst>
              <a:path w="828040" h="165735">
                <a:moveTo>
                  <a:pt x="827531" y="0"/>
                </a:moveTo>
                <a:lnTo>
                  <a:pt x="0" y="165506"/>
                </a:lnTo>
              </a:path>
            </a:pathLst>
          </a:custGeom>
          <a:ln w="55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662667" y="1494734"/>
            <a:ext cx="1059815" cy="165735"/>
          </a:xfrm>
          <a:custGeom>
            <a:avLst/>
            <a:gdLst/>
            <a:ahLst/>
            <a:cxnLst/>
            <a:rect l="l" t="t" r="r" b="b"/>
            <a:pathLst>
              <a:path w="1059814" h="165735">
                <a:moveTo>
                  <a:pt x="0" y="0"/>
                </a:moveTo>
                <a:lnTo>
                  <a:pt x="1059240" y="165506"/>
                </a:lnTo>
              </a:path>
            </a:pathLst>
          </a:custGeom>
          <a:ln w="55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497161" y="1825747"/>
            <a:ext cx="695325" cy="265430"/>
          </a:xfrm>
          <a:custGeom>
            <a:avLst/>
            <a:gdLst/>
            <a:ahLst/>
            <a:cxnLst/>
            <a:rect l="l" t="t" r="r" b="b"/>
            <a:pathLst>
              <a:path w="695325" h="265430">
                <a:moveTo>
                  <a:pt x="0" y="0"/>
                </a:moveTo>
                <a:lnTo>
                  <a:pt x="695126" y="264809"/>
                </a:lnTo>
              </a:path>
            </a:pathLst>
          </a:custGeom>
          <a:ln w="55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133047" y="1825747"/>
            <a:ext cx="364490" cy="198755"/>
          </a:xfrm>
          <a:custGeom>
            <a:avLst/>
            <a:gdLst/>
            <a:ahLst/>
            <a:cxnLst/>
            <a:rect l="l" t="t" r="r" b="b"/>
            <a:pathLst>
              <a:path w="364490" h="198755">
                <a:moveTo>
                  <a:pt x="364114" y="0"/>
                </a:moveTo>
                <a:lnTo>
                  <a:pt x="0" y="198607"/>
                </a:lnTo>
              </a:path>
            </a:pathLst>
          </a:custGeom>
          <a:ln w="55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629566" y="1494734"/>
            <a:ext cx="132715" cy="66675"/>
          </a:xfrm>
          <a:custGeom>
            <a:avLst/>
            <a:gdLst/>
            <a:ahLst/>
            <a:cxnLst/>
            <a:rect l="l" t="t" r="r" b="b"/>
            <a:pathLst>
              <a:path w="132714" h="66675">
                <a:moveTo>
                  <a:pt x="0" y="0"/>
                </a:moveTo>
                <a:lnTo>
                  <a:pt x="132405" y="66202"/>
                </a:lnTo>
              </a:path>
            </a:pathLst>
          </a:custGeom>
          <a:ln w="6896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019820" y="1726443"/>
            <a:ext cx="132715" cy="66675"/>
          </a:xfrm>
          <a:custGeom>
            <a:avLst/>
            <a:gdLst/>
            <a:ahLst/>
            <a:cxnLst/>
            <a:rect l="l" t="t" r="r" b="b"/>
            <a:pathLst>
              <a:path w="132714" h="66675">
                <a:moveTo>
                  <a:pt x="0" y="0"/>
                </a:moveTo>
                <a:lnTo>
                  <a:pt x="132405" y="66202"/>
                </a:lnTo>
              </a:path>
            </a:pathLst>
          </a:custGeom>
          <a:ln w="6896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695768" y="1726443"/>
            <a:ext cx="132715" cy="33655"/>
          </a:xfrm>
          <a:custGeom>
            <a:avLst/>
            <a:gdLst/>
            <a:ahLst/>
            <a:cxnLst/>
            <a:rect l="l" t="t" r="r" b="b"/>
            <a:pathLst>
              <a:path w="132714" h="33655">
                <a:moveTo>
                  <a:pt x="0" y="0"/>
                </a:moveTo>
                <a:lnTo>
                  <a:pt x="132405" y="33101"/>
                </a:lnTo>
              </a:path>
            </a:pathLst>
          </a:custGeom>
          <a:ln w="6896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423997" y="2189861"/>
            <a:ext cx="231775" cy="33655"/>
          </a:xfrm>
          <a:custGeom>
            <a:avLst/>
            <a:gdLst/>
            <a:ahLst/>
            <a:cxnLst/>
            <a:rect l="l" t="t" r="r" b="b"/>
            <a:pathLst>
              <a:path w="231775" h="33655">
                <a:moveTo>
                  <a:pt x="0" y="0"/>
                </a:moveTo>
                <a:lnTo>
                  <a:pt x="231708" y="33101"/>
                </a:lnTo>
              </a:path>
            </a:pathLst>
          </a:custGeom>
          <a:ln w="6896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000642" y="2156759"/>
            <a:ext cx="298450" cy="33655"/>
          </a:xfrm>
          <a:custGeom>
            <a:avLst/>
            <a:gdLst/>
            <a:ahLst/>
            <a:cxnLst/>
            <a:rect l="l" t="t" r="r" b="b"/>
            <a:pathLst>
              <a:path w="298450" h="33655">
                <a:moveTo>
                  <a:pt x="0" y="0"/>
                </a:moveTo>
                <a:lnTo>
                  <a:pt x="297911" y="33101"/>
                </a:lnTo>
              </a:path>
            </a:pathLst>
          </a:custGeom>
          <a:ln w="6896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02730" y="1693342"/>
            <a:ext cx="165735" cy="66675"/>
          </a:xfrm>
          <a:custGeom>
            <a:avLst/>
            <a:gdLst/>
            <a:ahLst/>
            <a:cxnLst/>
            <a:rect l="l" t="t" r="r" b="b"/>
            <a:pathLst>
              <a:path w="165734" h="66675">
                <a:moveTo>
                  <a:pt x="0" y="0"/>
                </a:moveTo>
                <a:lnTo>
                  <a:pt x="165506" y="66202"/>
                </a:lnTo>
              </a:path>
            </a:pathLst>
          </a:custGeom>
          <a:ln w="6896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033743" y="2289164"/>
            <a:ext cx="430530" cy="198755"/>
          </a:xfrm>
          <a:custGeom>
            <a:avLst/>
            <a:gdLst/>
            <a:ahLst/>
            <a:cxnLst/>
            <a:rect l="l" t="t" r="r" b="b"/>
            <a:pathLst>
              <a:path w="430530" h="198755">
                <a:moveTo>
                  <a:pt x="0" y="198607"/>
                </a:moveTo>
                <a:lnTo>
                  <a:pt x="430316" y="0"/>
                </a:lnTo>
              </a:path>
            </a:pathLst>
          </a:custGeom>
          <a:ln w="82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464060" y="2289164"/>
            <a:ext cx="132715" cy="198755"/>
          </a:xfrm>
          <a:custGeom>
            <a:avLst/>
            <a:gdLst/>
            <a:ahLst/>
            <a:cxnLst/>
            <a:rect l="l" t="t" r="r" b="b"/>
            <a:pathLst>
              <a:path w="132715" h="198755">
                <a:moveTo>
                  <a:pt x="0" y="0"/>
                </a:moveTo>
                <a:lnTo>
                  <a:pt x="132405" y="198607"/>
                </a:lnTo>
              </a:path>
            </a:pathLst>
          </a:custGeom>
          <a:ln w="82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622604" y="2289164"/>
            <a:ext cx="331470" cy="198755"/>
          </a:xfrm>
          <a:custGeom>
            <a:avLst/>
            <a:gdLst/>
            <a:ahLst/>
            <a:cxnLst/>
            <a:rect l="l" t="t" r="r" b="b"/>
            <a:pathLst>
              <a:path w="331469" h="198755">
                <a:moveTo>
                  <a:pt x="331012" y="0"/>
                </a:moveTo>
                <a:lnTo>
                  <a:pt x="0" y="198607"/>
                </a:lnTo>
              </a:path>
            </a:pathLst>
          </a:custGeom>
          <a:ln w="82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953617" y="2289164"/>
            <a:ext cx="159385" cy="198755"/>
          </a:xfrm>
          <a:custGeom>
            <a:avLst/>
            <a:gdLst/>
            <a:ahLst/>
            <a:cxnLst/>
            <a:rect l="l" t="t" r="r" b="b"/>
            <a:pathLst>
              <a:path w="159385" h="198755">
                <a:moveTo>
                  <a:pt x="0" y="0"/>
                </a:moveTo>
                <a:lnTo>
                  <a:pt x="159299" y="198607"/>
                </a:lnTo>
              </a:path>
            </a:pathLst>
          </a:custGeom>
          <a:ln w="82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563363" y="1891950"/>
            <a:ext cx="463550" cy="298450"/>
          </a:xfrm>
          <a:custGeom>
            <a:avLst/>
            <a:gdLst/>
            <a:ahLst/>
            <a:cxnLst/>
            <a:rect l="l" t="t" r="r" b="b"/>
            <a:pathLst>
              <a:path w="463550" h="298450">
                <a:moveTo>
                  <a:pt x="0" y="297911"/>
                </a:moveTo>
                <a:lnTo>
                  <a:pt x="463417" y="0"/>
                </a:lnTo>
              </a:path>
            </a:pathLst>
          </a:custGeom>
          <a:ln w="82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026781" y="1891950"/>
            <a:ext cx="960119" cy="298450"/>
          </a:xfrm>
          <a:custGeom>
            <a:avLst/>
            <a:gdLst/>
            <a:ahLst/>
            <a:cxnLst/>
            <a:rect l="l" t="t" r="r" b="b"/>
            <a:pathLst>
              <a:path w="960119" h="298450">
                <a:moveTo>
                  <a:pt x="0" y="0"/>
                </a:moveTo>
                <a:lnTo>
                  <a:pt x="959937" y="297911"/>
                </a:lnTo>
              </a:path>
            </a:pathLst>
          </a:custGeom>
          <a:ln w="82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894376" y="1693342"/>
            <a:ext cx="99695" cy="66675"/>
          </a:xfrm>
          <a:custGeom>
            <a:avLst/>
            <a:gdLst/>
            <a:ahLst/>
            <a:cxnLst/>
            <a:rect l="l" t="t" r="r" b="b"/>
            <a:pathLst>
              <a:path w="99694" h="66675">
                <a:moveTo>
                  <a:pt x="99303" y="66202"/>
                </a:moveTo>
                <a:lnTo>
                  <a:pt x="0" y="0"/>
                </a:lnTo>
              </a:path>
            </a:pathLst>
          </a:custGeom>
          <a:ln w="82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026781" y="1627139"/>
            <a:ext cx="788670" cy="231775"/>
          </a:xfrm>
          <a:custGeom>
            <a:avLst/>
            <a:gdLst/>
            <a:ahLst/>
            <a:cxnLst/>
            <a:rect l="l" t="t" r="r" b="b"/>
            <a:pathLst>
              <a:path w="788669" h="231775">
                <a:moveTo>
                  <a:pt x="788224" y="231708"/>
                </a:moveTo>
                <a:lnTo>
                  <a:pt x="0" y="0"/>
                </a:lnTo>
              </a:path>
            </a:pathLst>
          </a:custGeom>
          <a:ln w="82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225389" y="2189861"/>
            <a:ext cx="198755" cy="99695"/>
          </a:xfrm>
          <a:custGeom>
            <a:avLst/>
            <a:gdLst/>
            <a:ahLst/>
            <a:cxnLst/>
            <a:rect l="l" t="t" r="r" b="b"/>
            <a:pathLst>
              <a:path w="198755" h="99694">
                <a:moveTo>
                  <a:pt x="198607" y="0"/>
                </a:moveTo>
                <a:lnTo>
                  <a:pt x="0" y="99303"/>
                </a:lnTo>
              </a:path>
            </a:pathLst>
          </a:custGeom>
          <a:ln w="827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35831" y="2156760"/>
            <a:ext cx="265430" cy="132715"/>
          </a:xfrm>
          <a:custGeom>
            <a:avLst/>
            <a:gdLst/>
            <a:ahLst/>
            <a:cxnLst/>
            <a:rect l="l" t="t" r="r" b="b"/>
            <a:pathLst>
              <a:path w="265430" h="132714">
                <a:moveTo>
                  <a:pt x="264810" y="0"/>
                </a:moveTo>
                <a:lnTo>
                  <a:pt x="0" y="132405"/>
                </a:lnTo>
              </a:path>
            </a:pathLst>
          </a:custGeom>
          <a:ln w="827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576335" y="1991253"/>
            <a:ext cx="165735" cy="0"/>
          </a:xfrm>
          <a:custGeom>
            <a:avLst/>
            <a:gdLst/>
            <a:ahLst/>
            <a:cxnLst/>
            <a:rect l="l" t="t" r="r" b="b"/>
            <a:pathLst>
              <a:path w="165735">
                <a:moveTo>
                  <a:pt x="0" y="0"/>
                </a:moveTo>
                <a:lnTo>
                  <a:pt x="165506" y="0"/>
                </a:lnTo>
              </a:path>
            </a:pathLst>
          </a:custGeom>
          <a:ln w="55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3768863" y="1947614"/>
            <a:ext cx="592455" cy="167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500" spc="10" dirty="0">
                <a:latin typeface="Arial"/>
                <a:cs typeface="Arial"/>
              </a:rPr>
              <a:t>Subsumption </a:t>
            </a:r>
            <a:r>
              <a:rPr sz="500" spc="5" dirty="0">
                <a:latin typeface="Arial"/>
                <a:cs typeface="Arial"/>
              </a:rPr>
              <a:t>in</a:t>
            </a:r>
            <a:r>
              <a:rPr sz="500" spc="-65" dirty="0">
                <a:latin typeface="Arial"/>
                <a:cs typeface="Arial"/>
              </a:rPr>
              <a:t> </a:t>
            </a:r>
            <a:r>
              <a:rPr sz="500" spc="5" dirty="0">
                <a:latin typeface="Arial"/>
                <a:cs typeface="Arial"/>
              </a:rPr>
              <a:t>the  original</a:t>
            </a:r>
            <a:r>
              <a:rPr sz="500" spc="-55" dirty="0">
                <a:latin typeface="Arial"/>
                <a:cs typeface="Arial"/>
              </a:rPr>
              <a:t> </a:t>
            </a:r>
            <a:r>
              <a:rPr sz="500" spc="10" dirty="0">
                <a:latin typeface="Arial"/>
                <a:cs typeface="Arial"/>
              </a:rPr>
              <a:t>taxonomy</a:t>
            </a:r>
            <a:endParaRPr sz="500">
              <a:latin typeface="Arial"/>
              <a:cs typeface="Aria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3563635" y="2146222"/>
            <a:ext cx="713105" cy="9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7800" algn="l"/>
              </a:tabLst>
            </a:pPr>
            <a:r>
              <a:rPr sz="750" u="sng" spc="7" baseline="33333" dirty="0">
                <a:latin typeface="Arial"/>
                <a:cs typeface="Arial"/>
              </a:rPr>
              <a:t> 	</a:t>
            </a:r>
            <a:r>
              <a:rPr sz="750" spc="7" baseline="33333" dirty="0">
                <a:latin typeface="Arial"/>
                <a:cs typeface="Arial"/>
              </a:rPr>
              <a:t> </a:t>
            </a:r>
            <a:r>
              <a:rPr sz="750" spc="52" baseline="33333" dirty="0">
                <a:latin typeface="Arial"/>
                <a:cs typeface="Arial"/>
              </a:rPr>
              <a:t> </a:t>
            </a:r>
            <a:r>
              <a:rPr sz="500" spc="10" dirty="0">
                <a:latin typeface="Arial"/>
                <a:cs typeface="Arial"/>
              </a:rPr>
              <a:t>Subsumption</a:t>
            </a:r>
            <a:r>
              <a:rPr sz="500" spc="-75" dirty="0">
                <a:latin typeface="Arial"/>
                <a:cs typeface="Arial"/>
              </a:rPr>
              <a:t> </a:t>
            </a:r>
            <a:r>
              <a:rPr sz="500" spc="5" dirty="0">
                <a:latin typeface="Arial"/>
                <a:cs typeface="Arial"/>
              </a:rPr>
              <a:t>for</a:t>
            </a:r>
            <a:endParaRPr sz="500">
              <a:latin typeface="Arial"/>
              <a:cs typeface="Aria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3768863" y="2223458"/>
            <a:ext cx="426720" cy="9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i="1" spc="10" dirty="0">
                <a:latin typeface="Arial"/>
                <a:cs typeface="Arial"/>
              </a:rPr>
              <a:t>proper</a:t>
            </a:r>
            <a:r>
              <a:rPr sz="500" i="1" spc="-70" dirty="0">
                <a:latin typeface="Arial"/>
                <a:cs typeface="Arial"/>
              </a:rPr>
              <a:t> </a:t>
            </a:r>
            <a:r>
              <a:rPr sz="500" spc="5" dirty="0">
                <a:latin typeface="Arial"/>
                <a:cs typeface="Arial"/>
              </a:rPr>
              <a:t>part-of</a:t>
            </a:r>
            <a:endParaRPr sz="50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3563635" y="2256559"/>
            <a:ext cx="617220" cy="145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15"/>
              </a:lnSpc>
              <a:tabLst>
                <a:tab pos="177800" algn="l"/>
              </a:tabLst>
            </a:pPr>
            <a:r>
              <a:rPr sz="500" b="1" u="dash" spc="5" dirty="0">
                <a:latin typeface="Arial"/>
                <a:cs typeface="Arial"/>
              </a:rPr>
              <a:t> 	</a:t>
            </a:r>
            <a:endParaRPr sz="500">
              <a:latin typeface="Arial"/>
              <a:cs typeface="Arial"/>
            </a:endParaRPr>
          </a:p>
          <a:p>
            <a:pPr marL="217804">
              <a:lnSpc>
                <a:spcPts val="515"/>
              </a:lnSpc>
            </a:pPr>
            <a:r>
              <a:rPr sz="500" spc="10" dirty="0">
                <a:latin typeface="Arial"/>
                <a:cs typeface="Arial"/>
              </a:rPr>
              <a:t>Subsumption</a:t>
            </a:r>
            <a:endParaRPr sz="50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3768863" y="2385154"/>
            <a:ext cx="60706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5000"/>
              </a:lnSpc>
            </a:pPr>
            <a:r>
              <a:rPr sz="500" spc="5" dirty="0">
                <a:latin typeface="Arial"/>
                <a:cs typeface="Arial"/>
              </a:rPr>
              <a:t>dividing</a:t>
            </a:r>
            <a:r>
              <a:rPr sz="500" spc="-35" dirty="0">
                <a:latin typeface="Arial"/>
                <a:cs typeface="Arial"/>
              </a:rPr>
              <a:t> </a:t>
            </a:r>
            <a:r>
              <a:rPr sz="500" i="1" spc="5" dirty="0">
                <a:latin typeface="Arial"/>
                <a:cs typeface="Arial"/>
              </a:rPr>
              <a:t>non-proper,  equal, </a:t>
            </a:r>
            <a:r>
              <a:rPr sz="500" spc="10" dirty="0">
                <a:latin typeface="Arial"/>
                <a:cs typeface="Arial"/>
              </a:rPr>
              <a:t>from </a:t>
            </a:r>
            <a:r>
              <a:rPr sz="500" i="1" spc="10" dirty="0">
                <a:latin typeface="Arial"/>
                <a:cs typeface="Arial"/>
              </a:rPr>
              <a:t>proper  </a:t>
            </a:r>
            <a:r>
              <a:rPr sz="500" spc="5" dirty="0">
                <a:latin typeface="Arial"/>
                <a:cs typeface="Arial"/>
              </a:rPr>
              <a:t>part-of</a:t>
            </a:r>
            <a:endParaRPr sz="500">
              <a:latin typeface="Arial"/>
              <a:cs typeface="Arial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1894376" y="1296127"/>
            <a:ext cx="728345" cy="132715"/>
          </a:xfrm>
          <a:custGeom>
            <a:avLst/>
            <a:gdLst/>
            <a:ahLst/>
            <a:cxnLst/>
            <a:rect l="l" t="t" r="r" b="b"/>
            <a:pathLst>
              <a:path w="728344" h="132715">
                <a:moveTo>
                  <a:pt x="0" y="0"/>
                </a:moveTo>
                <a:lnTo>
                  <a:pt x="728228" y="132405"/>
                </a:lnTo>
              </a:path>
            </a:pathLst>
          </a:custGeom>
          <a:ln w="55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2616525" y="1417993"/>
            <a:ext cx="272415" cy="167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500" spc="5" dirty="0">
                <a:latin typeface="Arial"/>
                <a:cs typeface="Arial"/>
              </a:rPr>
              <a:t>mpart-of  </a:t>
            </a:r>
            <a:r>
              <a:rPr sz="500" spc="15" dirty="0">
                <a:latin typeface="Arial"/>
                <a:cs typeface="Arial"/>
              </a:rPr>
              <a:t>mP</a:t>
            </a:r>
            <a:endParaRPr sz="500">
              <a:latin typeface="Arial"/>
              <a:cs typeface="Arial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2920516" y="1494734"/>
            <a:ext cx="298450" cy="66675"/>
          </a:xfrm>
          <a:custGeom>
            <a:avLst/>
            <a:gdLst/>
            <a:ahLst/>
            <a:cxnLst/>
            <a:rect l="l" t="t" r="r" b="b"/>
            <a:pathLst>
              <a:path w="298450" h="66675">
                <a:moveTo>
                  <a:pt x="0" y="0"/>
                </a:moveTo>
                <a:lnTo>
                  <a:pt x="297911" y="66202"/>
                </a:lnTo>
              </a:path>
            </a:pathLst>
          </a:custGeom>
          <a:ln w="55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920516" y="1494734"/>
            <a:ext cx="66675" cy="66675"/>
          </a:xfrm>
          <a:custGeom>
            <a:avLst/>
            <a:gdLst/>
            <a:ahLst/>
            <a:cxnLst/>
            <a:rect l="l" t="t" r="r" b="b"/>
            <a:pathLst>
              <a:path w="66675" h="66675">
                <a:moveTo>
                  <a:pt x="0" y="0"/>
                </a:moveTo>
                <a:lnTo>
                  <a:pt x="66202" y="66202"/>
                </a:lnTo>
              </a:path>
            </a:pathLst>
          </a:custGeom>
          <a:ln w="55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 txBox="1"/>
          <p:nvPr/>
        </p:nvSpPr>
        <p:spPr>
          <a:xfrm>
            <a:off x="2947537" y="1530400"/>
            <a:ext cx="356870" cy="9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76860" algn="l"/>
              </a:tabLst>
            </a:pPr>
            <a:r>
              <a:rPr sz="500" spc="20" dirty="0">
                <a:latin typeface="Arial"/>
                <a:cs typeface="Arial"/>
              </a:rPr>
              <a:t>…	…</a:t>
            </a:r>
            <a:endParaRPr sz="500">
              <a:latin typeface="Arial"/>
              <a:cs typeface="Arial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1033743" y="1627139"/>
            <a:ext cx="563245" cy="132715"/>
          </a:xfrm>
          <a:custGeom>
            <a:avLst/>
            <a:gdLst/>
            <a:ahLst/>
            <a:cxnLst/>
            <a:rect l="l" t="t" r="r" b="b"/>
            <a:pathLst>
              <a:path w="563244" h="132714">
                <a:moveTo>
                  <a:pt x="0" y="132405"/>
                </a:moveTo>
                <a:lnTo>
                  <a:pt x="562721" y="0"/>
                </a:lnTo>
              </a:path>
            </a:pathLst>
          </a:custGeom>
          <a:ln w="82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45</a:t>
            </a:r>
            <a:r>
              <a:rPr spc="50" dirty="0"/>
              <a:t>/59</a:t>
            </a:r>
          </a:p>
        </p:txBody>
      </p:sp>
      <p:sp>
        <p:nvSpPr>
          <p:cNvPr id="143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144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45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46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426275" y="491591"/>
            <a:ext cx="375602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Extension </a:t>
            </a:r>
            <a:r>
              <a:rPr sz="1400" spc="20" dirty="0">
                <a:solidFill>
                  <a:srgbClr val="46AA78"/>
                </a:solidFill>
                <a:latin typeface="Arial"/>
                <a:cs typeface="Arial"/>
              </a:rPr>
              <a:t>to </a:t>
            </a: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the </a:t>
            </a:r>
            <a:r>
              <a:rPr sz="1400" spc="-50" dirty="0">
                <a:solidFill>
                  <a:srgbClr val="46AA78"/>
                </a:solidFill>
                <a:latin typeface="Arial"/>
                <a:cs typeface="Arial"/>
              </a:rPr>
              <a:t>taxonomy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 </a:t>
            </a: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part-whole </a:t>
            </a:r>
            <a:r>
              <a:rPr sz="1400" spc="26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relations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601598" y="1113053"/>
            <a:ext cx="261785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86715" algn="l"/>
              </a:tabLst>
            </a:pPr>
            <a:r>
              <a:rPr sz="900" i="1" spc="5" dirty="0">
                <a:latin typeface="Menlo"/>
                <a:cs typeface="Menlo"/>
              </a:rPr>
              <a:t>∀</a:t>
            </a:r>
            <a:r>
              <a:rPr sz="900" i="1" spc="5" dirty="0">
                <a:latin typeface="Arial"/>
                <a:cs typeface="Arial"/>
              </a:rPr>
              <a:t>x,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30" dirty="0">
                <a:latin typeface="Arial"/>
                <a:cs typeface="Arial"/>
              </a:rPr>
              <a:t>y	</a:t>
            </a:r>
            <a:r>
              <a:rPr sz="900" spc="-15" dirty="0">
                <a:latin typeface="Arial"/>
                <a:cs typeface="Arial"/>
              </a:rPr>
              <a:t>(</a:t>
            </a:r>
            <a:r>
              <a:rPr sz="900" i="1" spc="-15" dirty="0">
                <a:latin typeface="Arial"/>
                <a:cs typeface="Arial"/>
              </a:rPr>
              <a:t>ECI</a:t>
            </a:r>
            <a:r>
              <a:rPr sz="900" i="1" spc="-140" dirty="0">
                <a:latin typeface="Arial"/>
                <a:cs typeface="Arial"/>
              </a:rPr>
              <a:t> </a:t>
            </a:r>
            <a:r>
              <a:rPr sz="900" spc="35" dirty="0">
                <a:latin typeface="Arial"/>
                <a:cs typeface="Arial"/>
              </a:rPr>
              <a:t>(</a:t>
            </a:r>
            <a:r>
              <a:rPr sz="900" i="1" spc="35" dirty="0">
                <a:latin typeface="Arial"/>
                <a:cs typeface="Arial"/>
              </a:rPr>
              <a:t>x,</a:t>
            </a:r>
            <a:r>
              <a:rPr sz="900" i="1" spc="-105" dirty="0">
                <a:latin typeface="Arial"/>
                <a:cs typeface="Arial"/>
              </a:rPr>
              <a:t> </a:t>
            </a:r>
            <a:r>
              <a:rPr sz="900" i="1" spc="-30" dirty="0">
                <a:latin typeface="Arial"/>
                <a:cs typeface="Arial"/>
              </a:rPr>
              <a:t>y</a:t>
            </a:r>
            <a:r>
              <a:rPr sz="900" i="1" spc="-160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)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i="1" spc="170" dirty="0">
                <a:latin typeface="Menlo"/>
                <a:cs typeface="Menlo"/>
              </a:rPr>
              <a:t>≡</a:t>
            </a:r>
            <a:r>
              <a:rPr sz="900" i="1" spc="-295" dirty="0">
                <a:latin typeface="Menlo"/>
                <a:cs typeface="Menlo"/>
              </a:rPr>
              <a:t> </a:t>
            </a:r>
            <a:r>
              <a:rPr sz="900" i="1" spc="-30" dirty="0">
                <a:latin typeface="Arial"/>
                <a:cs typeface="Arial"/>
              </a:rPr>
              <a:t>CI</a:t>
            </a:r>
            <a:r>
              <a:rPr sz="900" i="1" spc="-140" dirty="0">
                <a:latin typeface="Arial"/>
                <a:cs typeface="Arial"/>
              </a:rPr>
              <a:t> </a:t>
            </a:r>
            <a:r>
              <a:rPr sz="900" spc="35" dirty="0">
                <a:latin typeface="Arial"/>
                <a:cs typeface="Arial"/>
              </a:rPr>
              <a:t>(</a:t>
            </a:r>
            <a:r>
              <a:rPr sz="900" i="1" spc="35" dirty="0">
                <a:latin typeface="Arial"/>
                <a:cs typeface="Arial"/>
              </a:rPr>
              <a:t>x,</a:t>
            </a:r>
            <a:r>
              <a:rPr sz="900" i="1" spc="-105" dirty="0">
                <a:latin typeface="Arial"/>
                <a:cs typeface="Arial"/>
              </a:rPr>
              <a:t> </a:t>
            </a:r>
            <a:r>
              <a:rPr sz="900" i="1" spc="-30" dirty="0">
                <a:latin typeface="Arial"/>
                <a:cs typeface="Arial"/>
              </a:rPr>
              <a:t>y</a:t>
            </a:r>
            <a:r>
              <a:rPr sz="900" i="1" spc="-160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)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i="1" spc="70" dirty="0">
                <a:latin typeface="Menlo"/>
                <a:cs typeface="Menlo"/>
              </a:rPr>
              <a:t>∧</a:t>
            </a:r>
            <a:r>
              <a:rPr sz="900" i="1" spc="-345" dirty="0">
                <a:latin typeface="Menlo"/>
                <a:cs typeface="Menlo"/>
              </a:rPr>
              <a:t> </a:t>
            </a:r>
            <a:r>
              <a:rPr sz="900" i="1" spc="45" dirty="0">
                <a:latin typeface="Arial"/>
                <a:cs typeface="Arial"/>
              </a:rPr>
              <a:t>P</a:t>
            </a:r>
            <a:r>
              <a:rPr sz="900" spc="45" dirty="0">
                <a:latin typeface="Arial"/>
                <a:cs typeface="Arial"/>
              </a:rPr>
              <a:t>(</a:t>
            </a:r>
            <a:r>
              <a:rPr sz="900" i="1" spc="45" dirty="0">
                <a:latin typeface="Arial"/>
                <a:cs typeface="Arial"/>
              </a:rPr>
              <a:t>y,</a:t>
            </a:r>
            <a:r>
              <a:rPr sz="900" i="1" spc="-105" dirty="0">
                <a:latin typeface="Arial"/>
                <a:cs typeface="Arial"/>
              </a:rPr>
              <a:t> </a:t>
            </a:r>
            <a:r>
              <a:rPr sz="900" i="1" spc="-30" dirty="0">
                <a:latin typeface="Arial"/>
                <a:cs typeface="Arial"/>
              </a:rPr>
              <a:t>x</a:t>
            </a:r>
            <a:r>
              <a:rPr sz="900" i="1" spc="-175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)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027216" y="1113053"/>
            <a:ext cx="233679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latin typeface="Arial"/>
                <a:cs typeface="Arial"/>
              </a:rPr>
              <a:t>(14)</a:t>
            </a:r>
            <a:endParaRPr sz="900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3494151" y="1401965"/>
            <a:ext cx="35560" cy="0"/>
          </a:xfrm>
          <a:custGeom>
            <a:avLst/>
            <a:gdLst/>
            <a:ahLst/>
            <a:cxnLst/>
            <a:rect l="l" t="t" r="r" b="b"/>
            <a:pathLst>
              <a:path w="35560">
                <a:moveTo>
                  <a:pt x="0" y="0"/>
                </a:moveTo>
                <a:lnTo>
                  <a:pt x="3511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601598" y="1290193"/>
            <a:ext cx="383705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86715" algn="l"/>
              </a:tabLst>
            </a:pPr>
            <a:r>
              <a:rPr sz="900" i="1" spc="5" dirty="0">
                <a:latin typeface="Menlo"/>
                <a:cs typeface="Menlo"/>
              </a:rPr>
              <a:t>∀</a:t>
            </a:r>
            <a:r>
              <a:rPr sz="900" i="1" spc="5" dirty="0">
                <a:latin typeface="Arial"/>
                <a:cs typeface="Arial"/>
              </a:rPr>
              <a:t>x,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30" dirty="0">
                <a:latin typeface="Arial"/>
                <a:cs typeface="Arial"/>
              </a:rPr>
              <a:t>y	</a:t>
            </a:r>
            <a:r>
              <a:rPr sz="900" spc="-5" dirty="0">
                <a:latin typeface="Arial"/>
                <a:cs typeface="Arial"/>
              </a:rPr>
              <a:t>(</a:t>
            </a:r>
            <a:r>
              <a:rPr sz="900" i="1" spc="-5" dirty="0">
                <a:latin typeface="Arial"/>
                <a:cs typeface="Arial"/>
              </a:rPr>
              <a:t>PCI</a:t>
            </a:r>
            <a:r>
              <a:rPr sz="900" i="1" spc="-135" dirty="0">
                <a:latin typeface="Arial"/>
                <a:cs typeface="Arial"/>
              </a:rPr>
              <a:t> </a:t>
            </a:r>
            <a:r>
              <a:rPr sz="900" spc="35" dirty="0">
                <a:latin typeface="Arial"/>
                <a:cs typeface="Arial"/>
              </a:rPr>
              <a:t>(</a:t>
            </a:r>
            <a:r>
              <a:rPr sz="900" i="1" spc="35" dirty="0">
                <a:latin typeface="Arial"/>
                <a:cs typeface="Arial"/>
              </a:rPr>
              <a:t>x,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30" dirty="0">
                <a:latin typeface="Arial"/>
                <a:cs typeface="Arial"/>
              </a:rPr>
              <a:t>y</a:t>
            </a:r>
            <a:r>
              <a:rPr sz="900" i="1" spc="-155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)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i="1" spc="170" dirty="0">
                <a:latin typeface="Menlo"/>
                <a:cs typeface="Menlo"/>
              </a:rPr>
              <a:t>≡</a:t>
            </a:r>
            <a:r>
              <a:rPr sz="900" i="1" spc="-290" dirty="0">
                <a:latin typeface="Menlo"/>
                <a:cs typeface="Menlo"/>
              </a:rPr>
              <a:t> </a:t>
            </a:r>
            <a:r>
              <a:rPr sz="900" i="1" spc="20" dirty="0">
                <a:latin typeface="Arial"/>
                <a:cs typeface="Arial"/>
              </a:rPr>
              <a:t>PPO</a:t>
            </a:r>
            <a:r>
              <a:rPr sz="900" spc="20" dirty="0">
                <a:latin typeface="Arial"/>
                <a:cs typeface="Arial"/>
              </a:rPr>
              <a:t>(</a:t>
            </a:r>
            <a:r>
              <a:rPr sz="900" i="1" spc="20" dirty="0">
                <a:latin typeface="Arial"/>
                <a:cs typeface="Arial"/>
              </a:rPr>
              <a:t>x,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30" dirty="0">
                <a:latin typeface="Arial"/>
                <a:cs typeface="Arial"/>
              </a:rPr>
              <a:t>y</a:t>
            </a:r>
            <a:r>
              <a:rPr sz="900" i="1" spc="-155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)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i="1" spc="70" dirty="0">
                <a:latin typeface="Menlo"/>
                <a:cs typeface="Menlo"/>
              </a:rPr>
              <a:t>∧</a:t>
            </a:r>
            <a:r>
              <a:rPr sz="900" i="1" spc="-340" dirty="0">
                <a:latin typeface="Menlo"/>
                <a:cs typeface="Menlo"/>
              </a:rPr>
              <a:t> </a:t>
            </a:r>
            <a:r>
              <a:rPr sz="900" i="1" spc="-55" dirty="0">
                <a:latin typeface="Arial"/>
                <a:cs typeface="Arial"/>
              </a:rPr>
              <a:t>R</a:t>
            </a:r>
            <a:r>
              <a:rPr sz="900" i="1" spc="-180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(</a:t>
            </a:r>
            <a:r>
              <a:rPr sz="900" i="1" spc="15" dirty="0">
                <a:latin typeface="Arial"/>
                <a:cs typeface="Arial"/>
              </a:rPr>
              <a:t>x</a:t>
            </a:r>
            <a:r>
              <a:rPr sz="900" i="1" spc="-170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)</a:t>
            </a:r>
            <a:r>
              <a:rPr sz="900" i="1" spc="25" dirty="0">
                <a:latin typeface="Menlo"/>
                <a:cs typeface="Menlo"/>
              </a:rPr>
              <a:t>∧</a:t>
            </a:r>
            <a:r>
              <a:rPr sz="900" i="1" spc="25" dirty="0">
                <a:latin typeface="Arial"/>
                <a:cs typeface="Arial"/>
              </a:rPr>
              <a:t>R</a:t>
            </a:r>
            <a:r>
              <a:rPr sz="900" i="1" spc="-180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(</a:t>
            </a:r>
            <a:r>
              <a:rPr sz="900" i="1" spc="15" dirty="0">
                <a:latin typeface="Arial"/>
                <a:cs typeface="Arial"/>
              </a:rPr>
              <a:t>y</a:t>
            </a:r>
            <a:r>
              <a:rPr sz="900" i="1" spc="-155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)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i="1" spc="70" dirty="0">
                <a:latin typeface="Menlo"/>
                <a:cs typeface="Menlo"/>
              </a:rPr>
              <a:t>∧</a:t>
            </a:r>
            <a:r>
              <a:rPr sz="900" i="1" spc="-340" dirty="0">
                <a:latin typeface="Menlo"/>
                <a:cs typeface="Menlo"/>
              </a:rPr>
              <a:t> </a:t>
            </a:r>
            <a:r>
              <a:rPr sz="900" i="1" spc="-5" dirty="0">
                <a:latin typeface="Menlo"/>
                <a:cs typeface="Menlo"/>
              </a:rPr>
              <a:t>∃</a:t>
            </a:r>
            <a:r>
              <a:rPr sz="900" i="1" spc="-5" dirty="0">
                <a:latin typeface="Arial"/>
                <a:cs typeface="Arial"/>
              </a:rPr>
              <a:t>z,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25" dirty="0">
                <a:latin typeface="Arial"/>
                <a:cs typeface="Arial"/>
              </a:rPr>
              <a:t>w</a:t>
            </a:r>
            <a:r>
              <a:rPr sz="900" i="1" spc="-155" dirty="0">
                <a:latin typeface="Arial"/>
                <a:cs typeface="Arial"/>
              </a:rPr>
              <a:t> </a:t>
            </a:r>
            <a:r>
              <a:rPr sz="900" spc="-35" dirty="0">
                <a:latin typeface="Arial"/>
                <a:cs typeface="Arial"/>
              </a:rPr>
              <a:t>(</a:t>
            </a:r>
            <a:r>
              <a:rPr sz="900" i="1" spc="-35" dirty="0">
                <a:latin typeface="Arial"/>
                <a:cs typeface="Arial"/>
              </a:rPr>
              <a:t>has</a:t>
            </a:r>
            <a:r>
              <a:rPr sz="900" i="1" spc="150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3</a:t>
            </a:r>
            <a:r>
              <a:rPr sz="900" i="1" spc="25" dirty="0">
                <a:latin typeface="Arial"/>
                <a:cs typeface="Arial"/>
              </a:rPr>
              <a:t>D</a:t>
            </a:r>
            <a:r>
              <a:rPr sz="900" spc="25" dirty="0">
                <a:latin typeface="Arial"/>
                <a:cs typeface="Arial"/>
              </a:rPr>
              <a:t>(</a:t>
            </a:r>
            <a:r>
              <a:rPr sz="900" i="1" spc="25" dirty="0">
                <a:latin typeface="Arial"/>
                <a:cs typeface="Arial"/>
              </a:rPr>
              <a:t>z,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30" dirty="0">
                <a:latin typeface="Arial"/>
                <a:cs typeface="Arial"/>
              </a:rPr>
              <a:t>x</a:t>
            </a:r>
            <a:r>
              <a:rPr sz="900" i="1" spc="-170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)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i="1" spc="70" dirty="0">
                <a:latin typeface="Menlo"/>
                <a:cs typeface="Menlo"/>
              </a:rPr>
              <a:t>∧</a:t>
            </a:r>
            <a:endParaRPr sz="900" dirty="0">
              <a:latin typeface="Menlo"/>
              <a:cs typeface="Menlo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1165948" y="1579092"/>
            <a:ext cx="35560" cy="0"/>
          </a:xfrm>
          <a:custGeom>
            <a:avLst/>
            <a:gdLst/>
            <a:ahLst/>
            <a:cxnLst/>
            <a:rect l="l" t="t" r="r" b="b"/>
            <a:pathLst>
              <a:path w="35559">
                <a:moveTo>
                  <a:pt x="0" y="0"/>
                </a:moveTo>
                <a:lnTo>
                  <a:pt x="3511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975867" y="1467332"/>
            <a:ext cx="2319783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65" dirty="0">
                <a:latin typeface="Arial"/>
                <a:cs typeface="Arial"/>
              </a:rPr>
              <a:t>has </a:t>
            </a:r>
            <a:r>
              <a:rPr sz="900" i="1" spc="-50" dirty="0">
                <a:latin typeface="Arial"/>
                <a:cs typeface="Arial"/>
              </a:rPr>
              <a:t> </a:t>
            </a:r>
            <a:r>
              <a:rPr sz="900" spc="35" dirty="0">
                <a:latin typeface="Arial"/>
                <a:cs typeface="Arial"/>
              </a:rPr>
              <a:t>3</a:t>
            </a:r>
            <a:r>
              <a:rPr sz="900" i="1" spc="35" dirty="0">
                <a:latin typeface="Arial"/>
                <a:cs typeface="Arial"/>
              </a:rPr>
              <a:t>D</a:t>
            </a:r>
            <a:r>
              <a:rPr sz="900" spc="35" dirty="0">
                <a:latin typeface="Arial"/>
                <a:cs typeface="Arial"/>
              </a:rPr>
              <a:t>(</a:t>
            </a:r>
            <a:r>
              <a:rPr sz="900" i="1" spc="35" dirty="0">
                <a:latin typeface="Arial"/>
                <a:cs typeface="Arial"/>
              </a:rPr>
              <a:t>w,</a:t>
            </a:r>
            <a:r>
              <a:rPr sz="900" i="1" spc="-105" dirty="0">
                <a:latin typeface="Arial"/>
                <a:cs typeface="Arial"/>
              </a:rPr>
              <a:t> </a:t>
            </a:r>
            <a:r>
              <a:rPr sz="900" i="1" spc="-30" dirty="0">
                <a:latin typeface="Arial"/>
                <a:cs typeface="Arial"/>
              </a:rPr>
              <a:t>y</a:t>
            </a:r>
            <a:r>
              <a:rPr sz="900" i="1" spc="-160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)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i="1" spc="70" dirty="0">
                <a:latin typeface="Menlo"/>
                <a:cs typeface="Menlo"/>
              </a:rPr>
              <a:t>∧</a:t>
            </a:r>
            <a:r>
              <a:rPr sz="900" i="1" spc="-350" dirty="0">
                <a:latin typeface="Menlo"/>
                <a:cs typeface="Menlo"/>
              </a:rPr>
              <a:t> </a:t>
            </a:r>
            <a:r>
              <a:rPr sz="900" i="1" spc="10" dirty="0">
                <a:latin typeface="Arial"/>
                <a:cs typeface="Arial"/>
              </a:rPr>
              <a:t>ED</a:t>
            </a:r>
            <a:r>
              <a:rPr sz="900" spc="10" dirty="0">
                <a:latin typeface="Arial"/>
                <a:cs typeface="Arial"/>
              </a:rPr>
              <a:t>(</a:t>
            </a:r>
            <a:r>
              <a:rPr sz="900" i="1" spc="10" dirty="0">
                <a:latin typeface="Arial"/>
                <a:cs typeface="Arial"/>
              </a:rPr>
              <a:t>z</a:t>
            </a:r>
            <a:r>
              <a:rPr sz="900" i="1" spc="-180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)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i="1" spc="70" dirty="0">
                <a:latin typeface="Menlo"/>
                <a:cs typeface="Menlo"/>
              </a:rPr>
              <a:t>∧</a:t>
            </a:r>
            <a:r>
              <a:rPr sz="900" i="1" spc="-350" dirty="0">
                <a:latin typeface="Menlo"/>
                <a:cs typeface="Menlo"/>
              </a:rPr>
              <a:t> </a:t>
            </a:r>
            <a:r>
              <a:rPr sz="900" i="1" spc="15" dirty="0">
                <a:latin typeface="Arial"/>
                <a:cs typeface="Arial"/>
              </a:rPr>
              <a:t>ED</a:t>
            </a:r>
            <a:r>
              <a:rPr sz="900" spc="15" dirty="0">
                <a:latin typeface="Arial"/>
                <a:cs typeface="Arial"/>
              </a:rPr>
              <a:t>(</a:t>
            </a:r>
            <a:r>
              <a:rPr sz="900" i="1" spc="15" dirty="0">
                <a:latin typeface="Arial"/>
                <a:cs typeface="Arial"/>
              </a:rPr>
              <a:t>w</a:t>
            </a:r>
            <a:r>
              <a:rPr sz="900" i="1" spc="-160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)))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027280" y="1467332"/>
            <a:ext cx="233679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latin typeface="Arial"/>
                <a:cs typeface="Arial"/>
              </a:rPr>
              <a:t>(15)</a:t>
            </a:r>
            <a:endParaRPr sz="90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3535184" y="2287638"/>
            <a:ext cx="35560" cy="0"/>
          </a:xfrm>
          <a:custGeom>
            <a:avLst/>
            <a:gdLst/>
            <a:ahLst/>
            <a:cxnLst/>
            <a:rect l="l" t="t" r="r" b="b"/>
            <a:pathLst>
              <a:path w="35560">
                <a:moveTo>
                  <a:pt x="0" y="0"/>
                </a:moveTo>
                <a:lnTo>
                  <a:pt x="3511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7" name="object 97"/>
          <p:cNvGraphicFramePr>
            <a:graphicFrameLocks noGrp="1"/>
          </p:cNvGraphicFramePr>
          <p:nvPr/>
        </p:nvGraphicFramePr>
        <p:xfrm>
          <a:off x="595520" y="1670280"/>
          <a:ext cx="3671231" cy="13075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3553"/>
                <a:gridCol w="3084083"/>
                <a:gridCol w="263595"/>
              </a:tblGrid>
              <a:tr h="187354">
                <a:tc>
                  <a:txBody>
                    <a:bodyPr/>
                    <a:lstStyle/>
                    <a:p>
                      <a:pPr marL="18415">
                        <a:lnSpc>
                          <a:spcPts val="875"/>
                        </a:lnSpc>
                      </a:pPr>
                      <a:r>
                        <a:rPr sz="900" i="1" spc="5" dirty="0">
                          <a:latin typeface="Menlo"/>
                          <a:cs typeface="Menlo"/>
                        </a:rPr>
                        <a:t>∀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x,</a:t>
                      </a:r>
                      <a:r>
                        <a:rPr sz="900" i="1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30" dirty="0">
                          <a:latin typeface="Arial"/>
                          <a:cs typeface="Arial"/>
                        </a:rPr>
                        <a:t>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875"/>
                        </a:lnSpc>
                      </a:pPr>
                      <a:r>
                        <a:rPr sz="900" spc="1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NTPCI</a:t>
                      </a:r>
                      <a:r>
                        <a:rPr sz="900" i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3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35" dirty="0">
                          <a:latin typeface="Arial"/>
                          <a:cs typeface="Arial"/>
                        </a:rPr>
                        <a:t>x,</a:t>
                      </a:r>
                      <a:r>
                        <a:rPr sz="900" i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i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5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170" dirty="0">
                          <a:latin typeface="Menlo"/>
                          <a:cs typeface="Menlo"/>
                        </a:rPr>
                        <a:t>≡</a:t>
                      </a:r>
                      <a:r>
                        <a:rPr sz="900" i="1" spc="-290" dirty="0">
                          <a:latin typeface="Menlo"/>
                          <a:cs typeface="Menlo"/>
                        </a:rPr>
                        <a:t> </a:t>
                      </a:r>
                      <a:r>
                        <a:rPr sz="900" i="1" spc="-25" dirty="0">
                          <a:latin typeface="Arial"/>
                          <a:cs typeface="Arial"/>
                        </a:rPr>
                        <a:t>PCI</a:t>
                      </a:r>
                      <a:r>
                        <a:rPr sz="900" i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3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35" dirty="0">
                          <a:latin typeface="Arial"/>
                          <a:cs typeface="Arial"/>
                        </a:rPr>
                        <a:t>x,</a:t>
                      </a:r>
                      <a:r>
                        <a:rPr sz="900" i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i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5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9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70" dirty="0">
                          <a:latin typeface="Menlo"/>
                          <a:cs typeface="Menlo"/>
                        </a:rPr>
                        <a:t>∧</a:t>
                      </a:r>
                      <a:r>
                        <a:rPr sz="900" i="1" spc="-340" dirty="0">
                          <a:latin typeface="Menlo"/>
                          <a:cs typeface="Menlo"/>
                        </a:rPr>
                        <a:t> </a:t>
                      </a:r>
                      <a:r>
                        <a:rPr sz="900" i="1" spc="-45" dirty="0">
                          <a:latin typeface="Menlo"/>
                          <a:cs typeface="Menlo"/>
                        </a:rPr>
                        <a:t>∀</a:t>
                      </a:r>
                      <a:r>
                        <a:rPr sz="900" i="1" spc="-45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9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i="1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2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25" dirty="0">
                          <a:latin typeface="Arial"/>
                          <a:cs typeface="Arial"/>
                        </a:rPr>
                        <a:t>z,</a:t>
                      </a:r>
                      <a:r>
                        <a:rPr sz="900" i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3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900" i="1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95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900" i="1" spc="95" dirty="0">
                          <a:latin typeface="Menlo"/>
                          <a:cs typeface="Menlo"/>
                        </a:rPr>
                        <a:t>→</a:t>
                      </a:r>
                      <a:r>
                        <a:rPr sz="900" i="1" spc="9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spc="9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95" dirty="0">
                          <a:latin typeface="Arial"/>
                          <a:cs typeface="Arial"/>
                        </a:rPr>
                        <a:t>z,</a:t>
                      </a:r>
                      <a:r>
                        <a:rPr sz="900" i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i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5" dirty="0">
                          <a:latin typeface="Arial"/>
                          <a:cs typeface="Arial"/>
                        </a:rPr>
                        <a:t>)))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795" algn="r">
                        <a:lnSpc>
                          <a:spcPts val="875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(16)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77139">
                <a:tc>
                  <a:txBody>
                    <a:bodyPr/>
                    <a:lstStyle/>
                    <a:p>
                      <a:pPr marL="18415">
                        <a:lnSpc>
                          <a:spcPts val="795"/>
                        </a:lnSpc>
                      </a:pPr>
                      <a:r>
                        <a:rPr sz="900" i="1" spc="5" dirty="0">
                          <a:latin typeface="Menlo"/>
                          <a:cs typeface="Menlo"/>
                        </a:rPr>
                        <a:t>∀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x,</a:t>
                      </a:r>
                      <a:r>
                        <a:rPr sz="900" i="1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30" dirty="0">
                          <a:latin typeface="Arial"/>
                          <a:cs typeface="Arial"/>
                        </a:rPr>
                        <a:t>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795"/>
                        </a:lnSpc>
                      </a:pPr>
                      <a:r>
                        <a:rPr sz="900" spc="1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TPCI</a:t>
                      </a:r>
                      <a:r>
                        <a:rPr sz="900" i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3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35" dirty="0">
                          <a:latin typeface="Arial"/>
                          <a:cs typeface="Arial"/>
                        </a:rPr>
                        <a:t>x,</a:t>
                      </a:r>
                      <a:r>
                        <a:rPr sz="900" i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i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5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170" dirty="0">
                          <a:latin typeface="Menlo"/>
                          <a:cs typeface="Menlo"/>
                        </a:rPr>
                        <a:t>≡</a:t>
                      </a:r>
                      <a:r>
                        <a:rPr sz="900" i="1" spc="-290" dirty="0">
                          <a:latin typeface="Menlo"/>
                          <a:cs typeface="Menlo"/>
                        </a:rPr>
                        <a:t> </a:t>
                      </a:r>
                      <a:r>
                        <a:rPr sz="900" i="1" spc="-25" dirty="0">
                          <a:latin typeface="Arial"/>
                          <a:cs typeface="Arial"/>
                        </a:rPr>
                        <a:t>PCI</a:t>
                      </a:r>
                      <a:r>
                        <a:rPr sz="900" i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3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35" dirty="0">
                          <a:latin typeface="Arial"/>
                          <a:cs typeface="Arial"/>
                        </a:rPr>
                        <a:t>x,</a:t>
                      </a:r>
                      <a:r>
                        <a:rPr sz="900" i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i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5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9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70" dirty="0">
                          <a:latin typeface="Menlo"/>
                          <a:cs typeface="Menlo"/>
                        </a:rPr>
                        <a:t>∧</a:t>
                      </a:r>
                      <a:r>
                        <a:rPr sz="900" i="1" spc="-340" dirty="0">
                          <a:latin typeface="Menlo"/>
                          <a:cs typeface="Menlo"/>
                        </a:rPr>
                        <a:t> </a:t>
                      </a:r>
                      <a:r>
                        <a:rPr sz="900" i="1" spc="10" dirty="0">
                          <a:latin typeface="Menlo"/>
                          <a:cs typeface="Menlo"/>
                        </a:rPr>
                        <a:t>¬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NTPCI</a:t>
                      </a:r>
                      <a:r>
                        <a:rPr sz="900" i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3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35" dirty="0">
                          <a:latin typeface="Arial"/>
                          <a:cs typeface="Arial"/>
                        </a:rPr>
                        <a:t>x,</a:t>
                      </a:r>
                      <a:r>
                        <a:rPr sz="900" i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i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5" dirty="0">
                          <a:latin typeface="Arial"/>
                          <a:cs typeface="Arial"/>
                        </a:rPr>
                        <a:t>))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795" algn="r">
                        <a:lnSpc>
                          <a:spcPts val="795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(17)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77139">
                <a:tc>
                  <a:txBody>
                    <a:bodyPr/>
                    <a:lstStyle/>
                    <a:p>
                      <a:pPr marL="18415">
                        <a:lnSpc>
                          <a:spcPts val="795"/>
                        </a:lnSpc>
                      </a:pPr>
                      <a:r>
                        <a:rPr sz="900" i="1" spc="5" dirty="0">
                          <a:latin typeface="Menlo"/>
                          <a:cs typeface="Menlo"/>
                        </a:rPr>
                        <a:t>∀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x,</a:t>
                      </a:r>
                      <a:r>
                        <a:rPr sz="900" i="1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30" dirty="0">
                          <a:latin typeface="Arial"/>
                          <a:cs typeface="Arial"/>
                        </a:rPr>
                        <a:t>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795"/>
                        </a:lnSpc>
                      </a:pPr>
                      <a:r>
                        <a:rPr sz="900" spc="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ELI</a:t>
                      </a:r>
                      <a:r>
                        <a:rPr sz="900" i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3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35" dirty="0">
                          <a:latin typeface="Arial"/>
                          <a:cs typeface="Arial"/>
                        </a:rPr>
                        <a:t>x,</a:t>
                      </a:r>
                      <a:r>
                        <a:rPr sz="900" i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i="1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5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170" dirty="0">
                          <a:latin typeface="Menlo"/>
                          <a:cs typeface="Menlo"/>
                        </a:rPr>
                        <a:t>≡</a:t>
                      </a:r>
                      <a:r>
                        <a:rPr sz="900" i="1" spc="-295" dirty="0">
                          <a:latin typeface="Menlo"/>
                          <a:cs typeface="Menlo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900" i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3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35" dirty="0">
                          <a:latin typeface="Arial"/>
                          <a:cs typeface="Arial"/>
                        </a:rPr>
                        <a:t>x,</a:t>
                      </a:r>
                      <a:r>
                        <a:rPr sz="900" i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i="1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5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9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70" dirty="0">
                          <a:latin typeface="Menlo"/>
                          <a:cs typeface="Menlo"/>
                        </a:rPr>
                        <a:t>∧</a:t>
                      </a:r>
                      <a:r>
                        <a:rPr sz="900" i="1" spc="-345" dirty="0">
                          <a:latin typeface="Menlo"/>
                          <a:cs typeface="Menlo"/>
                        </a:rPr>
                        <a:t> </a:t>
                      </a:r>
                      <a:r>
                        <a:rPr sz="900" i="1" spc="4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900" spc="4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45" dirty="0">
                          <a:latin typeface="Arial"/>
                          <a:cs typeface="Arial"/>
                        </a:rPr>
                        <a:t>y,</a:t>
                      </a:r>
                      <a:r>
                        <a:rPr sz="900" i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3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9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5" dirty="0">
                          <a:latin typeface="Arial"/>
                          <a:cs typeface="Arial"/>
                        </a:rPr>
                        <a:t>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795" algn="r">
                        <a:lnSpc>
                          <a:spcPts val="795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(18)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52863">
                <a:tc>
                  <a:txBody>
                    <a:bodyPr/>
                    <a:lstStyle/>
                    <a:p>
                      <a:pPr marL="18415">
                        <a:lnSpc>
                          <a:spcPts val="795"/>
                        </a:lnSpc>
                      </a:pPr>
                      <a:r>
                        <a:rPr sz="900" i="1" spc="5" dirty="0">
                          <a:latin typeface="Menlo"/>
                          <a:cs typeface="Menlo"/>
                        </a:rPr>
                        <a:t>∀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x,</a:t>
                      </a:r>
                      <a:r>
                        <a:rPr sz="900" i="1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30" dirty="0">
                          <a:latin typeface="Arial"/>
                          <a:cs typeface="Arial"/>
                        </a:rPr>
                        <a:t>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795"/>
                        </a:lnSpc>
                      </a:pPr>
                      <a:r>
                        <a:rPr sz="900" spc="1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PLI</a:t>
                      </a:r>
                      <a:r>
                        <a:rPr sz="900" i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3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35" dirty="0">
                          <a:latin typeface="Arial"/>
                          <a:cs typeface="Arial"/>
                        </a:rPr>
                        <a:t>x,</a:t>
                      </a:r>
                      <a:r>
                        <a:rPr sz="900" i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i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5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170" dirty="0">
                          <a:latin typeface="Menlo"/>
                          <a:cs typeface="Menlo"/>
                        </a:rPr>
                        <a:t>≡</a:t>
                      </a:r>
                      <a:r>
                        <a:rPr sz="900" i="1" spc="-290" dirty="0">
                          <a:latin typeface="Menlo"/>
                          <a:cs typeface="Menlo"/>
                        </a:rPr>
                        <a:t> </a:t>
                      </a:r>
                      <a:r>
                        <a:rPr sz="900" i="1" spc="20" dirty="0">
                          <a:latin typeface="Arial"/>
                          <a:cs typeface="Arial"/>
                        </a:rPr>
                        <a:t>PPO</a:t>
                      </a:r>
                      <a:r>
                        <a:rPr sz="900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20" dirty="0">
                          <a:latin typeface="Arial"/>
                          <a:cs typeface="Arial"/>
                        </a:rPr>
                        <a:t>x,</a:t>
                      </a:r>
                      <a:r>
                        <a:rPr sz="900" i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i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5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9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70" dirty="0">
                          <a:latin typeface="Menlo"/>
                          <a:cs typeface="Menlo"/>
                        </a:rPr>
                        <a:t>∧</a:t>
                      </a:r>
                      <a:r>
                        <a:rPr sz="900" i="1" spc="-340" dirty="0">
                          <a:latin typeface="Menlo"/>
                          <a:cs typeface="Menlo"/>
                        </a:rPr>
                        <a:t> </a:t>
                      </a:r>
                      <a:r>
                        <a:rPr sz="900" i="1" spc="-5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i="1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1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1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900" i="1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5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9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70" dirty="0">
                          <a:latin typeface="Menlo"/>
                          <a:cs typeface="Menlo"/>
                        </a:rPr>
                        <a:t>∧</a:t>
                      </a:r>
                      <a:r>
                        <a:rPr sz="900" i="1" spc="-340" dirty="0">
                          <a:latin typeface="Menlo"/>
                          <a:cs typeface="Menlo"/>
                        </a:rPr>
                        <a:t> </a:t>
                      </a:r>
                      <a:r>
                        <a:rPr sz="900" i="1" spc="-5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i="1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1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1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i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5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9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70" dirty="0">
                          <a:latin typeface="Menlo"/>
                          <a:cs typeface="Menlo"/>
                        </a:rPr>
                        <a:t>∧</a:t>
                      </a:r>
                      <a:r>
                        <a:rPr sz="900" i="1" spc="-340" dirty="0">
                          <a:latin typeface="Menlo"/>
                          <a:cs typeface="Menlo"/>
                        </a:rPr>
                        <a:t> </a:t>
                      </a:r>
                      <a:r>
                        <a:rPr sz="900" i="1" spc="-5" dirty="0">
                          <a:latin typeface="Menlo"/>
                          <a:cs typeface="Menlo"/>
                        </a:rPr>
                        <a:t>∃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z,</a:t>
                      </a:r>
                      <a:r>
                        <a:rPr sz="900" i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2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900" i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3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-35" dirty="0">
                          <a:latin typeface="Arial"/>
                          <a:cs typeface="Arial"/>
                        </a:rPr>
                        <a:t>has</a:t>
                      </a:r>
                      <a:r>
                        <a:rPr sz="900" i="1" spc="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2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00" i="1" spc="2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900" spc="2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25" dirty="0">
                          <a:latin typeface="Arial"/>
                          <a:cs typeface="Arial"/>
                        </a:rPr>
                        <a:t>z,</a:t>
                      </a:r>
                      <a:r>
                        <a:rPr sz="900" i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3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900" i="1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5" dirty="0">
                          <a:latin typeface="Arial"/>
                          <a:cs typeface="Arial"/>
                        </a:rPr>
                        <a:t>)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795"/>
                        </a:lnSpc>
                      </a:pPr>
                      <a:r>
                        <a:rPr sz="900" i="1" dirty="0">
                          <a:latin typeface="Menlo"/>
                          <a:cs typeface="Menlo"/>
                        </a:rPr>
                        <a:t>∧</a:t>
                      </a:r>
                      <a:endParaRPr sz="900">
                        <a:latin typeface="Menlo"/>
                        <a:cs typeface="Menlo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spc="5" dirty="0">
                          <a:latin typeface="Arial"/>
                          <a:cs typeface="Arial"/>
                        </a:rPr>
                        <a:t>(19)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78542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i="1" spc="5" dirty="0">
                          <a:latin typeface="Menlo"/>
                          <a:cs typeface="Menlo"/>
                        </a:rPr>
                        <a:t>∀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x,</a:t>
                      </a:r>
                      <a:r>
                        <a:rPr sz="900" i="1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30" dirty="0">
                          <a:latin typeface="Arial"/>
                          <a:cs typeface="Arial"/>
                        </a:rPr>
                        <a:t>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5404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00"/>
                        </a:lnSpc>
                      </a:pPr>
                      <a:r>
                        <a:rPr sz="900" i="1" spc="-65" dirty="0">
                          <a:latin typeface="Arial"/>
                          <a:cs typeface="Arial"/>
                        </a:rPr>
                        <a:t>has </a:t>
                      </a:r>
                      <a:r>
                        <a:rPr sz="900" i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3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00" i="1" spc="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900" spc="3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35" dirty="0">
                          <a:latin typeface="Arial"/>
                          <a:cs typeface="Arial"/>
                        </a:rPr>
                        <a:t>w,</a:t>
                      </a:r>
                      <a:r>
                        <a:rPr sz="900" i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i="1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5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9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70" dirty="0">
                          <a:latin typeface="Menlo"/>
                          <a:cs typeface="Menlo"/>
                        </a:rPr>
                        <a:t>∧</a:t>
                      </a:r>
                      <a:r>
                        <a:rPr sz="900" i="1" spc="-350" dirty="0">
                          <a:latin typeface="Menlo"/>
                          <a:cs typeface="Menlo"/>
                        </a:rPr>
                        <a:t> 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900" spc="1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900" i="1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5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9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70" dirty="0">
                          <a:latin typeface="Menlo"/>
                          <a:cs typeface="Menlo"/>
                        </a:rPr>
                        <a:t>∧</a:t>
                      </a:r>
                      <a:r>
                        <a:rPr sz="900" i="1" spc="-350" dirty="0">
                          <a:latin typeface="Menlo"/>
                          <a:cs typeface="Menlo"/>
                        </a:rPr>
                        <a:t> </a:t>
                      </a:r>
                      <a:r>
                        <a:rPr sz="900" i="1" spc="15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900" spc="1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900" i="1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5" dirty="0">
                          <a:latin typeface="Arial"/>
                          <a:cs typeface="Arial"/>
                        </a:rPr>
                        <a:t>)))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20" dirty="0">
                          <a:latin typeface="Arial"/>
                          <a:cs typeface="Arial"/>
                        </a:rPr>
                        <a:t>NTPLI</a:t>
                      </a:r>
                      <a:r>
                        <a:rPr sz="900" i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3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35" dirty="0">
                          <a:latin typeface="Arial"/>
                          <a:cs typeface="Arial"/>
                        </a:rPr>
                        <a:t>x,</a:t>
                      </a:r>
                      <a:r>
                        <a:rPr sz="900" i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i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5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170" dirty="0">
                          <a:latin typeface="Menlo"/>
                          <a:cs typeface="Menlo"/>
                        </a:rPr>
                        <a:t>≡</a:t>
                      </a:r>
                      <a:r>
                        <a:rPr sz="900" i="1" spc="-290" dirty="0">
                          <a:latin typeface="Menlo"/>
                          <a:cs typeface="Menlo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PLI</a:t>
                      </a:r>
                      <a:r>
                        <a:rPr sz="900" i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3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35" dirty="0">
                          <a:latin typeface="Arial"/>
                          <a:cs typeface="Arial"/>
                        </a:rPr>
                        <a:t>x,</a:t>
                      </a:r>
                      <a:r>
                        <a:rPr sz="900" i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i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5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9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70" dirty="0">
                          <a:latin typeface="Menlo"/>
                          <a:cs typeface="Menlo"/>
                        </a:rPr>
                        <a:t>∧</a:t>
                      </a:r>
                      <a:r>
                        <a:rPr sz="900" i="1" spc="-340" dirty="0">
                          <a:latin typeface="Menlo"/>
                          <a:cs typeface="Menlo"/>
                        </a:rPr>
                        <a:t> </a:t>
                      </a:r>
                      <a:r>
                        <a:rPr sz="900" i="1" spc="-45" dirty="0">
                          <a:latin typeface="Menlo"/>
                          <a:cs typeface="Menlo"/>
                        </a:rPr>
                        <a:t>∀</a:t>
                      </a:r>
                      <a:r>
                        <a:rPr sz="900" i="1" spc="-45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9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i="1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2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25" dirty="0">
                          <a:latin typeface="Arial"/>
                          <a:cs typeface="Arial"/>
                        </a:rPr>
                        <a:t>z,</a:t>
                      </a:r>
                      <a:r>
                        <a:rPr sz="900" i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3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900" i="1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95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900" i="1" spc="95" dirty="0">
                          <a:latin typeface="Menlo"/>
                          <a:cs typeface="Menlo"/>
                        </a:rPr>
                        <a:t>→</a:t>
                      </a:r>
                      <a:r>
                        <a:rPr sz="900" i="1" spc="9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spc="9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95" dirty="0">
                          <a:latin typeface="Arial"/>
                          <a:cs typeface="Arial"/>
                        </a:rPr>
                        <a:t>z,</a:t>
                      </a:r>
                      <a:r>
                        <a:rPr sz="900" i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i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5" dirty="0">
                          <a:latin typeface="Arial"/>
                          <a:cs typeface="Arial"/>
                        </a:rPr>
                        <a:t>)))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(20)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5404" marB="0"/>
                </a:tc>
              </a:tr>
              <a:tr h="187354">
                <a:tc>
                  <a:txBody>
                    <a:bodyPr/>
                    <a:lstStyle/>
                    <a:p>
                      <a:pPr marL="18415">
                        <a:lnSpc>
                          <a:spcPts val="795"/>
                        </a:lnSpc>
                      </a:pPr>
                      <a:r>
                        <a:rPr sz="900" i="1" spc="5" dirty="0">
                          <a:latin typeface="Menlo"/>
                          <a:cs typeface="Menlo"/>
                        </a:rPr>
                        <a:t>∀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x,</a:t>
                      </a:r>
                      <a:r>
                        <a:rPr sz="900" i="1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30" dirty="0">
                          <a:latin typeface="Arial"/>
                          <a:cs typeface="Arial"/>
                        </a:rPr>
                        <a:t>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795"/>
                        </a:lnSpc>
                      </a:pPr>
                      <a:r>
                        <a:rPr sz="900" spc="2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25" dirty="0">
                          <a:latin typeface="Arial"/>
                          <a:cs typeface="Arial"/>
                        </a:rPr>
                        <a:t>TPLI</a:t>
                      </a:r>
                      <a:r>
                        <a:rPr sz="900" i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3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35" dirty="0">
                          <a:latin typeface="Arial"/>
                          <a:cs typeface="Arial"/>
                        </a:rPr>
                        <a:t>x,</a:t>
                      </a:r>
                      <a:r>
                        <a:rPr sz="900" i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i="1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5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170" dirty="0">
                          <a:latin typeface="Menlo"/>
                          <a:cs typeface="Menlo"/>
                        </a:rPr>
                        <a:t>≡</a:t>
                      </a:r>
                      <a:r>
                        <a:rPr sz="900" i="1" spc="-295" dirty="0">
                          <a:latin typeface="Menlo"/>
                          <a:cs typeface="Menlo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PLI</a:t>
                      </a:r>
                      <a:r>
                        <a:rPr sz="900" i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3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35" dirty="0">
                          <a:latin typeface="Arial"/>
                          <a:cs typeface="Arial"/>
                        </a:rPr>
                        <a:t>x,</a:t>
                      </a:r>
                      <a:r>
                        <a:rPr sz="900" i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i="1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5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9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70" dirty="0">
                          <a:latin typeface="Menlo"/>
                          <a:cs typeface="Menlo"/>
                        </a:rPr>
                        <a:t>∧</a:t>
                      </a:r>
                      <a:r>
                        <a:rPr sz="900" i="1" spc="-345" dirty="0">
                          <a:latin typeface="Menlo"/>
                          <a:cs typeface="Menlo"/>
                        </a:rPr>
                        <a:t> </a:t>
                      </a:r>
                      <a:r>
                        <a:rPr sz="900" i="1" spc="25" dirty="0">
                          <a:latin typeface="Menlo"/>
                          <a:cs typeface="Menlo"/>
                        </a:rPr>
                        <a:t>¬</a:t>
                      </a:r>
                      <a:r>
                        <a:rPr sz="900" i="1" spc="25" dirty="0">
                          <a:latin typeface="Arial"/>
                          <a:cs typeface="Arial"/>
                        </a:rPr>
                        <a:t>NTPLI</a:t>
                      </a:r>
                      <a:r>
                        <a:rPr sz="900" i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3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i="1" spc="35" dirty="0">
                          <a:latin typeface="Arial"/>
                          <a:cs typeface="Arial"/>
                        </a:rPr>
                        <a:t>x,</a:t>
                      </a:r>
                      <a:r>
                        <a:rPr sz="900" i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i="1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5" dirty="0">
                          <a:latin typeface="Arial"/>
                          <a:cs typeface="Arial"/>
                        </a:rPr>
                        <a:t>))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795" algn="r">
                        <a:lnSpc>
                          <a:spcPts val="795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(21)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8" name="object 9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46</a:t>
            </a:r>
            <a:r>
              <a:rPr spc="50" dirty="0"/>
              <a:t>/59</a:t>
            </a:r>
          </a:p>
        </p:txBody>
      </p:sp>
      <p:sp>
        <p:nvSpPr>
          <p:cNvPr id="99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3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100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4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1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2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02551" y="1075398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326618" y="491591"/>
            <a:ext cx="3955415" cy="1559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Part-whole relations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in </a:t>
            </a:r>
            <a:r>
              <a:rPr sz="1400" spc="-30" dirty="0">
                <a:solidFill>
                  <a:srgbClr val="46AA78"/>
                </a:solidFill>
                <a:latin typeface="Arial"/>
                <a:cs typeface="Arial"/>
              </a:rPr>
              <a:t>natural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language 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(meronymy)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00">
              <a:latin typeface="Times New Roman"/>
              <a:cs typeface="Times New Roman"/>
            </a:endParaRPr>
          </a:p>
          <a:p>
            <a:pPr marL="309880">
              <a:lnSpc>
                <a:spcPct val="100000"/>
              </a:lnSpc>
            </a:pPr>
            <a:r>
              <a:rPr sz="1050" spc="-25" dirty="0">
                <a:latin typeface="Arial"/>
                <a:cs typeface="Arial"/>
              </a:rPr>
              <a:t>Part</a:t>
            </a:r>
            <a:r>
              <a:rPr sz="1050" spc="-20" dirty="0">
                <a:latin typeface="Arial"/>
                <a:cs typeface="Arial"/>
              </a:rPr>
              <a:t> of?</a:t>
            </a:r>
            <a:endParaRPr sz="1050">
              <a:latin typeface="Arial"/>
              <a:cs typeface="Arial"/>
            </a:endParaRPr>
          </a:p>
          <a:p>
            <a:pPr marL="425450" indent="-115570">
              <a:lnSpc>
                <a:spcPct val="100000"/>
              </a:lnSpc>
              <a:spcBef>
                <a:spcPts val="30"/>
              </a:spcBef>
              <a:buFont typeface="Arial"/>
              <a:buChar char="*"/>
              <a:tabLst>
                <a:tab pos="426084" algn="l"/>
              </a:tabLst>
            </a:pPr>
            <a:r>
              <a:rPr sz="1050" spc="-45" dirty="0">
                <a:latin typeface="Arial"/>
                <a:cs typeface="Arial"/>
              </a:rPr>
              <a:t>Centimeter </a:t>
            </a:r>
            <a:r>
              <a:rPr sz="1050" spc="-20" dirty="0">
                <a:latin typeface="Arial"/>
                <a:cs typeface="Arial"/>
              </a:rPr>
              <a:t>part of 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Decimeter</a:t>
            </a:r>
            <a:endParaRPr sz="1050">
              <a:latin typeface="Arial"/>
              <a:cs typeface="Arial"/>
            </a:endParaRPr>
          </a:p>
          <a:p>
            <a:pPr marL="425450" indent="-115570">
              <a:lnSpc>
                <a:spcPct val="100000"/>
              </a:lnSpc>
              <a:spcBef>
                <a:spcPts val="30"/>
              </a:spcBef>
              <a:buFont typeface="Arial"/>
              <a:buChar char="*"/>
              <a:tabLst>
                <a:tab pos="426084" algn="l"/>
              </a:tabLst>
            </a:pPr>
            <a:r>
              <a:rPr sz="1050" spc="-45" dirty="0">
                <a:latin typeface="Arial"/>
                <a:cs typeface="Arial"/>
              </a:rPr>
              <a:t>Decimeter </a:t>
            </a:r>
            <a:r>
              <a:rPr sz="1050" spc="-20" dirty="0">
                <a:latin typeface="Arial"/>
                <a:cs typeface="Arial"/>
              </a:rPr>
              <a:t>part of</a:t>
            </a:r>
            <a:r>
              <a:rPr sz="1050" spc="220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Meter</a:t>
            </a:r>
            <a:endParaRPr sz="1050">
              <a:latin typeface="Arial"/>
              <a:cs typeface="Arial"/>
            </a:endParaRPr>
          </a:p>
          <a:p>
            <a:pPr marL="309880">
              <a:lnSpc>
                <a:spcPct val="100000"/>
              </a:lnSpc>
              <a:spcBef>
                <a:spcPts val="30"/>
              </a:spcBef>
            </a:pPr>
            <a:r>
              <a:rPr sz="1050" spc="-10" dirty="0">
                <a:latin typeface="Arial"/>
                <a:cs typeface="Arial"/>
              </a:rPr>
              <a:t>— </a:t>
            </a:r>
            <a:r>
              <a:rPr sz="1050" i="1" spc="-45" dirty="0">
                <a:latin typeface="Arial"/>
                <a:cs typeface="Arial"/>
              </a:rPr>
              <a:t>therefore </a:t>
            </a:r>
            <a:r>
              <a:rPr sz="1050" spc="-45" dirty="0">
                <a:latin typeface="Arial"/>
                <a:cs typeface="Arial"/>
              </a:rPr>
              <a:t>Centimeter </a:t>
            </a:r>
            <a:r>
              <a:rPr sz="1050" spc="-20" dirty="0">
                <a:latin typeface="Arial"/>
                <a:cs typeface="Arial"/>
              </a:rPr>
              <a:t>part of </a:t>
            </a:r>
            <a:r>
              <a:rPr sz="1050" spc="185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Meter</a:t>
            </a:r>
            <a:endParaRPr sz="1050">
              <a:latin typeface="Arial"/>
              <a:cs typeface="Arial"/>
            </a:endParaRPr>
          </a:p>
          <a:p>
            <a:pPr marL="309880">
              <a:lnSpc>
                <a:spcPct val="100000"/>
              </a:lnSpc>
              <a:spcBef>
                <a:spcPts val="30"/>
              </a:spcBef>
            </a:pPr>
            <a:r>
              <a:rPr sz="1050" i="1" spc="110" dirty="0">
                <a:latin typeface="Arial"/>
                <a:cs typeface="Arial"/>
              </a:rPr>
              <a:t>* </a:t>
            </a:r>
            <a:r>
              <a:rPr sz="1050" spc="-25" dirty="0">
                <a:latin typeface="Arial"/>
                <a:cs typeface="Arial"/>
              </a:rPr>
              <a:t>Meter </a:t>
            </a:r>
            <a:r>
              <a:rPr sz="1050" spc="-20" dirty="0">
                <a:latin typeface="Arial"/>
                <a:cs typeface="Arial"/>
              </a:rPr>
              <a:t>part of</a:t>
            </a:r>
            <a:r>
              <a:rPr sz="1050" spc="135" dirty="0"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SI</a:t>
            </a:r>
            <a:endParaRPr sz="1050">
              <a:latin typeface="Arial"/>
              <a:cs typeface="Arial"/>
            </a:endParaRPr>
          </a:p>
          <a:p>
            <a:pPr marL="309880">
              <a:lnSpc>
                <a:spcPct val="100000"/>
              </a:lnSpc>
              <a:spcBef>
                <a:spcPts val="35"/>
              </a:spcBef>
            </a:pPr>
            <a:r>
              <a:rPr sz="1050" spc="-10" dirty="0">
                <a:latin typeface="Arial"/>
                <a:cs typeface="Arial"/>
              </a:rPr>
              <a:t>— </a:t>
            </a:r>
            <a:r>
              <a:rPr sz="1050" spc="-5" dirty="0">
                <a:latin typeface="Arial"/>
                <a:cs typeface="Arial"/>
              </a:rPr>
              <a:t>but </a:t>
            </a:r>
            <a:r>
              <a:rPr sz="1050" i="1" spc="-10" dirty="0">
                <a:latin typeface="Arial"/>
                <a:cs typeface="Arial"/>
              </a:rPr>
              <a:t>not </a:t>
            </a:r>
            <a:r>
              <a:rPr sz="1050" spc="-45" dirty="0">
                <a:latin typeface="Arial"/>
                <a:cs typeface="Arial"/>
              </a:rPr>
              <a:t>Centimeter </a:t>
            </a:r>
            <a:r>
              <a:rPr sz="1050" spc="-20" dirty="0">
                <a:latin typeface="Arial"/>
                <a:cs typeface="Arial"/>
              </a:rPr>
              <a:t>part of </a:t>
            </a:r>
            <a:r>
              <a:rPr sz="1050" spc="210" dirty="0"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SI</a:t>
            </a:r>
            <a:endParaRPr sz="105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364444" y="3365112"/>
            <a:ext cx="19240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35" dirty="0">
                <a:latin typeface="Arial"/>
                <a:cs typeface="Arial"/>
              </a:rPr>
              <a:t>5/59</a:t>
            </a:r>
            <a:endParaRPr sz="600">
              <a:latin typeface="Arial"/>
              <a:cs typeface="Arial"/>
            </a:endParaRPr>
          </a:p>
        </p:txBody>
      </p:sp>
      <p:sp>
        <p:nvSpPr>
          <p:cNvPr id="91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2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3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4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02551" y="1149248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02551" y="135928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02551" y="1569313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02551" y="1951418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02551" y="233353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02551" y="2543568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624394" y="491591"/>
            <a:ext cx="3890455" cy="24031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8070">
              <a:lnSpc>
                <a:spcPct val="100000"/>
              </a:lnSpc>
            </a:pP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Implementability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184150" marR="1534795" indent="-171450">
              <a:lnSpc>
                <a:spcPct val="125299"/>
              </a:lnSpc>
              <a:spcBef>
                <a:spcPts val="985"/>
              </a:spcBef>
              <a:buFont typeface="Arial"/>
              <a:buChar char="•"/>
            </a:pPr>
            <a:r>
              <a:rPr sz="1050" spc="-25" dirty="0">
                <a:latin typeface="Arial"/>
                <a:cs typeface="Arial"/>
              </a:rPr>
              <a:t>KGEMT </a:t>
            </a:r>
            <a:r>
              <a:rPr sz="1050" spc="-60" dirty="0">
                <a:latin typeface="Arial"/>
                <a:cs typeface="Arial"/>
              </a:rPr>
              <a:t>requires </a:t>
            </a:r>
            <a:r>
              <a:rPr sz="1050" spc="-80" dirty="0">
                <a:latin typeface="Arial"/>
                <a:cs typeface="Arial"/>
              </a:rPr>
              <a:t>second </a:t>
            </a:r>
            <a:r>
              <a:rPr sz="1050" spc="-55" dirty="0">
                <a:latin typeface="Arial"/>
                <a:cs typeface="Arial"/>
              </a:rPr>
              <a:t>order </a:t>
            </a:r>
            <a:r>
              <a:rPr sz="1050" spc="-35" dirty="0">
                <a:latin typeface="Arial"/>
                <a:cs typeface="Arial"/>
              </a:rPr>
              <a:t>logic  </a:t>
            </a:r>
            <a:endParaRPr lang="en-US" sz="1050" spc="-35" dirty="0" smtClean="0">
              <a:latin typeface="Arial"/>
              <a:cs typeface="Arial"/>
            </a:endParaRPr>
          </a:p>
          <a:p>
            <a:pPr marL="184150" marR="1534795" indent="-171450">
              <a:lnSpc>
                <a:spcPct val="125299"/>
              </a:lnSpc>
              <a:spcBef>
                <a:spcPts val="985"/>
              </a:spcBef>
              <a:buFont typeface="Arial"/>
              <a:buChar char="•"/>
            </a:pPr>
            <a:r>
              <a:rPr sz="1050" spc="-45" dirty="0" smtClean="0">
                <a:latin typeface="Arial"/>
                <a:cs typeface="Arial"/>
              </a:rPr>
              <a:t>No </a:t>
            </a:r>
            <a:r>
              <a:rPr sz="1050" spc="-30" dirty="0">
                <a:latin typeface="Arial"/>
                <a:cs typeface="Arial"/>
              </a:rPr>
              <a:t>definitions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40" dirty="0">
                <a:latin typeface="Arial"/>
                <a:cs typeface="Arial"/>
              </a:rPr>
              <a:t>relations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19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OWL</a:t>
            </a:r>
            <a:endParaRPr sz="1050" dirty="0">
              <a:latin typeface="Arial"/>
              <a:cs typeface="Arial"/>
            </a:endParaRPr>
          </a:p>
          <a:p>
            <a:pPr marL="184150" marR="40640" indent="-171450">
              <a:lnSpc>
                <a:spcPct val="102699"/>
              </a:lnSpc>
              <a:spcBef>
                <a:spcPts val="295"/>
              </a:spcBef>
              <a:buFont typeface="Arial"/>
              <a:buChar char="•"/>
            </a:pPr>
            <a:r>
              <a:rPr sz="1050" spc="-45" dirty="0">
                <a:latin typeface="Arial"/>
                <a:cs typeface="Arial"/>
              </a:rPr>
              <a:t>Recollect </a:t>
            </a:r>
            <a:r>
              <a:rPr sz="1050" spc="-30" dirty="0">
                <a:latin typeface="Arial"/>
                <a:cs typeface="Arial"/>
              </a:rPr>
              <a:t>object </a:t>
            </a:r>
            <a:r>
              <a:rPr sz="1050" spc="-35" dirty="0">
                <a:latin typeface="Arial"/>
                <a:cs typeface="Arial"/>
              </a:rPr>
              <a:t>property </a:t>
            </a:r>
            <a:r>
              <a:rPr sz="1050" spc="-45" dirty="0">
                <a:latin typeface="Arial"/>
                <a:cs typeface="Arial"/>
              </a:rPr>
              <a:t>characteristics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25" dirty="0">
                <a:latin typeface="Arial"/>
                <a:cs typeface="Arial"/>
              </a:rPr>
              <a:t>different </a:t>
            </a:r>
            <a:r>
              <a:rPr sz="1050" spc="-40" dirty="0">
                <a:latin typeface="Arial"/>
                <a:cs typeface="Arial"/>
              </a:rPr>
              <a:t>OWL  </a:t>
            </a:r>
            <a:r>
              <a:rPr sz="1050" spc="-80" dirty="0">
                <a:latin typeface="Arial"/>
                <a:cs typeface="Arial"/>
              </a:rPr>
              <a:t>species</a:t>
            </a:r>
            <a:endParaRPr sz="1050" dirty="0">
              <a:latin typeface="Arial"/>
              <a:cs typeface="Arial"/>
            </a:endParaRPr>
          </a:p>
          <a:p>
            <a:pPr marL="184150" marR="348615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15" dirty="0">
                <a:latin typeface="Arial"/>
                <a:cs typeface="Arial"/>
              </a:rPr>
              <a:t>What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25" dirty="0">
                <a:latin typeface="Arial"/>
                <a:cs typeface="Arial"/>
              </a:rPr>
              <a:t>lost </a:t>
            </a:r>
            <a:r>
              <a:rPr sz="1050" spc="-50" dirty="0">
                <a:latin typeface="Arial"/>
                <a:cs typeface="Arial"/>
              </a:rPr>
              <a:t>regarding </a:t>
            </a:r>
            <a:r>
              <a:rPr sz="1050" spc="-45" dirty="0">
                <a:latin typeface="Arial"/>
                <a:cs typeface="Arial"/>
              </a:rPr>
              <a:t>representation </a:t>
            </a:r>
            <a:r>
              <a:rPr sz="1050" spc="-50" dirty="0">
                <a:latin typeface="Arial"/>
                <a:cs typeface="Arial"/>
              </a:rPr>
              <a:t>and, </a:t>
            </a:r>
            <a:r>
              <a:rPr sz="1050" spc="-60" dirty="0">
                <a:latin typeface="Arial"/>
                <a:cs typeface="Arial"/>
              </a:rPr>
              <a:t>consequently,  reasoning </a:t>
            </a:r>
            <a:r>
              <a:rPr sz="1050" spc="-5" dirty="0">
                <a:latin typeface="Arial"/>
                <a:cs typeface="Arial"/>
              </a:rPr>
              <a:t>within</a:t>
            </a:r>
            <a:r>
              <a:rPr sz="1050" spc="125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OWL?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4"/>
              </a:spcBef>
              <a:buFont typeface="Arial"/>
              <a:buChar char="•"/>
            </a:pPr>
            <a:r>
              <a:rPr sz="1050" spc="-65" dirty="0">
                <a:latin typeface="Arial"/>
                <a:cs typeface="Arial"/>
              </a:rPr>
              <a:t>Is  </a:t>
            </a:r>
            <a:r>
              <a:rPr sz="1050" spc="-40" dirty="0">
                <a:latin typeface="Arial"/>
                <a:cs typeface="Arial"/>
              </a:rPr>
              <a:t>there </a:t>
            </a:r>
            <a:r>
              <a:rPr sz="1050" spc="-85" dirty="0">
                <a:latin typeface="Arial"/>
                <a:cs typeface="Arial"/>
              </a:rPr>
              <a:t>a  way 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45" dirty="0">
                <a:latin typeface="Arial"/>
                <a:cs typeface="Arial"/>
              </a:rPr>
              <a:t>avoid</a:t>
            </a:r>
            <a:r>
              <a:rPr sz="1050" spc="-35" dirty="0">
                <a:latin typeface="Arial"/>
                <a:cs typeface="Arial"/>
              </a:rPr>
              <a:t> this?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4"/>
              </a:spcBef>
              <a:buFont typeface="Arial"/>
              <a:buChar char="•"/>
            </a:pPr>
            <a:r>
              <a:rPr sz="1050" spc="-90" dirty="0">
                <a:latin typeface="Arial"/>
                <a:cs typeface="Arial"/>
              </a:rPr>
              <a:t>Yes,  </a:t>
            </a:r>
            <a:r>
              <a:rPr sz="1050" spc="-5" dirty="0">
                <a:latin typeface="Arial"/>
                <a:cs typeface="Arial"/>
              </a:rPr>
              <a:t>but </a:t>
            </a:r>
            <a:r>
              <a:rPr sz="1050" spc="-30" dirty="0">
                <a:latin typeface="Arial"/>
                <a:cs typeface="Arial"/>
              </a:rPr>
              <a:t>computationally </a:t>
            </a:r>
            <a:r>
              <a:rPr sz="1050" spc="-35" dirty="0">
                <a:latin typeface="Arial"/>
                <a:cs typeface="Arial"/>
              </a:rPr>
              <a:t>costly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-10" dirty="0">
                <a:latin typeface="Arial"/>
                <a:cs typeface="Arial"/>
              </a:rPr>
              <a:t>not </a:t>
            </a:r>
            <a:r>
              <a:rPr sz="1050" spc="-50" dirty="0">
                <a:latin typeface="Arial"/>
                <a:cs typeface="Arial"/>
              </a:rPr>
              <a:t>‘easy’  </a:t>
            </a:r>
            <a:r>
              <a:rPr sz="1050" spc="-35" dirty="0">
                <a:latin typeface="Arial"/>
                <a:cs typeface="Arial"/>
              </a:rPr>
              <a:t>yet:  </a:t>
            </a:r>
            <a:r>
              <a:rPr sz="1050" spc="-40" dirty="0">
                <a:latin typeface="Arial"/>
                <a:cs typeface="Arial"/>
              </a:rPr>
              <a:t>e.g.,</a:t>
            </a:r>
            <a:r>
              <a:rPr sz="1050" spc="200" dirty="0">
                <a:latin typeface="Arial"/>
                <a:cs typeface="Arial"/>
              </a:rPr>
              <a:t> </a:t>
            </a:r>
            <a:r>
              <a:rPr sz="1050" spc="-40" dirty="0" smtClean="0">
                <a:latin typeface="Arial"/>
                <a:cs typeface="Arial"/>
              </a:rPr>
              <a:t>OWL</a:t>
            </a:r>
            <a:r>
              <a:rPr lang="en-US" sz="1050" dirty="0">
                <a:latin typeface="Arial"/>
                <a:cs typeface="Arial"/>
              </a:rPr>
              <a:t> </a:t>
            </a:r>
            <a:r>
              <a:rPr sz="1050" spc="195" dirty="0" smtClean="0">
                <a:latin typeface="Arial"/>
                <a:cs typeface="Arial"/>
              </a:rPr>
              <a:t>+ </a:t>
            </a:r>
            <a:r>
              <a:rPr sz="1050" spc="-65" dirty="0">
                <a:latin typeface="Arial"/>
                <a:cs typeface="Arial"/>
              </a:rPr>
              <a:t>Common  </a:t>
            </a:r>
            <a:r>
              <a:rPr sz="1050" spc="-40" dirty="0">
                <a:latin typeface="Arial"/>
                <a:cs typeface="Arial"/>
              </a:rPr>
              <a:t>Logic </a:t>
            </a:r>
            <a:r>
              <a:rPr sz="1050" spc="-5" dirty="0">
                <a:latin typeface="Arial"/>
                <a:cs typeface="Arial"/>
              </a:rPr>
              <a:t>within </a:t>
            </a:r>
            <a:r>
              <a:rPr sz="1050" spc="-30" dirty="0">
                <a:latin typeface="Arial"/>
                <a:cs typeface="Arial"/>
              </a:rPr>
              <a:t>DOL (recall</a:t>
            </a:r>
            <a:r>
              <a:rPr sz="1050" spc="100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Ch4)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47/59</a:t>
            </a:r>
            <a:endParaRPr sz="600">
              <a:latin typeface="Arial"/>
              <a:cs typeface="Arial"/>
            </a:endParaRPr>
          </a:p>
        </p:txBody>
      </p:sp>
      <p:sp>
        <p:nvSpPr>
          <p:cNvPr id="96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7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8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9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2020176" y="491591"/>
            <a:ext cx="56769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Outline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310743" y="926947"/>
            <a:ext cx="160096" cy="160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350253" y="940536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solidFill>
                  <a:srgbClr val="FBFDFC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541032" y="1150747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41032" y="132281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41032" y="149490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516636" y="910399"/>
            <a:ext cx="1063625" cy="703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5" dirty="0">
                <a:solidFill>
                  <a:srgbClr val="D9EDE4"/>
                </a:solidFill>
                <a:latin typeface="Arial"/>
                <a:cs typeface="Arial"/>
                <a:hlinkClick r:id="rId5" action="ppaction://hlinksldjump"/>
              </a:rPr>
              <a:t>Parts</a:t>
            </a:r>
            <a:endParaRPr sz="1050">
              <a:latin typeface="Arial"/>
              <a:cs typeface="Arial"/>
            </a:endParaRPr>
          </a:p>
          <a:p>
            <a:pPr marL="151130" marR="5080">
              <a:lnSpc>
                <a:spcPct val="102600"/>
              </a:lnSpc>
            </a:pPr>
            <a:r>
              <a:rPr sz="1050" spc="-45" dirty="0">
                <a:solidFill>
                  <a:srgbClr val="CCCCCC"/>
                </a:solidFill>
                <a:latin typeface="Arial"/>
                <a:cs typeface="Arial"/>
                <a:hlinkClick r:id="rId6" action="ppaction://hlinksldjump"/>
              </a:rPr>
              <a:t>Meronymy </a:t>
            </a:r>
            <a:r>
              <a:rPr sz="1050" spc="-4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50" dirty="0">
                <a:solidFill>
                  <a:srgbClr val="CCCCCC"/>
                </a:solidFill>
                <a:latin typeface="Arial"/>
                <a:cs typeface="Arial"/>
                <a:hlinkClick r:id="rId7" action="ppaction://hlinksldjump"/>
              </a:rPr>
              <a:t>Mereology </a:t>
            </a:r>
            <a:r>
              <a:rPr sz="1050" spc="-50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35" dirty="0">
                <a:solidFill>
                  <a:srgbClr val="CCCCCC"/>
                </a:solidFill>
                <a:latin typeface="Arial"/>
                <a:cs typeface="Arial"/>
                <a:hlinkClick r:id="rId8" action="ppaction://hlinksldjump"/>
              </a:rPr>
              <a:t>Implementation</a:t>
            </a:r>
            <a:endParaRPr sz="1050"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310743" y="1743202"/>
            <a:ext cx="160096" cy="160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41032" y="1967001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41032" y="2139086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41032" y="2311158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350252" y="1722295"/>
            <a:ext cx="3326397" cy="6627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marR="204470" indent="-305435">
              <a:lnSpc>
                <a:spcPct val="102600"/>
              </a:lnSpc>
            </a:pPr>
            <a:r>
              <a:rPr sz="1200" b="1" spc="-15" baseline="3472" dirty="0">
                <a:solidFill>
                  <a:srgbClr val="FBFDFC"/>
                </a:solidFill>
                <a:latin typeface="Arial"/>
                <a:cs typeface="Arial"/>
              </a:rPr>
              <a:t>2 </a:t>
            </a:r>
            <a:r>
              <a:rPr sz="1050" spc="-55" dirty="0">
                <a:solidFill>
                  <a:srgbClr val="D9EDE4"/>
                </a:solidFill>
                <a:latin typeface="Arial"/>
                <a:cs typeface="Arial"/>
                <a:hlinkClick r:id="rId9" action="ppaction://hlinksldjump"/>
              </a:rPr>
              <a:t>Taxonomy </a:t>
            </a:r>
            <a:r>
              <a:rPr sz="1050" spc="-20" dirty="0">
                <a:solidFill>
                  <a:srgbClr val="D9EDE4"/>
                </a:solidFill>
                <a:latin typeface="Arial"/>
                <a:cs typeface="Arial"/>
                <a:hlinkClick r:id="rId9" action="ppaction://hlinksldjump"/>
              </a:rPr>
              <a:t>of </a:t>
            </a:r>
            <a:r>
              <a:rPr sz="1050" spc="-55" dirty="0">
                <a:solidFill>
                  <a:srgbClr val="D9EDE4"/>
                </a:solidFill>
                <a:latin typeface="Arial"/>
                <a:cs typeface="Arial"/>
                <a:hlinkClick r:id="rId9" action="ppaction://hlinksldjump"/>
              </a:rPr>
              <a:t>types </a:t>
            </a:r>
            <a:r>
              <a:rPr sz="1050" spc="-20" dirty="0">
                <a:solidFill>
                  <a:srgbClr val="D9EDE4"/>
                </a:solidFill>
                <a:latin typeface="Arial"/>
                <a:cs typeface="Arial"/>
                <a:hlinkClick r:id="rId9" action="ppaction://hlinksldjump"/>
              </a:rPr>
              <a:t>of </a:t>
            </a:r>
            <a:r>
              <a:rPr sz="1050" spc="-35" dirty="0">
                <a:solidFill>
                  <a:srgbClr val="D9EDE4"/>
                </a:solidFill>
                <a:latin typeface="Arial"/>
                <a:cs typeface="Arial"/>
                <a:hlinkClick r:id="rId9" action="ppaction://hlinksldjump"/>
              </a:rPr>
              <a:t>part-whole </a:t>
            </a: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9" action="ppaction://hlinksldjump"/>
              </a:rPr>
              <a:t>relations </a:t>
            </a:r>
            <a:r>
              <a:rPr sz="1050" spc="-40" dirty="0">
                <a:solidFill>
                  <a:srgbClr val="D9EDE4"/>
                </a:solidFill>
                <a:latin typeface="Arial"/>
                <a:cs typeface="Arial"/>
              </a:rPr>
              <a:t> </a:t>
            </a:r>
            <a:r>
              <a:rPr sz="1050" spc="-35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The</a:t>
            </a:r>
            <a:r>
              <a:rPr sz="1050" spc="-2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0" action="ppaction://hlinksldjump"/>
              </a:rPr>
              <a:t>taxonomy</a:t>
            </a:r>
            <a:endParaRPr sz="1050" dirty="0">
              <a:latin typeface="Arial"/>
              <a:cs typeface="Arial"/>
            </a:endParaRPr>
          </a:p>
          <a:p>
            <a:pPr marL="317500" marR="5080">
              <a:lnSpc>
                <a:spcPct val="102699"/>
              </a:lnSpc>
            </a:pPr>
            <a:r>
              <a:rPr sz="1050" spc="-5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Using </a:t>
            </a:r>
            <a:r>
              <a:rPr sz="1050" spc="-3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the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taxonomy </a:t>
            </a:r>
            <a:r>
              <a:rPr sz="1050" spc="-2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of </a:t>
            </a:r>
            <a:r>
              <a:rPr sz="1050" spc="-35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part-whole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  <a:hlinkClick r:id="rId11" action="ppaction://hlinksldjump"/>
              </a:rPr>
              <a:t>relations </a:t>
            </a:r>
            <a:r>
              <a:rPr sz="1050" spc="-40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050" spc="-60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RBox</a:t>
            </a:r>
            <a:r>
              <a:rPr sz="1050" spc="30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 </a:t>
            </a:r>
            <a:r>
              <a:rPr sz="1050" spc="-25" dirty="0">
                <a:solidFill>
                  <a:srgbClr val="CCCCCC"/>
                </a:solidFill>
                <a:latin typeface="Arial"/>
                <a:cs typeface="Arial"/>
                <a:hlinkClick r:id="rId12" action="ppaction://hlinksldjump"/>
              </a:rPr>
              <a:t>Compatibility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310743" y="2559456"/>
            <a:ext cx="160096" cy="160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350253" y="2573058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solidFill>
                  <a:srgbClr val="FBFDFC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16636" y="2542908"/>
            <a:ext cx="3160014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13" action="ppaction://hlinksldjump"/>
              </a:rPr>
              <a:t>Extending </a:t>
            </a:r>
            <a:r>
              <a:rPr sz="1050" spc="-30" dirty="0">
                <a:solidFill>
                  <a:srgbClr val="D9EDE4"/>
                </a:solidFill>
                <a:latin typeface="Arial"/>
                <a:cs typeface="Arial"/>
                <a:hlinkClick r:id="rId13" action="ppaction://hlinksldjump"/>
              </a:rPr>
              <a:t>the </a:t>
            </a:r>
            <a:r>
              <a:rPr sz="1050" spc="-40" dirty="0">
                <a:solidFill>
                  <a:srgbClr val="D9EDE4"/>
                </a:solidFill>
                <a:latin typeface="Arial"/>
                <a:cs typeface="Arial"/>
                <a:hlinkClick r:id="rId13" action="ppaction://hlinksldjump"/>
              </a:rPr>
              <a:t>foundations </a:t>
            </a:r>
            <a:r>
              <a:rPr sz="1050" spc="-25" dirty="0">
                <a:solidFill>
                  <a:srgbClr val="D9EDE4"/>
                </a:solidFill>
                <a:latin typeface="Arial"/>
                <a:cs typeface="Arial"/>
                <a:hlinkClick r:id="rId13" action="ppaction://hlinksldjump"/>
              </a:rPr>
              <a:t>for </a:t>
            </a:r>
            <a:r>
              <a:rPr sz="1050" spc="-55" dirty="0">
                <a:solidFill>
                  <a:srgbClr val="D9EDE4"/>
                </a:solidFill>
                <a:latin typeface="Arial"/>
                <a:cs typeface="Arial"/>
                <a:hlinkClick r:id="rId13" action="ppaction://hlinksldjump"/>
              </a:rPr>
              <a:t>broader  </a:t>
            </a:r>
            <a:r>
              <a:rPr sz="1050" spc="-20" dirty="0">
                <a:solidFill>
                  <a:srgbClr val="D9EDE4"/>
                </a:solidFill>
                <a:latin typeface="Arial"/>
                <a:cs typeface="Arial"/>
                <a:hlinkClick r:id="rId13" action="ppaction://hlinksldjump"/>
              </a:rPr>
              <a:t> </a:t>
            </a:r>
            <a:r>
              <a:rPr sz="1050" spc="-100" dirty="0">
                <a:solidFill>
                  <a:srgbClr val="D9EDE4"/>
                </a:solidFill>
                <a:latin typeface="Arial"/>
                <a:cs typeface="Arial"/>
                <a:hlinkClick r:id="rId13" action="ppaction://hlinksldjump"/>
              </a:rPr>
              <a:t>use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310743" y="2859494"/>
            <a:ext cx="160096" cy="160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350253" y="2842945"/>
            <a:ext cx="1686560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5" baseline="3472" dirty="0">
                <a:solidFill>
                  <a:srgbClr val="ECF6F1"/>
                </a:solidFill>
                <a:latin typeface="Arial"/>
                <a:cs typeface="Arial"/>
              </a:rPr>
              <a:t>4    </a:t>
            </a:r>
            <a:r>
              <a:rPr sz="1050" spc="-30" dirty="0">
                <a:solidFill>
                  <a:srgbClr val="46AA78"/>
                </a:solidFill>
                <a:latin typeface="Arial"/>
                <a:cs typeface="Arial"/>
                <a:hlinkClick r:id="rId14" action="ppaction://hlinksldjump"/>
              </a:rPr>
              <a:t>Ontology </a:t>
            </a:r>
            <a:r>
              <a:rPr sz="1050" spc="-60" dirty="0">
                <a:solidFill>
                  <a:srgbClr val="46AA78"/>
                </a:solidFill>
                <a:latin typeface="Arial"/>
                <a:cs typeface="Arial"/>
                <a:hlinkClick r:id="rId14" action="ppaction://hlinksldjump"/>
              </a:rPr>
              <a:t>Design</a:t>
            </a:r>
            <a:r>
              <a:rPr sz="1050" spc="120" dirty="0">
                <a:solidFill>
                  <a:srgbClr val="46AA78"/>
                </a:solidFill>
                <a:latin typeface="Arial"/>
                <a:cs typeface="Arial"/>
                <a:hlinkClick r:id="rId14" action="ppaction://hlinksldjump"/>
              </a:rPr>
              <a:t> </a:t>
            </a:r>
            <a:r>
              <a:rPr sz="1050" spc="-35" dirty="0">
                <a:solidFill>
                  <a:srgbClr val="46AA78"/>
                </a:solidFill>
                <a:latin typeface="Arial"/>
                <a:cs typeface="Arial"/>
                <a:hlinkClick r:id="rId14" action="ppaction://hlinksldjump"/>
              </a:rPr>
              <a:t>Patterns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5" name="object 10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48</a:t>
            </a:r>
            <a:r>
              <a:rPr spc="50" dirty="0"/>
              <a:t>/59</a:t>
            </a:r>
          </a:p>
        </p:txBody>
      </p:sp>
      <p:sp>
        <p:nvSpPr>
          <p:cNvPr id="106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107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8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13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13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13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13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9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14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14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14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14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02551" y="96102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02551" y="1515198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02551" y="2069388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02551" y="2451493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02551" y="2833598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624395" y="491591"/>
            <a:ext cx="3890455" cy="25449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56540" algn="ctr">
              <a:lnSpc>
                <a:spcPct val="100000"/>
              </a:lnSpc>
            </a:pP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Rationale</a:t>
            </a:r>
            <a:endParaRPr sz="1400" dirty="0">
              <a:latin typeface="Arial"/>
              <a:cs typeface="Arial"/>
            </a:endParaRPr>
          </a:p>
          <a:p>
            <a:pPr marL="171450" indent="-171450"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200" dirty="0">
              <a:latin typeface="Times New Roman"/>
              <a:cs typeface="Times New Roman"/>
            </a:endParaRPr>
          </a:p>
          <a:p>
            <a:pPr marL="184150" marR="5080" indent="-171450">
              <a:lnSpc>
                <a:spcPct val="102600"/>
              </a:lnSpc>
              <a:buFont typeface="Arial"/>
              <a:buChar char="•"/>
            </a:pPr>
            <a:r>
              <a:rPr sz="1050" spc="40" dirty="0">
                <a:latin typeface="Arial"/>
                <a:cs typeface="Arial"/>
              </a:rPr>
              <a:t>It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55" dirty="0">
                <a:latin typeface="Arial"/>
                <a:cs typeface="Arial"/>
              </a:rPr>
              <a:t>hard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85" dirty="0">
                <a:latin typeface="Arial"/>
                <a:cs typeface="Arial"/>
              </a:rPr>
              <a:t>reuse </a:t>
            </a:r>
            <a:r>
              <a:rPr sz="1050" spc="-35" dirty="0">
                <a:latin typeface="Arial"/>
                <a:cs typeface="Arial"/>
              </a:rPr>
              <a:t>only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20" dirty="0">
                <a:latin typeface="Arial"/>
                <a:cs typeface="Arial"/>
              </a:rPr>
              <a:t>“useful </a:t>
            </a:r>
            <a:r>
              <a:rPr sz="1050" spc="-45" dirty="0">
                <a:latin typeface="Arial"/>
                <a:cs typeface="Arial"/>
              </a:rPr>
              <a:t>pieces”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70" dirty="0">
                <a:latin typeface="Arial"/>
                <a:cs typeface="Arial"/>
              </a:rPr>
              <a:t>comprehensive  </a:t>
            </a:r>
            <a:r>
              <a:rPr sz="1050" spc="-20" dirty="0">
                <a:latin typeface="Arial"/>
                <a:cs typeface="Arial"/>
              </a:rPr>
              <a:t>(foundational) </a:t>
            </a:r>
            <a:r>
              <a:rPr sz="1050" spc="-40" dirty="0">
                <a:latin typeface="Arial"/>
                <a:cs typeface="Arial"/>
              </a:rPr>
              <a:t>ontology,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5" dirty="0">
                <a:latin typeface="Arial"/>
                <a:cs typeface="Arial"/>
              </a:rPr>
              <a:t>cost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85" dirty="0">
                <a:latin typeface="Arial"/>
                <a:cs typeface="Arial"/>
              </a:rPr>
              <a:t>reuse </a:t>
            </a:r>
            <a:r>
              <a:rPr sz="1050" spc="-70" dirty="0">
                <a:latin typeface="Arial"/>
                <a:cs typeface="Arial"/>
              </a:rPr>
              <a:t>may be </a:t>
            </a:r>
            <a:r>
              <a:rPr sz="1050" spc="-45" dirty="0">
                <a:latin typeface="Arial"/>
                <a:cs typeface="Arial"/>
              </a:rPr>
              <a:t>higher  </a:t>
            </a:r>
            <a:r>
              <a:rPr sz="1050" spc="-25" dirty="0">
                <a:latin typeface="Arial"/>
                <a:cs typeface="Arial"/>
              </a:rPr>
              <a:t>than </a:t>
            </a:r>
            <a:r>
              <a:rPr sz="1050" spc="-55" dirty="0">
                <a:latin typeface="Arial"/>
                <a:cs typeface="Arial"/>
              </a:rPr>
              <a:t>developing 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75" dirty="0">
                <a:latin typeface="Arial"/>
                <a:cs typeface="Arial"/>
              </a:rPr>
              <a:t>new  </a:t>
            </a:r>
            <a:r>
              <a:rPr sz="1050" spc="-35" dirty="0">
                <a:latin typeface="Arial"/>
                <a:cs typeface="Arial"/>
              </a:rPr>
              <a:t>ontology </a:t>
            </a:r>
            <a:r>
              <a:rPr sz="1050" spc="-25" dirty="0">
                <a:latin typeface="Arial"/>
                <a:cs typeface="Arial"/>
              </a:rPr>
              <a:t>from</a:t>
            </a:r>
            <a:r>
              <a:rPr sz="1050" spc="45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scratch</a:t>
            </a:r>
            <a:endParaRPr sz="1050" dirty="0">
              <a:latin typeface="Arial"/>
              <a:cs typeface="Arial"/>
            </a:endParaRPr>
          </a:p>
          <a:p>
            <a:pPr marL="184150" marR="371475" indent="-171450">
              <a:lnSpc>
                <a:spcPct val="102600"/>
              </a:lnSpc>
              <a:spcBef>
                <a:spcPts val="295"/>
              </a:spcBef>
              <a:buFont typeface="Arial"/>
              <a:buChar char="•"/>
            </a:pPr>
            <a:r>
              <a:rPr sz="1050" spc="-80" dirty="0">
                <a:latin typeface="Arial"/>
                <a:cs typeface="Arial"/>
              </a:rPr>
              <a:t>Need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50" dirty="0">
                <a:latin typeface="Arial"/>
                <a:cs typeface="Arial"/>
              </a:rPr>
              <a:t>small </a:t>
            </a:r>
            <a:r>
              <a:rPr sz="1050" spc="-15" dirty="0">
                <a:latin typeface="Arial"/>
                <a:cs typeface="Arial"/>
              </a:rPr>
              <a:t>(or </a:t>
            </a:r>
            <a:r>
              <a:rPr sz="1050" spc="-50" dirty="0">
                <a:latin typeface="Arial"/>
                <a:cs typeface="Arial"/>
              </a:rPr>
              <a:t>cleverly </a:t>
            </a:r>
            <a:r>
              <a:rPr sz="1050" spc="-45" dirty="0">
                <a:latin typeface="Arial"/>
                <a:cs typeface="Arial"/>
              </a:rPr>
              <a:t>modularised) ontologies </a:t>
            </a:r>
            <a:r>
              <a:rPr sz="1050" dirty="0">
                <a:latin typeface="Arial"/>
                <a:cs typeface="Arial"/>
              </a:rPr>
              <a:t>with  </a:t>
            </a:r>
            <a:r>
              <a:rPr sz="1050" spc="-20" dirty="0">
                <a:latin typeface="Arial"/>
                <a:cs typeface="Arial"/>
              </a:rPr>
              <a:t>explicit </a:t>
            </a:r>
            <a:r>
              <a:rPr sz="1050" spc="-35" dirty="0">
                <a:latin typeface="Arial"/>
                <a:cs typeface="Arial"/>
              </a:rPr>
              <a:t>documentation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65" dirty="0">
                <a:latin typeface="Arial"/>
                <a:cs typeface="Arial"/>
              </a:rPr>
              <a:t>design </a:t>
            </a:r>
            <a:r>
              <a:rPr sz="1050" spc="-40" dirty="0">
                <a:latin typeface="Arial"/>
                <a:cs typeface="Arial"/>
              </a:rPr>
              <a:t>rationales,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45" dirty="0">
                <a:latin typeface="Arial"/>
                <a:cs typeface="Arial"/>
              </a:rPr>
              <a:t>best  </a:t>
            </a:r>
            <a:r>
              <a:rPr sz="1050" spc="-55" dirty="0">
                <a:latin typeface="Arial"/>
                <a:cs typeface="Arial"/>
              </a:rPr>
              <a:t>engineering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practices</a:t>
            </a:r>
            <a:endParaRPr sz="1050" dirty="0">
              <a:latin typeface="Arial"/>
              <a:cs typeface="Arial"/>
            </a:endParaRPr>
          </a:p>
          <a:p>
            <a:pPr marL="184150" marR="320040" indent="-171450">
              <a:lnSpc>
                <a:spcPct val="102600"/>
              </a:lnSpc>
              <a:spcBef>
                <a:spcPts val="295"/>
              </a:spcBef>
              <a:buFont typeface="Arial"/>
              <a:buChar char="•"/>
            </a:pPr>
            <a:r>
              <a:rPr sz="1050" spc="-65" dirty="0">
                <a:latin typeface="Arial"/>
                <a:cs typeface="Arial"/>
              </a:rPr>
              <a:t>Hence,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55" dirty="0">
                <a:latin typeface="Arial"/>
                <a:cs typeface="Arial"/>
              </a:rPr>
              <a:t>analogy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55" dirty="0">
                <a:latin typeface="Arial"/>
                <a:cs typeface="Arial"/>
              </a:rPr>
              <a:t>software </a:t>
            </a:r>
            <a:r>
              <a:rPr sz="1050" spc="-65" dirty="0">
                <a:latin typeface="Arial"/>
                <a:cs typeface="Arial"/>
              </a:rPr>
              <a:t>design </a:t>
            </a:r>
            <a:r>
              <a:rPr sz="1050" spc="-30" dirty="0">
                <a:latin typeface="Arial"/>
                <a:cs typeface="Arial"/>
              </a:rPr>
              <a:t>patterns: </a:t>
            </a:r>
            <a:r>
              <a:rPr sz="1050" b="1" spc="-45" dirty="0">
                <a:latin typeface="Arial"/>
                <a:cs typeface="Arial"/>
              </a:rPr>
              <a:t>ontology  </a:t>
            </a:r>
            <a:r>
              <a:rPr sz="1050" b="1" spc="-70" dirty="0">
                <a:latin typeface="Arial"/>
                <a:cs typeface="Arial"/>
              </a:rPr>
              <a:t>design</a:t>
            </a:r>
            <a:r>
              <a:rPr sz="1050" b="1" spc="30" dirty="0">
                <a:latin typeface="Arial"/>
                <a:cs typeface="Arial"/>
              </a:rPr>
              <a:t> </a:t>
            </a:r>
            <a:r>
              <a:rPr sz="1050" b="1" spc="-30" dirty="0">
                <a:latin typeface="Arial"/>
                <a:cs typeface="Arial"/>
              </a:rPr>
              <a:t>patterns</a:t>
            </a:r>
            <a:endParaRPr sz="1050" dirty="0">
              <a:latin typeface="Arial"/>
              <a:cs typeface="Arial"/>
            </a:endParaRPr>
          </a:p>
          <a:p>
            <a:pPr marL="184150" marR="295910" indent="-171450">
              <a:lnSpc>
                <a:spcPct val="102600"/>
              </a:lnSpc>
              <a:spcBef>
                <a:spcPts val="295"/>
              </a:spcBef>
              <a:buFont typeface="Arial"/>
              <a:buChar char="•"/>
            </a:pPr>
            <a:r>
              <a:rPr sz="1050" spc="-55" dirty="0">
                <a:latin typeface="Arial"/>
                <a:cs typeface="Arial"/>
              </a:rPr>
              <a:t>ODPs </a:t>
            </a:r>
            <a:r>
              <a:rPr sz="1050" spc="-70" dirty="0">
                <a:latin typeface="Arial"/>
                <a:cs typeface="Arial"/>
              </a:rPr>
              <a:t>summarise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5" dirty="0">
                <a:latin typeface="Arial"/>
                <a:cs typeface="Arial"/>
              </a:rPr>
              <a:t>good </a:t>
            </a:r>
            <a:r>
              <a:rPr sz="1050" spc="-50" dirty="0">
                <a:latin typeface="Arial"/>
                <a:cs typeface="Arial"/>
              </a:rPr>
              <a:t>practices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70" dirty="0">
                <a:latin typeface="Arial"/>
                <a:cs typeface="Arial"/>
              </a:rPr>
              <a:t>be </a:t>
            </a:r>
            <a:r>
              <a:rPr sz="1050" spc="-50" dirty="0">
                <a:latin typeface="Arial"/>
                <a:cs typeface="Arial"/>
              </a:rPr>
              <a:t>applied </a:t>
            </a:r>
            <a:r>
              <a:rPr sz="1050" spc="-5" dirty="0">
                <a:latin typeface="Arial"/>
                <a:cs typeface="Arial"/>
              </a:rPr>
              <a:t>within  </a:t>
            </a:r>
            <a:r>
              <a:rPr sz="1050" spc="-65" dirty="0">
                <a:latin typeface="Arial"/>
                <a:cs typeface="Arial"/>
              </a:rPr>
              <a:t>design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solutions</a:t>
            </a:r>
            <a:endParaRPr sz="1050" dirty="0">
              <a:latin typeface="Arial"/>
              <a:cs typeface="Arial"/>
            </a:endParaRPr>
          </a:p>
          <a:p>
            <a:pPr marL="184150" marR="6350" indent="-171450">
              <a:lnSpc>
                <a:spcPct val="102699"/>
              </a:lnSpc>
              <a:spcBef>
                <a:spcPts val="295"/>
              </a:spcBef>
              <a:buFont typeface="Arial"/>
              <a:buChar char="•"/>
            </a:pPr>
            <a:r>
              <a:rPr sz="1050" spc="-55" dirty="0">
                <a:latin typeface="Arial"/>
                <a:cs typeface="Arial"/>
              </a:rPr>
              <a:t>ODPs </a:t>
            </a:r>
            <a:r>
              <a:rPr sz="1050" spc="-85" dirty="0">
                <a:latin typeface="Arial"/>
                <a:cs typeface="Arial"/>
              </a:rPr>
              <a:t>keep </a:t>
            </a:r>
            <a:r>
              <a:rPr sz="1050" spc="-15" dirty="0">
                <a:latin typeface="Arial"/>
                <a:cs typeface="Arial"/>
              </a:rPr>
              <a:t>track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65" dirty="0">
                <a:latin typeface="Arial"/>
                <a:cs typeface="Arial"/>
              </a:rPr>
              <a:t>design </a:t>
            </a:r>
            <a:r>
              <a:rPr sz="1050" spc="-45" dirty="0">
                <a:latin typeface="Arial"/>
                <a:cs typeface="Arial"/>
              </a:rPr>
              <a:t>rationales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75" dirty="0">
                <a:latin typeface="Arial"/>
                <a:cs typeface="Arial"/>
              </a:rPr>
              <a:t>have </a:t>
            </a:r>
            <a:r>
              <a:rPr sz="1050" spc="-25" dirty="0">
                <a:latin typeface="Arial"/>
                <a:cs typeface="Arial"/>
              </a:rPr>
              <a:t>motivated  </a:t>
            </a:r>
            <a:r>
              <a:rPr sz="1050" spc="-15" dirty="0">
                <a:latin typeface="Arial"/>
                <a:cs typeface="Arial"/>
              </a:rPr>
              <a:t>their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adoption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4" name="object 9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49</a:t>
            </a:r>
            <a:r>
              <a:rPr spc="50" dirty="0"/>
              <a:t>/59</a:t>
            </a:r>
          </a:p>
        </p:txBody>
      </p:sp>
      <p:sp>
        <p:nvSpPr>
          <p:cNvPr id="95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6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7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8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02551" y="10558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02551" y="1265847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02551" y="182002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02551" y="289043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624395" y="491591"/>
            <a:ext cx="3609975" cy="2513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9505">
              <a:lnSpc>
                <a:spcPct val="100000"/>
              </a:lnSpc>
            </a:pP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ODP</a:t>
            </a:r>
            <a:r>
              <a:rPr sz="1400" spc="3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46AA78"/>
                </a:solidFill>
                <a:latin typeface="Arial"/>
                <a:cs typeface="Arial"/>
              </a:rPr>
              <a:t>definition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00" dirty="0">
              <a:latin typeface="Times New Roman"/>
              <a:cs typeface="Times New Roman"/>
            </a:endParaRPr>
          </a:p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30" dirty="0">
                <a:latin typeface="Arial"/>
                <a:cs typeface="Arial"/>
              </a:rPr>
              <a:t>An </a:t>
            </a:r>
            <a:r>
              <a:rPr sz="1050" spc="-35" dirty="0">
                <a:latin typeface="Arial"/>
                <a:cs typeface="Arial"/>
              </a:rPr>
              <a:t>ODP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70" dirty="0">
                <a:latin typeface="Arial"/>
                <a:cs typeface="Arial"/>
              </a:rPr>
              <a:t>an  </a:t>
            </a:r>
            <a:r>
              <a:rPr sz="1050" spc="-25" dirty="0">
                <a:latin typeface="Arial"/>
                <a:cs typeface="Arial"/>
              </a:rPr>
              <a:t>information</a:t>
            </a:r>
            <a:r>
              <a:rPr sz="1050" spc="70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object</a:t>
            </a:r>
            <a:endParaRPr sz="1050" dirty="0">
              <a:latin typeface="Arial"/>
              <a:cs typeface="Arial"/>
            </a:endParaRPr>
          </a:p>
          <a:p>
            <a:pPr marL="184150" marR="83820" indent="-171450">
              <a:lnSpc>
                <a:spcPct val="102600"/>
              </a:lnSpc>
              <a:spcBef>
                <a:spcPts val="295"/>
              </a:spcBef>
              <a:buFont typeface="Arial"/>
              <a:buChar char="•"/>
            </a:pPr>
            <a:r>
              <a:rPr sz="1050" spc="-10" dirty="0">
                <a:latin typeface="Arial"/>
                <a:cs typeface="Arial"/>
              </a:rPr>
              <a:t>A </a:t>
            </a:r>
            <a:r>
              <a:rPr sz="1050" spc="-65" dirty="0">
                <a:latin typeface="Arial"/>
                <a:cs typeface="Arial"/>
              </a:rPr>
              <a:t>design </a:t>
            </a:r>
            <a:r>
              <a:rPr sz="1050" spc="-20" dirty="0">
                <a:latin typeface="Arial"/>
                <a:cs typeface="Arial"/>
              </a:rPr>
              <a:t>pattern </a:t>
            </a:r>
            <a:r>
              <a:rPr sz="1050" spc="-85" dirty="0">
                <a:latin typeface="Arial"/>
                <a:cs typeface="Arial"/>
              </a:rPr>
              <a:t>schema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0" dirty="0">
                <a:latin typeface="Arial"/>
                <a:cs typeface="Arial"/>
              </a:rPr>
              <a:t>description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70" dirty="0">
                <a:latin typeface="Arial"/>
                <a:cs typeface="Arial"/>
              </a:rPr>
              <a:t>an </a:t>
            </a:r>
            <a:r>
              <a:rPr sz="1050" spc="-50" dirty="0">
                <a:latin typeface="Arial"/>
                <a:cs typeface="Arial"/>
              </a:rPr>
              <a:t>ODP,  </a:t>
            </a:r>
            <a:r>
              <a:rPr sz="1050" spc="-30" dirty="0">
                <a:latin typeface="Arial"/>
                <a:cs typeface="Arial"/>
              </a:rPr>
              <a:t>including the </a:t>
            </a:r>
            <a:r>
              <a:rPr sz="1050" spc="-50" dirty="0">
                <a:latin typeface="Arial"/>
                <a:cs typeface="Arial"/>
              </a:rPr>
              <a:t>roles, tasks, </a:t>
            </a:r>
            <a:r>
              <a:rPr sz="1050" spc="-60" dirty="0">
                <a:latin typeface="Arial"/>
                <a:cs typeface="Arial"/>
              </a:rPr>
              <a:t>and parameters </a:t>
            </a:r>
            <a:r>
              <a:rPr sz="1050" spc="-85" dirty="0">
                <a:latin typeface="Arial"/>
                <a:cs typeface="Arial"/>
              </a:rPr>
              <a:t>needed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55" dirty="0">
                <a:latin typeface="Arial"/>
                <a:cs typeface="Arial"/>
              </a:rPr>
              <a:t>order </a:t>
            </a:r>
            <a:r>
              <a:rPr sz="1050" spc="10" dirty="0">
                <a:latin typeface="Arial"/>
                <a:cs typeface="Arial"/>
              </a:rPr>
              <a:t>to  </a:t>
            </a:r>
            <a:r>
              <a:rPr sz="1050" spc="-70" dirty="0">
                <a:latin typeface="Arial"/>
                <a:cs typeface="Arial"/>
              </a:rPr>
              <a:t>solve  an  </a:t>
            </a:r>
            <a:r>
              <a:rPr sz="1050" spc="-35" dirty="0">
                <a:latin typeface="Arial"/>
                <a:cs typeface="Arial"/>
              </a:rPr>
              <a:t>ontology </a:t>
            </a:r>
            <a:r>
              <a:rPr sz="1050" spc="-65" dirty="0">
                <a:latin typeface="Arial"/>
                <a:cs typeface="Arial"/>
              </a:rPr>
              <a:t>design</a:t>
            </a:r>
            <a:r>
              <a:rPr sz="1050" spc="-20" dirty="0">
                <a:latin typeface="Arial"/>
                <a:cs typeface="Arial"/>
              </a:rPr>
              <a:t> </a:t>
            </a:r>
            <a:r>
              <a:rPr sz="1050" spc="-85" dirty="0">
                <a:latin typeface="Arial"/>
                <a:cs typeface="Arial"/>
              </a:rPr>
              <a:t>issue</a:t>
            </a:r>
            <a:endParaRPr sz="1050" dirty="0">
              <a:latin typeface="Arial"/>
              <a:cs typeface="Arial"/>
            </a:endParaRPr>
          </a:p>
          <a:p>
            <a:pPr marL="12700" marR="5080">
              <a:lnSpc>
                <a:spcPct val="102600"/>
              </a:lnSpc>
              <a:spcBef>
                <a:spcPts val="295"/>
              </a:spcBef>
            </a:pPr>
            <a:r>
              <a:rPr sz="1050" i="1" spc="-30" dirty="0">
                <a:latin typeface="Arial"/>
                <a:cs typeface="Arial"/>
              </a:rPr>
              <a:t>An </a:t>
            </a:r>
            <a:r>
              <a:rPr sz="1050" i="1" spc="-35" dirty="0">
                <a:latin typeface="Arial"/>
                <a:cs typeface="Arial"/>
              </a:rPr>
              <a:t>ODP </a:t>
            </a:r>
            <a:r>
              <a:rPr sz="1050" i="1" spc="-60" dirty="0">
                <a:latin typeface="Arial"/>
                <a:cs typeface="Arial"/>
              </a:rPr>
              <a:t>is </a:t>
            </a:r>
            <a:r>
              <a:rPr sz="1050" i="1" spc="-85" dirty="0">
                <a:latin typeface="Arial"/>
                <a:cs typeface="Arial"/>
              </a:rPr>
              <a:t>a </a:t>
            </a:r>
            <a:r>
              <a:rPr sz="1050" i="1" spc="-45" dirty="0">
                <a:latin typeface="Arial"/>
                <a:cs typeface="Arial"/>
              </a:rPr>
              <a:t>modeling </a:t>
            </a:r>
            <a:r>
              <a:rPr sz="1050" i="1" spc="-30" dirty="0">
                <a:latin typeface="Arial"/>
                <a:cs typeface="Arial"/>
              </a:rPr>
              <a:t>solution </a:t>
            </a:r>
            <a:r>
              <a:rPr sz="1050" i="1" spc="10" dirty="0">
                <a:latin typeface="Arial"/>
                <a:cs typeface="Arial"/>
              </a:rPr>
              <a:t>to </a:t>
            </a:r>
            <a:r>
              <a:rPr sz="1050" i="1" spc="-70" dirty="0">
                <a:latin typeface="Arial"/>
                <a:cs typeface="Arial"/>
              </a:rPr>
              <a:t>solve </a:t>
            </a:r>
            <a:r>
              <a:rPr sz="1050" i="1" spc="-85" dirty="0">
                <a:latin typeface="Arial"/>
                <a:cs typeface="Arial"/>
              </a:rPr>
              <a:t>a </a:t>
            </a:r>
            <a:r>
              <a:rPr sz="1050" i="1" spc="-35" dirty="0">
                <a:latin typeface="Arial"/>
                <a:cs typeface="Arial"/>
              </a:rPr>
              <a:t>recurrent ontology  </a:t>
            </a:r>
            <a:r>
              <a:rPr sz="1050" i="1" spc="-65" dirty="0">
                <a:latin typeface="Arial"/>
                <a:cs typeface="Arial"/>
              </a:rPr>
              <a:t>design </a:t>
            </a:r>
            <a:r>
              <a:rPr sz="1050" i="1" spc="-45" dirty="0">
                <a:latin typeface="Arial"/>
                <a:cs typeface="Arial"/>
              </a:rPr>
              <a:t>problem. </a:t>
            </a:r>
            <a:r>
              <a:rPr sz="1050" i="1" spc="40" dirty="0">
                <a:latin typeface="Arial"/>
                <a:cs typeface="Arial"/>
              </a:rPr>
              <a:t>It </a:t>
            </a:r>
            <a:r>
              <a:rPr sz="1050" i="1" spc="-60" dirty="0">
                <a:latin typeface="Arial"/>
                <a:cs typeface="Arial"/>
              </a:rPr>
              <a:t>is </a:t>
            </a:r>
            <a:r>
              <a:rPr sz="1050" i="1" spc="-70" dirty="0">
                <a:latin typeface="Arial"/>
                <a:cs typeface="Arial"/>
              </a:rPr>
              <a:t>an </a:t>
            </a:r>
            <a:r>
              <a:rPr sz="1050" i="1" spc="-25" dirty="0">
                <a:latin typeface="Arial"/>
                <a:cs typeface="Arial"/>
              </a:rPr>
              <a:t>Information </a:t>
            </a:r>
            <a:r>
              <a:rPr sz="1050" i="1" spc="-30" dirty="0">
                <a:latin typeface="Arial"/>
                <a:cs typeface="Arial"/>
              </a:rPr>
              <a:t>Object </a:t>
            </a:r>
            <a:r>
              <a:rPr sz="1050" i="1" spc="5" dirty="0">
                <a:latin typeface="Arial"/>
                <a:cs typeface="Arial"/>
              </a:rPr>
              <a:t>that </a:t>
            </a:r>
            <a:r>
              <a:rPr sz="1050" i="1" spc="-100" dirty="0">
                <a:latin typeface="Arial"/>
                <a:cs typeface="Arial"/>
              </a:rPr>
              <a:t>expresses </a:t>
            </a:r>
            <a:r>
              <a:rPr sz="1050" i="1" spc="-85" dirty="0">
                <a:latin typeface="Arial"/>
                <a:cs typeface="Arial"/>
              </a:rPr>
              <a:t>a  </a:t>
            </a:r>
            <a:r>
              <a:rPr sz="1050" i="1" spc="-60" dirty="0">
                <a:latin typeface="Arial"/>
                <a:cs typeface="Arial"/>
              </a:rPr>
              <a:t>Design </a:t>
            </a:r>
            <a:r>
              <a:rPr sz="1050" i="1" spc="-25" dirty="0">
                <a:latin typeface="Arial"/>
                <a:cs typeface="Arial"/>
              </a:rPr>
              <a:t>Pattern </a:t>
            </a:r>
            <a:r>
              <a:rPr sz="1050" i="1" spc="-85" dirty="0">
                <a:latin typeface="Arial"/>
                <a:cs typeface="Arial"/>
              </a:rPr>
              <a:t>Schema </a:t>
            </a:r>
            <a:r>
              <a:rPr sz="1050" i="1" spc="-15" dirty="0">
                <a:latin typeface="Arial"/>
                <a:cs typeface="Arial"/>
              </a:rPr>
              <a:t>(or </a:t>
            </a:r>
            <a:r>
              <a:rPr sz="1050" i="1" spc="-25" dirty="0">
                <a:latin typeface="Arial"/>
                <a:cs typeface="Arial"/>
              </a:rPr>
              <a:t>skin) </a:t>
            </a:r>
            <a:r>
              <a:rPr sz="1050" i="1" spc="5" dirty="0">
                <a:latin typeface="Arial"/>
                <a:cs typeface="Arial"/>
              </a:rPr>
              <a:t>that </a:t>
            </a:r>
            <a:r>
              <a:rPr sz="1050" i="1" spc="-65" dirty="0">
                <a:latin typeface="Arial"/>
                <a:cs typeface="Arial"/>
              </a:rPr>
              <a:t>can </a:t>
            </a:r>
            <a:r>
              <a:rPr sz="1050" i="1" spc="-35" dirty="0">
                <a:latin typeface="Arial"/>
                <a:cs typeface="Arial"/>
              </a:rPr>
              <a:t>only </a:t>
            </a:r>
            <a:r>
              <a:rPr sz="1050" i="1" spc="-70" dirty="0">
                <a:latin typeface="Arial"/>
                <a:cs typeface="Arial"/>
              </a:rPr>
              <a:t>be </a:t>
            </a:r>
            <a:r>
              <a:rPr sz="1050" i="1" spc="-45" dirty="0">
                <a:latin typeface="Arial"/>
                <a:cs typeface="Arial"/>
              </a:rPr>
              <a:t>satisfied </a:t>
            </a:r>
            <a:r>
              <a:rPr sz="1050" i="1" spc="-65" dirty="0">
                <a:latin typeface="Arial"/>
                <a:cs typeface="Arial"/>
              </a:rPr>
              <a:t>by  </a:t>
            </a:r>
            <a:r>
              <a:rPr sz="1050" i="1" spc="-45" dirty="0">
                <a:latin typeface="Arial"/>
                <a:cs typeface="Arial"/>
              </a:rPr>
              <a:t>DesignSolutions. </a:t>
            </a:r>
            <a:r>
              <a:rPr sz="1050" i="1" spc="-60" dirty="0">
                <a:latin typeface="Arial"/>
                <a:cs typeface="Arial"/>
              </a:rPr>
              <a:t>Design </a:t>
            </a:r>
            <a:r>
              <a:rPr sz="1050" i="1" spc="-40" dirty="0">
                <a:latin typeface="Arial"/>
                <a:cs typeface="Arial"/>
              </a:rPr>
              <a:t>solutions </a:t>
            </a:r>
            <a:r>
              <a:rPr sz="1050" i="1" spc="-50" dirty="0">
                <a:latin typeface="Arial"/>
                <a:cs typeface="Arial"/>
              </a:rPr>
              <a:t>provide </a:t>
            </a:r>
            <a:r>
              <a:rPr sz="1050" i="1" spc="-30" dirty="0">
                <a:latin typeface="Arial"/>
                <a:cs typeface="Arial"/>
              </a:rPr>
              <a:t>the </a:t>
            </a:r>
            <a:r>
              <a:rPr sz="1050" i="1" spc="-25" dirty="0">
                <a:latin typeface="Arial"/>
                <a:cs typeface="Arial"/>
              </a:rPr>
              <a:t>setting for  </a:t>
            </a:r>
            <a:r>
              <a:rPr sz="1050" i="1" spc="-30" dirty="0">
                <a:latin typeface="Arial"/>
                <a:cs typeface="Arial"/>
              </a:rPr>
              <a:t>Ontology </a:t>
            </a:r>
            <a:r>
              <a:rPr sz="1050" i="1" spc="-60" dirty="0">
                <a:latin typeface="Arial"/>
                <a:cs typeface="Arial"/>
              </a:rPr>
              <a:t>Elements </a:t>
            </a:r>
            <a:r>
              <a:rPr sz="1050" i="1" spc="5" dirty="0">
                <a:latin typeface="Arial"/>
                <a:cs typeface="Arial"/>
              </a:rPr>
              <a:t>that </a:t>
            </a:r>
            <a:r>
              <a:rPr sz="1050" i="1" spc="-50" dirty="0">
                <a:latin typeface="Arial"/>
                <a:cs typeface="Arial"/>
              </a:rPr>
              <a:t>play </a:t>
            </a:r>
            <a:r>
              <a:rPr sz="1050" i="1" spc="-90" dirty="0">
                <a:latin typeface="Arial"/>
                <a:cs typeface="Arial"/>
              </a:rPr>
              <a:t>some </a:t>
            </a:r>
            <a:r>
              <a:rPr sz="1050" i="1" spc="-45" dirty="0">
                <a:latin typeface="Arial"/>
                <a:cs typeface="Arial"/>
              </a:rPr>
              <a:t>ElementRole(s) </a:t>
            </a:r>
            <a:r>
              <a:rPr sz="1050" i="1" spc="-25" dirty="0">
                <a:latin typeface="Arial"/>
                <a:cs typeface="Arial"/>
              </a:rPr>
              <a:t>from </a:t>
            </a:r>
            <a:r>
              <a:rPr sz="1050" i="1" spc="-30" dirty="0">
                <a:latin typeface="Arial"/>
                <a:cs typeface="Arial"/>
              </a:rPr>
              <a:t>the  </a:t>
            </a:r>
            <a:r>
              <a:rPr sz="1050" i="1" spc="-75" dirty="0">
                <a:latin typeface="Arial"/>
                <a:cs typeface="Arial"/>
              </a:rPr>
              <a:t>schema.  </a:t>
            </a:r>
            <a:r>
              <a:rPr sz="1050" spc="-10" dirty="0">
                <a:latin typeface="Arial"/>
                <a:cs typeface="Arial"/>
              </a:rPr>
              <a:t>(Presutti </a:t>
            </a:r>
            <a:r>
              <a:rPr sz="1050" spc="-20" dirty="0">
                <a:latin typeface="Arial"/>
                <a:cs typeface="Arial"/>
              </a:rPr>
              <a:t>et </a:t>
            </a:r>
            <a:r>
              <a:rPr sz="1050" spc="-25" dirty="0">
                <a:latin typeface="Arial"/>
                <a:cs typeface="Arial"/>
              </a:rPr>
              <a:t>al,</a:t>
            </a:r>
            <a:r>
              <a:rPr sz="1050" spc="22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2008)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75" dirty="0">
                <a:latin typeface="Arial"/>
                <a:cs typeface="Arial"/>
              </a:rPr>
              <a:t>OPs  have  </a:t>
            </a:r>
            <a:r>
              <a:rPr sz="1050" spc="-15" dirty="0">
                <a:latin typeface="Arial"/>
                <a:cs typeface="Arial"/>
              </a:rPr>
              <a:t>their </a:t>
            </a:r>
            <a:r>
              <a:rPr sz="1050" spc="-65" dirty="0">
                <a:latin typeface="Arial"/>
                <a:cs typeface="Arial"/>
              </a:rPr>
              <a:t>own</a:t>
            </a:r>
            <a:r>
              <a:rPr sz="1050" spc="-40" dirty="0">
                <a:latin typeface="Arial"/>
                <a:cs typeface="Arial"/>
              </a:rPr>
              <a:t> metadata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50/59</a:t>
            </a:r>
            <a:endParaRPr sz="600">
              <a:latin typeface="Arial"/>
              <a:cs typeface="Arial"/>
            </a:endParaRPr>
          </a:p>
        </p:txBody>
      </p:sp>
      <p:sp>
        <p:nvSpPr>
          <p:cNvPr id="94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5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6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7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1247368" y="491591"/>
            <a:ext cx="211391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35" dirty="0">
                <a:solidFill>
                  <a:srgbClr val="46AA78"/>
                </a:solidFill>
                <a:latin typeface="Arial"/>
                <a:cs typeface="Arial"/>
              </a:rPr>
              <a:t>Another </a:t>
            </a:r>
            <a:r>
              <a:rPr sz="1400" spc="20" dirty="0">
                <a:solidFill>
                  <a:srgbClr val="46AA78"/>
                </a:solidFill>
                <a:latin typeface="Arial"/>
                <a:cs typeface="Arial"/>
              </a:rPr>
              <a:t>OP/ODP</a:t>
            </a:r>
            <a:r>
              <a:rPr sz="1400" spc="14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46AA78"/>
                </a:solidFill>
                <a:latin typeface="Arial"/>
                <a:cs typeface="Arial"/>
              </a:rPr>
              <a:t>hierarchy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95250" y="1081163"/>
            <a:ext cx="4347235" cy="12588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51</a:t>
            </a:r>
            <a:r>
              <a:rPr spc="50" dirty="0"/>
              <a:t>/59</a:t>
            </a:r>
          </a:p>
        </p:txBody>
      </p:sp>
      <p:sp>
        <p:nvSpPr>
          <p:cNvPr id="91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2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3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4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02551" y="94275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02551" y="132486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02551" y="170696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02551" y="208908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02551" y="229911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02551" y="268122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624394" y="491591"/>
            <a:ext cx="3890455" cy="27297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0444">
              <a:lnSpc>
                <a:spcPct val="100000"/>
              </a:lnSpc>
            </a:pPr>
            <a:r>
              <a:rPr sz="1400" spc="-85" dirty="0">
                <a:solidFill>
                  <a:srgbClr val="46AA78"/>
                </a:solidFill>
                <a:latin typeface="Arial"/>
                <a:cs typeface="Arial"/>
              </a:rPr>
              <a:t>Types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of</a:t>
            </a:r>
            <a:r>
              <a:rPr sz="1400" spc="15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Patterns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84150" marR="46990" indent="-171450">
              <a:lnSpc>
                <a:spcPct val="102699"/>
              </a:lnSpc>
              <a:buFont typeface="Arial"/>
              <a:buChar char="•"/>
            </a:pPr>
            <a:r>
              <a:rPr sz="1050" spc="-20" dirty="0">
                <a:latin typeface="Arial"/>
                <a:cs typeface="Arial"/>
              </a:rPr>
              <a:t>Structural </a:t>
            </a:r>
            <a:r>
              <a:rPr sz="1050" spc="-55" dirty="0">
                <a:latin typeface="Arial"/>
                <a:cs typeface="Arial"/>
              </a:rPr>
              <a:t>OPs, </a:t>
            </a:r>
            <a:r>
              <a:rPr sz="1050" spc="-70" dirty="0">
                <a:latin typeface="Arial"/>
                <a:cs typeface="Arial"/>
              </a:rPr>
              <a:t>Correspondence </a:t>
            </a:r>
            <a:r>
              <a:rPr sz="1050" spc="-55" dirty="0">
                <a:latin typeface="Arial"/>
                <a:cs typeface="Arial"/>
              </a:rPr>
              <a:t>OPs, </a:t>
            </a:r>
            <a:r>
              <a:rPr sz="1050" spc="-35" dirty="0">
                <a:latin typeface="Arial"/>
                <a:cs typeface="Arial"/>
              </a:rPr>
              <a:t>Content </a:t>
            </a:r>
            <a:r>
              <a:rPr sz="1050" spc="-75" dirty="0">
                <a:latin typeface="Arial"/>
                <a:cs typeface="Arial"/>
              </a:rPr>
              <a:t>OPs </a:t>
            </a:r>
            <a:r>
              <a:rPr sz="1050" spc="-25" dirty="0">
                <a:latin typeface="Arial"/>
                <a:cs typeface="Arial"/>
              </a:rPr>
              <a:t>(CPs),  </a:t>
            </a:r>
            <a:r>
              <a:rPr sz="1050" spc="-70" dirty="0">
                <a:latin typeface="Arial"/>
                <a:cs typeface="Arial"/>
              </a:rPr>
              <a:t>Reasoning  </a:t>
            </a:r>
            <a:r>
              <a:rPr sz="1050" spc="-55" dirty="0">
                <a:latin typeface="Arial"/>
                <a:cs typeface="Arial"/>
              </a:rPr>
              <a:t>OPs,  </a:t>
            </a:r>
            <a:r>
              <a:rPr sz="1050" spc="-40" dirty="0">
                <a:latin typeface="Arial"/>
                <a:cs typeface="Arial"/>
              </a:rPr>
              <a:t>Presentation </a:t>
            </a:r>
            <a:r>
              <a:rPr sz="1050" spc="-55" dirty="0">
                <a:latin typeface="Arial"/>
                <a:cs typeface="Arial"/>
              </a:rPr>
              <a:t>OPs,  </a:t>
            </a:r>
            <a:r>
              <a:rPr sz="1050" spc="-35" dirty="0">
                <a:latin typeface="Arial"/>
                <a:cs typeface="Arial"/>
              </a:rPr>
              <a:t>Lexico-Syntactic </a:t>
            </a:r>
            <a:r>
              <a:rPr sz="1050" spc="-55" dirty="0">
                <a:latin typeface="Arial"/>
                <a:cs typeface="Arial"/>
              </a:rPr>
              <a:t>OPs,</a:t>
            </a:r>
            <a:r>
              <a:rPr sz="1050" spc="-75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...</a:t>
            </a:r>
            <a:endParaRPr sz="1050" dirty="0">
              <a:latin typeface="Arial"/>
              <a:cs typeface="Arial"/>
            </a:endParaRPr>
          </a:p>
          <a:p>
            <a:pPr marL="184150" marR="423545" indent="-171450">
              <a:lnSpc>
                <a:spcPct val="102600"/>
              </a:lnSpc>
              <a:spcBef>
                <a:spcPts val="295"/>
              </a:spcBef>
              <a:buFont typeface="Arial"/>
              <a:buChar char="•"/>
            </a:pPr>
            <a:r>
              <a:rPr sz="1050" spc="-90" dirty="0">
                <a:latin typeface="Arial"/>
                <a:cs typeface="Arial"/>
              </a:rPr>
              <a:t>CPs </a:t>
            </a:r>
            <a:r>
              <a:rPr sz="1050" spc="-65" dirty="0">
                <a:latin typeface="Arial"/>
                <a:cs typeface="Arial"/>
              </a:rPr>
              <a:t>can </a:t>
            </a:r>
            <a:r>
              <a:rPr sz="1050" spc="-70" dirty="0">
                <a:latin typeface="Arial"/>
                <a:cs typeface="Arial"/>
              </a:rPr>
              <a:t>be </a:t>
            </a:r>
            <a:r>
              <a:rPr sz="1050" spc="-45" dirty="0">
                <a:latin typeface="Arial"/>
                <a:cs typeface="Arial"/>
              </a:rPr>
              <a:t>distinguished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45" dirty="0">
                <a:latin typeface="Arial"/>
                <a:cs typeface="Arial"/>
              </a:rPr>
              <a:t>terms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50" dirty="0">
                <a:latin typeface="Arial"/>
                <a:cs typeface="Arial"/>
              </a:rPr>
              <a:t>domain </a:t>
            </a:r>
            <a:r>
              <a:rPr sz="1050" spc="-35" dirty="0">
                <a:latin typeface="Arial"/>
                <a:cs typeface="Arial"/>
              </a:rPr>
              <a:t>they  </a:t>
            </a:r>
            <a:r>
              <a:rPr sz="1050" spc="-60" dirty="0">
                <a:latin typeface="Arial"/>
                <a:cs typeface="Arial"/>
              </a:rPr>
              <a:t>represent</a:t>
            </a:r>
            <a:endParaRPr sz="1050" dirty="0">
              <a:latin typeface="Arial"/>
              <a:cs typeface="Arial"/>
            </a:endParaRPr>
          </a:p>
          <a:p>
            <a:pPr marL="184150" marR="47625" indent="-171450">
              <a:lnSpc>
                <a:spcPct val="102600"/>
              </a:lnSpc>
              <a:spcBef>
                <a:spcPts val="295"/>
              </a:spcBef>
              <a:buFont typeface="Arial"/>
              <a:buChar char="•"/>
            </a:pPr>
            <a:r>
              <a:rPr sz="1050" spc="-70" dirty="0">
                <a:latin typeface="Arial"/>
                <a:cs typeface="Arial"/>
              </a:rPr>
              <a:t>Correspondence </a:t>
            </a:r>
            <a:r>
              <a:rPr sz="1050" spc="-75" dirty="0">
                <a:latin typeface="Arial"/>
                <a:cs typeface="Arial"/>
              </a:rPr>
              <a:t>OPs </a:t>
            </a:r>
            <a:r>
              <a:rPr sz="1050" spc="-5" dirty="0">
                <a:latin typeface="Arial"/>
                <a:cs typeface="Arial"/>
              </a:rPr>
              <a:t>(for </a:t>
            </a:r>
            <a:r>
              <a:rPr sz="1050" spc="-55" dirty="0">
                <a:latin typeface="Arial"/>
                <a:cs typeface="Arial"/>
              </a:rPr>
              <a:t>reengineering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45" dirty="0">
                <a:latin typeface="Arial"/>
                <a:cs typeface="Arial"/>
              </a:rPr>
              <a:t>mappings—next  </a:t>
            </a:r>
            <a:r>
              <a:rPr sz="1050" spc="-25" dirty="0">
                <a:latin typeface="Arial"/>
                <a:cs typeface="Arial"/>
              </a:rPr>
              <a:t>lecture)</a:t>
            </a:r>
            <a:endParaRPr sz="1050" dirty="0">
              <a:latin typeface="Arial"/>
              <a:cs typeface="Arial"/>
            </a:endParaRPr>
          </a:p>
          <a:p>
            <a:pPr marL="184150" indent="-171450" algn="just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70" dirty="0">
                <a:latin typeface="Arial"/>
                <a:cs typeface="Arial"/>
              </a:rPr>
              <a:t>Reasoning  </a:t>
            </a:r>
            <a:r>
              <a:rPr sz="1050" spc="-75" dirty="0">
                <a:latin typeface="Arial"/>
                <a:cs typeface="Arial"/>
              </a:rPr>
              <a:t>OPs  </a:t>
            </a:r>
            <a:r>
              <a:rPr sz="1050" spc="-80" dirty="0">
                <a:latin typeface="Arial"/>
                <a:cs typeface="Arial"/>
              </a:rPr>
              <a:t>are  </a:t>
            </a:r>
            <a:r>
              <a:rPr sz="1050" spc="-25" dirty="0">
                <a:latin typeface="Arial"/>
                <a:cs typeface="Arial"/>
              </a:rPr>
              <a:t>typical </a:t>
            </a:r>
            <a:r>
              <a:rPr sz="1050" spc="-60" dirty="0">
                <a:latin typeface="Arial"/>
                <a:cs typeface="Arial"/>
              </a:rPr>
              <a:t>reasoning</a:t>
            </a:r>
            <a:r>
              <a:rPr sz="1050" spc="-75" dirty="0"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procedures</a:t>
            </a:r>
            <a:endParaRPr sz="1050" dirty="0">
              <a:latin typeface="Arial"/>
              <a:cs typeface="Arial"/>
            </a:endParaRPr>
          </a:p>
          <a:p>
            <a:pPr marL="184150" marR="227329" indent="-171450">
              <a:lnSpc>
                <a:spcPct val="102600"/>
              </a:lnSpc>
              <a:spcBef>
                <a:spcPts val="295"/>
              </a:spcBef>
              <a:buFont typeface="Arial"/>
              <a:buChar char="•"/>
            </a:pPr>
            <a:r>
              <a:rPr sz="1050" spc="-40" dirty="0">
                <a:latin typeface="Arial"/>
                <a:cs typeface="Arial"/>
              </a:rPr>
              <a:t>Presentation </a:t>
            </a:r>
            <a:r>
              <a:rPr sz="1050" spc="-75" dirty="0">
                <a:latin typeface="Arial"/>
                <a:cs typeface="Arial"/>
              </a:rPr>
              <a:t>OPs </a:t>
            </a:r>
            <a:r>
              <a:rPr sz="1050" spc="-40" dirty="0">
                <a:latin typeface="Arial"/>
                <a:cs typeface="Arial"/>
              </a:rPr>
              <a:t>relate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35" dirty="0">
                <a:latin typeface="Arial"/>
                <a:cs typeface="Arial"/>
              </a:rPr>
              <a:t>ontology </a:t>
            </a:r>
            <a:r>
              <a:rPr sz="1050" spc="-30" dirty="0">
                <a:latin typeface="Arial"/>
                <a:cs typeface="Arial"/>
              </a:rPr>
              <a:t>usability </a:t>
            </a:r>
            <a:r>
              <a:rPr sz="1050" spc="-20" dirty="0">
                <a:latin typeface="Arial"/>
                <a:cs typeface="Arial"/>
              </a:rPr>
              <a:t>from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75" dirty="0">
                <a:latin typeface="Arial"/>
                <a:cs typeface="Arial"/>
              </a:rPr>
              <a:t>user  </a:t>
            </a:r>
            <a:r>
              <a:rPr sz="1050" spc="-45" dirty="0">
                <a:latin typeface="Arial"/>
                <a:cs typeface="Arial"/>
              </a:rPr>
              <a:t>perspective; </a:t>
            </a:r>
            <a:r>
              <a:rPr sz="1050" spc="-40" dirty="0">
                <a:latin typeface="Arial"/>
                <a:cs typeface="Arial"/>
              </a:rPr>
              <a:t>e.g., </a:t>
            </a:r>
            <a:r>
              <a:rPr sz="1050" spc="-45" dirty="0">
                <a:latin typeface="Arial"/>
                <a:cs typeface="Arial"/>
              </a:rPr>
              <a:t>Naming </a:t>
            </a:r>
            <a:r>
              <a:rPr sz="1050" spc="-75" dirty="0">
                <a:latin typeface="Arial"/>
                <a:cs typeface="Arial"/>
              </a:rPr>
              <a:t>OPs 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-20" dirty="0">
                <a:latin typeface="Arial"/>
                <a:cs typeface="Arial"/>
              </a:rPr>
              <a:t>Annotation</a:t>
            </a:r>
            <a:r>
              <a:rPr sz="1050" spc="220" dirty="0">
                <a:latin typeface="Arial"/>
                <a:cs typeface="Arial"/>
              </a:rPr>
              <a:t> </a:t>
            </a:r>
            <a:r>
              <a:rPr sz="1050" spc="-75" dirty="0">
                <a:latin typeface="Arial"/>
                <a:cs typeface="Arial"/>
              </a:rPr>
              <a:t>OPs</a:t>
            </a:r>
            <a:endParaRPr sz="1050" dirty="0">
              <a:latin typeface="Arial"/>
              <a:cs typeface="Arial"/>
            </a:endParaRPr>
          </a:p>
          <a:p>
            <a:pPr marL="184150" marR="5080" indent="-171450" algn="just">
              <a:lnSpc>
                <a:spcPct val="102600"/>
              </a:lnSpc>
              <a:spcBef>
                <a:spcPts val="295"/>
              </a:spcBef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Lexico-Syntactic </a:t>
            </a:r>
            <a:r>
              <a:rPr sz="1050" spc="-45" dirty="0">
                <a:latin typeface="Arial"/>
                <a:cs typeface="Arial"/>
              </a:rPr>
              <a:t>OP </a:t>
            </a:r>
            <a:r>
              <a:rPr sz="1050" spc="-80" dirty="0">
                <a:latin typeface="Arial"/>
                <a:cs typeface="Arial"/>
              </a:rPr>
              <a:t>are </a:t>
            </a:r>
            <a:r>
              <a:rPr sz="1050" spc="-25" dirty="0">
                <a:latin typeface="Arial"/>
                <a:cs typeface="Arial"/>
              </a:rPr>
              <a:t>linguistic </a:t>
            </a:r>
            <a:r>
              <a:rPr sz="1050" spc="-35" dirty="0">
                <a:latin typeface="Arial"/>
                <a:cs typeface="Arial"/>
              </a:rPr>
              <a:t>structures </a:t>
            </a:r>
            <a:r>
              <a:rPr sz="1050" spc="-50" dirty="0">
                <a:latin typeface="Arial"/>
                <a:cs typeface="Arial"/>
              </a:rPr>
              <a:t>or </a:t>
            </a:r>
            <a:r>
              <a:rPr sz="1050" spc="-90" dirty="0">
                <a:latin typeface="Arial"/>
                <a:cs typeface="Arial"/>
              </a:rPr>
              <a:t>schemas </a:t>
            </a:r>
            <a:r>
              <a:rPr sz="1050" spc="5" dirty="0">
                <a:latin typeface="Arial"/>
                <a:cs typeface="Arial"/>
              </a:rPr>
              <a:t>that  </a:t>
            </a:r>
            <a:r>
              <a:rPr sz="1050" spc="-15" dirty="0">
                <a:latin typeface="Arial"/>
                <a:cs typeface="Arial"/>
              </a:rPr>
              <a:t>permit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65" dirty="0">
                <a:latin typeface="Arial"/>
                <a:cs typeface="Arial"/>
              </a:rPr>
              <a:t>generalize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20" dirty="0">
                <a:latin typeface="Arial"/>
                <a:cs typeface="Arial"/>
              </a:rPr>
              <a:t>extract </a:t>
            </a:r>
            <a:r>
              <a:rPr sz="1050" spc="-90" dirty="0">
                <a:latin typeface="Arial"/>
                <a:cs typeface="Arial"/>
              </a:rPr>
              <a:t>some </a:t>
            </a:r>
            <a:r>
              <a:rPr sz="1050" spc="-60" dirty="0">
                <a:latin typeface="Arial"/>
                <a:cs typeface="Arial"/>
              </a:rPr>
              <a:t>conclusions </a:t>
            </a:r>
            <a:r>
              <a:rPr sz="1050" spc="-30" dirty="0">
                <a:latin typeface="Arial"/>
                <a:cs typeface="Arial"/>
              </a:rPr>
              <a:t>about the  </a:t>
            </a:r>
            <a:r>
              <a:rPr sz="1050" spc="-60" dirty="0">
                <a:latin typeface="Arial"/>
                <a:cs typeface="Arial"/>
              </a:rPr>
              <a:t>meaning  </a:t>
            </a:r>
            <a:r>
              <a:rPr sz="1050" spc="-35" dirty="0">
                <a:latin typeface="Arial"/>
                <a:cs typeface="Arial"/>
              </a:rPr>
              <a:t>they </a:t>
            </a:r>
            <a:r>
              <a:rPr sz="1050" spc="-90" dirty="0">
                <a:latin typeface="Arial"/>
                <a:cs typeface="Arial"/>
              </a:rPr>
              <a:t>express  </a:t>
            </a:r>
            <a:r>
              <a:rPr sz="1050" spc="-45" dirty="0">
                <a:latin typeface="Arial"/>
                <a:cs typeface="Arial"/>
              </a:rPr>
              <a:t>(more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35" dirty="0">
                <a:latin typeface="Arial"/>
                <a:cs typeface="Arial"/>
              </a:rPr>
              <a:t>next </a:t>
            </a:r>
            <a:r>
              <a:rPr sz="1050" spc="-25" dirty="0">
                <a:latin typeface="Arial"/>
                <a:cs typeface="Arial"/>
              </a:rPr>
              <a:t> lecture)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5" name="object 9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52</a:t>
            </a:r>
            <a:r>
              <a:rPr spc="50" dirty="0"/>
              <a:t>/59</a:t>
            </a:r>
          </a:p>
        </p:txBody>
      </p:sp>
      <p:sp>
        <p:nvSpPr>
          <p:cNvPr id="96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7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8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9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1735404" y="491591"/>
            <a:ext cx="113728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Structural</a:t>
            </a:r>
            <a:r>
              <a:rPr sz="140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90" dirty="0">
                <a:solidFill>
                  <a:srgbClr val="46AA78"/>
                </a:solidFill>
                <a:latin typeface="Arial"/>
                <a:cs typeface="Arial"/>
              </a:rPr>
              <a:t>OPs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502551" y="115022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92327" y="1340040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92327" y="1643697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92327" y="2099195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92327" y="2251024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92327" y="2554681"/>
            <a:ext cx="52590" cy="52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624395" y="1078319"/>
            <a:ext cx="3636645" cy="20409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40" dirty="0">
                <a:latin typeface="Arial"/>
                <a:cs typeface="Arial"/>
              </a:rPr>
              <a:t>Logical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OPs:</a:t>
            </a:r>
            <a:endParaRPr sz="1050" dirty="0">
              <a:latin typeface="Arial"/>
              <a:cs typeface="Arial"/>
            </a:endParaRPr>
          </a:p>
          <a:p>
            <a:pPr marL="461010" marR="59690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00" spc="-40" dirty="0">
                <a:latin typeface="Arial"/>
                <a:cs typeface="Arial"/>
              </a:rPr>
              <a:t>Are compositions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30" dirty="0">
                <a:latin typeface="Arial"/>
                <a:cs typeface="Arial"/>
              </a:rPr>
              <a:t>logical </a:t>
            </a:r>
            <a:r>
              <a:rPr sz="1000" spc="-35" dirty="0">
                <a:latin typeface="Arial"/>
                <a:cs typeface="Arial"/>
              </a:rPr>
              <a:t>constructs </a:t>
            </a:r>
            <a:r>
              <a:rPr sz="1000" spc="10" dirty="0">
                <a:latin typeface="Arial"/>
                <a:cs typeface="Arial"/>
              </a:rPr>
              <a:t>that </a:t>
            </a:r>
            <a:r>
              <a:rPr sz="1000" spc="-65" dirty="0">
                <a:latin typeface="Arial"/>
                <a:cs typeface="Arial"/>
              </a:rPr>
              <a:t>solve </a:t>
            </a:r>
            <a:r>
              <a:rPr sz="1000" spc="-80" dirty="0">
                <a:latin typeface="Arial"/>
                <a:cs typeface="Arial"/>
              </a:rPr>
              <a:t>a </a:t>
            </a:r>
            <a:r>
              <a:rPr sz="1000" spc="-45" dirty="0">
                <a:latin typeface="Arial"/>
                <a:cs typeface="Arial"/>
              </a:rPr>
              <a:t>problem </a:t>
            </a:r>
            <a:r>
              <a:rPr sz="1000" spc="-20" dirty="0">
                <a:latin typeface="Arial"/>
                <a:cs typeface="Arial"/>
              </a:rPr>
              <a:t>of  </a:t>
            </a:r>
            <a:r>
              <a:rPr sz="1000" spc="-50" dirty="0">
                <a:latin typeface="Arial"/>
                <a:cs typeface="Arial"/>
              </a:rPr>
              <a:t>expressivity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20" dirty="0">
                <a:latin typeface="Arial"/>
                <a:cs typeface="Arial"/>
              </a:rPr>
              <a:t>OWL-DL </a:t>
            </a:r>
            <a:r>
              <a:rPr sz="1000" spc="-25" dirty="0">
                <a:latin typeface="Arial"/>
                <a:cs typeface="Arial"/>
              </a:rPr>
              <a:t>(and,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85" dirty="0">
                <a:latin typeface="Arial"/>
                <a:cs typeface="Arial"/>
              </a:rPr>
              <a:t>cases, </a:t>
            </a:r>
            <a:r>
              <a:rPr sz="1000" spc="-60" dirty="0">
                <a:latin typeface="Arial"/>
                <a:cs typeface="Arial"/>
              </a:rPr>
              <a:t>also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35" dirty="0">
                <a:latin typeface="Arial"/>
                <a:cs typeface="Arial"/>
              </a:rPr>
              <a:t>OWL </a:t>
            </a:r>
            <a:r>
              <a:rPr sz="1000" spc="-60" dirty="0">
                <a:latin typeface="Arial"/>
                <a:cs typeface="Arial"/>
              </a:rPr>
              <a:t>2 </a:t>
            </a:r>
            <a:r>
              <a:rPr sz="1000" spc="10" dirty="0">
                <a:latin typeface="Arial"/>
                <a:cs typeface="Arial"/>
              </a:rPr>
              <a:t>DL)  </a:t>
            </a:r>
            <a:endParaRPr lang="en-US" sz="1000" spc="10" dirty="0" smtClean="0">
              <a:latin typeface="Arial"/>
              <a:cs typeface="Arial"/>
            </a:endParaRPr>
          </a:p>
          <a:p>
            <a:pPr marL="461010" marR="59690" indent="-171450">
              <a:lnSpc>
                <a:spcPct val="100000"/>
              </a:lnSpc>
              <a:spcBef>
                <a:spcPts val="175"/>
              </a:spcBef>
              <a:buFont typeface="Arial"/>
              <a:buChar char="•"/>
            </a:pPr>
            <a:r>
              <a:rPr sz="1000" spc="-30" dirty="0" smtClean="0">
                <a:latin typeface="Arial"/>
                <a:cs typeface="Arial"/>
              </a:rPr>
              <a:t>Only </a:t>
            </a:r>
            <a:r>
              <a:rPr sz="1000" spc="-85" dirty="0">
                <a:latin typeface="Arial"/>
                <a:cs typeface="Arial"/>
              </a:rPr>
              <a:t>expressed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40" dirty="0">
                <a:latin typeface="Arial"/>
                <a:cs typeface="Arial"/>
              </a:rPr>
              <a:t>terms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80" dirty="0">
                <a:latin typeface="Arial"/>
                <a:cs typeface="Arial"/>
              </a:rPr>
              <a:t>a </a:t>
            </a:r>
            <a:r>
              <a:rPr sz="1000" spc="-30" dirty="0">
                <a:latin typeface="Arial"/>
                <a:cs typeface="Arial"/>
              </a:rPr>
              <a:t>logical </a:t>
            </a:r>
            <a:r>
              <a:rPr sz="1000" spc="-50" dirty="0">
                <a:latin typeface="Arial"/>
                <a:cs typeface="Arial"/>
              </a:rPr>
              <a:t>vocabulary, </a:t>
            </a:r>
            <a:r>
              <a:rPr sz="1000" spc="-80" dirty="0">
                <a:latin typeface="Arial"/>
                <a:cs typeface="Arial"/>
              </a:rPr>
              <a:t>because </a:t>
            </a:r>
            <a:r>
              <a:rPr sz="1000" spc="-15" dirty="0">
                <a:latin typeface="Arial"/>
                <a:cs typeface="Arial"/>
              </a:rPr>
              <a:t>their  </a:t>
            </a:r>
            <a:r>
              <a:rPr sz="1000" spc="-40" dirty="0">
                <a:latin typeface="Arial"/>
                <a:cs typeface="Arial"/>
              </a:rPr>
              <a:t>signature </a:t>
            </a:r>
            <a:r>
              <a:rPr sz="1000" spc="-10" dirty="0">
                <a:latin typeface="Arial"/>
                <a:cs typeface="Arial"/>
              </a:rPr>
              <a:t>(the </a:t>
            </a:r>
            <a:r>
              <a:rPr sz="1000" spc="-55" dirty="0">
                <a:latin typeface="Arial"/>
                <a:cs typeface="Arial"/>
              </a:rPr>
              <a:t>set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45" dirty="0">
                <a:latin typeface="Arial"/>
                <a:cs typeface="Arial"/>
              </a:rPr>
              <a:t>predicate </a:t>
            </a:r>
            <a:r>
              <a:rPr sz="1000" spc="-70" dirty="0">
                <a:latin typeface="Arial"/>
                <a:cs typeface="Arial"/>
              </a:rPr>
              <a:t>names, </a:t>
            </a:r>
            <a:r>
              <a:rPr sz="1000" spc="-45" dirty="0">
                <a:latin typeface="Arial"/>
                <a:cs typeface="Arial"/>
              </a:rPr>
              <a:t>e.g.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55" dirty="0">
                <a:latin typeface="Arial"/>
                <a:cs typeface="Arial"/>
              </a:rPr>
              <a:t>set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85" dirty="0">
                <a:latin typeface="Arial"/>
                <a:cs typeface="Arial"/>
              </a:rPr>
              <a:t>classes </a:t>
            </a:r>
            <a:r>
              <a:rPr sz="1000" spc="105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and </a:t>
            </a:r>
            <a:r>
              <a:rPr sz="1000" spc="-40" dirty="0">
                <a:latin typeface="Arial"/>
                <a:cs typeface="Arial"/>
              </a:rPr>
              <a:t>properties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60" dirty="0">
                <a:latin typeface="Arial"/>
                <a:cs typeface="Arial"/>
              </a:rPr>
              <a:t>an </a:t>
            </a:r>
            <a:r>
              <a:rPr sz="1000" spc="-35" dirty="0">
                <a:latin typeface="Arial"/>
                <a:cs typeface="Arial"/>
              </a:rPr>
              <a:t>OWL </a:t>
            </a:r>
            <a:r>
              <a:rPr sz="1000" spc="-20" dirty="0">
                <a:latin typeface="Arial"/>
                <a:cs typeface="Arial"/>
              </a:rPr>
              <a:t>ontology) </a:t>
            </a:r>
            <a:r>
              <a:rPr sz="1000" spc="-55" dirty="0">
                <a:latin typeface="Arial"/>
                <a:cs typeface="Arial"/>
              </a:rPr>
              <a:t>is  </a:t>
            </a:r>
            <a:r>
              <a:rPr sz="1000" spc="110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empty</a:t>
            </a:r>
            <a:endParaRPr sz="1000" dirty="0">
              <a:latin typeface="Arial"/>
              <a:cs typeface="Arial"/>
            </a:endParaRPr>
          </a:p>
          <a:p>
            <a:pPr marL="461010" indent="-171450">
              <a:lnSpc>
                <a:spcPts val="1195"/>
              </a:lnSpc>
              <a:buFont typeface="Arial"/>
              <a:buChar char="•"/>
            </a:pPr>
            <a:r>
              <a:rPr sz="1000" spc="-45" dirty="0">
                <a:latin typeface="Arial"/>
                <a:cs typeface="Arial"/>
              </a:rPr>
              <a:t>Independent </a:t>
            </a:r>
            <a:r>
              <a:rPr sz="1000" spc="-20" dirty="0">
                <a:latin typeface="Arial"/>
                <a:cs typeface="Arial"/>
              </a:rPr>
              <a:t>from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-40" dirty="0">
                <a:latin typeface="Arial"/>
                <a:cs typeface="Arial"/>
              </a:rPr>
              <a:t>specific </a:t>
            </a:r>
            <a:r>
              <a:rPr sz="1000" spc="-45" dirty="0">
                <a:latin typeface="Arial"/>
                <a:cs typeface="Arial"/>
              </a:rPr>
              <a:t>domain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-30" dirty="0" smtClean="0">
                <a:latin typeface="Arial"/>
                <a:cs typeface="Arial"/>
              </a:rPr>
              <a:t>interest</a:t>
            </a:r>
            <a:endParaRPr lang="en-US" sz="1000" dirty="0" smtClean="0">
              <a:latin typeface="Arial"/>
              <a:cs typeface="Arial"/>
            </a:endParaRPr>
          </a:p>
          <a:p>
            <a:pPr marL="461010" indent="-171450">
              <a:lnSpc>
                <a:spcPts val="1195"/>
              </a:lnSpc>
              <a:buFont typeface="Arial"/>
              <a:buChar char="•"/>
            </a:pPr>
            <a:r>
              <a:rPr sz="1000" b="1" spc="-45" dirty="0" smtClean="0">
                <a:latin typeface="Arial"/>
                <a:cs typeface="Arial"/>
              </a:rPr>
              <a:t>Logical </a:t>
            </a:r>
            <a:r>
              <a:rPr sz="1000" b="1" spc="-60" dirty="0" smtClean="0">
                <a:latin typeface="Arial"/>
                <a:cs typeface="Arial"/>
              </a:rPr>
              <a:t>macros </a:t>
            </a:r>
            <a:r>
              <a:rPr sz="1000" spc="-70" dirty="0" smtClean="0">
                <a:latin typeface="Arial"/>
                <a:cs typeface="Arial"/>
              </a:rPr>
              <a:t>compose </a:t>
            </a:r>
            <a:r>
              <a:rPr sz="1000" spc="-35" dirty="0" smtClean="0">
                <a:latin typeface="Arial"/>
                <a:cs typeface="Arial"/>
              </a:rPr>
              <a:t>OWL </a:t>
            </a:r>
            <a:r>
              <a:rPr sz="1000" spc="-10" dirty="0" smtClean="0">
                <a:latin typeface="Arial"/>
                <a:cs typeface="Arial"/>
              </a:rPr>
              <a:t>DL </a:t>
            </a:r>
            <a:r>
              <a:rPr sz="1000" spc="-30" dirty="0" smtClean="0">
                <a:latin typeface="Arial"/>
                <a:cs typeface="Arial"/>
              </a:rPr>
              <a:t>constructs; </a:t>
            </a:r>
            <a:r>
              <a:rPr sz="1000" spc="-50" dirty="0" smtClean="0">
                <a:latin typeface="Arial"/>
                <a:cs typeface="Arial"/>
              </a:rPr>
              <a:t>e.g. </a:t>
            </a:r>
            <a:r>
              <a:rPr sz="1000" spc="-25" dirty="0" smtClean="0">
                <a:latin typeface="Arial"/>
                <a:cs typeface="Arial"/>
              </a:rPr>
              <a:t>the  universal+existential </a:t>
            </a:r>
            <a:r>
              <a:rPr sz="1000" spc="-35" dirty="0" smtClean="0">
                <a:latin typeface="Arial"/>
                <a:cs typeface="Arial"/>
              </a:rPr>
              <a:t>OWL</a:t>
            </a:r>
            <a:r>
              <a:rPr sz="1000" spc="70" dirty="0" smtClean="0">
                <a:latin typeface="Arial"/>
                <a:cs typeface="Arial"/>
              </a:rPr>
              <a:t> </a:t>
            </a:r>
            <a:r>
              <a:rPr sz="1000" spc="-50" dirty="0" smtClean="0">
                <a:latin typeface="Arial"/>
                <a:cs typeface="Arial"/>
              </a:rPr>
              <a:t>macro</a:t>
            </a:r>
            <a:endParaRPr sz="1000" dirty="0" smtClean="0">
              <a:latin typeface="Arial"/>
              <a:cs typeface="Arial"/>
            </a:endParaRPr>
          </a:p>
          <a:p>
            <a:pPr marL="461010" indent="-171450">
              <a:lnSpc>
                <a:spcPts val="1155"/>
              </a:lnSpc>
              <a:buFont typeface="Arial"/>
              <a:buChar char="•"/>
            </a:pPr>
            <a:r>
              <a:rPr sz="1000" b="1" spc="-35" dirty="0" smtClean="0">
                <a:latin typeface="Arial"/>
                <a:cs typeface="Arial"/>
              </a:rPr>
              <a:t>Transformation </a:t>
            </a:r>
            <a:r>
              <a:rPr sz="1000" b="1" spc="-25" dirty="0">
                <a:latin typeface="Arial"/>
                <a:cs typeface="Arial"/>
              </a:rPr>
              <a:t>patterns </a:t>
            </a:r>
            <a:r>
              <a:rPr sz="1000" spc="-30" dirty="0">
                <a:latin typeface="Arial"/>
                <a:cs typeface="Arial"/>
              </a:rPr>
              <a:t>translate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-30" dirty="0">
                <a:latin typeface="Arial"/>
                <a:cs typeface="Arial"/>
              </a:rPr>
              <a:t>logical </a:t>
            </a:r>
            <a:r>
              <a:rPr sz="1000" spc="-70" dirty="0">
                <a:latin typeface="Arial"/>
                <a:cs typeface="Arial"/>
              </a:rPr>
              <a:t>expression  </a:t>
            </a:r>
            <a:r>
              <a:rPr sz="1000" spc="-20" dirty="0">
                <a:latin typeface="Arial"/>
                <a:cs typeface="Arial"/>
              </a:rPr>
              <a:t>from 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80" dirty="0" smtClean="0">
                <a:latin typeface="Arial"/>
                <a:cs typeface="Arial"/>
              </a:rPr>
              <a:t>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sz="1000" spc="-30" dirty="0" smtClean="0">
                <a:latin typeface="Arial"/>
                <a:cs typeface="Arial"/>
              </a:rPr>
              <a:t>logical </a:t>
            </a:r>
            <a:r>
              <a:rPr sz="1000" spc="-60" dirty="0">
                <a:latin typeface="Arial"/>
                <a:cs typeface="Arial"/>
              </a:rPr>
              <a:t>language  </a:t>
            </a:r>
            <a:r>
              <a:rPr sz="1000" spc="-5" dirty="0">
                <a:latin typeface="Arial"/>
                <a:cs typeface="Arial"/>
              </a:rPr>
              <a:t>into </a:t>
            </a:r>
            <a:r>
              <a:rPr sz="1000" spc="-35" dirty="0">
                <a:latin typeface="Arial"/>
                <a:cs typeface="Arial"/>
              </a:rPr>
              <a:t>another; </a:t>
            </a:r>
            <a:r>
              <a:rPr sz="1000" spc="-45" dirty="0">
                <a:latin typeface="Arial"/>
                <a:cs typeface="Arial"/>
              </a:rPr>
              <a:t>e.g. 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n-aries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6" name="object 9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53</a:t>
            </a:r>
            <a:r>
              <a:rPr spc="50" dirty="0"/>
              <a:t>/59</a:t>
            </a:r>
          </a:p>
        </p:txBody>
      </p:sp>
      <p:sp>
        <p:nvSpPr>
          <p:cNvPr id="97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8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9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0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707859" y="491591"/>
            <a:ext cx="319278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Example:  </a:t>
            </a: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n-ary </a:t>
            </a:r>
            <a:r>
              <a:rPr sz="1400" spc="-30" dirty="0">
                <a:solidFill>
                  <a:srgbClr val="46AA78"/>
                </a:solidFill>
                <a:latin typeface="Arial"/>
                <a:cs typeface="Arial"/>
              </a:rPr>
              <a:t>relation </a:t>
            </a:r>
            <a:r>
              <a:rPr sz="1400" spc="-15" dirty="0">
                <a:solidFill>
                  <a:srgbClr val="46AA78"/>
                </a:solidFill>
                <a:latin typeface="Arial"/>
                <a:cs typeface="Arial"/>
              </a:rPr>
              <a:t>“Logical </a:t>
            </a:r>
            <a:r>
              <a:rPr sz="1400" spc="45" dirty="0">
                <a:solidFill>
                  <a:srgbClr val="46AA78"/>
                </a:solidFill>
                <a:latin typeface="Arial"/>
                <a:cs typeface="Arial"/>
              </a:rPr>
              <a:t>OP”</a:t>
            </a:r>
            <a:r>
              <a:rPr sz="1400" spc="38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idea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502551" y="152377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02551" y="173380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02551" y="194383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02551" y="215386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624395" y="1451864"/>
            <a:ext cx="3814255" cy="7732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45" dirty="0">
                <a:latin typeface="Arial"/>
                <a:cs typeface="Arial"/>
              </a:rPr>
              <a:t>Reify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i="1" spc="-40" dirty="0">
                <a:latin typeface="Arial"/>
                <a:cs typeface="Arial"/>
              </a:rPr>
              <a:t>n</a:t>
            </a:r>
            <a:r>
              <a:rPr sz="1050" spc="-40" dirty="0">
                <a:latin typeface="Arial"/>
                <a:cs typeface="Arial"/>
              </a:rPr>
              <a:t>-ary </a:t>
            </a:r>
            <a:r>
              <a:rPr sz="1050" i="1" spc="-90" dirty="0">
                <a:latin typeface="Arial"/>
                <a:cs typeface="Arial"/>
              </a:rPr>
              <a:t>R  </a:t>
            </a:r>
            <a:r>
              <a:rPr sz="1050" spc="-5" dirty="0">
                <a:latin typeface="Arial"/>
                <a:cs typeface="Arial"/>
              </a:rPr>
              <a:t>into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80" dirty="0">
                <a:latin typeface="Arial"/>
                <a:cs typeface="Arial"/>
              </a:rPr>
              <a:t>class  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i="1" spc="-125" dirty="0">
                <a:latin typeface="Arial"/>
                <a:cs typeface="Arial"/>
              </a:rPr>
              <a:t>R</a:t>
            </a:r>
            <a:r>
              <a:rPr sz="1200" i="1" spc="-187" baseline="27777" dirty="0">
                <a:latin typeface="Menlo"/>
                <a:cs typeface="Menlo"/>
              </a:rPr>
              <a:t>'</a:t>
            </a:r>
            <a:endParaRPr sz="1200" baseline="27777" dirty="0">
              <a:latin typeface="Menlo"/>
              <a:cs typeface="Menlo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60" dirty="0">
                <a:latin typeface="Arial"/>
                <a:cs typeface="Arial"/>
              </a:rPr>
              <a:t>Create </a:t>
            </a:r>
            <a:r>
              <a:rPr sz="1050" i="1" spc="-50" dirty="0">
                <a:latin typeface="Arial"/>
                <a:cs typeface="Arial"/>
              </a:rPr>
              <a:t>n </a:t>
            </a:r>
            <a:r>
              <a:rPr sz="1050" spc="-55" dirty="0">
                <a:latin typeface="Arial"/>
                <a:cs typeface="Arial"/>
              </a:rPr>
              <a:t>binaries </a:t>
            </a:r>
            <a:r>
              <a:rPr sz="1050" spc="-70" dirty="0">
                <a:latin typeface="Arial"/>
                <a:cs typeface="Arial"/>
              </a:rPr>
              <a:t>between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95" dirty="0">
                <a:latin typeface="Arial"/>
                <a:cs typeface="Arial"/>
              </a:rPr>
              <a:t>classes 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-10" dirty="0">
                <a:latin typeface="Arial"/>
                <a:cs typeface="Arial"/>
              </a:rPr>
              <a:t> </a:t>
            </a:r>
            <a:r>
              <a:rPr sz="1050" i="1" spc="-125" dirty="0">
                <a:latin typeface="Arial"/>
                <a:cs typeface="Arial"/>
              </a:rPr>
              <a:t>R</a:t>
            </a:r>
            <a:r>
              <a:rPr sz="1200" i="1" spc="-187" baseline="27777" dirty="0">
                <a:latin typeface="Menlo"/>
                <a:cs typeface="Menlo"/>
              </a:rPr>
              <a:t>'</a:t>
            </a:r>
            <a:endParaRPr sz="1200" baseline="27777" dirty="0">
              <a:latin typeface="Menlo"/>
              <a:cs typeface="Menlo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60" dirty="0">
                <a:latin typeface="Arial"/>
                <a:cs typeface="Arial"/>
              </a:rPr>
              <a:t>Declare  </a:t>
            </a:r>
            <a:r>
              <a:rPr sz="1050" spc="-45" dirty="0">
                <a:latin typeface="Arial"/>
                <a:cs typeface="Arial"/>
              </a:rPr>
              <a:t>1:1 </a:t>
            </a:r>
            <a:r>
              <a:rPr sz="1050" spc="-30" dirty="0">
                <a:latin typeface="Arial"/>
                <a:cs typeface="Arial"/>
              </a:rPr>
              <a:t>cardinality</a:t>
            </a:r>
            <a:r>
              <a:rPr sz="1050" spc="50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constraints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0"/>
              </a:spcBef>
              <a:buFont typeface="Arial"/>
              <a:buChar char="•"/>
            </a:pPr>
            <a:r>
              <a:rPr sz="1050" spc="-60" dirty="0">
                <a:latin typeface="Arial"/>
                <a:cs typeface="Arial"/>
              </a:rPr>
              <a:t>Declare  </a:t>
            </a:r>
            <a:r>
              <a:rPr sz="1050" spc="-20" dirty="0">
                <a:latin typeface="Arial"/>
                <a:cs typeface="Arial"/>
              </a:rPr>
              <a:t>identifier </a:t>
            </a:r>
            <a:r>
              <a:rPr sz="1050" spc="-80" dirty="0">
                <a:latin typeface="Arial"/>
                <a:cs typeface="Arial"/>
              </a:rPr>
              <a:t>across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i="1" spc="-50" dirty="0">
                <a:latin typeface="Arial"/>
                <a:cs typeface="Arial"/>
              </a:rPr>
              <a:t>n  </a:t>
            </a:r>
            <a:r>
              <a:rPr sz="1050" spc="-75" dirty="0">
                <a:latin typeface="Arial"/>
                <a:cs typeface="Arial"/>
              </a:rPr>
              <a:t>new  </a:t>
            </a:r>
            <a:r>
              <a:rPr sz="1050" spc="-55" dirty="0">
                <a:latin typeface="Arial"/>
                <a:cs typeface="Arial"/>
              </a:rPr>
              <a:t>binaries  </a:t>
            </a:r>
            <a:r>
              <a:rPr sz="1050" spc="-15" dirty="0">
                <a:latin typeface="Arial"/>
                <a:cs typeface="Arial"/>
              </a:rPr>
              <a:t>(often</a:t>
            </a:r>
            <a:r>
              <a:rPr sz="1050" spc="-155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omitted)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4" name="object 9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54</a:t>
            </a:r>
            <a:r>
              <a:rPr spc="50" dirty="0"/>
              <a:t>/59</a:t>
            </a:r>
          </a:p>
        </p:txBody>
      </p:sp>
      <p:sp>
        <p:nvSpPr>
          <p:cNvPr id="95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6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7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8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886675" y="491591"/>
            <a:ext cx="283464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Example:  </a:t>
            </a:r>
            <a:r>
              <a:rPr sz="1400" spc="-55" dirty="0">
                <a:solidFill>
                  <a:srgbClr val="46AA78"/>
                </a:solidFill>
                <a:latin typeface="Arial"/>
                <a:cs typeface="Arial"/>
              </a:rPr>
              <a:t>n-ary </a:t>
            </a:r>
            <a:r>
              <a:rPr sz="1400" spc="-30" dirty="0">
                <a:solidFill>
                  <a:srgbClr val="46AA78"/>
                </a:solidFill>
                <a:latin typeface="Arial"/>
                <a:cs typeface="Arial"/>
              </a:rPr>
              <a:t>relation </a:t>
            </a:r>
            <a:r>
              <a:rPr sz="1400" spc="-15" dirty="0">
                <a:solidFill>
                  <a:srgbClr val="46AA78"/>
                </a:solidFill>
                <a:latin typeface="Arial"/>
                <a:cs typeface="Arial"/>
              </a:rPr>
              <a:t>“Logical</a:t>
            </a:r>
            <a:r>
              <a:rPr sz="1400" spc="26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46AA78"/>
                </a:solidFill>
                <a:latin typeface="Arial"/>
                <a:cs typeface="Arial"/>
              </a:rPr>
              <a:t>OP”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95250" y="892175"/>
            <a:ext cx="4419600" cy="2209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55</a:t>
            </a:r>
            <a:r>
              <a:rPr spc="50" dirty="0"/>
              <a:t>/59</a:t>
            </a:r>
          </a:p>
        </p:txBody>
      </p:sp>
      <p:sp>
        <p:nvSpPr>
          <p:cNvPr id="91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2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3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4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8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02551" y="106022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02551" y="195855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02551" y="2340660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624395" y="491591"/>
            <a:ext cx="3576954" cy="2573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3460">
              <a:lnSpc>
                <a:spcPct val="100000"/>
              </a:lnSpc>
            </a:pP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Architectural</a:t>
            </a:r>
            <a:r>
              <a:rPr sz="1400" spc="1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90" dirty="0">
                <a:solidFill>
                  <a:srgbClr val="46AA78"/>
                </a:solidFill>
                <a:latin typeface="Arial"/>
                <a:cs typeface="Arial"/>
              </a:rPr>
              <a:t>OPs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00" dirty="0">
              <a:latin typeface="Times New Roman"/>
              <a:cs typeface="Times New Roman"/>
            </a:endParaRPr>
          </a:p>
          <a:p>
            <a:pPr marL="184150" marR="5080" indent="-171450">
              <a:lnSpc>
                <a:spcPct val="102600"/>
              </a:lnSpc>
              <a:buFont typeface="Arial"/>
              <a:buChar char="•"/>
            </a:pPr>
            <a:r>
              <a:rPr sz="1050" spc="-20" dirty="0">
                <a:latin typeface="Arial"/>
                <a:cs typeface="Arial"/>
              </a:rPr>
              <a:t>Architectural </a:t>
            </a:r>
            <a:r>
              <a:rPr sz="1050" spc="-75" dirty="0">
                <a:latin typeface="Arial"/>
                <a:cs typeface="Arial"/>
              </a:rPr>
              <a:t>OPs </a:t>
            </a:r>
            <a:r>
              <a:rPr sz="1050" spc="-80" dirty="0">
                <a:latin typeface="Arial"/>
                <a:cs typeface="Arial"/>
              </a:rPr>
              <a:t>are </a:t>
            </a:r>
            <a:r>
              <a:rPr sz="1050" spc="-50" dirty="0">
                <a:latin typeface="Arial"/>
                <a:cs typeface="Arial"/>
              </a:rPr>
              <a:t>defined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45" dirty="0">
                <a:latin typeface="Arial"/>
                <a:cs typeface="Arial"/>
              </a:rPr>
              <a:t>terms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5" dirty="0">
                <a:latin typeface="Arial"/>
                <a:cs typeface="Arial"/>
              </a:rPr>
              <a:t>composition </a:t>
            </a:r>
            <a:r>
              <a:rPr sz="1050" spc="-20" dirty="0">
                <a:latin typeface="Arial"/>
                <a:cs typeface="Arial"/>
              </a:rPr>
              <a:t>of  </a:t>
            </a:r>
            <a:r>
              <a:rPr sz="1050" spc="-40" dirty="0">
                <a:latin typeface="Arial"/>
                <a:cs typeface="Arial"/>
              </a:rPr>
              <a:t>Logical </a:t>
            </a:r>
            <a:r>
              <a:rPr sz="1050" spc="-75" dirty="0">
                <a:latin typeface="Arial"/>
                <a:cs typeface="Arial"/>
              </a:rPr>
              <a:t>OPs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80" dirty="0">
                <a:latin typeface="Arial"/>
                <a:cs typeface="Arial"/>
              </a:rPr>
              <a:t>are </a:t>
            </a:r>
            <a:r>
              <a:rPr sz="1050" spc="-90" dirty="0">
                <a:latin typeface="Arial"/>
                <a:cs typeface="Arial"/>
              </a:rPr>
              <a:t>used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55" dirty="0">
                <a:latin typeface="Arial"/>
                <a:cs typeface="Arial"/>
              </a:rPr>
              <a:t>order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30" dirty="0">
                <a:latin typeface="Arial"/>
                <a:cs typeface="Arial"/>
              </a:rPr>
              <a:t>affect the </a:t>
            </a:r>
            <a:r>
              <a:rPr sz="1050" spc="-40" dirty="0">
                <a:latin typeface="Arial"/>
                <a:cs typeface="Arial"/>
              </a:rPr>
              <a:t>overall </a:t>
            </a:r>
            <a:r>
              <a:rPr sz="1050" spc="-80" dirty="0">
                <a:latin typeface="Arial"/>
                <a:cs typeface="Arial"/>
              </a:rPr>
              <a:t>shape 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 ontology; </a:t>
            </a:r>
            <a:r>
              <a:rPr sz="1050" spc="-25" dirty="0">
                <a:latin typeface="Arial"/>
                <a:cs typeface="Arial"/>
              </a:rPr>
              <a:t>i.e., </a:t>
            </a:r>
            <a:r>
              <a:rPr sz="1050" spc="-70" dirty="0">
                <a:latin typeface="Arial"/>
                <a:cs typeface="Arial"/>
              </a:rPr>
              <a:t>an </a:t>
            </a:r>
            <a:r>
              <a:rPr sz="1050" spc="-20" dirty="0">
                <a:latin typeface="Arial"/>
                <a:cs typeface="Arial"/>
              </a:rPr>
              <a:t>Architectural </a:t>
            </a:r>
            <a:r>
              <a:rPr sz="1050" spc="-45" dirty="0">
                <a:latin typeface="Arial"/>
                <a:cs typeface="Arial"/>
              </a:rPr>
              <a:t>OP </a:t>
            </a:r>
            <a:r>
              <a:rPr sz="1050" spc="-35" dirty="0">
                <a:latin typeface="Arial"/>
                <a:cs typeface="Arial"/>
              </a:rPr>
              <a:t>identifies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35" dirty="0">
                <a:latin typeface="Arial"/>
                <a:cs typeface="Arial"/>
              </a:rPr>
              <a:t>composition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40" dirty="0">
                <a:latin typeface="Arial"/>
                <a:cs typeface="Arial"/>
              </a:rPr>
              <a:t>Logical </a:t>
            </a:r>
            <a:r>
              <a:rPr sz="1050" spc="-75" dirty="0">
                <a:latin typeface="Arial"/>
                <a:cs typeface="Arial"/>
              </a:rPr>
              <a:t>OPs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80" dirty="0">
                <a:latin typeface="Arial"/>
                <a:cs typeface="Arial"/>
              </a:rPr>
              <a:t>are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70" dirty="0">
                <a:latin typeface="Arial"/>
                <a:cs typeface="Arial"/>
              </a:rPr>
              <a:t>be </a:t>
            </a:r>
            <a:r>
              <a:rPr sz="1050" spc="-55" dirty="0">
                <a:latin typeface="Arial"/>
                <a:cs typeface="Arial"/>
              </a:rPr>
              <a:t>exclusively </a:t>
            </a:r>
            <a:r>
              <a:rPr sz="1050" spc="-90" dirty="0">
                <a:latin typeface="Arial"/>
                <a:cs typeface="Arial"/>
              </a:rPr>
              <a:t>used </a:t>
            </a:r>
            <a:r>
              <a:rPr sz="1050" spc="-20" dirty="0">
                <a:latin typeface="Arial"/>
                <a:cs typeface="Arial"/>
              </a:rPr>
              <a:t>in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65" dirty="0">
                <a:latin typeface="Arial"/>
                <a:cs typeface="Arial"/>
              </a:rPr>
              <a:t>design 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70" dirty="0">
                <a:latin typeface="Arial"/>
                <a:cs typeface="Arial"/>
              </a:rPr>
              <a:t>an</a:t>
            </a:r>
            <a:r>
              <a:rPr sz="1050" spc="114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ontology</a:t>
            </a:r>
            <a:endParaRPr sz="1050" dirty="0">
              <a:latin typeface="Arial"/>
              <a:cs typeface="Arial"/>
            </a:endParaRPr>
          </a:p>
          <a:p>
            <a:pPr marL="184150" marR="302895" indent="-171450">
              <a:lnSpc>
                <a:spcPct val="102600"/>
              </a:lnSpc>
              <a:spcBef>
                <a:spcPts val="295"/>
              </a:spcBef>
              <a:buFont typeface="Arial"/>
              <a:buChar char="•"/>
            </a:pPr>
            <a:r>
              <a:rPr sz="1050" spc="-70" dirty="0">
                <a:latin typeface="Arial"/>
                <a:cs typeface="Arial"/>
              </a:rPr>
              <a:t>Examples </a:t>
            </a:r>
            <a:r>
              <a:rPr sz="1050" spc="-20" dirty="0">
                <a:latin typeface="Arial"/>
                <a:cs typeface="Arial"/>
              </a:rPr>
              <a:t>of Architectural </a:t>
            </a:r>
            <a:r>
              <a:rPr sz="1050" spc="-75" dirty="0">
                <a:latin typeface="Arial"/>
                <a:cs typeface="Arial"/>
              </a:rPr>
              <a:t>OPs </a:t>
            </a:r>
            <a:r>
              <a:rPr sz="1050" spc="-60" dirty="0">
                <a:latin typeface="Arial"/>
                <a:cs typeface="Arial"/>
              </a:rPr>
              <a:t>are: Taxonomy, </a:t>
            </a:r>
            <a:r>
              <a:rPr sz="1050" spc="-30" dirty="0">
                <a:latin typeface="Arial"/>
                <a:cs typeface="Arial"/>
              </a:rPr>
              <a:t>Modular  </a:t>
            </a:r>
            <a:r>
              <a:rPr sz="1050" spc="-25" dirty="0">
                <a:latin typeface="Arial"/>
                <a:cs typeface="Arial"/>
              </a:rPr>
              <a:t>Architecture,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-30" dirty="0">
                <a:latin typeface="Arial"/>
                <a:cs typeface="Arial"/>
              </a:rPr>
              <a:t>Lightweight</a:t>
            </a:r>
            <a:r>
              <a:rPr sz="1050" spc="65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Ontology</a:t>
            </a:r>
            <a:endParaRPr sz="1050" dirty="0">
              <a:latin typeface="Arial"/>
              <a:cs typeface="Arial"/>
            </a:endParaRPr>
          </a:p>
          <a:p>
            <a:pPr marL="184150" marR="5715" indent="-171450" algn="just">
              <a:lnSpc>
                <a:spcPct val="102600"/>
              </a:lnSpc>
              <a:spcBef>
                <a:spcPts val="295"/>
              </a:spcBef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E.g., </a:t>
            </a:r>
            <a:r>
              <a:rPr sz="1050" b="1" spc="-20" dirty="0">
                <a:latin typeface="Arial"/>
                <a:cs typeface="Arial"/>
              </a:rPr>
              <a:t>Modular </a:t>
            </a:r>
            <a:r>
              <a:rPr sz="1050" b="1" spc="-25" dirty="0">
                <a:latin typeface="Arial"/>
                <a:cs typeface="Arial"/>
              </a:rPr>
              <a:t>Architecture </a:t>
            </a:r>
            <a:r>
              <a:rPr sz="1050" spc="-20" dirty="0">
                <a:latin typeface="Arial"/>
                <a:cs typeface="Arial"/>
              </a:rPr>
              <a:t>Architectural </a:t>
            </a:r>
            <a:r>
              <a:rPr sz="1050" spc="-45" dirty="0">
                <a:latin typeface="Arial"/>
                <a:cs typeface="Arial"/>
              </a:rPr>
              <a:t>OP </a:t>
            </a:r>
            <a:r>
              <a:rPr sz="1050" spc="-60" dirty="0">
                <a:latin typeface="Arial"/>
                <a:cs typeface="Arial"/>
              </a:rPr>
              <a:t>consists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70" dirty="0">
                <a:latin typeface="Arial"/>
                <a:cs typeface="Arial"/>
              </a:rPr>
              <a:t>an  </a:t>
            </a:r>
            <a:r>
              <a:rPr sz="1050" spc="-35" dirty="0">
                <a:latin typeface="Arial"/>
                <a:cs typeface="Arial"/>
              </a:rPr>
              <a:t>ontology </a:t>
            </a:r>
            <a:r>
              <a:rPr sz="1050" spc="-40" dirty="0">
                <a:latin typeface="Arial"/>
                <a:cs typeface="Arial"/>
              </a:rPr>
              <a:t>network, </a:t>
            </a:r>
            <a:r>
              <a:rPr sz="1050" spc="-70" dirty="0">
                <a:latin typeface="Arial"/>
                <a:cs typeface="Arial"/>
              </a:rPr>
              <a:t>where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5" dirty="0">
                <a:latin typeface="Arial"/>
                <a:cs typeface="Arial"/>
              </a:rPr>
              <a:t>involved ontologies </a:t>
            </a:r>
            <a:r>
              <a:rPr sz="1050" spc="-50" dirty="0">
                <a:latin typeface="Arial"/>
                <a:cs typeface="Arial"/>
              </a:rPr>
              <a:t>play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5" dirty="0">
                <a:latin typeface="Arial"/>
                <a:cs typeface="Arial"/>
              </a:rPr>
              <a:t>role 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55" dirty="0">
                <a:latin typeface="Arial"/>
                <a:cs typeface="Arial"/>
              </a:rPr>
              <a:t>modules, </a:t>
            </a:r>
            <a:r>
              <a:rPr sz="1050" spc="-40" dirty="0">
                <a:latin typeface="Arial"/>
                <a:cs typeface="Arial"/>
              </a:rPr>
              <a:t>which </a:t>
            </a:r>
            <a:r>
              <a:rPr sz="1050" spc="-80" dirty="0">
                <a:latin typeface="Arial"/>
                <a:cs typeface="Arial"/>
              </a:rPr>
              <a:t>are </a:t>
            </a:r>
            <a:r>
              <a:rPr sz="1050" spc="-55" dirty="0">
                <a:latin typeface="Arial"/>
                <a:cs typeface="Arial"/>
              </a:rPr>
              <a:t>connected </a:t>
            </a:r>
            <a:r>
              <a:rPr sz="1050" spc="-65" dirty="0">
                <a:latin typeface="Arial"/>
                <a:cs typeface="Arial"/>
              </a:rPr>
              <a:t>by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i="1" spc="-20" dirty="0">
                <a:latin typeface="Arial"/>
                <a:cs typeface="Arial"/>
              </a:rPr>
              <a:t>owl:import </a:t>
            </a:r>
            <a:r>
              <a:rPr sz="1050" spc="-35" dirty="0">
                <a:latin typeface="Arial"/>
                <a:cs typeface="Arial"/>
              </a:rPr>
              <a:t>operation 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80" dirty="0">
                <a:latin typeface="Arial"/>
                <a:cs typeface="Arial"/>
              </a:rPr>
              <a:t>one  </a:t>
            </a:r>
            <a:r>
              <a:rPr sz="1050" spc="-5" dirty="0">
                <a:latin typeface="Arial"/>
                <a:cs typeface="Arial"/>
              </a:rPr>
              <a:t>root </a:t>
            </a:r>
            <a:r>
              <a:rPr sz="1050" spc="-35" dirty="0">
                <a:latin typeface="Arial"/>
                <a:cs typeface="Arial"/>
              </a:rPr>
              <a:t>ontology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30" dirty="0">
                <a:latin typeface="Arial"/>
                <a:cs typeface="Arial"/>
              </a:rPr>
              <a:t>imports </a:t>
            </a:r>
            <a:r>
              <a:rPr sz="1050" spc="-20" dirty="0">
                <a:latin typeface="Arial"/>
                <a:cs typeface="Arial"/>
              </a:rPr>
              <a:t>all </a:t>
            </a:r>
            <a:r>
              <a:rPr sz="1050" spc="-30" dirty="0">
                <a:latin typeface="Arial"/>
                <a:cs typeface="Arial"/>
              </a:rPr>
              <a:t>the  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modules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56/59</a:t>
            </a:r>
            <a:endParaRPr sz="600">
              <a:latin typeface="Arial"/>
              <a:cs typeface="Arial"/>
            </a:endParaRPr>
          </a:p>
        </p:txBody>
      </p:sp>
      <p:sp>
        <p:nvSpPr>
          <p:cNvPr id="93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4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5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6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02551" y="1075398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02551" y="214580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326618" y="491591"/>
            <a:ext cx="3955415" cy="2458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Part-whole relations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in </a:t>
            </a:r>
            <a:r>
              <a:rPr sz="1400" spc="-30" dirty="0">
                <a:solidFill>
                  <a:srgbClr val="46AA78"/>
                </a:solidFill>
                <a:latin typeface="Arial"/>
                <a:cs typeface="Arial"/>
              </a:rPr>
              <a:t>natural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language 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(meronymy)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481330" indent="-171450">
              <a:lnSpc>
                <a:spcPct val="100000"/>
              </a:lnSpc>
              <a:buFont typeface="Arial"/>
              <a:buChar char="•"/>
            </a:pPr>
            <a:r>
              <a:rPr sz="1050" spc="-25" dirty="0">
                <a:latin typeface="Arial"/>
                <a:cs typeface="Arial"/>
              </a:rPr>
              <a:t>Part</a:t>
            </a:r>
            <a:r>
              <a:rPr sz="1050" spc="-20" dirty="0">
                <a:latin typeface="Arial"/>
                <a:cs typeface="Arial"/>
              </a:rPr>
              <a:t> of?</a:t>
            </a:r>
            <a:endParaRPr sz="1050" dirty="0">
              <a:latin typeface="Arial"/>
              <a:cs typeface="Arial"/>
            </a:endParaRPr>
          </a:p>
          <a:p>
            <a:pPr marL="882650" lvl="1" indent="-115570">
              <a:spcBef>
                <a:spcPts val="30"/>
              </a:spcBef>
              <a:buFont typeface="Arial"/>
              <a:buChar char="*"/>
              <a:tabLst>
                <a:tab pos="426084" algn="l"/>
              </a:tabLst>
            </a:pPr>
            <a:r>
              <a:rPr sz="1050" spc="-45" dirty="0">
                <a:latin typeface="Arial"/>
                <a:cs typeface="Arial"/>
              </a:rPr>
              <a:t>Centimeter </a:t>
            </a:r>
            <a:r>
              <a:rPr sz="1050" spc="-20" dirty="0">
                <a:latin typeface="Arial"/>
                <a:cs typeface="Arial"/>
              </a:rPr>
              <a:t>part of 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Decimeter</a:t>
            </a:r>
            <a:endParaRPr sz="1050" dirty="0">
              <a:latin typeface="Arial"/>
              <a:cs typeface="Arial"/>
            </a:endParaRPr>
          </a:p>
          <a:p>
            <a:pPr marL="882650" lvl="1" indent="-115570">
              <a:spcBef>
                <a:spcPts val="30"/>
              </a:spcBef>
              <a:buFont typeface="Arial"/>
              <a:buChar char="*"/>
              <a:tabLst>
                <a:tab pos="426084" algn="l"/>
              </a:tabLst>
            </a:pPr>
            <a:r>
              <a:rPr sz="1050" spc="-45" dirty="0">
                <a:latin typeface="Arial"/>
                <a:cs typeface="Arial"/>
              </a:rPr>
              <a:t>Decimeter </a:t>
            </a:r>
            <a:r>
              <a:rPr sz="1050" spc="-20" dirty="0">
                <a:latin typeface="Arial"/>
                <a:cs typeface="Arial"/>
              </a:rPr>
              <a:t>part of</a:t>
            </a:r>
            <a:r>
              <a:rPr sz="1050" spc="220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Meter</a:t>
            </a:r>
            <a:endParaRPr sz="1050" dirty="0">
              <a:latin typeface="Arial"/>
              <a:cs typeface="Arial"/>
            </a:endParaRPr>
          </a:p>
          <a:p>
            <a:pPr marL="309880">
              <a:lnSpc>
                <a:spcPct val="100000"/>
              </a:lnSpc>
              <a:spcBef>
                <a:spcPts val="30"/>
              </a:spcBef>
            </a:pPr>
            <a:r>
              <a:rPr lang="en-US" sz="1050" spc="-10" dirty="0" smtClean="0">
                <a:latin typeface="Arial"/>
                <a:cs typeface="Arial"/>
              </a:rPr>
              <a:t>		</a:t>
            </a:r>
            <a:r>
              <a:rPr sz="1050" spc="-10" dirty="0" smtClean="0">
                <a:latin typeface="Arial"/>
                <a:cs typeface="Arial"/>
              </a:rPr>
              <a:t>— </a:t>
            </a:r>
            <a:r>
              <a:rPr sz="1050" i="1" spc="-45" dirty="0" smtClean="0">
                <a:latin typeface="Arial"/>
                <a:cs typeface="Arial"/>
              </a:rPr>
              <a:t>therefore </a:t>
            </a:r>
            <a:r>
              <a:rPr sz="1050" spc="-45" dirty="0">
                <a:latin typeface="Arial"/>
                <a:cs typeface="Arial"/>
              </a:rPr>
              <a:t>Centimeter </a:t>
            </a:r>
            <a:r>
              <a:rPr sz="1050" spc="-20" dirty="0">
                <a:latin typeface="Arial"/>
                <a:cs typeface="Arial"/>
              </a:rPr>
              <a:t>part of </a:t>
            </a:r>
            <a:r>
              <a:rPr sz="1050" spc="185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Meter</a:t>
            </a:r>
            <a:endParaRPr sz="1050" dirty="0">
              <a:latin typeface="Arial"/>
              <a:cs typeface="Arial"/>
            </a:endParaRPr>
          </a:p>
          <a:p>
            <a:pPr marL="309880">
              <a:lnSpc>
                <a:spcPct val="100000"/>
              </a:lnSpc>
              <a:spcBef>
                <a:spcPts val="30"/>
              </a:spcBef>
            </a:pPr>
            <a:r>
              <a:rPr lang="en-US" sz="1050" i="1" spc="110" dirty="0" smtClean="0">
                <a:latin typeface="Arial"/>
                <a:cs typeface="Arial"/>
              </a:rPr>
              <a:t>	       </a:t>
            </a:r>
            <a:r>
              <a:rPr sz="1050" i="1" spc="110" dirty="0" smtClean="0">
                <a:latin typeface="Arial"/>
                <a:cs typeface="Arial"/>
              </a:rPr>
              <a:t>* </a:t>
            </a:r>
            <a:r>
              <a:rPr sz="1050" spc="-25" dirty="0" smtClean="0">
                <a:latin typeface="Arial"/>
                <a:cs typeface="Arial"/>
              </a:rPr>
              <a:t>Meter </a:t>
            </a:r>
            <a:r>
              <a:rPr sz="1050" spc="-20" dirty="0">
                <a:latin typeface="Arial"/>
                <a:cs typeface="Arial"/>
              </a:rPr>
              <a:t>part of</a:t>
            </a:r>
            <a:r>
              <a:rPr sz="1050" spc="135" dirty="0"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SI</a:t>
            </a:r>
            <a:endParaRPr sz="1050" dirty="0">
              <a:latin typeface="Arial"/>
              <a:cs typeface="Arial"/>
            </a:endParaRPr>
          </a:p>
          <a:p>
            <a:pPr marL="309880">
              <a:lnSpc>
                <a:spcPct val="100000"/>
              </a:lnSpc>
              <a:spcBef>
                <a:spcPts val="35"/>
              </a:spcBef>
            </a:pPr>
            <a:r>
              <a:rPr lang="en-US" sz="1050" spc="-10" dirty="0" smtClean="0">
                <a:latin typeface="Arial"/>
                <a:cs typeface="Arial"/>
              </a:rPr>
              <a:t>		</a:t>
            </a:r>
            <a:r>
              <a:rPr sz="1050" spc="-10" dirty="0" smtClean="0">
                <a:latin typeface="Arial"/>
                <a:cs typeface="Arial"/>
              </a:rPr>
              <a:t>— </a:t>
            </a:r>
            <a:r>
              <a:rPr sz="1050" spc="-5" dirty="0">
                <a:latin typeface="Arial"/>
                <a:cs typeface="Arial"/>
              </a:rPr>
              <a:t>but </a:t>
            </a:r>
            <a:r>
              <a:rPr sz="1050" i="1" spc="-10" dirty="0">
                <a:latin typeface="Arial"/>
                <a:cs typeface="Arial"/>
              </a:rPr>
              <a:t>not </a:t>
            </a:r>
            <a:r>
              <a:rPr sz="1050" spc="-45" dirty="0">
                <a:latin typeface="Arial"/>
                <a:cs typeface="Arial"/>
              </a:rPr>
              <a:t>Centimeter </a:t>
            </a:r>
            <a:r>
              <a:rPr sz="1050" spc="-20" dirty="0">
                <a:latin typeface="Arial"/>
                <a:cs typeface="Arial"/>
              </a:rPr>
              <a:t>part of </a:t>
            </a:r>
            <a:r>
              <a:rPr sz="1050" spc="210" dirty="0"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SI</a:t>
            </a:r>
            <a:endParaRPr sz="1050" dirty="0">
              <a:latin typeface="Arial"/>
              <a:cs typeface="Arial"/>
            </a:endParaRPr>
          </a:p>
          <a:p>
            <a:pPr marL="481330" indent="-171450">
              <a:lnSpc>
                <a:spcPct val="100000"/>
              </a:lnSpc>
              <a:spcBef>
                <a:spcPts val="334"/>
              </a:spcBef>
              <a:buFont typeface="Arial"/>
              <a:buChar char="•"/>
            </a:pPr>
            <a:r>
              <a:rPr sz="1050" spc="-25" dirty="0">
                <a:latin typeface="Arial"/>
                <a:cs typeface="Arial"/>
              </a:rPr>
              <a:t>Transitivity?</a:t>
            </a:r>
            <a:endParaRPr sz="1050" dirty="0">
              <a:latin typeface="Arial"/>
              <a:cs typeface="Arial"/>
            </a:endParaRPr>
          </a:p>
          <a:p>
            <a:pPr marL="882650" lvl="1" indent="-115570">
              <a:spcBef>
                <a:spcPts val="35"/>
              </a:spcBef>
              <a:buFont typeface="Arial"/>
              <a:buChar char="*"/>
              <a:tabLst>
                <a:tab pos="426084" algn="l"/>
              </a:tabLst>
            </a:pPr>
            <a:r>
              <a:rPr sz="1050" spc="-70" dirty="0">
                <a:latin typeface="Arial"/>
                <a:cs typeface="Arial"/>
              </a:rPr>
              <a:t>Person  </a:t>
            </a:r>
            <a:r>
              <a:rPr sz="1050" spc="-20" dirty="0">
                <a:latin typeface="Arial"/>
                <a:cs typeface="Arial"/>
              </a:rPr>
              <a:t>part of</a:t>
            </a:r>
            <a:r>
              <a:rPr sz="1050" spc="20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Organisation</a:t>
            </a:r>
            <a:endParaRPr sz="1050" dirty="0">
              <a:latin typeface="Arial"/>
              <a:cs typeface="Arial"/>
            </a:endParaRPr>
          </a:p>
          <a:p>
            <a:pPr marL="882650" lvl="1" indent="-115570">
              <a:spcBef>
                <a:spcPts val="35"/>
              </a:spcBef>
              <a:buFont typeface="Arial"/>
              <a:buChar char="*"/>
              <a:tabLst>
                <a:tab pos="426084" algn="l"/>
              </a:tabLst>
            </a:pPr>
            <a:r>
              <a:rPr sz="1050" spc="-40" dirty="0">
                <a:latin typeface="Arial"/>
                <a:cs typeface="Arial"/>
              </a:rPr>
              <a:t>Organisation located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sz="1050" spc="-70" dirty="0">
                <a:latin typeface="Arial"/>
                <a:cs typeface="Arial"/>
              </a:rPr>
              <a:t>Rondebosch</a:t>
            </a:r>
            <a:endParaRPr sz="1050" dirty="0">
              <a:latin typeface="Arial"/>
              <a:cs typeface="Arial"/>
            </a:endParaRPr>
          </a:p>
          <a:p>
            <a:pPr marL="951865" lvl="1" indent="-184785">
              <a:spcBef>
                <a:spcPts val="35"/>
              </a:spcBef>
              <a:buChar char="—"/>
              <a:tabLst>
                <a:tab pos="495300" algn="l"/>
              </a:tabLst>
            </a:pPr>
            <a:r>
              <a:rPr sz="1050" spc="-45" dirty="0">
                <a:latin typeface="Arial"/>
                <a:cs typeface="Arial"/>
              </a:rPr>
              <a:t>therefore </a:t>
            </a:r>
            <a:r>
              <a:rPr sz="1050" spc="-70" dirty="0">
                <a:latin typeface="Arial"/>
                <a:cs typeface="Arial"/>
              </a:rPr>
              <a:t>Person  </a:t>
            </a:r>
            <a:r>
              <a:rPr sz="1050" spc="-40" dirty="0">
                <a:latin typeface="Arial"/>
                <a:cs typeface="Arial"/>
              </a:rPr>
              <a:t>located </a:t>
            </a:r>
            <a:r>
              <a:rPr sz="1050" spc="-20" dirty="0">
                <a:latin typeface="Arial"/>
                <a:cs typeface="Arial"/>
              </a:rPr>
              <a:t>in</a:t>
            </a:r>
            <a:r>
              <a:rPr sz="1050" spc="215" dirty="0">
                <a:latin typeface="Arial"/>
                <a:cs typeface="Arial"/>
              </a:rPr>
              <a:t> </a:t>
            </a:r>
            <a:r>
              <a:rPr sz="1050" spc="-75" dirty="0">
                <a:latin typeface="Arial"/>
                <a:cs typeface="Arial"/>
              </a:rPr>
              <a:t>Rondebosch?</a:t>
            </a:r>
            <a:endParaRPr sz="1050" dirty="0">
              <a:latin typeface="Arial"/>
              <a:cs typeface="Arial"/>
            </a:endParaRPr>
          </a:p>
          <a:p>
            <a:pPr marL="951865" lvl="1" indent="-184785">
              <a:spcBef>
                <a:spcPts val="35"/>
              </a:spcBef>
              <a:buChar char="—"/>
              <a:tabLst>
                <a:tab pos="495300" algn="l"/>
              </a:tabLst>
            </a:pPr>
            <a:r>
              <a:rPr sz="1050" spc="-5" dirty="0">
                <a:latin typeface="Arial"/>
                <a:cs typeface="Arial"/>
              </a:rPr>
              <a:t>but </a:t>
            </a:r>
            <a:r>
              <a:rPr sz="1050" i="1" spc="-10" dirty="0">
                <a:latin typeface="Arial"/>
                <a:cs typeface="Arial"/>
              </a:rPr>
              <a:t>not </a:t>
            </a:r>
            <a:r>
              <a:rPr sz="1050" spc="-70" dirty="0">
                <a:latin typeface="Arial"/>
                <a:cs typeface="Arial"/>
              </a:rPr>
              <a:t>Person  </a:t>
            </a:r>
            <a:r>
              <a:rPr sz="1050" spc="-20" dirty="0">
                <a:latin typeface="Arial"/>
                <a:cs typeface="Arial"/>
              </a:rPr>
              <a:t>part of</a:t>
            </a:r>
            <a:r>
              <a:rPr sz="1050" spc="170" dirty="0">
                <a:latin typeface="Arial"/>
                <a:cs typeface="Arial"/>
              </a:rPr>
              <a:t> </a:t>
            </a:r>
            <a:r>
              <a:rPr sz="1050" spc="-70" dirty="0">
                <a:latin typeface="Arial"/>
                <a:cs typeface="Arial"/>
              </a:rPr>
              <a:t>Rondebosch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364444" y="3365112"/>
            <a:ext cx="19240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35" dirty="0">
                <a:latin typeface="Arial"/>
                <a:cs typeface="Arial"/>
              </a:rPr>
              <a:t>5/59</a:t>
            </a:r>
            <a:endParaRPr sz="600">
              <a:latin typeface="Arial"/>
              <a:cs typeface="Arial"/>
            </a:endParaRPr>
          </a:p>
        </p:txBody>
      </p:sp>
      <p:sp>
        <p:nvSpPr>
          <p:cNvPr id="92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3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4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5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840905" y="491591"/>
            <a:ext cx="292671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90" dirty="0">
                <a:solidFill>
                  <a:srgbClr val="46AA78"/>
                </a:solidFill>
                <a:latin typeface="Arial"/>
                <a:cs typeface="Arial"/>
              </a:rPr>
              <a:t>Correspondence  </a:t>
            </a:r>
            <a:r>
              <a:rPr sz="1400" spc="-75" dirty="0">
                <a:solidFill>
                  <a:srgbClr val="46AA78"/>
                </a:solidFill>
                <a:latin typeface="Arial"/>
                <a:cs typeface="Arial"/>
              </a:rPr>
              <a:t>and </a:t>
            </a:r>
            <a:r>
              <a:rPr sz="1400" spc="-70" dirty="0">
                <a:solidFill>
                  <a:srgbClr val="46AA78"/>
                </a:solidFill>
                <a:latin typeface="Arial"/>
                <a:cs typeface="Arial"/>
              </a:rPr>
              <a:t>reengineering</a:t>
            </a:r>
            <a:r>
              <a:rPr sz="1400" spc="8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90" dirty="0">
                <a:solidFill>
                  <a:srgbClr val="46AA78"/>
                </a:solidFill>
                <a:latin typeface="Arial"/>
                <a:cs typeface="Arial"/>
              </a:rPr>
              <a:t>OPs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554405" y="704056"/>
            <a:ext cx="3499485" cy="2740660"/>
          </a:xfrm>
          <a:custGeom>
            <a:avLst/>
            <a:gdLst/>
            <a:ahLst/>
            <a:cxnLst/>
            <a:rect l="l" t="t" r="r" b="b"/>
            <a:pathLst>
              <a:path w="3499485" h="2740660">
                <a:moveTo>
                  <a:pt x="0" y="2740158"/>
                </a:moveTo>
                <a:lnTo>
                  <a:pt x="3499168" y="2740158"/>
                </a:lnTo>
                <a:lnTo>
                  <a:pt x="3499168" y="0"/>
                </a:lnTo>
                <a:lnTo>
                  <a:pt x="0" y="0"/>
                </a:lnTo>
                <a:lnTo>
                  <a:pt x="0" y="27401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98833" y="2891037"/>
            <a:ext cx="437396" cy="1929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66671" y="3193355"/>
            <a:ext cx="508151" cy="1929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564276" y="3186922"/>
            <a:ext cx="591771" cy="19296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670631" y="3186922"/>
            <a:ext cx="591771" cy="19296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487088" y="2871740"/>
            <a:ext cx="771875" cy="19296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644901" y="2871740"/>
            <a:ext cx="649661" cy="19296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08780" y="1437338"/>
            <a:ext cx="424531" cy="19296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332713" y="1443770"/>
            <a:ext cx="508151" cy="18010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792844" y="1379447"/>
            <a:ext cx="508151" cy="1929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792844" y="1694630"/>
            <a:ext cx="508151" cy="1929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937349" y="1701062"/>
            <a:ext cx="591771" cy="19296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982375" y="1366583"/>
            <a:ext cx="508151" cy="19296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481100" y="1694630"/>
            <a:ext cx="508151" cy="1929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15213" y="845567"/>
            <a:ext cx="418099" cy="19296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802271" y="787676"/>
            <a:ext cx="508151" cy="1929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21645" y="1038536"/>
            <a:ext cx="366640" cy="19296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216932" y="1038536"/>
            <a:ext cx="418099" cy="18010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802271" y="1025671"/>
            <a:ext cx="508151" cy="19296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786412" y="787676"/>
            <a:ext cx="424531" cy="36664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786412" y="1173614"/>
            <a:ext cx="424531" cy="19296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737948" y="1977651"/>
            <a:ext cx="424531" cy="192968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484094" y="1977651"/>
            <a:ext cx="508151" cy="1929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15213" y="2048406"/>
            <a:ext cx="829766" cy="16723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15213" y="1958354"/>
            <a:ext cx="829766" cy="16723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15213" y="2440776"/>
            <a:ext cx="919818" cy="16723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15213" y="2350724"/>
            <a:ext cx="919818" cy="16723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625605" y="2254239"/>
            <a:ext cx="508151" cy="1929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625605" y="2562990"/>
            <a:ext cx="508151" cy="1929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776541" y="2569422"/>
            <a:ext cx="591771" cy="19296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821568" y="2247807"/>
            <a:ext cx="508151" cy="192968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313860" y="2562990"/>
            <a:ext cx="508151" cy="25729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313860" y="2241375"/>
            <a:ext cx="508151" cy="192968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38490" y="2913819"/>
            <a:ext cx="360680" cy="116205"/>
          </a:xfrm>
          <a:custGeom>
            <a:avLst/>
            <a:gdLst/>
            <a:ahLst/>
            <a:cxnLst/>
            <a:rect l="l" t="t" r="r" b="b"/>
            <a:pathLst>
              <a:path w="360680" h="116205">
                <a:moveTo>
                  <a:pt x="0" y="0"/>
                </a:moveTo>
                <a:lnTo>
                  <a:pt x="360208" y="0"/>
                </a:lnTo>
                <a:lnTo>
                  <a:pt x="360208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840642" y="2913550"/>
            <a:ext cx="360680" cy="116205"/>
          </a:xfrm>
          <a:prstGeom prst="rect">
            <a:avLst/>
          </a:prstGeom>
          <a:ln w="6432">
            <a:solidFill>
              <a:srgbClr val="000000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600" b="1" dirty="0">
                <a:latin typeface="Helvetica"/>
                <a:cs typeface="Helvetica"/>
              </a:rPr>
              <a:t>Person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806328" y="3216137"/>
            <a:ext cx="431165" cy="116205"/>
          </a:xfrm>
          <a:custGeom>
            <a:avLst/>
            <a:gdLst/>
            <a:ahLst/>
            <a:cxnLst/>
            <a:rect l="l" t="t" r="r" b="b"/>
            <a:pathLst>
              <a:path w="431165" h="116204">
                <a:moveTo>
                  <a:pt x="0" y="0"/>
                </a:moveTo>
                <a:lnTo>
                  <a:pt x="430913" y="0"/>
                </a:lnTo>
                <a:lnTo>
                  <a:pt x="430913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808481" y="3215868"/>
            <a:ext cx="431165" cy="116205"/>
          </a:xfrm>
          <a:prstGeom prst="rect">
            <a:avLst/>
          </a:prstGeom>
          <a:ln w="6432">
            <a:solidFill>
              <a:srgbClr val="000000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 marL="27305">
              <a:lnSpc>
                <a:spcPct val="100000"/>
              </a:lnSpc>
              <a:spcBef>
                <a:spcPts val="35"/>
              </a:spcBef>
            </a:pPr>
            <a:r>
              <a:rPr sz="600" b="1" dirty="0">
                <a:latin typeface="Helvetica"/>
                <a:cs typeface="Helvetica"/>
              </a:rPr>
              <a:t>Employee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1020079" y="3116424"/>
            <a:ext cx="1905" cy="100330"/>
          </a:xfrm>
          <a:custGeom>
            <a:avLst/>
            <a:gdLst/>
            <a:ahLst/>
            <a:cxnLst/>
            <a:rect l="l" t="t" r="r" b="b"/>
            <a:pathLst>
              <a:path w="1905" h="100330">
                <a:moveTo>
                  <a:pt x="1705" y="99713"/>
                </a:moveTo>
                <a:lnTo>
                  <a:pt x="0" y="0"/>
                </a:lnTo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975060" y="3039248"/>
            <a:ext cx="90170" cy="78105"/>
          </a:xfrm>
          <a:custGeom>
            <a:avLst/>
            <a:gdLst/>
            <a:ahLst/>
            <a:cxnLst/>
            <a:rect l="l" t="t" r="r" b="b"/>
            <a:pathLst>
              <a:path w="90169" h="78105">
                <a:moveTo>
                  <a:pt x="43699" y="0"/>
                </a:moveTo>
                <a:lnTo>
                  <a:pt x="0" y="77945"/>
                </a:lnTo>
                <a:lnTo>
                  <a:pt x="90038" y="76406"/>
                </a:lnTo>
                <a:lnTo>
                  <a:pt x="43699" y="0"/>
                </a:lnTo>
                <a:close/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118504" y="3267326"/>
            <a:ext cx="594995" cy="0"/>
          </a:xfrm>
          <a:custGeom>
            <a:avLst/>
            <a:gdLst/>
            <a:ahLst/>
            <a:cxnLst/>
            <a:rect l="l" t="t" r="r" b="b"/>
            <a:pathLst>
              <a:path w="594994">
                <a:moveTo>
                  <a:pt x="0" y="0"/>
                </a:moveTo>
                <a:lnTo>
                  <a:pt x="594570" y="0"/>
                </a:lnTo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 txBox="1"/>
          <p:nvPr/>
        </p:nvSpPr>
        <p:spPr>
          <a:xfrm>
            <a:off x="2621621" y="3199187"/>
            <a:ext cx="5588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dirty="0">
                <a:latin typeface="Helvetica"/>
                <a:cs typeface="Helvetica"/>
              </a:rPr>
              <a:t>*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2147996" y="3169169"/>
            <a:ext cx="6858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dirty="0">
                <a:latin typeface="Helvetica"/>
                <a:cs typeface="Helvetica"/>
              </a:rPr>
              <a:t>1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1603920" y="3208920"/>
            <a:ext cx="511809" cy="116205"/>
          </a:xfrm>
          <a:custGeom>
            <a:avLst/>
            <a:gdLst/>
            <a:ahLst/>
            <a:cxnLst/>
            <a:rect l="l" t="t" r="r" b="b"/>
            <a:pathLst>
              <a:path w="511810" h="116204">
                <a:moveTo>
                  <a:pt x="0" y="0"/>
                </a:moveTo>
                <a:lnTo>
                  <a:pt x="511367" y="0"/>
                </a:lnTo>
                <a:lnTo>
                  <a:pt x="511367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606086" y="3209435"/>
            <a:ext cx="508634" cy="116205"/>
          </a:xfrm>
          <a:custGeom>
            <a:avLst/>
            <a:gdLst/>
            <a:ahLst/>
            <a:cxnLst/>
            <a:rect l="l" t="t" r="r" b="b"/>
            <a:pathLst>
              <a:path w="508635" h="116204">
                <a:moveTo>
                  <a:pt x="0" y="0"/>
                </a:moveTo>
                <a:lnTo>
                  <a:pt x="508151" y="0"/>
                </a:lnTo>
                <a:lnTo>
                  <a:pt x="508151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 txBox="1"/>
          <p:nvPr/>
        </p:nvSpPr>
        <p:spPr>
          <a:xfrm>
            <a:off x="1716066" y="3216340"/>
            <a:ext cx="287655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dirty="0">
                <a:latin typeface="Helvetica"/>
                <a:cs typeface="Helvetica"/>
              </a:rPr>
              <a:t>Person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2713075" y="3208920"/>
            <a:ext cx="511809" cy="116205"/>
          </a:xfrm>
          <a:custGeom>
            <a:avLst/>
            <a:gdLst/>
            <a:ahLst/>
            <a:cxnLst/>
            <a:rect l="l" t="t" r="r" b="b"/>
            <a:pathLst>
              <a:path w="511810" h="116204">
                <a:moveTo>
                  <a:pt x="0" y="0"/>
                </a:moveTo>
                <a:lnTo>
                  <a:pt x="511367" y="0"/>
                </a:lnTo>
                <a:lnTo>
                  <a:pt x="511367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712441" y="3209435"/>
            <a:ext cx="514984" cy="116205"/>
          </a:xfrm>
          <a:custGeom>
            <a:avLst/>
            <a:gdLst/>
            <a:ahLst/>
            <a:cxnLst/>
            <a:rect l="l" t="t" r="r" b="b"/>
            <a:pathLst>
              <a:path w="514985" h="116204">
                <a:moveTo>
                  <a:pt x="0" y="0"/>
                </a:moveTo>
                <a:lnTo>
                  <a:pt x="514583" y="0"/>
                </a:lnTo>
                <a:lnTo>
                  <a:pt x="514583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2773737" y="3216340"/>
            <a:ext cx="390525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dirty="0">
                <a:latin typeface="Helvetica"/>
                <a:cs typeface="Helvetica"/>
              </a:rPr>
              <a:t>Employee</a:t>
            </a:r>
            <a:endParaRPr sz="600" dirty="0">
              <a:latin typeface="Helvetica"/>
              <a:cs typeface="Helvetica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1530987" y="2894982"/>
            <a:ext cx="690880" cy="116205"/>
          </a:xfrm>
          <a:custGeom>
            <a:avLst/>
            <a:gdLst/>
            <a:ahLst/>
            <a:cxnLst/>
            <a:rect l="l" t="t" r="r" b="b"/>
            <a:pathLst>
              <a:path w="690880" h="116205">
                <a:moveTo>
                  <a:pt x="0" y="0"/>
                </a:moveTo>
                <a:lnTo>
                  <a:pt x="690788" y="0"/>
                </a:lnTo>
                <a:lnTo>
                  <a:pt x="690788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686742" y="2894982"/>
            <a:ext cx="572135" cy="116205"/>
          </a:xfrm>
          <a:custGeom>
            <a:avLst/>
            <a:gdLst/>
            <a:ahLst/>
            <a:cxnLst/>
            <a:rect l="l" t="t" r="r" b="b"/>
            <a:pathLst>
              <a:path w="572135" h="116205">
                <a:moveTo>
                  <a:pt x="0" y="0"/>
                </a:moveTo>
                <a:lnTo>
                  <a:pt x="571861" y="0"/>
                </a:lnTo>
                <a:lnTo>
                  <a:pt x="571861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876242" y="3099368"/>
            <a:ext cx="0" cy="106680"/>
          </a:xfrm>
          <a:custGeom>
            <a:avLst/>
            <a:gdLst/>
            <a:ahLst/>
            <a:cxnLst/>
            <a:rect l="l" t="t" r="r" b="b"/>
            <a:pathLst>
              <a:path h="106680">
                <a:moveTo>
                  <a:pt x="0" y="106132"/>
                </a:moveTo>
                <a:lnTo>
                  <a:pt x="0" y="0"/>
                </a:lnTo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828139" y="3022180"/>
            <a:ext cx="90170" cy="77470"/>
          </a:xfrm>
          <a:custGeom>
            <a:avLst/>
            <a:gdLst/>
            <a:ahLst/>
            <a:cxnLst/>
            <a:rect l="l" t="t" r="r" b="b"/>
            <a:pathLst>
              <a:path w="90169" h="77469">
                <a:moveTo>
                  <a:pt x="45026" y="0"/>
                </a:moveTo>
                <a:lnTo>
                  <a:pt x="0" y="77187"/>
                </a:lnTo>
                <a:lnTo>
                  <a:pt x="90052" y="77187"/>
                </a:lnTo>
                <a:lnTo>
                  <a:pt x="45026" y="0"/>
                </a:lnTo>
                <a:close/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968147" y="3097577"/>
            <a:ext cx="3175" cy="113030"/>
          </a:xfrm>
          <a:custGeom>
            <a:avLst/>
            <a:gdLst/>
            <a:ahLst/>
            <a:cxnLst/>
            <a:rect l="l" t="t" r="r" b="b"/>
            <a:pathLst>
              <a:path w="3175" h="113030">
                <a:moveTo>
                  <a:pt x="0" y="112587"/>
                </a:moveTo>
                <a:lnTo>
                  <a:pt x="2554" y="0"/>
                </a:lnTo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925688" y="3020409"/>
            <a:ext cx="90170" cy="78740"/>
          </a:xfrm>
          <a:custGeom>
            <a:avLst/>
            <a:gdLst/>
            <a:ahLst/>
            <a:cxnLst/>
            <a:rect l="l" t="t" r="r" b="b"/>
            <a:pathLst>
              <a:path w="90169" h="78739">
                <a:moveTo>
                  <a:pt x="46766" y="0"/>
                </a:moveTo>
                <a:lnTo>
                  <a:pt x="0" y="76146"/>
                </a:lnTo>
                <a:lnTo>
                  <a:pt x="90028" y="78189"/>
                </a:lnTo>
                <a:lnTo>
                  <a:pt x="46766" y="0"/>
                </a:lnTo>
                <a:close/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3" name="object 133"/>
          <p:cNvGraphicFramePr>
            <a:graphicFrameLocks noGrp="1"/>
          </p:cNvGraphicFramePr>
          <p:nvPr/>
        </p:nvGraphicFramePr>
        <p:xfrm>
          <a:off x="1532114" y="2891037"/>
          <a:ext cx="1723854" cy="137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8255"/>
                <a:gridCol w="463125"/>
                <a:gridCol w="572474"/>
              </a:tblGrid>
              <a:tr h="57890">
                <a:tc rowSpan="2"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600" b="1" dirty="0">
                          <a:latin typeface="Helvetica"/>
                          <a:cs typeface="Helvetica"/>
                        </a:rPr>
                        <a:t>Physical</a:t>
                      </a:r>
                      <a:r>
                        <a:rPr sz="600" b="1" spc="-50" dirty="0">
                          <a:latin typeface="Helvetica"/>
                          <a:cs typeface="Helvetica"/>
                        </a:rPr>
                        <a:t> </a:t>
                      </a:r>
                      <a:r>
                        <a:rPr sz="600" b="1" dirty="0">
                          <a:latin typeface="Helvetica"/>
                          <a:cs typeface="Helvetica"/>
                        </a:rPr>
                        <a:t>object</a:t>
                      </a:r>
                      <a:endParaRPr sz="600">
                        <a:latin typeface="Helvetica"/>
                        <a:cs typeface="Helvetica"/>
                      </a:endParaRPr>
                    </a:p>
                  </a:txBody>
                  <a:tcPr marL="0" marR="0" marT="4445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T w="6432">
                      <a:solidFill>
                        <a:srgbClr val="000000"/>
                      </a:solidFill>
                      <a:prstDash val="solid"/>
                    </a:lnT>
                    <a:lnB w="643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455"/>
                        </a:lnSpc>
                      </a:pPr>
                      <a:r>
                        <a:rPr sz="650" dirty="0">
                          <a:latin typeface="Helvetica Neue"/>
                          <a:cs typeface="Helvetica Neue"/>
                        </a:rPr>
                        <a:t>inhe</a:t>
                      </a:r>
                      <a:r>
                        <a:rPr sz="650" spc="-15" dirty="0">
                          <a:latin typeface="Helvetica Neue"/>
                          <a:cs typeface="Helvetica Neue"/>
                        </a:rPr>
                        <a:t>r</a:t>
                      </a:r>
                      <a:r>
                        <a:rPr sz="650" dirty="0">
                          <a:latin typeface="Helvetica Neue"/>
                          <a:cs typeface="Helvetica Neue"/>
                        </a:rPr>
                        <a:t>ence</a:t>
                      </a:r>
                      <a:endParaRPr sz="650">
                        <a:latin typeface="Helvetica Neue"/>
                        <a:cs typeface="Helvetica Neue"/>
                      </a:endParaRPr>
                    </a:p>
                  </a:txBody>
                  <a:tcPr marL="0" marR="0" marT="0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B w="643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600" b="1" dirty="0">
                          <a:latin typeface="Helvetica"/>
                          <a:cs typeface="Helvetica"/>
                        </a:rPr>
                        <a:t>Social</a:t>
                      </a:r>
                      <a:r>
                        <a:rPr sz="600" b="1" spc="-55" dirty="0">
                          <a:latin typeface="Helvetica"/>
                          <a:cs typeface="Helvetica"/>
                        </a:rPr>
                        <a:t> </a:t>
                      </a:r>
                      <a:r>
                        <a:rPr sz="600" b="1" dirty="0">
                          <a:latin typeface="Helvetica"/>
                          <a:cs typeface="Helvetica"/>
                        </a:rPr>
                        <a:t>Object</a:t>
                      </a:r>
                      <a:endParaRPr sz="600">
                        <a:latin typeface="Helvetica"/>
                        <a:cs typeface="Helvetica"/>
                      </a:endParaRPr>
                    </a:p>
                  </a:txBody>
                  <a:tcPr marL="0" marR="0" marT="4445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T w="6432">
                      <a:solidFill>
                        <a:srgbClr val="000000"/>
                      </a:solidFill>
                      <a:prstDash val="solid"/>
                    </a:lnT>
                    <a:lnB w="643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89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T w="6432">
                      <a:solidFill>
                        <a:srgbClr val="000000"/>
                      </a:solidFill>
                      <a:prstDash val="solid"/>
                    </a:lnT>
                    <a:lnB w="643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630"/>
                        </a:lnSpc>
                        <a:tabLst>
                          <a:tab pos="385445" algn="l"/>
                        </a:tabLst>
                      </a:pPr>
                      <a:r>
                        <a:rPr sz="600" dirty="0">
                          <a:latin typeface="Helvetica"/>
                          <a:cs typeface="Helvetica"/>
                        </a:rPr>
                        <a:t>1	*</a:t>
                      </a:r>
                      <a:endParaRPr sz="600">
                        <a:latin typeface="Helvetica"/>
                        <a:cs typeface="Helvetica"/>
                      </a:endParaRPr>
                    </a:p>
                  </a:txBody>
                  <a:tcPr marL="0" marR="0" marT="0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T w="6432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T w="6432">
                      <a:solidFill>
                        <a:srgbClr val="000000"/>
                      </a:solidFill>
                      <a:prstDash val="solid"/>
                    </a:lnT>
                    <a:lnB w="643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4" name="object 134"/>
          <p:cNvSpPr txBox="1"/>
          <p:nvPr/>
        </p:nvSpPr>
        <p:spPr>
          <a:xfrm>
            <a:off x="599647" y="3081223"/>
            <a:ext cx="107314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latin typeface="HelveticaNeue-Medium"/>
                <a:cs typeface="HelveticaNeue-Medium"/>
              </a:rPr>
              <a:t>E.</a:t>
            </a:r>
            <a:endParaRPr sz="700">
              <a:latin typeface="HelveticaNeue-Medium"/>
              <a:cs typeface="HelveticaNeue-Medium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1308060" y="3071676"/>
            <a:ext cx="144145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latin typeface="HelveticaNeue-Medium"/>
                <a:cs typeface="HelveticaNeue-Medium"/>
              </a:rPr>
              <a:t>vs.</a:t>
            </a:r>
            <a:endParaRPr sz="700">
              <a:latin typeface="HelveticaNeue-Medium"/>
              <a:cs typeface="HelveticaNeue-Medium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599647" y="1467104"/>
            <a:ext cx="114300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latin typeface="HelveticaNeue-Medium"/>
                <a:cs typeface="HelveticaNeue-Medium"/>
              </a:rPr>
              <a:t>B.</a:t>
            </a:r>
            <a:endParaRPr sz="700">
              <a:latin typeface="HelveticaNeue-Medium"/>
              <a:cs typeface="HelveticaNeue-Medium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1845942" y="1459688"/>
            <a:ext cx="144145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latin typeface="HelveticaNeue-Medium"/>
                <a:cs typeface="HelveticaNeue-Medium"/>
              </a:rPr>
              <a:t>vs.</a:t>
            </a:r>
            <a:endParaRPr sz="700">
              <a:latin typeface="HelveticaNeue-Medium"/>
              <a:cs typeface="HelveticaNeue-Medium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749881" y="1462736"/>
            <a:ext cx="347345" cy="116205"/>
          </a:xfrm>
          <a:custGeom>
            <a:avLst/>
            <a:gdLst/>
            <a:ahLst/>
            <a:cxnLst/>
            <a:rect l="l" t="t" r="r" b="b"/>
            <a:pathLst>
              <a:path w="347344" h="116205">
                <a:moveTo>
                  <a:pt x="0" y="0"/>
                </a:moveTo>
                <a:lnTo>
                  <a:pt x="347343" y="0"/>
                </a:lnTo>
                <a:lnTo>
                  <a:pt x="347343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373814" y="1469168"/>
            <a:ext cx="431165" cy="103505"/>
          </a:xfrm>
          <a:custGeom>
            <a:avLst/>
            <a:gdLst/>
            <a:ahLst/>
            <a:cxnLst/>
            <a:rect l="l" t="t" r="r" b="b"/>
            <a:pathLst>
              <a:path w="431164" h="103505">
                <a:moveTo>
                  <a:pt x="0" y="0"/>
                </a:moveTo>
                <a:lnTo>
                  <a:pt x="430912" y="0"/>
                </a:lnTo>
                <a:lnTo>
                  <a:pt x="430912" y="102916"/>
                </a:lnTo>
                <a:lnTo>
                  <a:pt x="0" y="10291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40" name="object 140"/>
          <p:cNvGraphicFramePr>
            <a:graphicFrameLocks noGrp="1"/>
          </p:cNvGraphicFramePr>
          <p:nvPr/>
        </p:nvGraphicFramePr>
        <p:xfrm>
          <a:off x="747374" y="1463067"/>
          <a:ext cx="1054894" cy="182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343"/>
                <a:gridCol w="276588"/>
                <a:gridCol w="430963"/>
              </a:tblGrid>
              <a:tr h="54674">
                <a:tc rowSpan="2">
                  <a:txBody>
                    <a:bodyPr/>
                    <a:lstStyle/>
                    <a:p>
                      <a:pPr marL="34290">
                        <a:lnSpc>
                          <a:spcPts val="700"/>
                        </a:lnSpc>
                      </a:pPr>
                      <a:r>
                        <a:rPr sz="600" b="1" dirty="0">
                          <a:latin typeface="Helvetica"/>
                          <a:cs typeface="Helvetica"/>
                        </a:rPr>
                        <a:t>Runner</a:t>
                      </a:r>
                      <a:endParaRPr sz="600">
                        <a:latin typeface="Helvetica"/>
                        <a:cs typeface="Helvetica"/>
                      </a:endParaRPr>
                    </a:p>
                  </a:txBody>
                  <a:tcPr marL="0" marR="0" marT="0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T w="6432">
                      <a:solidFill>
                        <a:srgbClr val="000000"/>
                      </a:solidFill>
                      <a:prstDash val="solid"/>
                    </a:lnT>
                    <a:lnB w="643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600">
                        <a:latin typeface="Helvetica"/>
                        <a:cs typeface="Helvetica"/>
                      </a:endParaRPr>
                    </a:p>
                  </a:txBody>
                  <a:tcPr marL="0" marR="0" marT="0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B w="643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7465">
                        <a:lnSpc>
                          <a:spcPts val="700"/>
                        </a:lnSpc>
                      </a:pPr>
                      <a:r>
                        <a:rPr sz="600" b="1" dirty="0">
                          <a:latin typeface="Helvetica"/>
                          <a:cs typeface="Helvetica"/>
                        </a:rPr>
                        <a:t>Marathon</a:t>
                      </a:r>
                      <a:endParaRPr sz="600">
                        <a:latin typeface="Helvetica"/>
                        <a:cs typeface="Helvetica"/>
                      </a:endParaRPr>
                    </a:p>
                  </a:txBody>
                  <a:tcPr marL="0" marR="0" marT="0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T w="6432">
                      <a:solidFill>
                        <a:srgbClr val="000000"/>
                      </a:solidFill>
                      <a:prstDash val="solid"/>
                    </a:lnT>
                    <a:lnB w="643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67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T w="6432">
                      <a:solidFill>
                        <a:srgbClr val="000000"/>
                      </a:solidFill>
                      <a:prstDash val="solid"/>
                    </a:lnT>
                    <a:lnB w="643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600">
                        <a:latin typeface="Helvetica"/>
                        <a:cs typeface="Helvetica"/>
                      </a:endParaRPr>
                    </a:p>
                  </a:txBody>
                  <a:tcPr marL="0" marR="0" marT="0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T w="6432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T w="6432">
                      <a:solidFill>
                        <a:srgbClr val="000000"/>
                      </a:solidFill>
                      <a:prstDash val="solid"/>
                    </a:lnT>
                    <a:lnB w="643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41" name="object 141"/>
          <p:cNvSpPr txBox="1"/>
          <p:nvPr/>
        </p:nvSpPr>
        <p:spPr>
          <a:xfrm>
            <a:off x="1105355" y="1502424"/>
            <a:ext cx="264795" cy="113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aseline="37037" dirty="0">
                <a:latin typeface="Helvetica"/>
                <a:cs typeface="Helvetica"/>
              </a:rPr>
              <a:t>*</a:t>
            </a:r>
            <a:r>
              <a:rPr sz="900" spc="-142" baseline="37037" dirty="0">
                <a:latin typeface="Helvetica"/>
                <a:cs typeface="Helvetica"/>
              </a:rPr>
              <a:t> </a:t>
            </a:r>
            <a:r>
              <a:rPr sz="650" dirty="0">
                <a:latin typeface="Helvetica Neue"/>
                <a:cs typeface="Helvetica Neue"/>
              </a:rPr>
              <a:t>run</a:t>
            </a:r>
            <a:r>
              <a:rPr sz="650" spc="45" dirty="0">
                <a:latin typeface="Helvetica Neue"/>
                <a:cs typeface="Helvetica Neue"/>
              </a:rPr>
              <a:t>s</a:t>
            </a:r>
            <a:r>
              <a:rPr sz="900" baseline="41666" dirty="0">
                <a:latin typeface="Helvetica"/>
                <a:cs typeface="Helvetica"/>
              </a:rPr>
              <a:t>*</a:t>
            </a:r>
            <a:endParaRPr sz="900" baseline="41666">
              <a:latin typeface="Helvetica"/>
              <a:cs typeface="Helvetica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2834122" y="1399868"/>
            <a:ext cx="431165" cy="116205"/>
          </a:xfrm>
          <a:custGeom>
            <a:avLst/>
            <a:gdLst/>
            <a:ahLst/>
            <a:cxnLst/>
            <a:rect l="l" t="t" r="r" b="b"/>
            <a:pathLst>
              <a:path w="431164" h="116205">
                <a:moveTo>
                  <a:pt x="0" y="0"/>
                </a:moveTo>
                <a:lnTo>
                  <a:pt x="430913" y="0"/>
                </a:lnTo>
                <a:lnTo>
                  <a:pt x="430913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 txBox="1"/>
          <p:nvPr/>
        </p:nvSpPr>
        <p:spPr>
          <a:xfrm>
            <a:off x="2834654" y="1401960"/>
            <a:ext cx="431165" cy="116205"/>
          </a:xfrm>
          <a:prstGeom prst="rect">
            <a:avLst/>
          </a:prstGeom>
          <a:ln w="6432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 marL="29209">
              <a:lnSpc>
                <a:spcPct val="100000"/>
              </a:lnSpc>
              <a:spcBef>
                <a:spcPts val="15"/>
              </a:spcBef>
            </a:pPr>
            <a:r>
              <a:rPr sz="600" b="1" dirty="0">
                <a:latin typeface="Helvetica"/>
                <a:cs typeface="Helvetica"/>
              </a:rPr>
              <a:t>Perdurant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2834122" y="1715050"/>
            <a:ext cx="431165" cy="116205"/>
          </a:xfrm>
          <a:custGeom>
            <a:avLst/>
            <a:gdLst/>
            <a:ahLst/>
            <a:cxnLst/>
            <a:rect l="l" t="t" r="r" b="b"/>
            <a:pathLst>
              <a:path w="431164" h="116205">
                <a:moveTo>
                  <a:pt x="0" y="0"/>
                </a:moveTo>
                <a:lnTo>
                  <a:pt x="430913" y="0"/>
                </a:lnTo>
                <a:lnTo>
                  <a:pt x="430913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834654" y="1717143"/>
            <a:ext cx="431165" cy="116205"/>
          </a:xfrm>
          <a:custGeom>
            <a:avLst/>
            <a:gdLst/>
            <a:ahLst/>
            <a:cxnLst/>
            <a:rect l="l" t="t" r="r" b="b"/>
            <a:pathLst>
              <a:path w="431164" h="116205">
                <a:moveTo>
                  <a:pt x="0" y="0"/>
                </a:moveTo>
                <a:lnTo>
                  <a:pt x="430963" y="0"/>
                </a:lnTo>
                <a:lnTo>
                  <a:pt x="430963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053352" y="1602485"/>
            <a:ext cx="0" cy="113030"/>
          </a:xfrm>
          <a:custGeom>
            <a:avLst/>
            <a:gdLst/>
            <a:ahLst/>
            <a:cxnLst/>
            <a:rect l="l" t="t" r="r" b="b"/>
            <a:pathLst>
              <a:path h="113030">
                <a:moveTo>
                  <a:pt x="0" y="112565"/>
                </a:moveTo>
                <a:lnTo>
                  <a:pt x="0" y="0"/>
                </a:lnTo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004553" y="1525297"/>
            <a:ext cx="90170" cy="77470"/>
          </a:xfrm>
          <a:custGeom>
            <a:avLst/>
            <a:gdLst/>
            <a:ahLst/>
            <a:cxnLst/>
            <a:rect l="l" t="t" r="r" b="b"/>
            <a:pathLst>
              <a:path w="90169" h="77469">
                <a:moveTo>
                  <a:pt x="45026" y="0"/>
                </a:moveTo>
                <a:lnTo>
                  <a:pt x="0" y="77187"/>
                </a:lnTo>
                <a:lnTo>
                  <a:pt x="90052" y="77187"/>
                </a:lnTo>
                <a:lnTo>
                  <a:pt x="45026" y="0"/>
                </a:lnTo>
                <a:close/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981630" y="1721880"/>
            <a:ext cx="511809" cy="116205"/>
          </a:xfrm>
          <a:custGeom>
            <a:avLst/>
            <a:gdLst/>
            <a:ahLst/>
            <a:cxnLst/>
            <a:rect l="l" t="t" r="r" b="b"/>
            <a:pathLst>
              <a:path w="511810" h="116205">
                <a:moveTo>
                  <a:pt x="0" y="0"/>
                </a:moveTo>
                <a:lnTo>
                  <a:pt x="511367" y="0"/>
                </a:lnTo>
                <a:lnTo>
                  <a:pt x="511367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985591" y="1723575"/>
            <a:ext cx="508634" cy="116205"/>
          </a:xfrm>
          <a:custGeom>
            <a:avLst/>
            <a:gdLst/>
            <a:ahLst/>
            <a:cxnLst/>
            <a:rect l="l" t="t" r="r" b="b"/>
            <a:pathLst>
              <a:path w="508635" h="116205">
                <a:moveTo>
                  <a:pt x="0" y="0"/>
                </a:moveTo>
                <a:lnTo>
                  <a:pt x="508151" y="0"/>
                </a:lnTo>
                <a:lnTo>
                  <a:pt x="508151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 txBox="1"/>
          <p:nvPr/>
        </p:nvSpPr>
        <p:spPr>
          <a:xfrm>
            <a:off x="2089536" y="1729300"/>
            <a:ext cx="29591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dirty="0">
                <a:latin typeface="Helvetica"/>
                <a:cs typeface="Helvetica"/>
              </a:rPr>
              <a:t>Runner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2026728" y="1392060"/>
            <a:ext cx="426720" cy="116205"/>
          </a:xfrm>
          <a:custGeom>
            <a:avLst/>
            <a:gdLst/>
            <a:ahLst/>
            <a:cxnLst/>
            <a:rect l="l" t="t" r="r" b="b"/>
            <a:pathLst>
              <a:path w="426719" h="116205">
                <a:moveTo>
                  <a:pt x="0" y="0"/>
                </a:moveTo>
                <a:lnTo>
                  <a:pt x="426731" y="0"/>
                </a:lnTo>
                <a:lnTo>
                  <a:pt x="426731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 txBox="1"/>
          <p:nvPr/>
        </p:nvSpPr>
        <p:spPr>
          <a:xfrm>
            <a:off x="2030617" y="1395528"/>
            <a:ext cx="424815" cy="116205"/>
          </a:xfrm>
          <a:prstGeom prst="rect">
            <a:avLst/>
          </a:prstGeom>
          <a:ln w="6432">
            <a:solidFill>
              <a:srgbClr val="00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5"/>
              </a:spcBef>
            </a:pPr>
            <a:r>
              <a:rPr sz="600" b="1" dirty="0">
                <a:latin typeface="Helvetica"/>
                <a:cs typeface="Helvetica"/>
              </a:rPr>
              <a:t>Endurant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2236451" y="1601110"/>
            <a:ext cx="0" cy="119380"/>
          </a:xfrm>
          <a:custGeom>
            <a:avLst/>
            <a:gdLst/>
            <a:ahLst/>
            <a:cxnLst/>
            <a:rect l="l" t="t" r="r" b="b"/>
            <a:pathLst>
              <a:path h="119380">
                <a:moveTo>
                  <a:pt x="0" y="118997"/>
                </a:moveTo>
                <a:lnTo>
                  <a:pt x="0" y="0"/>
                </a:lnTo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191695" y="1523922"/>
            <a:ext cx="90170" cy="77470"/>
          </a:xfrm>
          <a:custGeom>
            <a:avLst/>
            <a:gdLst/>
            <a:ahLst/>
            <a:cxnLst/>
            <a:rect l="l" t="t" r="r" b="b"/>
            <a:pathLst>
              <a:path w="90169" h="77469">
                <a:moveTo>
                  <a:pt x="45026" y="0"/>
                </a:moveTo>
                <a:lnTo>
                  <a:pt x="0" y="77187"/>
                </a:lnTo>
                <a:lnTo>
                  <a:pt x="90052" y="77187"/>
                </a:lnTo>
                <a:lnTo>
                  <a:pt x="45026" y="0"/>
                </a:lnTo>
                <a:close/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 txBox="1"/>
          <p:nvPr/>
        </p:nvSpPr>
        <p:spPr>
          <a:xfrm>
            <a:off x="2210111" y="3262520"/>
            <a:ext cx="389890" cy="113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dirty="0">
                <a:latin typeface="Helvetica Neue"/>
                <a:cs typeface="Helvetica Neue"/>
              </a:rPr>
              <a:t>inhe</a:t>
            </a:r>
            <a:r>
              <a:rPr sz="650" spc="-15" dirty="0">
                <a:latin typeface="Helvetica Neue"/>
                <a:cs typeface="Helvetica Neue"/>
              </a:rPr>
              <a:t>r</a:t>
            </a:r>
            <a:r>
              <a:rPr sz="650" dirty="0">
                <a:latin typeface="Helvetica Neue"/>
                <a:cs typeface="Helvetica Neue"/>
              </a:rPr>
              <a:t>ence</a:t>
            </a:r>
            <a:endParaRPr sz="650">
              <a:latin typeface="Helvetica Neue"/>
              <a:cs typeface="Helvetica Neue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3520555" y="1715050"/>
            <a:ext cx="431165" cy="116205"/>
          </a:xfrm>
          <a:custGeom>
            <a:avLst/>
            <a:gdLst/>
            <a:ahLst/>
            <a:cxnLst/>
            <a:rect l="l" t="t" r="r" b="b"/>
            <a:pathLst>
              <a:path w="431164" h="116205">
                <a:moveTo>
                  <a:pt x="0" y="0"/>
                </a:moveTo>
                <a:lnTo>
                  <a:pt x="430912" y="0"/>
                </a:lnTo>
                <a:lnTo>
                  <a:pt x="430912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3522910" y="1717143"/>
            <a:ext cx="431165" cy="116205"/>
          </a:xfrm>
          <a:custGeom>
            <a:avLst/>
            <a:gdLst/>
            <a:ahLst/>
            <a:cxnLst/>
            <a:rect l="l" t="t" r="r" b="b"/>
            <a:pathLst>
              <a:path w="431164" h="116205">
                <a:moveTo>
                  <a:pt x="0" y="0"/>
                </a:moveTo>
                <a:lnTo>
                  <a:pt x="430963" y="0"/>
                </a:lnTo>
                <a:lnTo>
                  <a:pt x="430963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3055606" y="1652820"/>
            <a:ext cx="640080" cy="0"/>
          </a:xfrm>
          <a:custGeom>
            <a:avLst/>
            <a:gdLst/>
            <a:ahLst/>
            <a:cxnLst/>
            <a:rect l="l" t="t" r="r" b="b"/>
            <a:pathLst>
              <a:path w="640079">
                <a:moveTo>
                  <a:pt x="0" y="0"/>
                </a:moveTo>
                <a:lnTo>
                  <a:pt x="639577" y="0"/>
                </a:lnTo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696582" y="1655624"/>
            <a:ext cx="0" cy="57785"/>
          </a:xfrm>
          <a:custGeom>
            <a:avLst/>
            <a:gdLst/>
            <a:ahLst/>
            <a:cxnLst/>
            <a:rect l="l" t="t" r="r" b="b"/>
            <a:pathLst>
              <a:path h="57785">
                <a:moveTo>
                  <a:pt x="0" y="0"/>
                </a:moveTo>
                <a:lnTo>
                  <a:pt x="0" y="57350"/>
                </a:lnTo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493655" y="1775033"/>
            <a:ext cx="340995" cy="0"/>
          </a:xfrm>
          <a:custGeom>
            <a:avLst/>
            <a:gdLst/>
            <a:ahLst/>
            <a:cxnLst/>
            <a:rect l="l" t="t" r="r" b="b"/>
            <a:pathLst>
              <a:path w="340994">
                <a:moveTo>
                  <a:pt x="0" y="0"/>
                </a:moveTo>
                <a:lnTo>
                  <a:pt x="340911" y="0"/>
                </a:lnTo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 txBox="1"/>
          <p:nvPr/>
        </p:nvSpPr>
        <p:spPr>
          <a:xfrm>
            <a:off x="2495542" y="1691778"/>
            <a:ext cx="6858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dirty="0">
                <a:latin typeface="Helvetica"/>
                <a:cs typeface="Helvetica"/>
              </a:rPr>
              <a:t>1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3265036" y="1768601"/>
            <a:ext cx="255904" cy="0"/>
          </a:xfrm>
          <a:custGeom>
            <a:avLst/>
            <a:gdLst/>
            <a:ahLst/>
            <a:cxnLst/>
            <a:rect l="l" t="t" r="r" b="b"/>
            <a:pathLst>
              <a:path w="255904">
                <a:moveTo>
                  <a:pt x="0" y="0"/>
                </a:moveTo>
                <a:lnTo>
                  <a:pt x="255519" y="0"/>
                </a:lnTo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 txBox="1"/>
          <p:nvPr/>
        </p:nvSpPr>
        <p:spPr>
          <a:xfrm>
            <a:off x="2768479" y="1722470"/>
            <a:ext cx="115443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94055" algn="l"/>
              </a:tabLst>
            </a:pPr>
            <a:r>
              <a:rPr sz="900" baseline="9259" dirty="0">
                <a:latin typeface="Helvetica"/>
                <a:cs typeface="Helvetica"/>
              </a:rPr>
              <a:t>*  </a:t>
            </a:r>
            <a:r>
              <a:rPr sz="900" spc="232" baseline="9259" dirty="0">
                <a:latin typeface="Helvetica"/>
                <a:cs typeface="Helvetica"/>
              </a:rPr>
              <a:t> </a:t>
            </a:r>
            <a:r>
              <a:rPr sz="600" b="1" dirty="0">
                <a:latin typeface="Helvetica"/>
                <a:cs typeface="Helvetica"/>
              </a:rPr>
              <a:t>Running    </a:t>
            </a:r>
            <a:r>
              <a:rPr sz="900" baseline="18518" dirty="0">
                <a:latin typeface="Helvetica"/>
                <a:cs typeface="Helvetica"/>
              </a:rPr>
              <a:t>*	</a:t>
            </a:r>
            <a:r>
              <a:rPr sz="900" baseline="27777" dirty="0">
                <a:latin typeface="Helvetica"/>
                <a:cs typeface="Helvetica"/>
              </a:rPr>
              <a:t>1 </a:t>
            </a:r>
            <a:r>
              <a:rPr sz="900" spc="75" baseline="27777" dirty="0">
                <a:latin typeface="Helvetica"/>
                <a:cs typeface="Helvetica"/>
              </a:rPr>
              <a:t> </a:t>
            </a:r>
            <a:r>
              <a:rPr sz="600" b="1" dirty="0">
                <a:latin typeface="Helvetica"/>
                <a:cs typeface="Helvetica"/>
              </a:rPr>
              <a:t>Marathon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2416632" y="1828685"/>
            <a:ext cx="1213485" cy="113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51205" algn="l"/>
              </a:tabLst>
            </a:pPr>
            <a:r>
              <a:rPr sz="650" dirty="0">
                <a:latin typeface="Helvetica Neue"/>
                <a:cs typeface="Helvetica Neue"/>
              </a:rPr>
              <a:t>participation	</a:t>
            </a:r>
            <a:r>
              <a:rPr sz="975" baseline="4273" dirty="0">
                <a:latin typeface="Helvetica Neue"/>
                <a:cs typeface="Helvetica Neue"/>
              </a:rPr>
              <a:t>involvement</a:t>
            </a:r>
            <a:endParaRPr sz="975" baseline="4273">
              <a:latin typeface="Helvetica Neue"/>
              <a:cs typeface="Helvetica Neue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599647" y="803968"/>
            <a:ext cx="110489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latin typeface="HelveticaNeue-Medium"/>
                <a:cs typeface="HelveticaNeue-Medium"/>
              </a:rPr>
              <a:t>A.</a:t>
            </a:r>
            <a:endParaRPr sz="700">
              <a:latin typeface="HelveticaNeue-Medium"/>
              <a:cs typeface="HelveticaNeue-Medium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1665103" y="794399"/>
            <a:ext cx="144145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latin typeface="HelveticaNeue-Medium"/>
                <a:cs typeface="HelveticaNeue-Medium"/>
              </a:rPr>
              <a:t>vs.</a:t>
            </a:r>
            <a:endParaRPr sz="700">
              <a:latin typeface="HelveticaNeue-Medium"/>
              <a:cs typeface="HelveticaNeue-Medium"/>
            </a:endParaRPr>
          </a:p>
        </p:txBody>
      </p:sp>
      <p:sp>
        <p:nvSpPr>
          <p:cNvPr id="167" name="object 167"/>
          <p:cNvSpPr/>
          <p:nvPr/>
        </p:nvSpPr>
        <p:spPr>
          <a:xfrm>
            <a:off x="754330" y="865117"/>
            <a:ext cx="340995" cy="116205"/>
          </a:xfrm>
          <a:custGeom>
            <a:avLst/>
            <a:gdLst/>
            <a:ahLst/>
            <a:cxnLst/>
            <a:rect l="l" t="t" r="r" b="b"/>
            <a:pathLst>
              <a:path w="340994" h="116205">
                <a:moveTo>
                  <a:pt x="0" y="0"/>
                </a:moveTo>
                <a:lnTo>
                  <a:pt x="340911" y="0"/>
                </a:lnTo>
                <a:lnTo>
                  <a:pt x="340911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 txBox="1"/>
          <p:nvPr/>
        </p:nvSpPr>
        <p:spPr>
          <a:xfrm>
            <a:off x="1109254" y="875835"/>
            <a:ext cx="408305" cy="113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dirty="0">
                <a:latin typeface="Helvetica Neue"/>
                <a:cs typeface="Helvetica Neue"/>
              </a:rPr>
              <a:t>married</a:t>
            </a:r>
            <a:r>
              <a:rPr sz="650" spc="-65" dirty="0">
                <a:latin typeface="Helvetica Neue"/>
                <a:cs typeface="Helvetica Neue"/>
              </a:rPr>
              <a:t> </a:t>
            </a:r>
            <a:r>
              <a:rPr sz="650" dirty="0">
                <a:latin typeface="Helvetica Neue"/>
                <a:cs typeface="Helvetica Neue"/>
              </a:rPr>
              <a:t>to</a:t>
            </a:r>
            <a:endParaRPr sz="650">
              <a:latin typeface="Helvetica Neue"/>
              <a:cs typeface="Helvetica Neue"/>
            </a:endParaRPr>
          </a:p>
        </p:txBody>
      </p:sp>
      <p:sp>
        <p:nvSpPr>
          <p:cNvPr id="169" name="object 169"/>
          <p:cNvSpPr/>
          <p:nvPr/>
        </p:nvSpPr>
        <p:spPr>
          <a:xfrm>
            <a:off x="1844101" y="808265"/>
            <a:ext cx="430530" cy="116205"/>
          </a:xfrm>
          <a:custGeom>
            <a:avLst/>
            <a:gdLst/>
            <a:ahLst/>
            <a:cxnLst/>
            <a:rect l="l" t="t" r="r" b="b"/>
            <a:pathLst>
              <a:path w="430530" h="116205">
                <a:moveTo>
                  <a:pt x="0" y="0"/>
                </a:moveTo>
                <a:lnTo>
                  <a:pt x="430500" y="0"/>
                </a:lnTo>
                <a:lnTo>
                  <a:pt x="430500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825281" y="808265"/>
            <a:ext cx="347345" cy="116205"/>
          </a:xfrm>
          <a:custGeom>
            <a:avLst/>
            <a:gdLst/>
            <a:ahLst/>
            <a:cxnLst/>
            <a:rect l="l" t="t" r="r" b="b"/>
            <a:pathLst>
              <a:path w="347344" h="116205">
                <a:moveTo>
                  <a:pt x="0" y="0"/>
                </a:moveTo>
                <a:lnTo>
                  <a:pt x="347343" y="0"/>
                </a:lnTo>
                <a:lnTo>
                  <a:pt x="347343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054073" y="1114482"/>
            <a:ext cx="205104" cy="2540"/>
          </a:xfrm>
          <a:custGeom>
            <a:avLst/>
            <a:gdLst/>
            <a:ahLst/>
            <a:cxnLst/>
            <a:rect l="l" t="t" r="r" b="b"/>
            <a:pathLst>
              <a:path w="205105" h="2540">
                <a:moveTo>
                  <a:pt x="0" y="2119"/>
                </a:moveTo>
                <a:lnTo>
                  <a:pt x="204998" y="0"/>
                </a:lnTo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761404" y="1058744"/>
            <a:ext cx="289560" cy="116205"/>
          </a:xfrm>
          <a:custGeom>
            <a:avLst/>
            <a:gdLst/>
            <a:ahLst/>
            <a:cxnLst/>
            <a:rect l="l" t="t" r="r" b="b"/>
            <a:pathLst>
              <a:path w="289559" h="116205">
                <a:moveTo>
                  <a:pt x="0" y="0"/>
                </a:moveTo>
                <a:lnTo>
                  <a:pt x="289453" y="0"/>
                </a:lnTo>
                <a:lnTo>
                  <a:pt x="289453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 txBox="1"/>
          <p:nvPr/>
        </p:nvSpPr>
        <p:spPr>
          <a:xfrm>
            <a:off x="763455" y="1061048"/>
            <a:ext cx="289560" cy="116205"/>
          </a:xfrm>
          <a:prstGeom prst="rect">
            <a:avLst/>
          </a:prstGeom>
          <a:ln w="6432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 marL="42545">
              <a:lnSpc>
                <a:spcPct val="100000"/>
              </a:lnSpc>
              <a:spcBef>
                <a:spcPts val="15"/>
              </a:spcBef>
            </a:pPr>
            <a:r>
              <a:rPr sz="600" b="1" dirty="0">
                <a:latin typeface="Helvetica"/>
                <a:cs typeface="Helvetica"/>
              </a:rPr>
              <a:t>Book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1259071" y="1063024"/>
            <a:ext cx="340995" cy="103505"/>
          </a:xfrm>
          <a:custGeom>
            <a:avLst/>
            <a:gdLst/>
            <a:ahLst/>
            <a:cxnLst/>
            <a:rect l="l" t="t" r="r" b="b"/>
            <a:pathLst>
              <a:path w="340994" h="103505">
                <a:moveTo>
                  <a:pt x="0" y="0"/>
                </a:moveTo>
                <a:lnTo>
                  <a:pt x="340911" y="0"/>
                </a:lnTo>
                <a:lnTo>
                  <a:pt x="340911" y="102916"/>
                </a:lnTo>
                <a:lnTo>
                  <a:pt x="0" y="10291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 txBox="1"/>
          <p:nvPr/>
        </p:nvSpPr>
        <p:spPr>
          <a:xfrm>
            <a:off x="1258742" y="1067481"/>
            <a:ext cx="340995" cy="103505"/>
          </a:xfrm>
          <a:prstGeom prst="rect">
            <a:avLst/>
          </a:prstGeom>
          <a:ln w="6432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6195">
              <a:lnSpc>
                <a:spcPts val="665"/>
              </a:lnSpc>
            </a:pPr>
            <a:r>
              <a:rPr sz="600" b="1" dirty="0">
                <a:latin typeface="Helvetica"/>
                <a:cs typeface="Helvetica"/>
              </a:rPr>
              <a:t>Person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987074" y="1155512"/>
            <a:ext cx="497840" cy="113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dirty="0">
                <a:latin typeface="Helvetica Neue"/>
                <a:cs typeface="Helvetica Neue"/>
              </a:rPr>
              <a:t>borrowed</a:t>
            </a:r>
            <a:r>
              <a:rPr sz="650" spc="-70" dirty="0">
                <a:latin typeface="Helvetica Neue"/>
                <a:cs typeface="Helvetica Neue"/>
              </a:rPr>
              <a:t> </a:t>
            </a:r>
            <a:r>
              <a:rPr sz="650" dirty="0">
                <a:latin typeface="Helvetica Neue"/>
                <a:cs typeface="Helvetica Neue"/>
              </a:rPr>
              <a:t>by</a:t>
            </a:r>
            <a:endParaRPr sz="650">
              <a:latin typeface="Helvetica Neue"/>
              <a:cs typeface="Helvetica Neue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2277797" y="1044918"/>
            <a:ext cx="548005" cy="64135"/>
          </a:xfrm>
          <a:custGeom>
            <a:avLst/>
            <a:gdLst/>
            <a:ahLst/>
            <a:cxnLst/>
            <a:rect l="l" t="t" r="r" b="b"/>
            <a:pathLst>
              <a:path w="548005" h="64134">
                <a:moveTo>
                  <a:pt x="0" y="63949"/>
                </a:moveTo>
                <a:lnTo>
                  <a:pt x="547484" y="0"/>
                </a:lnTo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844101" y="1051351"/>
            <a:ext cx="430530" cy="116205"/>
          </a:xfrm>
          <a:custGeom>
            <a:avLst/>
            <a:gdLst/>
            <a:ahLst/>
            <a:cxnLst/>
            <a:rect l="l" t="t" r="r" b="b"/>
            <a:pathLst>
              <a:path w="430530" h="116205">
                <a:moveTo>
                  <a:pt x="0" y="0"/>
                </a:moveTo>
                <a:lnTo>
                  <a:pt x="430500" y="0"/>
                </a:lnTo>
                <a:lnTo>
                  <a:pt x="430500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 txBox="1"/>
          <p:nvPr/>
        </p:nvSpPr>
        <p:spPr>
          <a:xfrm>
            <a:off x="1844081" y="1054616"/>
            <a:ext cx="431165" cy="116205"/>
          </a:xfrm>
          <a:prstGeom prst="rect">
            <a:avLst/>
          </a:prstGeom>
          <a:ln w="6432">
            <a:solidFill>
              <a:srgbClr val="00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 marL="36195">
              <a:lnSpc>
                <a:spcPct val="100000"/>
              </a:lnSpc>
              <a:spcBef>
                <a:spcPts val="5"/>
              </a:spcBef>
            </a:pPr>
            <a:r>
              <a:rPr sz="600" b="1" dirty="0">
                <a:latin typeface="Helvetica"/>
                <a:cs typeface="Helvetica"/>
              </a:rPr>
              <a:t>Bookloan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2825281" y="987028"/>
            <a:ext cx="347345" cy="116205"/>
          </a:xfrm>
          <a:custGeom>
            <a:avLst/>
            <a:gdLst/>
            <a:ahLst/>
            <a:cxnLst/>
            <a:rect l="l" t="t" r="r" b="b"/>
            <a:pathLst>
              <a:path w="347344" h="116205">
                <a:moveTo>
                  <a:pt x="0" y="0"/>
                </a:moveTo>
                <a:lnTo>
                  <a:pt x="347343" y="0"/>
                </a:lnTo>
                <a:lnTo>
                  <a:pt x="347343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828222" y="990293"/>
            <a:ext cx="347345" cy="116205"/>
          </a:xfrm>
          <a:custGeom>
            <a:avLst/>
            <a:gdLst/>
            <a:ahLst/>
            <a:cxnLst/>
            <a:rect l="l" t="t" r="r" b="b"/>
            <a:pathLst>
              <a:path w="347344" h="116205">
                <a:moveTo>
                  <a:pt x="0" y="0"/>
                </a:moveTo>
                <a:lnTo>
                  <a:pt x="347343" y="0"/>
                </a:lnTo>
                <a:lnTo>
                  <a:pt x="347343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 txBox="1"/>
          <p:nvPr/>
        </p:nvSpPr>
        <p:spPr>
          <a:xfrm>
            <a:off x="2889769" y="994448"/>
            <a:ext cx="21844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dirty="0">
                <a:latin typeface="Helvetica"/>
                <a:cs typeface="Helvetica"/>
              </a:rPr>
              <a:t>Book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2453972" y="1077904"/>
            <a:ext cx="490220" cy="113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dirty="0">
                <a:latin typeface="Helvetica Neue"/>
                <a:cs typeface="Helvetica Neue"/>
              </a:rPr>
              <a:t>participation</a:t>
            </a:r>
            <a:endParaRPr sz="650">
              <a:latin typeface="Helvetica Neue"/>
              <a:cs typeface="Helvetica Neue"/>
            </a:endParaRPr>
          </a:p>
        </p:txBody>
      </p:sp>
      <p:sp>
        <p:nvSpPr>
          <p:cNvPr id="184" name="object 184"/>
          <p:cNvSpPr/>
          <p:nvPr/>
        </p:nvSpPr>
        <p:spPr>
          <a:xfrm>
            <a:off x="2825281" y="1197952"/>
            <a:ext cx="347345" cy="116205"/>
          </a:xfrm>
          <a:custGeom>
            <a:avLst/>
            <a:gdLst/>
            <a:ahLst/>
            <a:cxnLst/>
            <a:rect l="l" t="t" r="r" b="b"/>
            <a:pathLst>
              <a:path w="347344" h="116205">
                <a:moveTo>
                  <a:pt x="0" y="0"/>
                </a:moveTo>
                <a:lnTo>
                  <a:pt x="347343" y="0"/>
                </a:lnTo>
                <a:lnTo>
                  <a:pt x="347343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 txBox="1"/>
          <p:nvPr/>
        </p:nvSpPr>
        <p:spPr>
          <a:xfrm>
            <a:off x="2828222" y="1202559"/>
            <a:ext cx="347345" cy="116205"/>
          </a:xfrm>
          <a:prstGeom prst="rect">
            <a:avLst/>
          </a:prstGeom>
          <a:ln w="6432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6195">
              <a:lnSpc>
                <a:spcPts val="715"/>
              </a:lnSpc>
            </a:pPr>
            <a:r>
              <a:rPr sz="600" b="1" dirty="0">
                <a:latin typeface="Helvetica"/>
                <a:cs typeface="Helvetica"/>
              </a:rPr>
              <a:t>Person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186" name="object 186"/>
          <p:cNvSpPr/>
          <p:nvPr/>
        </p:nvSpPr>
        <p:spPr>
          <a:xfrm>
            <a:off x="2277797" y="1128164"/>
            <a:ext cx="544830" cy="127000"/>
          </a:xfrm>
          <a:custGeom>
            <a:avLst/>
            <a:gdLst/>
            <a:ahLst/>
            <a:cxnLst/>
            <a:rect l="l" t="t" r="r" b="b"/>
            <a:pathLst>
              <a:path w="544830" h="127000">
                <a:moveTo>
                  <a:pt x="0" y="0"/>
                </a:moveTo>
                <a:lnTo>
                  <a:pt x="544352" y="126947"/>
                </a:lnTo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 txBox="1"/>
          <p:nvPr/>
        </p:nvSpPr>
        <p:spPr>
          <a:xfrm>
            <a:off x="1664487" y="1057766"/>
            <a:ext cx="144145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latin typeface="HelveticaNeue-Medium"/>
                <a:cs typeface="HelveticaNeue-Medium"/>
              </a:rPr>
              <a:t>vs.</a:t>
            </a:r>
            <a:endParaRPr sz="700">
              <a:latin typeface="HelveticaNeue-Medium"/>
              <a:cs typeface="HelveticaNeue-Medium"/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1779720" y="1998234"/>
            <a:ext cx="347345" cy="116205"/>
          </a:xfrm>
          <a:custGeom>
            <a:avLst/>
            <a:gdLst/>
            <a:ahLst/>
            <a:cxnLst/>
            <a:rect l="l" t="t" r="r" b="b"/>
            <a:pathLst>
              <a:path w="347344" h="116205">
                <a:moveTo>
                  <a:pt x="0" y="0"/>
                </a:moveTo>
                <a:lnTo>
                  <a:pt x="347343" y="0"/>
                </a:lnTo>
                <a:lnTo>
                  <a:pt x="347343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525777" y="1998234"/>
            <a:ext cx="431165" cy="116205"/>
          </a:xfrm>
          <a:custGeom>
            <a:avLst/>
            <a:gdLst/>
            <a:ahLst/>
            <a:cxnLst/>
            <a:rect l="l" t="t" r="r" b="b"/>
            <a:pathLst>
              <a:path w="431164" h="116205">
                <a:moveTo>
                  <a:pt x="0" y="0"/>
                </a:moveTo>
                <a:lnTo>
                  <a:pt x="430912" y="0"/>
                </a:lnTo>
                <a:lnTo>
                  <a:pt x="430912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 txBox="1"/>
          <p:nvPr/>
        </p:nvSpPr>
        <p:spPr>
          <a:xfrm>
            <a:off x="599647" y="1997083"/>
            <a:ext cx="115570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latin typeface="HelveticaNeue-Medium"/>
                <a:cs typeface="HelveticaNeue-Medium"/>
              </a:rPr>
              <a:t>C.</a:t>
            </a:r>
            <a:endParaRPr sz="700">
              <a:latin typeface="HelveticaNeue-Medium"/>
              <a:cs typeface="HelveticaNeue-Medium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1585864" y="1987535"/>
            <a:ext cx="144145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latin typeface="HelveticaNeue-Medium"/>
                <a:cs typeface="HelveticaNeue-Medium"/>
              </a:rPr>
              <a:t>vs.</a:t>
            </a:r>
            <a:endParaRPr sz="700">
              <a:latin typeface="HelveticaNeue-Medium"/>
              <a:cs typeface="HelveticaNeue-Medium"/>
            </a:endParaRPr>
          </a:p>
        </p:txBody>
      </p:sp>
      <p:sp>
        <p:nvSpPr>
          <p:cNvPr id="192" name="object 192"/>
          <p:cNvSpPr/>
          <p:nvPr/>
        </p:nvSpPr>
        <p:spPr>
          <a:xfrm>
            <a:off x="754330" y="2073219"/>
            <a:ext cx="751840" cy="90170"/>
          </a:xfrm>
          <a:custGeom>
            <a:avLst/>
            <a:gdLst/>
            <a:ahLst/>
            <a:cxnLst/>
            <a:rect l="l" t="t" r="r" b="b"/>
            <a:pathLst>
              <a:path w="751840" h="90169">
                <a:moveTo>
                  <a:pt x="0" y="0"/>
                </a:moveTo>
                <a:lnTo>
                  <a:pt x="751447" y="0"/>
                </a:lnTo>
                <a:lnTo>
                  <a:pt x="751447" y="90052"/>
                </a:lnTo>
                <a:lnTo>
                  <a:pt x="0" y="9005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757023" y="2077351"/>
            <a:ext cx="753110" cy="90170"/>
          </a:xfrm>
          <a:custGeom>
            <a:avLst/>
            <a:gdLst/>
            <a:ahLst/>
            <a:cxnLst/>
            <a:rect l="l" t="t" r="r" b="b"/>
            <a:pathLst>
              <a:path w="753110" h="90169">
                <a:moveTo>
                  <a:pt x="0" y="0"/>
                </a:moveTo>
                <a:lnTo>
                  <a:pt x="752578" y="0"/>
                </a:lnTo>
                <a:lnTo>
                  <a:pt x="752578" y="90052"/>
                </a:lnTo>
                <a:lnTo>
                  <a:pt x="0" y="90052"/>
                </a:lnTo>
                <a:lnTo>
                  <a:pt x="0" y="0"/>
                </a:lnTo>
                <a:close/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 txBox="1"/>
          <p:nvPr/>
        </p:nvSpPr>
        <p:spPr>
          <a:xfrm>
            <a:off x="773791" y="2067774"/>
            <a:ext cx="53594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dirty="0">
                <a:latin typeface="Helvetica"/>
                <a:cs typeface="Helvetica"/>
              </a:rPr>
              <a:t>hasSkill:</a:t>
            </a:r>
            <a:r>
              <a:rPr sz="600" spc="-55" dirty="0">
                <a:latin typeface="Helvetica"/>
                <a:cs typeface="Helvetica"/>
              </a:rPr>
              <a:t> </a:t>
            </a:r>
            <a:r>
              <a:rPr sz="600" dirty="0">
                <a:latin typeface="Helvetica"/>
                <a:cs typeface="Helvetica"/>
              </a:rPr>
              <a:t>String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195" name="object 195"/>
          <p:cNvSpPr/>
          <p:nvPr/>
        </p:nvSpPr>
        <p:spPr>
          <a:xfrm>
            <a:off x="754330" y="1983167"/>
            <a:ext cx="751840" cy="90170"/>
          </a:xfrm>
          <a:custGeom>
            <a:avLst/>
            <a:gdLst/>
            <a:ahLst/>
            <a:cxnLst/>
            <a:rect l="l" t="t" r="r" b="b"/>
            <a:pathLst>
              <a:path w="751840" h="90169">
                <a:moveTo>
                  <a:pt x="0" y="0"/>
                </a:moveTo>
                <a:lnTo>
                  <a:pt x="751447" y="0"/>
                </a:lnTo>
                <a:lnTo>
                  <a:pt x="751447" y="90052"/>
                </a:lnTo>
                <a:lnTo>
                  <a:pt x="0" y="9005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757023" y="1987299"/>
            <a:ext cx="753110" cy="90170"/>
          </a:xfrm>
          <a:custGeom>
            <a:avLst/>
            <a:gdLst/>
            <a:ahLst/>
            <a:cxnLst/>
            <a:rect l="l" t="t" r="r" b="b"/>
            <a:pathLst>
              <a:path w="753110" h="90169">
                <a:moveTo>
                  <a:pt x="0" y="0"/>
                </a:moveTo>
                <a:lnTo>
                  <a:pt x="752578" y="0"/>
                </a:lnTo>
                <a:lnTo>
                  <a:pt x="752578" y="90052"/>
                </a:lnTo>
                <a:lnTo>
                  <a:pt x="0" y="90052"/>
                </a:lnTo>
                <a:lnTo>
                  <a:pt x="0" y="0"/>
                </a:lnTo>
                <a:close/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 txBox="1"/>
          <p:nvPr/>
        </p:nvSpPr>
        <p:spPr>
          <a:xfrm>
            <a:off x="986515" y="1977722"/>
            <a:ext cx="287655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dirty="0">
                <a:latin typeface="Helvetica"/>
                <a:cs typeface="Helvetica"/>
              </a:rPr>
              <a:t>Person</a:t>
            </a:r>
            <a:endParaRPr sz="600">
              <a:latin typeface="Helvetica"/>
              <a:cs typeface="Helvetica"/>
            </a:endParaRPr>
          </a:p>
        </p:txBody>
      </p:sp>
      <p:graphicFrame>
        <p:nvGraphicFramePr>
          <p:cNvPr id="198" name="object 198"/>
          <p:cNvGraphicFramePr>
            <a:graphicFrameLocks noGrp="1"/>
          </p:cNvGraphicFramePr>
          <p:nvPr/>
        </p:nvGraphicFramePr>
        <p:xfrm>
          <a:off x="1776541" y="1996948"/>
          <a:ext cx="1177108" cy="160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343"/>
                <a:gridCol w="398802"/>
                <a:gridCol w="430963"/>
              </a:tblGrid>
              <a:tr h="57890">
                <a:tc rowSpan="2"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600" b="1" dirty="0">
                          <a:latin typeface="Helvetica"/>
                          <a:cs typeface="Helvetica"/>
                        </a:rPr>
                        <a:t>Person</a:t>
                      </a:r>
                      <a:endParaRPr sz="600">
                        <a:latin typeface="Helvetica"/>
                        <a:cs typeface="Helvetica"/>
                      </a:endParaRPr>
                    </a:p>
                  </a:txBody>
                  <a:tcPr marL="0" marR="0" marT="1905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T w="6432">
                      <a:solidFill>
                        <a:srgbClr val="000000"/>
                      </a:solidFill>
                      <a:prstDash val="solid"/>
                    </a:lnT>
                    <a:lnB w="643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630"/>
                        </a:lnSpc>
                        <a:tabLst>
                          <a:tab pos="336550" algn="l"/>
                        </a:tabLst>
                      </a:pPr>
                      <a:r>
                        <a:rPr sz="900" baseline="4629" dirty="0">
                          <a:latin typeface="Helvetica"/>
                          <a:cs typeface="Helvetica"/>
                        </a:rPr>
                        <a:t>*	</a:t>
                      </a:r>
                      <a:r>
                        <a:rPr sz="600" dirty="0">
                          <a:latin typeface="Helvetica"/>
                          <a:cs typeface="Helvetica"/>
                        </a:rPr>
                        <a:t>*</a:t>
                      </a:r>
                      <a:endParaRPr sz="600">
                        <a:latin typeface="Helvetica"/>
                        <a:cs typeface="Helvetica"/>
                      </a:endParaRPr>
                    </a:p>
                  </a:txBody>
                  <a:tcPr marL="0" marR="0" marT="0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B w="643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600" b="1" dirty="0">
                          <a:latin typeface="Helvetica"/>
                          <a:cs typeface="Helvetica"/>
                        </a:rPr>
                        <a:t>Skill</a:t>
                      </a:r>
                      <a:endParaRPr sz="600">
                        <a:latin typeface="Helvetica"/>
                        <a:cs typeface="Helvetica"/>
                      </a:endParaRPr>
                    </a:p>
                  </a:txBody>
                  <a:tcPr marL="0" marR="0" marT="1905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T w="6432">
                      <a:solidFill>
                        <a:srgbClr val="000000"/>
                      </a:solidFill>
                      <a:prstDash val="solid"/>
                    </a:lnT>
                    <a:lnB w="643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89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T w="6432">
                      <a:solidFill>
                        <a:srgbClr val="000000"/>
                      </a:solidFill>
                      <a:prstDash val="solid"/>
                    </a:lnT>
                    <a:lnB w="643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ts val="630"/>
                        </a:lnSpc>
                      </a:pPr>
                      <a:r>
                        <a:rPr sz="650" dirty="0">
                          <a:latin typeface="Helvetica Neue"/>
                          <a:cs typeface="Helvetica Neue"/>
                        </a:rPr>
                        <a:t>hasSkill</a:t>
                      </a:r>
                      <a:endParaRPr sz="650">
                        <a:latin typeface="Helvetica Neue"/>
                        <a:cs typeface="Helvetica Neue"/>
                      </a:endParaRPr>
                    </a:p>
                  </a:txBody>
                  <a:tcPr marL="0" marR="0" marT="0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T w="6432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T w="6432">
                      <a:solidFill>
                        <a:srgbClr val="000000"/>
                      </a:solidFill>
                      <a:prstDash val="solid"/>
                    </a:lnT>
                    <a:lnB w="643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99" name="object 199"/>
          <p:cNvSpPr txBox="1"/>
          <p:nvPr/>
        </p:nvSpPr>
        <p:spPr>
          <a:xfrm>
            <a:off x="599647" y="2403228"/>
            <a:ext cx="115570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latin typeface="HelveticaNeue-Medium"/>
                <a:cs typeface="HelveticaNeue-Medium"/>
              </a:rPr>
              <a:t>D.</a:t>
            </a:r>
            <a:endParaRPr sz="700">
              <a:latin typeface="HelveticaNeue-Medium"/>
              <a:cs typeface="HelveticaNeue-Medium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1633018" y="2397890"/>
            <a:ext cx="144145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latin typeface="HelveticaNeue-Medium"/>
                <a:cs typeface="HelveticaNeue-Medium"/>
              </a:rPr>
              <a:t>vs.</a:t>
            </a:r>
            <a:endParaRPr sz="700">
              <a:latin typeface="HelveticaNeue-Medium"/>
              <a:cs typeface="HelveticaNeue-Medium"/>
            </a:endParaRPr>
          </a:p>
        </p:txBody>
      </p:sp>
      <p:sp>
        <p:nvSpPr>
          <p:cNvPr id="201" name="object 201"/>
          <p:cNvSpPr/>
          <p:nvPr/>
        </p:nvSpPr>
        <p:spPr>
          <a:xfrm>
            <a:off x="754330" y="2462707"/>
            <a:ext cx="840105" cy="90170"/>
          </a:xfrm>
          <a:custGeom>
            <a:avLst/>
            <a:gdLst/>
            <a:ahLst/>
            <a:cxnLst/>
            <a:rect l="l" t="t" r="r" b="b"/>
            <a:pathLst>
              <a:path w="840105" h="90169">
                <a:moveTo>
                  <a:pt x="0" y="0"/>
                </a:moveTo>
                <a:lnTo>
                  <a:pt x="839744" y="0"/>
                </a:lnTo>
                <a:lnTo>
                  <a:pt x="839744" y="90052"/>
                </a:lnTo>
                <a:lnTo>
                  <a:pt x="0" y="9005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757023" y="2463289"/>
            <a:ext cx="836294" cy="90170"/>
          </a:xfrm>
          <a:custGeom>
            <a:avLst/>
            <a:gdLst/>
            <a:ahLst/>
            <a:cxnLst/>
            <a:rect l="l" t="t" r="r" b="b"/>
            <a:pathLst>
              <a:path w="836294" h="90169">
                <a:moveTo>
                  <a:pt x="0" y="0"/>
                </a:moveTo>
                <a:lnTo>
                  <a:pt x="836198" y="0"/>
                </a:lnTo>
                <a:lnTo>
                  <a:pt x="836198" y="90052"/>
                </a:lnTo>
                <a:lnTo>
                  <a:pt x="0" y="90052"/>
                </a:lnTo>
                <a:lnTo>
                  <a:pt x="0" y="0"/>
                </a:lnTo>
                <a:close/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 txBox="1"/>
          <p:nvPr/>
        </p:nvSpPr>
        <p:spPr>
          <a:xfrm>
            <a:off x="773791" y="2457262"/>
            <a:ext cx="77216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dirty="0">
                <a:latin typeface="Helvetica"/>
                <a:cs typeface="Helvetica"/>
              </a:rPr>
              <a:t>hasColour:</a:t>
            </a:r>
            <a:r>
              <a:rPr sz="600" spc="-30" dirty="0">
                <a:latin typeface="Helvetica"/>
                <a:cs typeface="Helvetica"/>
              </a:rPr>
              <a:t> </a:t>
            </a:r>
            <a:r>
              <a:rPr sz="600" dirty="0">
                <a:latin typeface="Helvetica"/>
                <a:cs typeface="Helvetica"/>
              </a:rPr>
              <a:t>RGBvalue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204" name="object 204"/>
          <p:cNvSpPr/>
          <p:nvPr/>
        </p:nvSpPr>
        <p:spPr>
          <a:xfrm>
            <a:off x="754330" y="2372655"/>
            <a:ext cx="840105" cy="90170"/>
          </a:xfrm>
          <a:custGeom>
            <a:avLst/>
            <a:gdLst/>
            <a:ahLst/>
            <a:cxnLst/>
            <a:rect l="l" t="t" r="r" b="b"/>
            <a:pathLst>
              <a:path w="840105" h="90169">
                <a:moveTo>
                  <a:pt x="0" y="0"/>
                </a:moveTo>
                <a:lnTo>
                  <a:pt x="839744" y="0"/>
                </a:lnTo>
                <a:lnTo>
                  <a:pt x="839744" y="90052"/>
                </a:lnTo>
                <a:lnTo>
                  <a:pt x="0" y="9005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757023" y="2373237"/>
            <a:ext cx="836294" cy="90170"/>
          </a:xfrm>
          <a:custGeom>
            <a:avLst/>
            <a:gdLst/>
            <a:ahLst/>
            <a:cxnLst/>
            <a:rect l="l" t="t" r="r" b="b"/>
            <a:pathLst>
              <a:path w="836294" h="90169">
                <a:moveTo>
                  <a:pt x="0" y="0"/>
                </a:moveTo>
                <a:lnTo>
                  <a:pt x="836198" y="0"/>
                </a:lnTo>
                <a:lnTo>
                  <a:pt x="836198" y="90052"/>
                </a:lnTo>
                <a:lnTo>
                  <a:pt x="0" y="90052"/>
                </a:lnTo>
                <a:lnTo>
                  <a:pt x="0" y="0"/>
                </a:lnTo>
                <a:close/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 txBox="1"/>
          <p:nvPr/>
        </p:nvSpPr>
        <p:spPr>
          <a:xfrm>
            <a:off x="1054295" y="2367210"/>
            <a:ext cx="240029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dirty="0">
                <a:latin typeface="Helvetica"/>
                <a:cs typeface="Helvetica"/>
              </a:rPr>
              <a:t>Apple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2668049" y="2276360"/>
            <a:ext cx="431165" cy="116205"/>
          </a:xfrm>
          <a:custGeom>
            <a:avLst/>
            <a:gdLst/>
            <a:ahLst/>
            <a:cxnLst/>
            <a:rect l="l" t="t" r="r" b="b"/>
            <a:pathLst>
              <a:path w="431164" h="116205">
                <a:moveTo>
                  <a:pt x="0" y="0"/>
                </a:moveTo>
                <a:lnTo>
                  <a:pt x="430912" y="0"/>
                </a:lnTo>
                <a:lnTo>
                  <a:pt x="430912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668049" y="2585110"/>
            <a:ext cx="431165" cy="116205"/>
          </a:xfrm>
          <a:custGeom>
            <a:avLst/>
            <a:gdLst/>
            <a:ahLst/>
            <a:cxnLst/>
            <a:rect l="l" t="t" r="r" b="b"/>
            <a:pathLst>
              <a:path w="431164" h="116205">
                <a:moveTo>
                  <a:pt x="0" y="0"/>
                </a:moveTo>
                <a:lnTo>
                  <a:pt x="430912" y="0"/>
                </a:lnTo>
                <a:lnTo>
                  <a:pt x="430912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2667414" y="2585503"/>
            <a:ext cx="431165" cy="116205"/>
          </a:xfrm>
          <a:custGeom>
            <a:avLst/>
            <a:gdLst/>
            <a:ahLst/>
            <a:cxnLst/>
            <a:rect l="l" t="t" r="r" b="b"/>
            <a:pathLst>
              <a:path w="431164" h="116205">
                <a:moveTo>
                  <a:pt x="0" y="0"/>
                </a:moveTo>
                <a:lnTo>
                  <a:pt x="430963" y="0"/>
                </a:lnTo>
                <a:lnTo>
                  <a:pt x="430963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/>
          <p:nvPr/>
        </p:nvSpPr>
        <p:spPr>
          <a:xfrm>
            <a:off x="2746469" y="2592530"/>
            <a:ext cx="27432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dirty="0">
                <a:latin typeface="Helvetica"/>
                <a:cs typeface="Helvetica"/>
              </a:rPr>
              <a:t>Colour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211" name="object 211"/>
          <p:cNvSpPr/>
          <p:nvPr/>
        </p:nvSpPr>
        <p:spPr>
          <a:xfrm>
            <a:off x="2886112" y="2478977"/>
            <a:ext cx="0" cy="103505"/>
          </a:xfrm>
          <a:custGeom>
            <a:avLst/>
            <a:gdLst/>
            <a:ahLst/>
            <a:cxnLst/>
            <a:rect l="l" t="t" r="r" b="b"/>
            <a:pathLst>
              <a:path h="103505">
                <a:moveTo>
                  <a:pt x="0" y="102916"/>
                </a:moveTo>
                <a:lnTo>
                  <a:pt x="0" y="0"/>
                </a:lnTo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838479" y="2401789"/>
            <a:ext cx="90170" cy="77470"/>
          </a:xfrm>
          <a:custGeom>
            <a:avLst/>
            <a:gdLst/>
            <a:ahLst/>
            <a:cxnLst/>
            <a:rect l="l" t="t" r="r" b="b"/>
            <a:pathLst>
              <a:path w="90169" h="77469">
                <a:moveTo>
                  <a:pt x="45026" y="0"/>
                </a:moveTo>
                <a:lnTo>
                  <a:pt x="0" y="77187"/>
                </a:lnTo>
                <a:lnTo>
                  <a:pt x="90052" y="77187"/>
                </a:lnTo>
                <a:lnTo>
                  <a:pt x="45026" y="0"/>
                </a:lnTo>
                <a:close/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815557" y="2591940"/>
            <a:ext cx="511809" cy="116205"/>
          </a:xfrm>
          <a:custGeom>
            <a:avLst/>
            <a:gdLst/>
            <a:ahLst/>
            <a:cxnLst/>
            <a:rect l="l" t="t" r="r" b="b"/>
            <a:pathLst>
              <a:path w="511810" h="116205">
                <a:moveTo>
                  <a:pt x="0" y="0"/>
                </a:moveTo>
                <a:lnTo>
                  <a:pt x="511367" y="0"/>
                </a:lnTo>
                <a:lnTo>
                  <a:pt x="511367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1818351" y="2591935"/>
            <a:ext cx="508634" cy="116205"/>
          </a:xfrm>
          <a:custGeom>
            <a:avLst/>
            <a:gdLst/>
            <a:ahLst/>
            <a:cxnLst/>
            <a:rect l="l" t="t" r="r" b="b"/>
            <a:pathLst>
              <a:path w="508635" h="116205">
                <a:moveTo>
                  <a:pt x="0" y="0"/>
                </a:moveTo>
                <a:lnTo>
                  <a:pt x="508151" y="0"/>
                </a:lnTo>
                <a:lnTo>
                  <a:pt x="508151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 txBox="1"/>
          <p:nvPr/>
        </p:nvSpPr>
        <p:spPr>
          <a:xfrm>
            <a:off x="1951333" y="2599359"/>
            <a:ext cx="240029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dirty="0">
                <a:latin typeface="Helvetica"/>
                <a:cs typeface="Helvetica"/>
              </a:rPr>
              <a:t>Apple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216" name="object 216"/>
          <p:cNvSpPr/>
          <p:nvPr/>
        </p:nvSpPr>
        <p:spPr>
          <a:xfrm>
            <a:off x="1860655" y="2268552"/>
            <a:ext cx="426720" cy="116205"/>
          </a:xfrm>
          <a:custGeom>
            <a:avLst/>
            <a:gdLst/>
            <a:ahLst/>
            <a:cxnLst/>
            <a:rect l="l" t="t" r="r" b="b"/>
            <a:pathLst>
              <a:path w="426719" h="116205">
                <a:moveTo>
                  <a:pt x="0" y="0"/>
                </a:moveTo>
                <a:lnTo>
                  <a:pt x="426731" y="0"/>
                </a:lnTo>
                <a:lnTo>
                  <a:pt x="426731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069211" y="2471169"/>
            <a:ext cx="0" cy="113030"/>
          </a:xfrm>
          <a:custGeom>
            <a:avLst/>
            <a:gdLst/>
            <a:ahLst/>
            <a:cxnLst/>
            <a:rect l="l" t="t" r="r" b="b"/>
            <a:pathLst>
              <a:path h="113030">
                <a:moveTo>
                  <a:pt x="0" y="112565"/>
                </a:moveTo>
                <a:lnTo>
                  <a:pt x="0" y="0"/>
                </a:lnTo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2025622" y="2393982"/>
            <a:ext cx="90170" cy="77470"/>
          </a:xfrm>
          <a:custGeom>
            <a:avLst/>
            <a:gdLst/>
            <a:ahLst/>
            <a:cxnLst/>
            <a:rect l="l" t="t" r="r" b="b"/>
            <a:pathLst>
              <a:path w="90169" h="77469">
                <a:moveTo>
                  <a:pt x="45026" y="0"/>
                </a:moveTo>
                <a:lnTo>
                  <a:pt x="0" y="77187"/>
                </a:lnTo>
                <a:lnTo>
                  <a:pt x="90052" y="77187"/>
                </a:lnTo>
                <a:lnTo>
                  <a:pt x="45026" y="0"/>
                </a:lnTo>
                <a:close/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3354482" y="2585110"/>
            <a:ext cx="431165" cy="180340"/>
          </a:xfrm>
          <a:custGeom>
            <a:avLst/>
            <a:gdLst/>
            <a:ahLst/>
            <a:cxnLst/>
            <a:rect l="l" t="t" r="r" b="b"/>
            <a:pathLst>
              <a:path w="431164" h="180339">
                <a:moveTo>
                  <a:pt x="0" y="0"/>
                </a:moveTo>
                <a:lnTo>
                  <a:pt x="430912" y="0"/>
                </a:lnTo>
                <a:lnTo>
                  <a:pt x="430912" y="180104"/>
                </a:lnTo>
                <a:lnTo>
                  <a:pt x="0" y="18010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3355670" y="2585503"/>
            <a:ext cx="431165" cy="180340"/>
          </a:xfrm>
          <a:custGeom>
            <a:avLst/>
            <a:gdLst/>
            <a:ahLst/>
            <a:cxnLst/>
            <a:rect l="l" t="t" r="r" b="b"/>
            <a:pathLst>
              <a:path w="431164" h="180339">
                <a:moveTo>
                  <a:pt x="0" y="0"/>
                </a:moveTo>
                <a:lnTo>
                  <a:pt x="430963" y="0"/>
                </a:lnTo>
                <a:lnTo>
                  <a:pt x="430963" y="180104"/>
                </a:lnTo>
                <a:lnTo>
                  <a:pt x="0" y="180104"/>
                </a:lnTo>
                <a:lnTo>
                  <a:pt x="0" y="0"/>
                </a:lnTo>
                <a:close/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 txBox="1"/>
          <p:nvPr/>
        </p:nvSpPr>
        <p:spPr>
          <a:xfrm>
            <a:off x="3426456" y="2669717"/>
            <a:ext cx="28702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dirty="0">
                <a:latin typeface="Helvetica"/>
                <a:cs typeface="Helvetica"/>
              </a:rPr>
              <a:t>Region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222" name="object 222"/>
          <p:cNvSpPr/>
          <p:nvPr/>
        </p:nvSpPr>
        <p:spPr>
          <a:xfrm>
            <a:off x="2327581" y="2649826"/>
            <a:ext cx="340995" cy="0"/>
          </a:xfrm>
          <a:custGeom>
            <a:avLst/>
            <a:gdLst/>
            <a:ahLst/>
            <a:cxnLst/>
            <a:rect l="l" t="t" r="r" b="b"/>
            <a:pathLst>
              <a:path w="340994">
                <a:moveTo>
                  <a:pt x="0" y="0"/>
                </a:moveTo>
                <a:lnTo>
                  <a:pt x="340911" y="0"/>
                </a:lnTo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 txBox="1"/>
          <p:nvPr/>
        </p:nvSpPr>
        <p:spPr>
          <a:xfrm>
            <a:off x="2602405" y="2578990"/>
            <a:ext cx="5588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dirty="0">
                <a:latin typeface="Helvetica"/>
                <a:cs typeface="Helvetica"/>
              </a:rPr>
              <a:t>*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2323036" y="2555405"/>
            <a:ext cx="141605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dirty="0">
                <a:latin typeface="Helvetica"/>
                <a:cs typeface="Helvetica"/>
              </a:rPr>
              <a:t>1..*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2314881" y="2714183"/>
            <a:ext cx="428625" cy="113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dirty="0">
                <a:latin typeface="Helvetica Neue"/>
                <a:cs typeface="Helvetica Neue"/>
              </a:rPr>
              <a:t>has</a:t>
            </a:r>
            <a:r>
              <a:rPr sz="650" spc="-65" dirty="0">
                <a:latin typeface="Helvetica Neue"/>
                <a:cs typeface="Helvetica Neue"/>
              </a:rPr>
              <a:t> </a:t>
            </a:r>
            <a:r>
              <a:rPr sz="650" dirty="0">
                <a:latin typeface="Helvetica Neue"/>
                <a:cs typeface="Helvetica Neue"/>
              </a:rPr>
              <a:t>quality</a:t>
            </a:r>
            <a:endParaRPr sz="650">
              <a:latin typeface="Helvetica Neue"/>
              <a:cs typeface="Helvetica Neue"/>
            </a:endParaRPr>
          </a:p>
        </p:txBody>
      </p:sp>
      <p:sp>
        <p:nvSpPr>
          <p:cNvPr id="226" name="object 226"/>
          <p:cNvSpPr/>
          <p:nvPr/>
        </p:nvSpPr>
        <p:spPr>
          <a:xfrm>
            <a:off x="3098962" y="2643393"/>
            <a:ext cx="255904" cy="0"/>
          </a:xfrm>
          <a:custGeom>
            <a:avLst/>
            <a:gdLst/>
            <a:ahLst/>
            <a:cxnLst/>
            <a:rect l="l" t="t" r="r" b="b"/>
            <a:pathLst>
              <a:path w="255904">
                <a:moveTo>
                  <a:pt x="0" y="0"/>
                </a:moveTo>
                <a:lnTo>
                  <a:pt x="255519" y="0"/>
                </a:lnTo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 txBox="1"/>
          <p:nvPr/>
        </p:nvSpPr>
        <p:spPr>
          <a:xfrm>
            <a:off x="3110853" y="2579665"/>
            <a:ext cx="6286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aseline="9259" dirty="0">
                <a:latin typeface="Helvetica"/>
                <a:cs typeface="Helvetica"/>
              </a:rPr>
              <a:t>*   </a:t>
            </a:r>
            <a:r>
              <a:rPr sz="900" baseline="23148" dirty="0">
                <a:latin typeface="Helvetica"/>
                <a:cs typeface="Helvetica"/>
              </a:rPr>
              <a:t>1..*  </a:t>
            </a:r>
            <a:r>
              <a:rPr sz="900" spc="104" baseline="23148" dirty="0">
                <a:latin typeface="Helvetica"/>
                <a:cs typeface="Helvetica"/>
              </a:rPr>
              <a:t> </a:t>
            </a:r>
            <a:r>
              <a:rPr sz="600" b="1" dirty="0">
                <a:latin typeface="Helvetica"/>
                <a:cs typeface="Helvetica"/>
              </a:rPr>
              <a:t>Physical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3111797" y="2686273"/>
            <a:ext cx="229870" cy="113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dirty="0">
                <a:latin typeface="Helvetica Neue"/>
                <a:cs typeface="Helvetica Neue"/>
              </a:rPr>
              <a:t>quale</a:t>
            </a:r>
            <a:endParaRPr sz="650">
              <a:latin typeface="Helvetica Neue"/>
              <a:cs typeface="Helvetica Neue"/>
            </a:endParaRPr>
          </a:p>
        </p:txBody>
      </p:sp>
      <p:sp>
        <p:nvSpPr>
          <p:cNvPr id="229" name="object 229"/>
          <p:cNvSpPr/>
          <p:nvPr/>
        </p:nvSpPr>
        <p:spPr>
          <a:xfrm>
            <a:off x="3354328" y="2265888"/>
            <a:ext cx="431165" cy="116205"/>
          </a:xfrm>
          <a:custGeom>
            <a:avLst/>
            <a:gdLst/>
            <a:ahLst/>
            <a:cxnLst/>
            <a:rect l="l" t="t" r="r" b="b"/>
            <a:pathLst>
              <a:path w="431164" h="116205">
                <a:moveTo>
                  <a:pt x="0" y="0"/>
                </a:moveTo>
                <a:lnTo>
                  <a:pt x="430913" y="0"/>
                </a:lnTo>
                <a:lnTo>
                  <a:pt x="430913" y="115781"/>
                </a:lnTo>
                <a:lnTo>
                  <a:pt x="0" y="1157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3574368" y="2468506"/>
            <a:ext cx="0" cy="116205"/>
          </a:xfrm>
          <a:custGeom>
            <a:avLst/>
            <a:gdLst/>
            <a:ahLst/>
            <a:cxnLst/>
            <a:rect l="l" t="t" r="r" b="b"/>
            <a:pathLst>
              <a:path h="116205">
                <a:moveTo>
                  <a:pt x="0" y="115781"/>
                </a:moveTo>
                <a:lnTo>
                  <a:pt x="0" y="0"/>
                </a:lnTo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3524758" y="2391318"/>
            <a:ext cx="90170" cy="77470"/>
          </a:xfrm>
          <a:custGeom>
            <a:avLst/>
            <a:gdLst/>
            <a:ahLst/>
            <a:cxnLst/>
            <a:rect l="l" t="t" r="r" b="b"/>
            <a:pathLst>
              <a:path w="90170" h="77469">
                <a:moveTo>
                  <a:pt x="45026" y="0"/>
                </a:moveTo>
                <a:lnTo>
                  <a:pt x="0" y="77187"/>
                </a:lnTo>
                <a:lnTo>
                  <a:pt x="90052" y="77187"/>
                </a:lnTo>
                <a:lnTo>
                  <a:pt x="45026" y="0"/>
                </a:lnTo>
                <a:close/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32" name="object 232"/>
          <p:cNvGraphicFramePr>
            <a:graphicFrameLocks noGrp="1"/>
          </p:cNvGraphicFramePr>
          <p:nvPr/>
        </p:nvGraphicFramePr>
        <p:xfrm>
          <a:off x="1840864" y="806973"/>
          <a:ext cx="1331483" cy="137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963"/>
                <a:gridCol w="553177"/>
                <a:gridCol w="347343"/>
              </a:tblGrid>
              <a:tr h="57890">
                <a:tc rowSpan="2"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600" b="1" dirty="0">
                          <a:latin typeface="Helvetica"/>
                          <a:cs typeface="Helvetica"/>
                        </a:rPr>
                        <a:t>Marriage</a:t>
                      </a:r>
                      <a:endParaRPr sz="600">
                        <a:latin typeface="Helvetica"/>
                        <a:cs typeface="Helvetica"/>
                      </a:endParaRPr>
                    </a:p>
                  </a:txBody>
                  <a:tcPr marL="0" marR="0" marT="1905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T w="6432">
                      <a:solidFill>
                        <a:srgbClr val="000000"/>
                      </a:solidFill>
                      <a:prstDash val="solid"/>
                    </a:lnT>
                    <a:lnB w="643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365"/>
                        </a:lnSpc>
                        <a:tabLst>
                          <a:tab pos="459105" algn="l"/>
                        </a:tabLst>
                      </a:pPr>
                      <a:r>
                        <a:rPr sz="900" baseline="4629" dirty="0">
                          <a:latin typeface="Helvetica"/>
                          <a:cs typeface="Helvetica"/>
                        </a:rPr>
                        <a:t>*	</a:t>
                      </a:r>
                      <a:r>
                        <a:rPr sz="600" dirty="0">
                          <a:latin typeface="Helvetica"/>
                          <a:cs typeface="Helvetica"/>
                        </a:rPr>
                        <a:t>2</a:t>
                      </a:r>
                      <a:endParaRPr sz="600">
                        <a:latin typeface="Helvetica"/>
                        <a:cs typeface="Helvetica"/>
                      </a:endParaRPr>
                    </a:p>
                  </a:txBody>
                  <a:tcPr marL="0" marR="0" marT="0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B w="643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600" b="1" dirty="0">
                          <a:latin typeface="Helvetica"/>
                          <a:cs typeface="Helvetica"/>
                        </a:rPr>
                        <a:t>Person</a:t>
                      </a:r>
                      <a:endParaRPr sz="600">
                        <a:latin typeface="Helvetica"/>
                        <a:cs typeface="Helvetica"/>
                      </a:endParaRPr>
                    </a:p>
                  </a:txBody>
                  <a:tcPr marL="0" marR="0" marT="1905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T w="6432">
                      <a:solidFill>
                        <a:srgbClr val="000000"/>
                      </a:solidFill>
                      <a:prstDash val="solid"/>
                    </a:lnT>
                    <a:lnB w="643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89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T w="6432">
                      <a:solidFill>
                        <a:srgbClr val="000000"/>
                      </a:solidFill>
                      <a:prstDash val="solid"/>
                    </a:lnT>
                    <a:lnB w="643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630"/>
                        </a:lnSpc>
                      </a:pPr>
                      <a:r>
                        <a:rPr sz="650" dirty="0">
                          <a:latin typeface="Helvetica Neue"/>
                          <a:cs typeface="Helvetica Neue"/>
                        </a:rPr>
                        <a:t>participation</a:t>
                      </a:r>
                      <a:endParaRPr sz="650">
                        <a:latin typeface="Helvetica Neue"/>
                        <a:cs typeface="Helvetica Neue"/>
                      </a:endParaRPr>
                    </a:p>
                  </a:txBody>
                  <a:tcPr marL="0" marR="0" marT="0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T w="6432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T w="6432">
                      <a:solidFill>
                        <a:srgbClr val="000000"/>
                      </a:solidFill>
                      <a:prstDash val="solid"/>
                    </a:lnT>
                    <a:lnB w="643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33" name="object 233"/>
          <p:cNvSpPr/>
          <p:nvPr/>
        </p:nvSpPr>
        <p:spPr>
          <a:xfrm>
            <a:off x="733041" y="1356934"/>
            <a:ext cx="2978150" cy="0"/>
          </a:xfrm>
          <a:custGeom>
            <a:avLst/>
            <a:gdLst/>
            <a:ahLst/>
            <a:cxnLst/>
            <a:rect l="l" t="t" r="r" b="b"/>
            <a:pathLst>
              <a:path w="2978150">
                <a:moveTo>
                  <a:pt x="0" y="0"/>
                </a:moveTo>
                <a:lnTo>
                  <a:pt x="2978153" y="0"/>
                </a:lnTo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748237" y="2829930"/>
            <a:ext cx="2978150" cy="0"/>
          </a:xfrm>
          <a:custGeom>
            <a:avLst/>
            <a:gdLst/>
            <a:ahLst/>
            <a:cxnLst/>
            <a:rect l="l" t="t" r="r" b="b"/>
            <a:pathLst>
              <a:path w="2978150">
                <a:moveTo>
                  <a:pt x="0" y="0"/>
                </a:moveTo>
                <a:lnTo>
                  <a:pt x="2978153" y="0"/>
                </a:lnTo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754330" y="2218862"/>
            <a:ext cx="2978150" cy="0"/>
          </a:xfrm>
          <a:custGeom>
            <a:avLst/>
            <a:gdLst/>
            <a:ahLst/>
            <a:cxnLst/>
            <a:rect l="l" t="t" r="r" b="b"/>
            <a:pathLst>
              <a:path w="2978150">
                <a:moveTo>
                  <a:pt x="0" y="0"/>
                </a:moveTo>
                <a:lnTo>
                  <a:pt x="2978153" y="0"/>
                </a:lnTo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748237" y="1948705"/>
            <a:ext cx="2978150" cy="0"/>
          </a:xfrm>
          <a:custGeom>
            <a:avLst/>
            <a:gdLst/>
            <a:ahLst/>
            <a:cxnLst/>
            <a:rect l="l" t="t" r="r" b="b"/>
            <a:pathLst>
              <a:path w="2978150">
                <a:moveTo>
                  <a:pt x="0" y="0"/>
                </a:moveTo>
                <a:lnTo>
                  <a:pt x="2978153" y="0"/>
                </a:lnTo>
              </a:path>
            </a:pathLst>
          </a:custGeom>
          <a:ln w="6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37" name="object 237"/>
          <p:cNvGraphicFramePr>
            <a:graphicFrameLocks noGrp="1"/>
          </p:cNvGraphicFramePr>
          <p:nvPr/>
        </p:nvGraphicFramePr>
        <p:xfrm>
          <a:off x="753806" y="787676"/>
          <a:ext cx="585338" cy="210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213"/>
                <a:gridCol w="218698"/>
                <a:gridCol w="244427"/>
              </a:tblGrid>
              <a:tr h="93268">
                <a:tc>
                  <a:txBody>
                    <a:bodyPr/>
                    <a:lstStyle/>
                    <a:p>
                      <a:pPr marL="51435">
                        <a:lnSpc>
                          <a:spcPts val="660"/>
                        </a:lnSpc>
                      </a:pPr>
                      <a:r>
                        <a:rPr sz="600" dirty="0">
                          <a:latin typeface="Helvetica"/>
                          <a:cs typeface="Helvetica"/>
                        </a:rPr>
                        <a:t>*</a:t>
                      </a:r>
                      <a:endParaRPr sz="600">
                        <a:latin typeface="Helvetica"/>
                        <a:cs typeface="Helvetica"/>
                      </a:endParaRPr>
                    </a:p>
                  </a:txBody>
                  <a:tcPr marL="0" marR="0" marT="0" marB="0">
                    <a:lnR w="6432">
                      <a:solidFill>
                        <a:srgbClr val="000000"/>
                      </a:solidFill>
                      <a:prstDash val="solid"/>
                    </a:lnR>
                    <a:lnB w="643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600" dirty="0">
                          <a:latin typeface="Helvetica"/>
                          <a:cs typeface="Helvetica"/>
                        </a:rPr>
                        <a:t>*</a:t>
                      </a:r>
                      <a:endParaRPr sz="600">
                        <a:latin typeface="Helvetica"/>
                        <a:cs typeface="Helvetica"/>
                      </a:endParaRPr>
                    </a:p>
                  </a:txBody>
                  <a:tcPr marL="0" marR="0" marT="19050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T w="6432">
                      <a:solidFill>
                        <a:srgbClr val="000000"/>
                      </a:solidFill>
                      <a:prstDash val="solid"/>
                    </a:lnT>
                    <a:lnB w="643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99700">
                <a:tc gridSpan="2">
                  <a:txBody>
                    <a:bodyPr/>
                    <a:lstStyle/>
                    <a:p>
                      <a:pPr marL="33655">
                        <a:lnSpc>
                          <a:spcPts val="605"/>
                        </a:lnSpc>
                      </a:pPr>
                      <a:r>
                        <a:rPr sz="600" b="1" dirty="0">
                          <a:latin typeface="Helvetica"/>
                          <a:cs typeface="Helvetica"/>
                        </a:rPr>
                        <a:t>Person</a:t>
                      </a:r>
                      <a:endParaRPr sz="600">
                        <a:latin typeface="Helvetica"/>
                        <a:cs typeface="Helvetica"/>
                      </a:endParaRPr>
                    </a:p>
                  </a:txBody>
                  <a:tcPr marL="0" marR="0" marT="0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T w="6432">
                      <a:solidFill>
                        <a:srgbClr val="000000"/>
                      </a:solidFill>
                      <a:prstDash val="solid"/>
                    </a:lnT>
                    <a:lnB w="643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>
                        <a:latin typeface="Helvetica"/>
                        <a:cs typeface="Helvetica"/>
                      </a:endParaRPr>
                    </a:p>
                  </a:txBody>
                  <a:tcPr marL="0" marR="0" marT="0" marB="0">
                    <a:lnL w="6432">
                      <a:solidFill>
                        <a:srgbClr val="000000"/>
                      </a:solidFill>
                      <a:prstDash val="solid"/>
                    </a:lnL>
                    <a:lnT w="6432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246" name="object 24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pc="-5" dirty="0"/>
              <a:t>57</a:t>
            </a:r>
            <a:r>
              <a:rPr spc="50" dirty="0"/>
              <a:t>/59</a:t>
            </a:r>
          </a:p>
        </p:txBody>
      </p:sp>
      <p:sp>
        <p:nvSpPr>
          <p:cNvPr id="238" name="object 238"/>
          <p:cNvSpPr txBox="1"/>
          <p:nvPr/>
        </p:nvSpPr>
        <p:spPr>
          <a:xfrm>
            <a:off x="1062975" y="1040384"/>
            <a:ext cx="167005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dirty="0">
                <a:latin typeface="Helvetica"/>
                <a:cs typeface="Helvetica"/>
              </a:rPr>
              <a:t>*  </a:t>
            </a:r>
            <a:r>
              <a:rPr sz="600" spc="40" dirty="0">
                <a:latin typeface="Helvetica"/>
                <a:cs typeface="Helvetica"/>
              </a:rPr>
              <a:t> </a:t>
            </a:r>
            <a:r>
              <a:rPr sz="900" baseline="4629" dirty="0">
                <a:latin typeface="Helvetica"/>
                <a:cs typeface="Helvetica"/>
              </a:rPr>
              <a:t>*</a:t>
            </a:r>
            <a:endParaRPr sz="900" baseline="4629">
              <a:latin typeface="Helvetica"/>
              <a:cs typeface="Helvetica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2635330" y="961576"/>
            <a:ext cx="141605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dirty="0">
                <a:latin typeface="Helvetica"/>
                <a:cs typeface="Helvetica"/>
              </a:rPr>
              <a:t>1..*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2706807" y="1236805"/>
            <a:ext cx="6858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dirty="0">
                <a:latin typeface="Helvetica"/>
                <a:cs typeface="Helvetica"/>
              </a:rPr>
              <a:t>1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2286385" y="1143908"/>
            <a:ext cx="141605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dirty="0">
                <a:latin typeface="Helvetica"/>
                <a:cs typeface="Helvetica"/>
              </a:rPr>
              <a:t>1..*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2286385" y="992661"/>
            <a:ext cx="154305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dirty="0">
                <a:latin typeface="Helvetica"/>
                <a:cs typeface="Helvetica"/>
              </a:rPr>
              <a:t>0..1</a:t>
            </a:r>
            <a:endParaRPr sz="600">
              <a:latin typeface="Helvetica"/>
              <a:cs typeface="Helvetica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2249758" y="2373699"/>
            <a:ext cx="428625" cy="113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dirty="0">
                <a:latin typeface="Helvetica Neue"/>
                <a:cs typeface="Helvetica Neue"/>
              </a:rPr>
              <a:t>has</a:t>
            </a:r>
            <a:r>
              <a:rPr sz="650" spc="-65" dirty="0">
                <a:latin typeface="Helvetica Neue"/>
                <a:cs typeface="Helvetica Neue"/>
              </a:rPr>
              <a:t> </a:t>
            </a:r>
            <a:r>
              <a:rPr sz="650" dirty="0">
                <a:latin typeface="Helvetica Neue"/>
                <a:cs typeface="Helvetica Neue"/>
              </a:rPr>
              <a:t>quality</a:t>
            </a:r>
            <a:endParaRPr sz="650">
              <a:latin typeface="Helvetica Neue"/>
              <a:cs typeface="Helvetica Neue"/>
            </a:endParaRPr>
          </a:p>
        </p:txBody>
      </p:sp>
      <p:graphicFrame>
        <p:nvGraphicFramePr>
          <p:cNvPr id="244" name="object 244"/>
          <p:cNvGraphicFramePr>
            <a:graphicFrameLocks noGrp="1"/>
          </p:cNvGraphicFramePr>
          <p:nvPr/>
        </p:nvGraphicFramePr>
        <p:xfrm>
          <a:off x="1860161" y="2267104"/>
          <a:ext cx="1923253" cy="152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531"/>
                <a:gridCol w="379505"/>
                <a:gridCol w="430963"/>
                <a:gridCol w="257291"/>
                <a:gridCol w="430963"/>
              </a:tblGrid>
              <a:tr h="57476">
                <a:tc rowSpan="2"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600" b="1" dirty="0">
                          <a:latin typeface="Helvetica"/>
                          <a:cs typeface="Helvetica"/>
                        </a:rPr>
                        <a:t>Endurant</a:t>
                      </a:r>
                      <a:endParaRPr sz="600">
                        <a:latin typeface="Helvetica"/>
                        <a:cs typeface="Helvetica"/>
                      </a:endParaRPr>
                    </a:p>
                  </a:txBody>
                  <a:tcPr marL="0" marR="0" marT="0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T w="6432">
                      <a:solidFill>
                        <a:srgbClr val="000000"/>
                      </a:solidFill>
                      <a:prstDash val="solid"/>
                    </a:lnT>
                    <a:lnB w="643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ts val="425"/>
                        </a:lnSpc>
                        <a:tabLst>
                          <a:tab pos="309245" algn="l"/>
                        </a:tabLst>
                      </a:pPr>
                      <a:r>
                        <a:rPr sz="600" dirty="0">
                          <a:latin typeface="Helvetica"/>
                          <a:cs typeface="Helvetica"/>
                        </a:rPr>
                        <a:t>1..*	</a:t>
                      </a:r>
                      <a:r>
                        <a:rPr sz="900" baseline="-18518" dirty="0">
                          <a:latin typeface="Helvetica"/>
                          <a:cs typeface="Helvetica"/>
                        </a:rPr>
                        <a:t>*</a:t>
                      </a:r>
                      <a:endParaRPr sz="900" baseline="-18518">
                        <a:latin typeface="Helvetica"/>
                        <a:cs typeface="Helvetica"/>
                      </a:endParaRPr>
                    </a:p>
                  </a:txBody>
                  <a:tcPr marL="0" marR="0" marT="0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B w="7747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600" b="1" dirty="0">
                          <a:latin typeface="Helvetica"/>
                          <a:cs typeface="Helvetica"/>
                        </a:rPr>
                        <a:t>Quality</a:t>
                      </a:r>
                      <a:endParaRPr sz="600">
                        <a:latin typeface="Helvetica"/>
                        <a:cs typeface="Helvetica"/>
                      </a:endParaRPr>
                    </a:p>
                  </a:txBody>
                  <a:tcPr marL="0" marR="0" marT="7620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T w="6432">
                      <a:solidFill>
                        <a:srgbClr val="000000"/>
                      </a:solidFill>
                      <a:prstDash val="solid"/>
                    </a:lnT>
                    <a:lnB w="643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480"/>
                        </a:lnSpc>
                      </a:pPr>
                      <a:r>
                        <a:rPr sz="900" baseline="-13888" dirty="0">
                          <a:latin typeface="Helvetica"/>
                          <a:cs typeface="Helvetica"/>
                        </a:rPr>
                        <a:t>* </a:t>
                      </a:r>
                      <a:r>
                        <a:rPr sz="900" spc="179" baseline="-13888" dirty="0">
                          <a:latin typeface="Helvetica"/>
                          <a:cs typeface="Helvetica"/>
                        </a:rPr>
                        <a:t> </a:t>
                      </a:r>
                      <a:r>
                        <a:rPr sz="600" dirty="0">
                          <a:latin typeface="Helvetica"/>
                          <a:cs typeface="Helvetica"/>
                        </a:rPr>
                        <a:t>1..*</a:t>
                      </a:r>
                      <a:endParaRPr sz="600">
                        <a:latin typeface="Helvetica"/>
                        <a:cs typeface="Helvetica"/>
                      </a:endParaRPr>
                    </a:p>
                  </a:txBody>
                  <a:tcPr marL="0" marR="0" marT="0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B w="643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0010">
                        <a:lnSpc>
                          <a:spcPts val="700"/>
                        </a:lnSpc>
                      </a:pPr>
                      <a:r>
                        <a:rPr sz="600" b="1" dirty="0">
                          <a:latin typeface="Helvetica"/>
                          <a:cs typeface="Helvetica"/>
                        </a:rPr>
                        <a:t>Region</a:t>
                      </a:r>
                      <a:endParaRPr sz="600">
                        <a:latin typeface="Helvetica"/>
                        <a:cs typeface="Helvetica"/>
                      </a:endParaRPr>
                    </a:p>
                  </a:txBody>
                  <a:tcPr marL="0" marR="0" marT="0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T w="6432">
                      <a:solidFill>
                        <a:srgbClr val="000000"/>
                      </a:solidFill>
                      <a:prstDash val="solid"/>
                    </a:lnT>
                    <a:lnB w="643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910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T w="6432">
                      <a:solidFill>
                        <a:srgbClr val="000000"/>
                      </a:solidFill>
                      <a:prstDash val="solid"/>
                    </a:lnT>
                    <a:lnB w="643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600">
                        <a:latin typeface="Helvetica"/>
                        <a:cs typeface="Helvetica"/>
                      </a:endParaRPr>
                    </a:p>
                  </a:txBody>
                  <a:tcPr marL="0" marR="0" marT="0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T w="7747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620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T w="6432">
                      <a:solidFill>
                        <a:srgbClr val="000000"/>
                      </a:solidFill>
                      <a:prstDash val="solid"/>
                    </a:lnT>
                    <a:lnB w="643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600">
                        <a:latin typeface="Helvetica"/>
                        <a:cs typeface="Helvetica"/>
                      </a:endParaRPr>
                    </a:p>
                  </a:txBody>
                  <a:tcPr marL="0" marR="0" marT="0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T w="6432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432">
                      <a:solidFill>
                        <a:srgbClr val="000000"/>
                      </a:solidFill>
                      <a:prstDash val="solid"/>
                    </a:lnL>
                    <a:lnR w="6432">
                      <a:solidFill>
                        <a:srgbClr val="000000"/>
                      </a:solidFill>
                      <a:prstDash val="solid"/>
                    </a:lnR>
                    <a:lnT w="6432">
                      <a:solidFill>
                        <a:srgbClr val="000000"/>
                      </a:solidFill>
                      <a:prstDash val="solid"/>
                    </a:lnT>
                    <a:lnB w="643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45" name="object 245"/>
          <p:cNvSpPr txBox="1"/>
          <p:nvPr/>
        </p:nvSpPr>
        <p:spPr>
          <a:xfrm>
            <a:off x="3112152" y="2350904"/>
            <a:ext cx="229870" cy="113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dirty="0">
                <a:latin typeface="Helvetica Neue"/>
                <a:cs typeface="Helvetica Neue"/>
              </a:rPr>
              <a:t>quale</a:t>
            </a:r>
            <a:endParaRPr sz="650">
              <a:latin typeface="Helvetica Neue"/>
              <a:cs typeface="Helvetica Neue"/>
            </a:endParaRPr>
          </a:p>
        </p:txBody>
      </p:sp>
      <p:sp>
        <p:nvSpPr>
          <p:cNvPr id="247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26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26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26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248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27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27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27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27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249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28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28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28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28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250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29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29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29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29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02551" y="111386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02551" y="1668043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02551" y="205016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02551" y="2776410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624395" y="491591"/>
            <a:ext cx="3890455" cy="23338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5825">
              <a:lnSpc>
                <a:spcPct val="100000"/>
              </a:lnSpc>
            </a:pP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Lexico-Syntactic</a:t>
            </a:r>
            <a:r>
              <a:rPr sz="1400" spc="5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90" dirty="0">
                <a:solidFill>
                  <a:srgbClr val="46AA78"/>
                </a:solidFill>
                <a:latin typeface="Arial"/>
                <a:cs typeface="Arial"/>
              </a:rPr>
              <a:t>OPs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184150" marR="5080" indent="-171450">
              <a:lnSpc>
                <a:spcPct val="102600"/>
              </a:lnSpc>
              <a:spcBef>
                <a:spcPts val="1010"/>
              </a:spcBef>
              <a:buFont typeface="Arial"/>
              <a:buChar char="•"/>
            </a:pPr>
            <a:r>
              <a:rPr sz="1050" spc="-25" dirty="0">
                <a:latin typeface="Arial"/>
                <a:cs typeface="Arial"/>
              </a:rPr>
              <a:t>Linguistic </a:t>
            </a:r>
            <a:r>
              <a:rPr sz="1050" spc="-35" dirty="0">
                <a:latin typeface="Arial"/>
                <a:cs typeface="Arial"/>
              </a:rPr>
              <a:t>structures </a:t>
            </a:r>
            <a:r>
              <a:rPr sz="1050" spc="-50" dirty="0">
                <a:latin typeface="Arial"/>
                <a:cs typeface="Arial"/>
              </a:rPr>
              <a:t>or </a:t>
            </a:r>
            <a:r>
              <a:rPr sz="1050" spc="-90" dirty="0">
                <a:latin typeface="Arial"/>
                <a:cs typeface="Arial"/>
              </a:rPr>
              <a:t>schemas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50" dirty="0">
                <a:latin typeface="Arial"/>
                <a:cs typeface="Arial"/>
              </a:rPr>
              <a:t>consist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5" dirty="0">
                <a:latin typeface="Arial"/>
                <a:cs typeface="Arial"/>
              </a:rPr>
              <a:t>certain </a:t>
            </a:r>
            <a:r>
              <a:rPr sz="1050" spc="-55" dirty="0">
                <a:latin typeface="Arial"/>
                <a:cs typeface="Arial"/>
              </a:rPr>
              <a:t>types 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70" dirty="0">
                <a:latin typeface="Arial"/>
                <a:cs typeface="Arial"/>
              </a:rPr>
              <a:t>words </a:t>
            </a:r>
            <a:r>
              <a:rPr sz="1050" spc="-30" dirty="0">
                <a:latin typeface="Arial"/>
                <a:cs typeface="Arial"/>
              </a:rPr>
              <a:t>following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45" dirty="0">
                <a:latin typeface="Arial"/>
                <a:cs typeface="Arial"/>
              </a:rPr>
              <a:t>specific order, </a:t>
            </a:r>
            <a:r>
              <a:rPr sz="1050" spc="-35" dirty="0">
                <a:latin typeface="Arial"/>
                <a:cs typeface="Arial"/>
              </a:rPr>
              <a:t>akin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35" dirty="0">
                <a:latin typeface="Arial"/>
                <a:cs typeface="Arial"/>
              </a:rPr>
              <a:t>template </a:t>
            </a:r>
            <a:r>
              <a:rPr sz="1050" spc="-50" dirty="0">
                <a:latin typeface="Arial"/>
                <a:cs typeface="Arial"/>
              </a:rPr>
              <a:t>or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20" dirty="0">
                <a:latin typeface="Arial"/>
                <a:cs typeface="Arial"/>
              </a:rPr>
              <a:t>pattern;</a:t>
            </a:r>
            <a:r>
              <a:rPr sz="1050" spc="35" dirty="0">
                <a:latin typeface="Arial"/>
                <a:cs typeface="Arial"/>
              </a:rPr>
              <a:t> </a:t>
            </a:r>
            <a:r>
              <a:rPr sz="1050" i="1" spc="-40" dirty="0">
                <a:latin typeface="Arial"/>
                <a:cs typeface="Arial"/>
              </a:rPr>
              <a:t>verbalisation</a:t>
            </a:r>
            <a:endParaRPr sz="1050" dirty="0">
              <a:latin typeface="Arial"/>
              <a:cs typeface="Arial"/>
            </a:endParaRPr>
          </a:p>
          <a:p>
            <a:pPr marL="184150" marR="1421765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35" dirty="0">
                <a:latin typeface="Arial"/>
                <a:cs typeface="Arial"/>
              </a:rPr>
              <a:t>E.g., </a:t>
            </a:r>
            <a:r>
              <a:rPr sz="1050" spc="-20" dirty="0">
                <a:latin typeface="Arial"/>
                <a:cs typeface="Arial"/>
              </a:rPr>
              <a:t>“subClassOf” </a:t>
            </a:r>
            <a:r>
              <a:rPr sz="1050" spc="-90" dirty="0">
                <a:latin typeface="Arial"/>
                <a:cs typeface="Arial"/>
              </a:rPr>
              <a:t>ends </a:t>
            </a:r>
            <a:r>
              <a:rPr sz="1050" spc="-50" dirty="0">
                <a:latin typeface="Arial"/>
                <a:cs typeface="Arial"/>
              </a:rPr>
              <a:t>up </a:t>
            </a:r>
            <a:r>
              <a:rPr sz="1050" spc="-75" dirty="0">
                <a:latin typeface="Arial"/>
                <a:cs typeface="Arial"/>
              </a:rPr>
              <a:t>as:  </a:t>
            </a:r>
            <a:r>
              <a:rPr lang="en-US" sz="1050" spc="-75" dirty="0" smtClean="0">
                <a:latin typeface="Arial"/>
                <a:cs typeface="Arial"/>
              </a:rPr>
              <a:t>        </a:t>
            </a:r>
            <a:r>
              <a:rPr sz="1050" spc="-70" dirty="0" smtClean="0">
                <a:solidFill>
                  <a:srgbClr val="2E3092"/>
                </a:solidFill>
                <a:latin typeface="Arial"/>
                <a:cs typeface="Arial"/>
              </a:rPr>
              <a:t>Each  </a:t>
            </a:r>
            <a:r>
              <a:rPr sz="1050" i="1" spc="-20" dirty="0">
                <a:solidFill>
                  <a:srgbClr val="FF0000"/>
                </a:solidFill>
                <a:latin typeface="Arial"/>
                <a:cs typeface="Arial"/>
              </a:rPr>
              <a:t>&lt;</a:t>
            </a:r>
            <a:r>
              <a:rPr sz="1050" spc="-20" dirty="0">
                <a:solidFill>
                  <a:srgbClr val="FF0000"/>
                </a:solidFill>
                <a:latin typeface="Arial"/>
                <a:cs typeface="Arial"/>
              </a:rPr>
              <a:t>subclass</a:t>
            </a:r>
            <a:r>
              <a:rPr sz="1050" i="1" spc="-20" dirty="0">
                <a:solidFill>
                  <a:srgbClr val="FF0000"/>
                </a:solidFill>
                <a:latin typeface="Arial"/>
                <a:cs typeface="Arial"/>
              </a:rPr>
              <a:t>&gt; </a:t>
            </a:r>
            <a:r>
              <a:rPr sz="1050" spc="-60" dirty="0">
                <a:solidFill>
                  <a:srgbClr val="009A55"/>
                </a:solidFill>
                <a:latin typeface="Arial"/>
                <a:cs typeface="Arial"/>
              </a:rPr>
              <a:t>is </a:t>
            </a:r>
            <a:r>
              <a:rPr sz="1050" spc="-85" dirty="0">
                <a:solidFill>
                  <a:srgbClr val="009A55"/>
                </a:solidFill>
                <a:latin typeface="Arial"/>
                <a:cs typeface="Arial"/>
              </a:rPr>
              <a:t>a </a:t>
            </a:r>
            <a:r>
              <a:rPr sz="1050" spc="-65" dirty="0">
                <a:solidFill>
                  <a:srgbClr val="009A55"/>
                </a:solidFill>
                <a:latin typeface="Arial"/>
                <a:cs typeface="Arial"/>
              </a:rPr>
              <a:t> </a:t>
            </a:r>
            <a:r>
              <a:rPr sz="1050" i="1" spc="-25" dirty="0">
                <a:solidFill>
                  <a:srgbClr val="FF0000"/>
                </a:solidFill>
                <a:latin typeface="Arial"/>
                <a:cs typeface="Arial"/>
              </a:rPr>
              <a:t>&lt;</a:t>
            </a:r>
            <a:r>
              <a:rPr sz="1050" spc="-25" dirty="0">
                <a:solidFill>
                  <a:srgbClr val="FF0000"/>
                </a:solidFill>
                <a:latin typeface="Arial"/>
                <a:cs typeface="Arial"/>
              </a:rPr>
              <a:t>superclass</a:t>
            </a:r>
            <a:r>
              <a:rPr sz="1050" i="1" spc="-25" dirty="0">
                <a:solidFill>
                  <a:srgbClr val="FF0000"/>
                </a:solidFill>
                <a:latin typeface="Arial"/>
                <a:cs typeface="Arial"/>
              </a:rPr>
              <a:t>&gt;</a:t>
            </a:r>
            <a:endParaRPr sz="1050" dirty="0">
              <a:latin typeface="Arial"/>
              <a:cs typeface="Arial"/>
            </a:endParaRPr>
          </a:p>
          <a:p>
            <a:pPr marL="184150" marR="59690" indent="-171450">
              <a:lnSpc>
                <a:spcPct val="102600"/>
              </a:lnSpc>
              <a:spcBef>
                <a:spcPts val="300"/>
              </a:spcBef>
              <a:buFont typeface="Arial"/>
              <a:buChar char="•"/>
            </a:pPr>
            <a:r>
              <a:rPr sz="1050" spc="-30" dirty="0">
                <a:latin typeface="Arial"/>
                <a:cs typeface="Arial"/>
              </a:rPr>
              <a:t>Other </a:t>
            </a:r>
            <a:r>
              <a:rPr sz="1050" spc="-45" dirty="0">
                <a:latin typeface="Arial"/>
                <a:cs typeface="Arial"/>
              </a:rPr>
              <a:t>Lexical </a:t>
            </a:r>
            <a:r>
              <a:rPr sz="1050" spc="-75" dirty="0">
                <a:latin typeface="Arial"/>
                <a:cs typeface="Arial"/>
              </a:rPr>
              <a:t>OPs </a:t>
            </a:r>
            <a:r>
              <a:rPr sz="1050" spc="-50" dirty="0">
                <a:latin typeface="Arial"/>
                <a:cs typeface="Arial"/>
              </a:rPr>
              <a:t>provided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40" dirty="0">
                <a:latin typeface="Arial"/>
                <a:cs typeface="Arial"/>
              </a:rPr>
              <a:t>OWL’s </a:t>
            </a:r>
            <a:r>
              <a:rPr sz="1050" spc="-65" dirty="0">
                <a:latin typeface="Arial"/>
                <a:cs typeface="Arial"/>
              </a:rPr>
              <a:t>equivalence </a:t>
            </a:r>
            <a:r>
              <a:rPr sz="1050" spc="-70" dirty="0">
                <a:latin typeface="Arial"/>
                <a:cs typeface="Arial"/>
              </a:rPr>
              <a:t>between  </a:t>
            </a:r>
            <a:r>
              <a:rPr sz="1050" spc="-80" dirty="0">
                <a:latin typeface="Arial"/>
                <a:cs typeface="Arial"/>
              </a:rPr>
              <a:t>classes, </a:t>
            </a:r>
            <a:r>
              <a:rPr sz="1050" spc="-30" dirty="0">
                <a:latin typeface="Arial"/>
                <a:cs typeface="Arial"/>
              </a:rPr>
              <a:t>object </a:t>
            </a:r>
            <a:r>
              <a:rPr sz="1050" spc="-45" dirty="0">
                <a:latin typeface="Arial"/>
                <a:cs typeface="Arial"/>
              </a:rPr>
              <a:t>property, </a:t>
            </a:r>
            <a:r>
              <a:rPr sz="1050" spc="-40" dirty="0">
                <a:latin typeface="Arial"/>
                <a:cs typeface="Arial"/>
              </a:rPr>
              <a:t>subpropertyOf </a:t>
            </a:r>
            <a:r>
              <a:rPr sz="1050" spc="-25" dirty="0">
                <a:latin typeface="Arial"/>
                <a:cs typeface="Arial"/>
              </a:rPr>
              <a:t>relation, </a:t>
            </a:r>
            <a:r>
              <a:rPr sz="1050" spc="-35" dirty="0">
                <a:latin typeface="Arial"/>
                <a:cs typeface="Arial"/>
              </a:rPr>
              <a:t>datatype  </a:t>
            </a:r>
            <a:r>
              <a:rPr sz="1050" spc="-45" dirty="0">
                <a:latin typeface="Arial"/>
                <a:cs typeface="Arial"/>
              </a:rPr>
              <a:t>property, </a:t>
            </a:r>
            <a:r>
              <a:rPr sz="1050" spc="-35" dirty="0">
                <a:latin typeface="Arial"/>
                <a:cs typeface="Arial"/>
              </a:rPr>
              <a:t>existential </a:t>
            </a:r>
            <a:r>
              <a:rPr sz="1050" spc="-20" dirty="0">
                <a:latin typeface="Arial"/>
                <a:cs typeface="Arial"/>
              </a:rPr>
              <a:t>restriction, </a:t>
            </a:r>
            <a:r>
              <a:rPr sz="1050" spc="-50" dirty="0">
                <a:latin typeface="Arial"/>
                <a:cs typeface="Arial"/>
              </a:rPr>
              <a:t>universal </a:t>
            </a:r>
            <a:r>
              <a:rPr sz="1050" spc="-20" dirty="0">
                <a:latin typeface="Arial"/>
                <a:cs typeface="Arial"/>
              </a:rPr>
              <a:t>restriction,  </a:t>
            </a:r>
            <a:r>
              <a:rPr sz="1050" spc="-45" dirty="0">
                <a:latin typeface="Arial"/>
                <a:cs typeface="Arial"/>
              </a:rPr>
              <a:t>disjointness, </a:t>
            </a:r>
            <a:r>
              <a:rPr sz="1050" spc="-40" dirty="0">
                <a:latin typeface="Arial"/>
                <a:cs typeface="Arial"/>
              </a:rPr>
              <a:t>union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spc="-95" dirty="0">
                <a:latin typeface="Arial"/>
                <a:cs typeface="Arial"/>
              </a:rPr>
              <a:t>classes</a:t>
            </a:r>
            <a:endParaRPr sz="105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34"/>
              </a:spcBef>
              <a:buFont typeface="Arial"/>
              <a:buChar char="•"/>
            </a:pPr>
            <a:r>
              <a:rPr sz="1050" spc="-20" dirty="0">
                <a:latin typeface="Arial"/>
                <a:cs typeface="Arial"/>
              </a:rPr>
              <a:t>Mainly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50" dirty="0">
                <a:latin typeface="Arial"/>
                <a:cs typeface="Arial"/>
              </a:rPr>
              <a:t>English </a:t>
            </a:r>
            <a:r>
              <a:rPr sz="1050" spc="-65" dirty="0">
                <a:latin typeface="Arial"/>
                <a:cs typeface="Arial"/>
              </a:rPr>
              <a:t>language  </a:t>
            </a:r>
            <a:r>
              <a:rPr sz="1050" spc="-50" dirty="0">
                <a:latin typeface="Arial"/>
                <a:cs typeface="Arial"/>
              </a:rPr>
              <a:t>only, </a:t>
            </a:r>
            <a:r>
              <a:rPr sz="1050" spc="-35" dirty="0">
                <a:latin typeface="Arial"/>
                <a:cs typeface="Arial"/>
              </a:rPr>
              <a:t>thus </a:t>
            </a:r>
            <a:r>
              <a:rPr sz="1050" spc="135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far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58/59</a:t>
            </a:r>
            <a:endParaRPr sz="600">
              <a:latin typeface="Arial"/>
              <a:cs typeface="Arial"/>
            </a:endParaRPr>
          </a:p>
        </p:txBody>
      </p:sp>
      <p:sp>
        <p:nvSpPr>
          <p:cNvPr id="94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5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6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7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1943569" y="491591"/>
            <a:ext cx="72136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Summary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310743" y="926947"/>
            <a:ext cx="160096" cy="160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350253" y="940536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solidFill>
                  <a:srgbClr val="ECF6F1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541032" y="1150747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41032" y="132281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41032" y="149490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516636" y="910399"/>
            <a:ext cx="1063625" cy="703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5" dirty="0">
                <a:solidFill>
                  <a:srgbClr val="46AA78"/>
                </a:solidFill>
                <a:latin typeface="Arial"/>
                <a:cs typeface="Arial"/>
                <a:hlinkClick r:id="rId5" action="ppaction://hlinksldjump"/>
              </a:rPr>
              <a:t>Parts</a:t>
            </a:r>
            <a:endParaRPr sz="1050">
              <a:latin typeface="Arial"/>
              <a:cs typeface="Arial"/>
            </a:endParaRPr>
          </a:p>
          <a:p>
            <a:pPr marL="151130" marR="5080">
              <a:lnSpc>
                <a:spcPct val="102600"/>
              </a:lnSpc>
            </a:pPr>
            <a:r>
              <a:rPr sz="1050" spc="-45" dirty="0">
                <a:latin typeface="Arial"/>
                <a:cs typeface="Arial"/>
                <a:hlinkClick r:id="rId6" action="ppaction://hlinksldjump"/>
              </a:rPr>
              <a:t>Meronymy </a:t>
            </a:r>
            <a:r>
              <a:rPr sz="1050" spc="-45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  <a:hlinkClick r:id="rId7" action="ppaction://hlinksldjump"/>
              </a:rPr>
              <a:t>Mereology 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  <a:hlinkClick r:id="rId8" action="ppaction://hlinksldjump"/>
              </a:rPr>
              <a:t>Implementation</a:t>
            </a:r>
            <a:endParaRPr sz="1050"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310743" y="1743202"/>
            <a:ext cx="160096" cy="160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41032" y="1967001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41032" y="2139086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41032" y="2311158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350252" y="1722295"/>
            <a:ext cx="3326397" cy="6627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marR="204470" indent="-305435">
              <a:lnSpc>
                <a:spcPct val="102600"/>
              </a:lnSpc>
            </a:pPr>
            <a:r>
              <a:rPr sz="1200" b="1" spc="-15" baseline="3472" dirty="0">
                <a:solidFill>
                  <a:srgbClr val="ECF6F1"/>
                </a:solidFill>
                <a:latin typeface="Arial"/>
                <a:cs typeface="Arial"/>
              </a:rPr>
              <a:t>2 </a:t>
            </a:r>
            <a:r>
              <a:rPr sz="1050" spc="-55" dirty="0">
                <a:solidFill>
                  <a:srgbClr val="46AA78"/>
                </a:solidFill>
                <a:latin typeface="Arial"/>
                <a:cs typeface="Arial"/>
                <a:hlinkClick r:id="rId9" action="ppaction://hlinksldjump"/>
              </a:rPr>
              <a:t>Taxonomy </a:t>
            </a:r>
            <a:r>
              <a:rPr sz="1050" spc="-20" dirty="0">
                <a:solidFill>
                  <a:srgbClr val="46AA78"/>
                </a:solidFill>
                <a:latin typeface="Arial"/>
                <a:cs typeface="Arial"/>
                <a:hlinkClick r:id="rId9" action="ppaction://hlinksldjump"/>
              </a:rPr>
              <a:t>of </a:t>
            </a:r>
            <a:r>
              <a:rPr sz="1050" spc="-55" dirty="0">
                <a:solidFill>
                  <a:srgbClr val="46AA78"/>
                </a:solidFill>
                <a:latin typeface="Arial"/>
                <a:cs typeface="Arial"/>
                <a:hlinkClick r:id="rId9" action="ppaction://hlinksldjump"/>
              </a:rPr>
              <a:t>types </a:t>
            </a:r>
            <a:r>
              <a:rPr sz="1050" spc="-20" dirty="0">
                <a:solidFill>
                  <a:srgbClr val="46AA78"/>
                </a:solidFill>
                <a:latin typeface="Arial"/>
                <a:cs typeface="Arial"/>
                <a:hlinkClick r:id="rId9" action="ppaction://hlinksldjump"/>
              </a:rPr>
              <a:t>of </a:t>
            </a:r>
            <a:r>
              <a:rPr sz="1050" spc="-35" dirty="0">
                <a:solidFill>
                  <a:srgbClr val="46AA78"/>
                </a:solidFill>
                <a:latin typeface="Arial"/>
                <a:cs typeface="Arial"/>
                <a:hlinkClick r:id="rId9" action="ppaction://hlinksldjump"/>
              </a:rPr>
              <a:t>part-whole </a:t>
            </a:r>
            <a:r>
              <a:rPr sz="1050" spc="-40" dirty="0">
                <a:solidFill>
                  <a:srgbClr val="46AA78"/>
                </a:solidFill>
                <a:latin typeface="Arial"/>
                <a:cs typeface="Arial"/>
                <a:hlinkClick r:id="rId9" action="ppaction://hlinksldjump"/>
              </a:rPr>
              <a:t>relations </a:t>
            </a:r>
            <a:r>
              <a:rPr sz="1050" spc="-40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  <a:hlinkClick r:id="rId10" action="ppaction://hlinksldjump"/>
              </a:rPr>
              <a:t>The</a:t>
            </a:r>
            <a:r>
              <a:rPr sz="1050" spc="-20" dirty="0">
                <a:latin typeface="Arial"/>
                <a:cs typeface="Arial"/>
                <a:hlinkClick r:id="rId10" action="ppaction://hlinksldjump"/>
              </a:rPr>
              <a:t> </a:t>
            </a:r>
            <a:r>
              <a:rPr sz="1050" spc="-40" dirty="0">
                <a:latin typeface="Arial"/>
                <a:cs typeface="Arial"/>
                <a:hlinkClick r:id="rId10" action="ppaction://hlinksldjump"/>
              </a:rPr>
              <a:t>taxonomy</a:t>
            </a:r>
            <a:endParaRPr sz="1050" dirty="0">
              <a:latin typeface="Arial"/>
              <a:cs typeface="Arial"/>
            </a:endParaRPr>
          </a:p>
          <a:p>
            <a:pPr marL="317500" marR="5080">
              <a:lnSpc>
                <a:spcPct val="102699"/>
              </a:lnSpc>
            </a:pPr>
            <a:r>
              <a:rPr sz="1050" spc="-55" dirty="0">
                <a:latin typeface="Arial"/>
                <a:cs typeface="Arial"/>
                <a:hlinkClick r:id="rId11" action="ppaction://hlinksldjump"/>
              </a:rPr>
              <a:t>Using </a:t>
            </a:r>
            <a:r>
              <a:rPr sz="1050" spc="-30" dirty="0">
                <a:latin typeface="Arial"/>
                <a:cs typeface="Arial"/>
                <a:hlinkClick r:id="rId11" action="ppaction://hlinksldjump"/>
              </a:rPr>
              <a:t>the </a:t>
            </a:r>
            <a:r>
              <a:rPr sz="1050" spc="-40" dirty="0">
                <a:latin typeface="Arial"/>
                <a:cs typeface="Arial"/>
                <a:hlinkClick r:id="rId11" action="ppaction://hlinksldjump"/>
              </a:rPr>
              <a:t>taxonomy </a:t>
            </a:r>
            <a:r>
              <a:rPr sz="1050" spc="-20" dirty="0">
                <a:latin typeface="Arial"/>
                <a:cs typeface="Arial"/>
                <a:hlinkClick r:id="rId11" action="ppaction://hlinksldjump"/>
              </a:rPr>
              <a:t>of </a:t>
            </a:r>
            <a:r>
              <a:rPr sz="1050" spc="-35" dirty="0">
                <a:latin typeface="Arial"/>
                <a:cs typeface="Arial"/>
                <a:hlinkClick r:id="rId11" action="ppaction://hlinksldjump"/>
              </a:rPr>
              <a:t>part-whole </a:t>
            </a:r>
            <a:r>
              <a:rPr sz="1050" spc="-40" dirty="0">
                <a:latin typeface="Arial"/>
                <a:cs typeface="Arial"/>
                <a:hlinkClick r:id="rId11" action="ppaction://hlinksldjump"/>
              </a:rPr>
              <a:t>relations </a:t>
            </a:r>
            <a:r>
              <a:rPr sz="1050" spc="-40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  <a:hlinkClick r:id="rId12" action="ppaction://hlinksldjump"/>
              </a:rPr>
              <a:t>RBox</a:t>
            </a:r>
            <a:r>
              <a:rPr sz="1050" spc="30" dirty="0">
                <a:latin typeface="Arial"/>
                <a:cs typeface="Arial"/>
                <a:hlinkClick r:id="rId12" action="ppaction://hlinksldjump"/>
              </a:rPr>
              <a:t> </a:t>
            </a:r>
            <a:r>
              <a:rPr sz="1050" spc="-25" dirty="0">
                <a:latin typeface="Arial"/>
                <a:cs typeface="Arial"/>
                <a:hlinkClick r:id="rId12" action="ppaction://hlinksldjump"/>
              </a:rPr>
              <a:t>Compatibility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310743" y="2559456"/>
            <a:ext cx="160096" cy="160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350253" y="2573058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10" dirty="0">
                <a:solidFill>
                  <a:srgbClr val="ECF6F1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16636" y="2542908"/>
            <a:ext cx="3007614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>
                <a:solidFill>
                  <a:srgbClr val="46AA78"/>
                </a:solidFill>
                <a:latin typeface="Arial"/>
                <a:cs typeface="Arial"/>
                <a:hlinkClick r:id="rId13" action="ppaction://hlinksldjump"/>
              </a:rPr>
              <a:t>Extending </a:t>
            </a:r>
            <a:r>
              <a:rPr sz="1050" spc="-30" dirty="0">
                <a:solidFill>
                  <a:srgbClr val="46AA78"/>
                </a:solidFill>
                <a:latin typeface="Arial"/>
                <a:cs typeface="Arial"/>
                <a:hlinkClick r:id="rId13" action="ppaction://hlinksldjump"/>
              </a:rPr>
              <a:t>the </a:t>
            </a:r>
            <a:r>
              <a:rPr sz="1050" spc="-40" dirty="0">
                <a:solidFill>
                  <a:srgbClr val="46AA78"/>
                </a:solidFill>
                <a:latin typeface="Arial"/>
                <a:cs typeface="Arial"/>
                <a:hlinkClick r:id="rId13" action="ppaction://hlinksldjump"/>
              </a:rPr>
              <a:t>foundations </a:t>
            </a:r>
            <a:r>
              <a:rPr sz="1050" spc="-25" dirty="0">
                <a:solidFill>
                  <a:srgbClr val="46AA78"/>
                </a:solidFill>
                <a:latin typeface="Arial"/>
                <a:cs typeface="Arial"/>
                <a:hlinkClick r:id="rId13" action="ppaction://hlinksldjump"/>
              </a:rPr>
              <a:t>for </a:t>
            </a:r>
            <a:r>
              <a:rPr sz="1050" spc="-55" dirty="0">
                <a:solidFill>
                  <a:srgbClr val="46AA78"/>
                </a:solidFill>
                <a:latin typeface="Arial"/>
                <a:cs typeface="Arial"/>
                <a:hlinkClick r:id="rId13" action="ppaction://hlinksldjump"/>
              </a:rPr>
              <a:t>broader  </a:t>
            </a:r>
            <a:r>
              <a:rPr sz="1050" spc="-20" dirty="0">
                <a:solidFill>
                  <a:srgbClr val="46AA78"/>
                </a:solidFill>
                <a:latin typeface="Arial"/>
                <a:cs typeface="Arial"/>
                <a:hlinkClick r:id="rId13" action="ppaction://hlinksldjump"/>
              </a:rPr>
              <a:t> </a:t>
            </a:r>
            <a:r>
              <a:rPr sz="1050" spc="-100" dirty="0">
                <a:solidFill>
                  <a:srgbClr val="46AA78"/>
                </a:solidFill>
                <a:latin typeface="Arial"/>
                <a:cs typeface="Arial"/>
                <a:hlinkClick r:id="rId13" action="ppaction://hlinksldjump"/>
              </a:rPr>
              <a:t>use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310743" y="2859494"/>
            <a:ext cx="160096" cy="160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350253" y="2842945"/>
            <a:ext cx="1686560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5" baseline="3472" dirty="0">
                <a:solidFill>
                  <a:srgbClr val="ECF6F1"/>
                </a:solidFill>
                <a:latin typeface="Arial"/>
                <a:cs typeface="Arial"/>
              </a:rPr>
              <a:t>4    </a:t>
            </a:r>
            <a:r>
              <a:rPr sz="1050" spc="-30" dirty="0">
                <a:solidFill>
                  <a:srgbClr val="46AA78"/>
                </a:solidFill>
                <a:latin typeface="Arial"/>
                <a:cs typeface="Arial"/>
                <a:hlinkClick r:id="rId14" action="ppaction://hlinksldjump"/>
              </a:rPr>
              <a:t>Ontology </a:t>
            </a:r>
            <a:r>
              <a:rPr sz="1050" spc="-60" dirty="0">
                <a:solidFill>
                  <a:srgbClr val="46AA78"/>
                </a:solidFill>
                <a:latin typeface="Arial"/>
                <a:cs typeface="Arial"/>
                <a:hlinkClick r:id="rId14" action="ppaction://hlinksldjump"/>
              </a:rPr>
              <a:t>Design</a:t>
            </a:r>
            <a:r>
              <a:rPr sz="1050" spc="120" dirty="0">
                <a:solidFill>
                  <a:srgbClr val="46AA78"/>
                </a:solidFill>
                <a:latin typeface="Arial"/>
                <a:cs typeface="Arial"/>
                <a:hlinkClick r:id="rId14" action="ppaction://hlinksldjump"/>
              </a:rPr>
              <a:t> </a:t>
            </a:r>
            <a:r>
              <a:rPr sz="1050" spc="-35" dirty="0">
                <a:solidFill>
                  <a:srgbClr val="46AA78"/>
                </a:solidFill>
                <a:latin typeface="Arial"/>
                <a:cs typeface="Arial"/>
                <a:hlinkClick r:id="rId14" action="ppaction://hlinksldjump"/>
              </a:rPr>
              <a:t>Patterns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322698" y="3365112"/>
            <a:ext cx="234315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85"/>
              </a:lnSpc>
            </a:pPr>
            <a:r>
              <a:rPr sz="600" b="1" spc="25" dirty="0">
                <a:latin typeface="Arial"/>
                <a:cs typeface="Arial"/>
              </a:rPr>
              <a:t>59/59</a:t>
            </a:r>
            <a:endParaRPr sz="600">
              <a:latin typeface="Arial"/>
              <a:cs typeface="Arial"/>
            </a:endParaRPr>
          </a:p>
        </p:txBody>
      </p:sp>
      <p:sp>
        <p:nvSpPr>
          <p:cNvPr id="106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5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107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9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8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13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13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13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13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09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14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14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14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14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02551" y="1086180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02551" y="2156587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326618" y="491591"/>
            <a:ext cx="3955415" cy="2468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Part-whole relations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in </a:t>
            </a:r>
            <a:r>
              <a:rPr sz="1400" spc="-30" dirty="0">
                <a:solidFill>
                  <a:srgbClr val="46AA78"/>
                </a:solidFill>
                <a:latin typeface="Arial"/>
                <a:cs typeface="Arial"/>
              </a:rPr>
              <a:t>natural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language 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(meronymy)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481330" indent="-171450">
              <a:lnSpc>
                <a:spcPct val="100000"/>
              </a:lnSpc>
              <a:spcBef>
                <a:spcPts val="825"/>
              </a:spcBef>
              <a:buFont typeface="Arial"/>
              <a:buChar char="•"/>
            </a:pPr>
            <a:r>
              <a:rPr sz="1050" spc="-25" dirty="0">
                <a:latin typeface="Arial"/>
                <a:cs typeface="Arial"/>
              </a:rPr>
              <a:t>Part</a:t>
            </a:r>
            <a:r>
              <a:rPr sz="1050" spc="-20" dirty="0">
                <a:latin typeface="Arial"/>
                <a:cs typeface="Arial"/>
              </a:rPr>
              <a:t> of?</a:t>
            </a:r>
            <a:endParaRPr sz="1050" dirty="0">
              <a:latin typeface="Arial"/>
              <a:cs typeface="Arial"/>
            </a:endParaRPr>
          </a:p>
          <a:p>
            <a:pPr marL="882650" lvl="1" indent="-115570">
              <a:spcBef>
                <a:spcPts val="35"/>
              </a:spcBef>
              <a:buFont typeface="Arial"/>
              <a:buChar char="*"/>
              <a:tabLst>
                <a:tab pos="426084" algn="l"/>
              </a:tabLst>
            </a:pPr>
            <a:r>
              <a:rPr sz="1050" spc="-45" dirty="0">
                <a:latin typeface="Arial"/>
                <a:cs typeface="Arial"/>
              </a:rPr>
              <a:t>Centimeter </a:t>
            </a:r>
            <a:r>
              <a:rPr sz="1050" spc="-20" dirty="0">
                <a:latin typeface="Arial"/>
                <a:cs typeface="Arial"/>
              </a:rPr>
              <a:t>part of 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Decimeter</a:t>
            </a:r>
            <a:endParaRPr sz="1050" dirty="0">
              <a:latin typeface="Arial"/>
              <a:cs typeface="Arial"/>
            </a:endParaRPr>
          </a:p>
          <a:p>
            <a:pPr marL="882650" lvl="1" indent="-115570">
              <a:spcBef>
                <a:spcPts val="35"/>
              </a:spcBef>
              <a:buFont typeface="Arial"/>
              <a:buChar char="*"/>
              <a:tabLst>
                <a:tab pos="426084" algn="l"/>
              </a:tabLst>
            </a:pPr>
            <a:r>
              <a:rPr sz="1050" spc="-45" dirty="0">
                <a:latin typeface="Arial"/>
                <a:cs typeface="Arial"/>
              </a:rPr>
              <a:t>Decimeter </a:t>
            </a:r>
            <a:r>
              <a:rPr sz="1050" spc="-20" dirty="0">
                <a:latin typeface="Arial"/>
                <a:cs typeface="Arial"/>
              </a:rPr>
              <a:t>part of</a:t>
            </a:r>
            <a:r>
              <a:rPr sz="1050" spc="220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Meter</a:t>
            </a:r>
            <a:endParaRPr sz="1050" dirty="0">
              <a:latin typeface="Arial"/>
              <a:cs typeface="Arial"/>
            </a:endParaRPr>
          </a:p>
          <a:p>
            <a:pPr marL="309880">
              <a:lnSpc>
                <a:spcPct val="100000"/>
              </a:lnSpc>
              <a:spcBef>
                <a:spcPts val="35"/>
              </a:spcBef>
            </a:pPr>
            <a:r>
              <a:rPr lang="en-US" sz="1050" spc="-10" dirty="0" smtClean="0">
                <a:latin typeface="Arial"/>
                <a:cs typeface="Arial"/>
              </a:rPr>
              <a:t>		</a:t>
            </a:r>
            <a:r>
              <a:rPr sz="1050" spc="-10" dirty="0" smtClean="0">
                <a:latin typeface="Arial"/>
                <a:cs typeface="Arial"/>
              </a:rPr>
              <a:t>— </a:t>
            </a:r>
            <a:r>
              <a:rPr sz="1050" i="1" spc="-45" dirty="0">
                <a:latin typeface="Arial"/>
                <a:cs typeface="Arial"/>
              </a:rPr>
              <a:t>therefore </a:t>
            </a:r>
            <a:r>
              <a:rPr sz="1050" spc="-45" dirty="0">
                <a:latin typeface="Arial"/>
                <a:cs typeface="Arial"/>
              </a:rPr>
              <a:t>Centimeter </a:t>
            </a:r>
            <a:r>
              <a:rPr sz="1050" spc="-20" dirty="0">
                <a:latin typeface="Arial"/>
                <a:cs typeface="Arial"/>
              </a:rPr>
              <a:t>part of </a:t>
            </a:r>
            <a:r>
              <a:rPr sz="1050" spc="185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Meter</a:t>
            </a:r>
            <a:endParaRPr sz="1050" dirty="0">
              <a:latin typeface="Arial"/>
              <a:cs typeface="Arial"/>
            </a:endParaRPr>
          </a:p>
          <a:p>
            <a:pPr marL="309880">
              <a:lnSpc>
                <a:spcPct val="100000"/>
              </a:lnSpc>
              <a:spcBef>
                <a:spcPts val="35"/>
              </a:spcBef>
            </a:pPr>
            <a:r>
              <a:rPr lang="en-US" sz="1050" i="1" spc="110" dirty="0" smtClean="0">
                <a:latin typeface="Arial"/>
                <a:cs typeface="Arial"/>
              </a:rPr>
              <a:t>	        </a:t>
            </a:r>
            <a:r>
              <a:rPr sz="1050" i="1" spc="110" dirty="0" smtClean="0">
                <a:latin typeface="Arial"/>
                <a:cs typeface="Arial"/>
              </a:rPr>
              <a:t>* </a:t>
            </a:r>
            <a:r>
              <a:rPr sz="1050" spc="-25" dirty="0">
                <a:latin typeface="Arial"/>
                <a:cs typeface="Arial"/>
              </a:rPr>
              <a:t>Meter </a:t>
            </a:r>
            <a:r>
              <a:rPr sz="1050" spc="-20" dirty="0">
                <a:latin typeface="Arial"/>
                <a:cs typeface="Arial"/>
              </a:rPr>
              <a:t>part of</a:t>
            </a:r>
            <a:r>
              <a:rPr sz="1050" spc="135" dirty="0"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SI</a:t>
            </a:r>
            <a:endParaRPr sz="1050" dirty="0">
              <a:latin typeface="Arial"/>
              <a:cs typeface="Arial"/>
            </a:endParaRPr>
          </a:p>
          <a:p>
            <a:pPr marL="309880">
              <a:lnSpc>
                <a:spcPct val="100000"/>
              </a:lnSpc>
              <a:spcBef>
                <a:spcPts val="35"/>
              </a:spcBef>
            </a:pPr>
            <a:r>
              <a:rPr lang="en-US" sz="1050" spc="-10" dirty="0" smtClean="0">
                <a:latin typeface="Arial"/>
                <a:cs typeface="Arial"/>
              </a:rPr>
              <a:t>		</a:t>
            </a:r>
            <a:r>
              <a:rPr sz="1050" spc="-10" dirty="0" smtClean="0">
                <a:latin typeface="Arial"/>
                <a:cs typeface="Arial"/>
              </a:rPr>
              <a:t>— </a:t>
            </a:r>
            <a:r>
              <a:rPr sz="1050" spc="-5" dirty="0">
                <a:latin typeface="Arial"/>
                <a:cs typeface="Arial"/>
              </a:rPr>
              <a:t>but </a:t>
            </a:r>
            <a:r>
              <a:rPr sz="1050" i="1" spc="-10" dirty="0">
                <a:latin typeface="Arial"/>
                <a:cs typeface="Arial"/>
              </a:rPr>
              <a:t>not  </a:t>
            </a:r>
            <a:r>
              <a:rPr sz="1050" spc="-45" dirty="0">
                <a:latin typeface="Arial"/>
                <a:cs typeface="Arial"/>
              </a:rPr>
              <a:t>Centimeter </a:t>
            </a:r>
            <a:r>
              <a:rPr sz="1050" spc="-20" dirty="0">
                <a:latin typeface="Arial"/>
                <a:cs typeface="Arial"/>
              </a:rPr>
              <a:t>part of 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SI</a:t>
            </a:r>
            <a:endParaRPr sz="1050" dirty="0">
              <a:latin typeface="Arial"/>
              <a:cs typeface="Arial"/>
            </a:endParaRPr>
          </a:p>
          <a:p>
            <a:pPr marL="481330" indent="-171450">
              <a:lnSpc>
                <a:spcPct val="100000"/>
              </a:lnSpc>
              <a:spcBef>
                <a:spcPts val="334"/>
              </a:spcBef>
              <a:buFont typeface="Arial"/>
              <a:buChar char="•"/>
            </a:pPr>
            <a:r>
              <a:rPr sz="1050" spc="-25" dirty="0">
                <a:latin typeface="Arial"/>
                <a:cs typeface="Arial"/>
              </a:rPr>
              <a:t>Transitivity?</a:t>
            </a:r>
            <a:endParaRPr sz="1050" dirty="0">
              <a:latin typeface="Arial"/>
              <a:cs typeface="Arial"/>
            </a:endParaRPr>
          </a:p>
          <a:p>
            <a:pPr marL="882650" lvl="1" indent="-115570">
              <a:spcBef>
                <a:spcPts val="35"/>
              </a:spcBef>
              <a:buFont typeface="Arial"/>
              <a:buChar char="*"/>
              <a:tabLst>
                <a:tab pos="426084" algn="l"/>
              </a:tabLst>
            </a:pPr>
            <a:r>
              <a:rPr sz="1050" spc="-70" dirty="0">
                <a:latin typeface="Arial"/>
                <a:cs typeface="Arial"/>
              </a:rPr>
              <a:t>Person  </a:t>
            </a:r>
            <a:r>
              <a:rPr sz="1050" spc="-60" dirty="0">
                <a:solidFill>
                  <a:srgbClr val="FF0000"/>
                </a:solidFill>
                <a:latin typeface="Arial"/>
                <a:cs typeface="Arial"/>
              </a:rPr>
              <a:t>member </a:t>
            </a:r>
            <a:r>
              <a:rPr sz="1050" spc="-20" dirty="0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sz="1050" spc="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Organisation</a:t>
            </a:r>
            <a:endParaRPr sz="1050" dirty="0">
              <a:latin typeface="Arial"/>
              <a:cs typeface="Arial"/>
            </a:endParaRPr>
          </a:p>
          <a:p>
            <a:pPr marL="882650" lvl="1" indent="-115570">
              <a:spcBef>
                <a:spcPts val="35"/>
              </a:spcBef>
              <a:buFont typeface="Arial"/>
              <a:buChar char="*"/>
              <a:tabLst>
                <a:tab pos="426084" algn="l"/>
              </a:tabLst>
            </a:pPr>
            <a:r>
              <a:rPr sz="1050" spc="-40" dirty="0">
                <a:latin typeface="Arial"/>
                <a:cs typeface="Arial"/>
              </a:rPr>
              <a:t>Organisation located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sz="1050" spc="-70" dirty="0">
                <a:latin typeface="Arial"/>
                <a:cs typeface="Arial"/>
              </a:rPr>
              <a:t>Rondebosch</a:t>
            </a:r>
            <a:endParaRPr sz="1050" dirty="0">
              <a:latin typeface="Arial"/>
              <a:cs typeface="Arial"/>
            </a:endParaRPr>
          </a:p>
          <a:p>
            <a:pPr marL="951865" lvl="1" indent="-184785">
              <a:spcBef>
                <a:spcPts val="35"/>
              </a:spcBef>
              <a:buChar char="—"/>
              <a:tabLst>
                <a:tab pos="495300" algn="l"/>
              </a:tabLst>
            </a:pPr>
            <a:r>
              <a:rPr sz="1050" spc="-45" dirty="0">
                <a:latin typeface="Arial"/>
                <a:cs typeface="Arial"/>
              </a:rPr>
              <a:t>therefore </a:t>
            </a:r>
            <a:r>
              <a:rPr sz="1050" spc="-70" dirty="0">
                <a:latin typeface="Arial"/>
                <a:cs typeface="Arial"/>
              </a:rPr>
              <a:t>Person  </a:t>
            </a:r>
            <a:r>
              <a:rPr sz="1050" spc="-40" dirty="0">
                <a:latin typeface="Arial"/>
                <a:cs typeface="Arial"/>
              </a:rPr>
              <a:t>located </a:t>
            </a:r>
            <a:r>
              <a:rPr sz="1050" spc="-20" dirty="0">
                <a:latin typeface="Arial"/>
                <a:cs typeface="Arial"/>
              </a:rPr>
              <a:t>in</a:t>
            </a:r>
            <a:r>
              <a:rPr sz="1050" spc="215" dirty="0">
                <a:latin typeface="Arial"/>
                <a:cs typeface="Arial"/>
              </a:rPr>
              <a:t> </a:t>
            </a:r>
            <a:r>
              <a:rPr sz="1050" spc="-75" dirty="0">
                <a:latin typeface="Arial"/>
                <a:cs typeface="Arial"/>
              </a:rPr>
              <a:t>Rondebosch?</a:t>
            </a:r>
            <a:endParaRPr sz="1050" dirty="0">
              <a:latin typeface="Arial"/>
              <a:cs typeface="Arial"/>
            </a:endParaRPr>
          </a:p>
          <a:p>
            <a:pPr marL="951865" lvl="1" indent="-184785">
              <a:spcBef>
                <a:spcPts val="35"/>
              </a:spcBef>
              <a:buChar char="—"/>
              <a:tabLst>
                <a:tab pos="495300" algn="l"/>
              </a:tabLst>
            </a:pPr>
            <a:r>
              <a:rPr sz="1050" spc="-5" dirty="0">
                <a:latin typeface="Arial"/>
                <a:cs typeface="Arial"/>
              </a:rPr>
              <a:t>but </a:t>
            </a:r>
            <a:r>
              <a:rPr sz="1050" i="1" spc="-10" dirty="0">
                <a:latin typeface="Arial"/>
                <a:cs typeface="Arial"/>
              </a:rPr>
              <a:t>not </a:t>
            </a:r>
            <a:r>
              <a:rPr sz="1050" spc="-70" dirty="0">
                <a:latin typeface="Arial"/>
                <a:cs typeface="Arial"/>
              </a:rPr>
              <a:t>Person </a:t>
            </a:r>
            <a:r>
              <a:rPr sz="1050" spc="-60" dirty="0">
                <a:solidFill>
                  <a:srgbClr val="FF0000"/>
                </a:solidFill>
                <a:latin typeface="Arial"/>
                <a:cs typeface="Arial"/>
              </a:rPr>
              <a:t>member </a:t>
            </a:r>
            <a:r>
              <a:rPr sz="1050" spc="-20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1050" spc="2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50" spc="-70" dirty="0">
                <a:latin typeface="Arial"/>
                <a:cs typeface="Arial"/>
              </a:rPr>
              <a:t>Rondebosch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351744" y="3365099"/>
            <a:ext cx="205104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z="600" b="1" spc="-5" dirty="0">
                <a:latin typeface="Arial"/>
                <a:cs typeface="Arial"/>
              </a:rPr>
              <a:t>6</a:t>
            </a:r>
            <a:r>
              <a:rPr sz="600" b="1" spc="50" dirty="0">
                <a:latin typeface="Arial"/>
                <a:cs typeface="Arial"/>
              </a:rPr>
              <a:t>/59</a:t>
            </a:r>
            <a:endParaRPr sz="600">
              <a:latin typeface="Arial"/>
              <a:cs typeface="Arial"/>
            </a:endParaRPr>
          </a:p>
        </p:txBody>
      </p:sp>
      <p:sp>
        <p:nvSpPr>
          <p:cNvPr id="92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3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4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5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326618" y="491591"/>
            <a:ext cx="395541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Part-whole relations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in </a:t>
            </a:r>
            <a:r>
              <a:rPr sz="1400" spc="-30" dirty="0">
                <a:solidFill>
                  <a:srgbClr val="46AA78"/>
                </a:solidFill>
                <a:latin typeface="Arial"/>
                <a:cs typeface="Arial"/>
              </a:rPr>
              <a:t>natural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language 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(meronymy)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502551" y="143473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624395" y="1362824"/>
            <a:ext cx="3890455" cy="9919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30" dirty="0">
                <a:latin typeface="Arial"/>
                <a:cs typeface="Arial"/>
              </a:rPr>
              <a:t>Which </a:t>
            </a:r>
            <a:r>
              <a:rPr sz="1050" spc="-20" dirty="0">
                <a:latin typeface="Arial"/>
                <a:cs typeface="Arial"/>
              </a:rPr>
              <a:t>part</a:t>
            </a:r>
            <a:r>
              <a:rPr sz="1050" spc="80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of?</a:t>
            </a:r>
            <a:endParaRPr sz="1050" dirty="0">
              <a:latin typeface="Arial"/>
              <a:cs typeface="Arial"/>
            </a:endParaRPr>
          </a:p>
          <a:p>
            <a:pPr marL="584835" lvl="1" indent="-114935">
              <a:spcBef>
                <a:spcPts val="35"/>
              </a:spcBef>
              <a:buFont typeface="Arial"/>
              <a:buChar char="*"/>
              <a:tabLst>
                <a:tab pos="128270" algn="l"/>
              </a:tabLst>
            </a:pPr>
            <a:r>
              <a:rPr sz="1050" spc="-60" dirty="0">
                <a:latin typeface="Arial"/>
                <a:cs typeface="Arial"/>
              </a:rPr>
              <a:t>CellMembrane  </a:t>
            </a:r>
            <a:r>
              <a:rPr sz="1050" spc="-20" dirty="0">
                <a:latin typeface="Arial"/>
                <a:cs typeface="Arial"/>
              </a:rPr>
              <a:t>structural part of</a:t>
            </a:r>
            <a:r>
              <a:rPr sz="1050" spc="175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RedBloodCell</a:t>
            </a:r>
            <a:endParaRPr sz="1050" dirty="0">
              <a:latin typeface="Arial"/>
              <a:cs typeface="Arial"/>
            </a:endParaRPr>
          </a:p>
          <a:p>
            <a:pPr marL="584835" lvl="1" indent="-114935">
              <a:spcBef>
                <a:spcPts val="35"/>
              </a:spcBef>
              <a:buFont typeface="Arial"/>
              <a:buChar char="*"/>
              <a:tabLst>
                <a:tab pos="128270" algn="l"/>
              </a:tabLst>
            </a:pPr>
            <a:r>
              <a:rPr sz="1050" spc="-50" dirty="0">
                <a:latin typeface="Arial"/>
                <a:cs typeface="Arial"/>
              </a:rPr>
              <a:t>RedBloodCell </a:t>
            </a:r>
            <a:r>
              <a:rPr sz="1050" spc="-20" dirty="0">
                <a:latin typeface="Arial"/>
                <a:cs typeface="Arial"/>
              </a:rPr>
              <a:t>part of</a:t>
            </a:r>
            <a:r>
              <a:rPr sz="1050" spc="250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Blood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lang="en-US" sz="1050" spc="-10" dirty="0" smtClean="0">
                <a:latin typeface="Arial"/>
                <a:cs typeface="Arial"/>
              </a:rPr>
              <a:t>	</a:t>
            </a:r>
            <a:r>
              <a:rPr sz="1050" spc="-10" dirty="0" smtClean="0">
                <a:latin typeface="Arial"/>
                <a:cs typeface="Arial"/>
              </a:rPr>
              <a:t>— </a:t>
            </a:r>
            <a:r>
              <a:rPr sz="1050" spc="-5" dirty="0" smtClean="0">
                <a:latin typeface="Arial"/>
                <a:cs typeface="Arial"/>
              </a:rPr>
              <a:t>but </a:t>
            </a:r>
            <a:r>
              <a:rPr sz="1050" u="sng" spc="-10" dirty="0">
                <a:latin typeface="Arial"/>
                <a:cs typeface="Arial"/>
              </a:rPr>
              <a:t>not </a:t>
            </a:r>
            <a:r>
              <a:rPr sz="1050" spc="-60" dirty="0">
                <a:latin typeface="Arial"/>
                <a:cs typeface="Arial"/>
              </a:rPr>
              <a:t>CellMembrane  </a:t>
            </a:r>
            <a:r>
              <a:rPr sz="1050" spc="-20" dirty="0">
                <a:latin typeface="Arial"/>
                <a:cs typeface="Arial"/>
              </a:rPr>
              <a:t>structural part of </a:t>
            </a:r>
            <a:r>
              <a:rPr sz="1050" spc="114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Blood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lang="en-US" sz="1050" i="1" spc="110" dirty="0" smtClean="0">
                <a:latin typeface="Arial"/>
                <a:cs typeface="Arial"/>
              </a:rPr>
              <a:t>	</a:t>
            </a:r>
            <a:r>
              <a:rPr sz="1050" i="1" spc="110" dirty="0" smtClean="0">
                <a:latin typeface="Arial"/>
                <a:cs typeface="Arial"/>
              </a:rPr>
              <a:t>* </a:t>
            </a:r>
            <a:r>
              <a:rPr lang="en-US" sz="1050" i="1" spc="110" dirty="0" smtClean="0">
                <a:latin typeface="Arial"/>
                <a:cs typeface="Arial"/>
              </a:rPr>
              <a:t> </a:t>
            </a:r>
            <a:r>
              <a:rPr sz="1050" spc="-60" dirty="0" smtClean="0">
                <a:latin typeface="Arial"/>
                <a:cs typeface="Arial"/>
              </a:rPr>
              <a:t>Receptor  </a:t>
            </a:r>
            <a:r>
              <a:rPr sz="1050" spc="-20" dirty="0">
                <a:latin typeface="Arial"/>
                <a:cs typeface="Arial"/>
              </a:rPr>
              <a:t>structural part of</a:t>
            </a:r>
            <a:r>
              <a:rPr sz="1050" spc="120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CellMembrane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lang="en-US" sz="1050" spc="-10" dirty="0" smtClean="0">
                <a:latin typeface="Arial"/>
                <a:cs typeface="Arial"/>
              </a:rPr>
              <a:t>	</a:t>
            </a:r>
            <a:r>
              <a:rPr sz="1050" spc="-10" dirty="0" smtClean="0">
                <a:latin typeface="Arial"/>
                <a:cs typeface="Arial"/>
              </a:rPr>
              <a:t>— </a:t>
            </a:r>
            <a:r>
              <a:rPr sz="1050" i="1" spc="-45" dirty="0">
                <a:latin typeface="Arial"/>
                <a:cs typeface="Arial"/>
              </a:rPr>
              <a:t>therefore </a:t>
            </a:r>
            <a:r>
              <a:rPr sz="1050" spc="-60" dirty="0">
                <a:latin typeface="Arial"/>
                <a:cs typeface="Arial"/>
              </a:rPr>
              <a:t>Receptor  </a:t>
            </a:r>
            <a:r>
              <a:rPr sz="1050" spc="-20" dirty="0">
                <a:latin typeface="Arial"/>
                <a:cs typeface="Arial"/>
              </a:rPr>
              <a:t>structural part of </a:t>
            </a:r>
            <a:r>
              <a:rPr sz="1050" spc="110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RedBloodCell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351744" y="3365099"/>
            <a:ext cx="205104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z="600" b="1" spc="-5" dirty="0">
                <a:latin typeface="Arial"/>
                <a:cs typeface="Arial"/>
              </a:rPr>
              <a:t>7</a:t>
            </a:r>
            <a:r>
              <a:rPr sz="600" b="1" spc="50" dirty="0">
                <a:latin typeface="Arial"/>
                <a:cs typeface="Arial"/>
              </a:rPr>
              <a:t>/59</a:t>
            </a:r>
            <a:endParaRPr sz="600">
              <a:latin typeface="Arial"/>
              <a:cs typeface="Arial"/>
            </a:endParaRPr>
          </a:p>
        </p:txBody>
      </p:sp>
      <p:sp>
        <p:nvSpPr>
          <p:cNvPr id="92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3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4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5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0326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1425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7626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0326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7626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0326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7859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129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129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02393" y="3291344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9E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859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9129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9E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9573" y="32849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62273" y="32976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2273" y="33103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9573" y="33230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2273" y="333579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1033" y="33154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23969" y="328897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4352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29112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6754" y="328499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32315" y="3302774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B5DD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0"/>
            <a:ext cx="4608004" cy="44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650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05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650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0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4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8000" y="0"/>
                </a:move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close/>
              </a:path>
            </a:pathLst>
          </a:custGeom>
          <a:solidFill>
            <a:srgbClr val="225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1856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224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225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0650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10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14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1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224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26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0650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10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44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1856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620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12469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6286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620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124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62863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13269" y="21826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620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24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28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32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636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4069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644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4856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5263" y="27946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12469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863" y="34066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358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862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36673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870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74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878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382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88666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39072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119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623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127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1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13581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39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43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64775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151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655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5968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6374" y="15706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90AA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326618" y="491591"/>
            <a:ext cx="395541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5" dirty="0">
                <a:solidFill>
                  <a:srgbClr val="46AA78"/>
                </a:solidFill>
                <a:latin typeface="Arial"/>
                <a:cs typeface="Arial"/>
              </a:rPr>
              <a:t>Part-whole relations </a:t>
            </a:r>
            <a:r>
              <a:rPr sz="1400" spc="-20" dirty="0">
                <a:solidFill>
                  <a:srgbClr val="46AA78"/>
                </a:solidFill>
                <a:latin typeface="Arial"/>
                <a:cs typeface="Arial"/>
              </a:rPr>
              <a:t>in </a:t>
            </a:r>
            <a:r>
              <a:rPr sz="1400" spc="-30" dirty="0">
                <a:solidFill>
                  <a:srgbClr val="46AA78"/>
                </a:solidFill>
                <a:latin typeface="Arial"/>
                <a:cs typeface="Arial"/>
              </a:rPr>
              <a:t>natural </a:t>
            </a:r>
            <a:r>
              <a:rPr sz="1400" spc="-80" dirty="0">
                <a:solidFill>
                  <a:srgbClr val="46AA78"/>
                </a:solidFill>
                <a:latin typeface="Arial"/>
                <a:cs typeface="Arial"/>
              </a:rPr>
              <a:t>language  </a:t>
            </a:r>
            <a:r>
              <a:rPr sz="1400" spc="-65" dirty="0">
                <a:solidFill>
                  <a:srgbClr val="46AA78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46AA78"/>
                </a:solidFill>
                <a:latin typeface="Arial"/>
                <a:cs typeface="Arial"/>
              </a:rPr>
              <a:t>(meronymy)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502551" y="143473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624395" y="1362824"/>
            <a:ext cx="3814255" cy="9919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</a:pPr>
            <a:r>
              <a:rPr sz="1050" spc="-30" dirty="0">
                <a:latin typeface="Arial"/>
                <a:cs typeface="Arial"/>
              </a:rPr>
              <a:t>Which </a:t>
            </a:r>
            <a:r>
              <a:rPr sz="1050" spc="-20" dirty="0">
                <a:latin typeface="Arial"/>
                <a:cs typeface="Arial"/>
              </a:rPr>
              <a:t>part</a:t>
            </a:r>
            <a:r>
              <a:rPr sz="1050" spc="80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of?</a:t>
            </a:r>
            <a:endParaRPr sz="1050" dirty="0">
              <a:latin typeface="Arial"/>
              <a:cs typeface="Arial"/>
            </a:endParaRPr>
          </a:p>
          <a:p>
            <a:pPr marL="584835" lvl="1" indent="-114935">
              <a:spcBef>
                <a:spcPts val="35"/>
              </a:spcBef>
              <a:buFont typeface="Arial"/>
              <a:buChar char="*"/>
              <a:tabLst>
                <a:tab pos="128270" algn="l"/>
              </a:tabLst>
            </a:pPr>
            <a:r>
              <a:rPr sz="1050" spc="-60" dirty="0">
                <a:latin typeface="Arial"/>
                <a:cs typeface="Arial"/>
              </a:rPr>
              <a:t>CellMembrane  </a:t>
            </a:r>
            <a:r>
              <a:rPr sz="1050" spc="-20" dirty="0">
                <a:latin typeface="Arial"/>
                <a:cs typeface="Arial"/>
              </a:rPr>
              <a:t>structural part of</a:t>
            </a:r>
            <a:r>
              <a:rPr sz="1050" spc="175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RedBloodCell</a:t>
            </a:r>
            <a:endParaRPr sz="1050" dirty="0">
              <a:latin typeface="Arial"/>
              <a:cs typeface="Arial"/>
            </a:endParaRPr>
          </a:p>
          <a:p>
            <a:pPr marL="584835" lvl="1" indent="-114935">
              <a:spcBef>
                <a:spcPts val="35"/>
              </a:spcBef>
              <a:buFont typeface="Arial"/>
              <a:buChar char="*"/>
              <a:tabLst>
                <a:tab pos="128270" algn="l"/>
              </a:tabLst>
            </a:pPr>
            <a:r>
              <a:rPr sz="1050" spc="-50" dirty="0">
                <a:latin typeface="Arial"/>
                <a:cs typeface="Arial"/>
              </a:rPr>
              <a:t>RedBloodCell </a:t>
            </a:r>
            <a:r>
              <a:rPr sz="1050" spc="-45" dirty="0">
                <a:solidFill>
                  <a:srgbClr val="FF0000"/>
                </a:solidFill>
                <a:latin typeface="Arial"/>
                <a:cs typeface="Arial"/>
              </a:rPr>
              <a:t>contained in? </a:t>
            </a:r>
            <a:r>
              <a:rPr sz="1050" spc="1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Blood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lang="en-US" sz="1050" spc="-10" dirty="0" smtClean="0">
                <a:latin typeface="Arial"/>
                <a:cs typeface="Arial"/>
              </a:rPr>
              <a:t>	</a:t>
            </a:r>
            <a:r>
              <a:rPr sz="1050" spc="-10" dirty="0" smtClean="0">
                <a:latin typeface="Arial"/>
                <a:cs typeface="Arial"/>
              </a:rPr>
              <a:t>— </a:t>
            </a:r>
            <a:r>
              <a:rPr sz="1050" spc="-5" dirty="0" smtClean="0">
                <a:latin typeface="Arial"/>
                <a:cs typeface="Arial"/>
              </a:rPr>
              <a:t>but </a:t>
            </a:r>
            <a:r>
              <a:rPr sz="1050" u="sng" spc="-10" dirty="0">
                <a:latin typeface="Arial"/>
                <a:cs typeface="Arial"/>
              </a:rPr>
              <a:t>not </a:t>
            </a:r>
            <a:r>
              <a:rPr sz="1050" spc="-60" dirty="0">
                <a:latin typeface="Arial"/>
                <a:cs typeface="Arial"/>
              </a:rPr>
              <a:t>CellMembrane  </a:t>
            </a:r>
            <a:r>
              <a:rPr sz="1050" spc="-20" dirty="0">
                <a:latin typeface="Arial"/>
                <a:cs typeface="Arial"/>
              </a:rPr>
              <a:t>structural part of </a:t>
            </a:r>
            <a:r>
              <a:rPr sz="1050" spc="114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Blood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lang="en-US" sz="1050" i="1" spc="110" dirty="0" smtClean="0">
                <a:latin typeface="Arial"/>
                <a:cs typeface="Arial"/>
              </a:rPr>
              <a:t>	</a:t>
            </a:r>
            <a:r>
              <a:rPr sz="1050" i="1" spc="110" dirty="0" smtClean="0">
                <a:latin typeface="Arial"/>
                <a:cs typeface="Arial"/>
              </a:rPr>
              <a:t>* </a:t>
            </a:r>
            <a:r>
              <a:rPr lang="en-US" sz="1050" i="1" spc="110" dirty="0" smtClean="0">
                <a:latin typeface="Arial"/>
                <a:cs typeface="Arial"/>
              </a:rPr>
              <a:t> </a:t>
            </a:r>
            <a:r>
              <a:rPr sz="1050" spc="-60" dirty="0" smtClean="0">
                <a:latin typeface="Arial"/>
                <a:cs typeface="Arial"/>
              </a:rPr>
              <a:t>Receptor  </a:t>
            </a:r>
            <a:r>
              <a:rPr sz="1050" spc="-20" dirty="0">
                <a:latin typeface="Arial"/>
                <a:cs typeface="Arial"/>
              </a:rPr>
              <a:t>structural part of</a:t>
            </a:r>
            <a:r>
              <a:rPr sz="1050" spc="120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CellMembrane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lang="en-US" sz="1050" spc="-10" dirty="0" smtClean="0">
                <a:latin typeface="Arial"/>
                <a:cs typeface="Arial"/>
              </a:rPr>
              <a:t>	</a:t>
            </a:r>
            <a:r>
              <a:rPr sz="1050" spc="-10" dirty="0" smtClean="0">
                <a:latin typeface="Arial"/>
                <a:cs typeface="Arial"/>
              </a:rPr>
              <a:t>— </a:t>
            </a:r>
            <a:r>
              <a:rPr sz="1050" i="1" spc="-45" dirty="0">
                <a:latin typeface="Arial"/>
                <a:cs typeface="Arial"/>
              </a:rPr>
              <a:t>therefore </a:t>
            </a:r>
            <a:r>
              <a:rPr sz="1050" spc="-60" dirty="0">
                <a:latin typeface="Arial"/>
                <a:cs typeface="Arial"/>
              </a:rPr>
              <a:t>Receptor  </a:t>
            </a:r>
            <a:r>
              <a:rPr sz="1050" spc="-20" dirty="0">
                <a:latin typeface="Arial"/>
                <a:cs typeface="Arial"/>
              </a:rPr>
              <a:t>structural part of </a:t>
            </a:r>
            <a:r>
              <a:rPr sz="1050" spc="110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RedBloodCell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351744" y="3365099"/>
            <a:ext cx="205104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85"/>
              </a:lnSpc>
            </a:pPr>
            <a:r>
              <a:rPr sz="600" b="1" spc="-5" dirty="0">
                <a:latin typeface="Arial"/>
                <a:cs typeface="Arial"/>
              </a:rPr>
              <a:t>8</a:t>
            </a:r>
            <a:r>
              <a:rPr sz="600" b="1" spc="50" dirty="0">
                <a:latin typeface="Arial"/>
                <a:cs typeface="Arial"/>
              </a:rPr>
              <a:t>/59</a:t>
            </a:r>
            <a:endParaRPr sz="600">
              <a:latin typeface="Arial"/>
              <a:cs typeface="Arial"/>
            </a:endParaRPr>
          </a:p>
        </p:txBody>
      </p:sp>
      <p:sp>
        <p:nvSpPr>
          <p:cNvPr id="92" name="object 44"/>
          <p:cNvSpPr txBox="1"/>
          <p:nvPr/>
        </p:nvSpPr>
        <p:spPr>
          <a:xfrm>
            <a:off x="95300" y="37668"/>
            <a:ext cx="20510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P</a:t>
            </a:r>
            <a:r>
              <a:rPr sz="600" b="1" spc="-4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sz="600" b="1" spc="-20" dirty="0">
                <a:solidFill>
                  <a:srgbClr val="22553B"/>
                </a:solidFill>
                <a:latin typeface="Arial"/>
                <a:cs typeface="Arial"/>
                <a:hlinkClick r:id="rId4" action="ppaction://hlinksldjump"/>
              </a:rPr>
              <a:t>rts</a:t>
            </a:r>
            <a:endParaRPr sz="600">
              <a:latin typeface="Arial"/>
              <a:cs typeface="Arial"/>
            </a:endParaRPr>
          </a:p>
        </p:txBody>
      </p:sp>
      <p:sp>
        <p:nvSpPr>
          <p:cNvPr id="93" name="object 64"/>
          <p:cNvSpPr txBox="1"/>
          <p:nvPr/>
        </p:nvSpPr>
        <p:spPr>
          <a:xfrm>
            <a:off x="736714" y="37668"/>
            <a:ext cx="1263536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Types  </a:t>
            </a: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of part-whole</a:t>
            </a:r>
            <a:r>
              <a:rPr sz="600" b="1" spc="4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5" action="ppaction://hlinksldjump"/>
              </a:rPr>
              <a:t>relations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4" name="object 74"/>
          <p:cNvSpPr txBox="1"/>
          <p:nvPr/>
        </p:nvSpPr>
        <p:spPr>
          <a:xfrm>
            <a:off x="2210510" y="37668"/>
            <a:ext cx="1161339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Extending </a:t>
            </a:r>
            <a:r>
              <a:rPr sz="600" b="1" spc="-10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the</a:t>
            </a:r>
            <a:r>
              <a:rPr sz="600" b="1" spc="7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b="1" spc="-25" dirty="0">
                <a:solidFill>
                  <a:srgbClr val="90AA9D"/>
                </a:solidFill>
                <a:latin typeface="Arial"/>
                <a:cs typeface="Arial"/>
                <a:hlinkClick r:id="rId6" action="ppaction://hlinksldjump"/>
              </a:rPr>
              <a:t>foundations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95" name="object 87"/>
          <p:cNvSpPr txBox="1"/>
          <p:nvPr/>
        </p:nvSpPr>
        <p:spPr>
          <a:xfrm>
            <a:off x="3586619" y="37668"/>
            <a:ext cx="1023481" cy="9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-2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Ontology </a:t>
            </a:r>
            <a:r>
              <a:rPr sz="600" b="1" spc="-3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Design</a:t>
            </a:r>
            <a:r>
              <a:rPr sz="600" b="1" spc="90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b="1" spc="-15" dirty="0">
                <a:solidFill>
                  <a:srgbClr val="90AA9D"/>
                </a:solidFill>
                <a:latin typeface="Arial"/>
                <a:cs typeface="Arial"/>
                <a:hlinkClick r:id="rId7" action="ppaction://hlinksldjump"/>
              </a:rPr>
              <a:t>Patterns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12971</TotalTime>
  <Words>6341</Words>
  <Application>Microsoft Macintosh PowerPoint</Application>
  <PresentationFormat>Custom</PresentationFormat>
  <Paragraphs>1044</Paragraphs>
  <Slides>62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Ontology Engineering</dc:title>
  <dc:creator>Maria Keet  email: ` `%%%`#`&amp;12_`__~~~ alse home: ` `%%%`#`&amp;12_`__~~~ alse</dc:creator>
  <cp:lastModifiedBy>Maria Keet</cp:lastModifiedBy>
  <cp:revision>14</cp:revision>
  <dcterms:created xsi:type="dcterms:W3CDTF">2019-08-15T17:05:37Z</dcterms:created>
  <dcterms:modified xsi:type="dcterms:W3CDTF">2019-10-08T20:15:25Z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2019-07-31T00:00:00Z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2019-08-15T00:00:00Z</vt:filetime>
  </property>
</Properties>
</file>