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4610100" cy="3460750"/>
  <p:notesSz cx="4610100" cy="3460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49" d="100"/>
          <a:sy n="149" d="100"/>
        </p:scale>
        <p:origin x="-792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13E1E-4659-964F-A068-3ADB26FB191C}" type="datetimeFigureOut">
              <a:rPr lang="en-US" smtClean="0"/>
              <a:t>08/10/2019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1450" y="260350"/>
            <a:ext cx="1727200" cy="129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0375" y="1644650"/>
            <a:ext cx="3689350" cy="1557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87AF8-FC12-C147-B14C-52FA59288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%\</a:t>
            </a:r>
            <a:r>
              <a:rPr lang="en-US" dirty="0" err="1" smtClean="0"/>
              <a:t>mbox</a:t>
            </a:r>
            <a:r>
              <a:rPr lang="en-US" dirty="0" smtClean="0"/>
              <a:t>{ } \</a:t>
            </a:r>
            <a:r>
              <a:rPr lang="en-US" dirty="0" err="1" smtClean="0"/>
              <a:t>hfill</a:t>
            </a:r>
            <a:r>
              <a:rPr lang="en-US" dirty="0" smtClean="0"/>
              <a:t> {\tiny http://</a:t>
            </a:r>
            <a:r>
              <a:rPr lang="en-US" dirty="0" err="1" smtClean="0"/>
              <a:t>www.deri.ie</a:t>
            </a:r>
            <a:r>
              <a:rPr lang="en-US" dirty="0" smtClean="0"/>
              <a:t>/</a:t>
            </a:r>
            <a:r>
              <a:rPr lang="en-US" dirty="0" err="1" smtClean="0"/>
              <a:t>fileadmin</a:t>
            </a:r>
            <a:r>
              <a:rPr lang="en-US" dirty="0" smtClean="0"/>
              <a:t>/documents/teaching/tutorials/DERI-Tutorial-</a:t>
            </a:r>
            <a:r>
              <a:rPr lang="en-US" dirty="0" err="1" smtClean="0"/>
              <a:t>NLP.final.pdf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7AF8-FC12-C147-B14C-52FA59288A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%\</a:t>
            </a:r>
            <a:r>
              <a:rPr lang="en-US" dirty="0" err="1" smtClean="0"/>
              <a:t>mbox</a:t>
            </a:r>
            <a:r>
              <a:rPr lang="en-US" dirty="0" smtClean="0"/>
              <a:t>{ } \</a:t>
            </a:r>
            <a:r>
              <a:rPr lang="en-US" dirty="0" err="1" smtClean="0"/>
              <a:t>hfill</a:t>
            </a:r>
            <a:r>
              <a:rPr lang="en-US" dirty="0" smtClean="0"/>
              <a:t> {\tiny http://</a:t>
            </a:r>
            <a:r>
              <a:rPr lang="en-US" dirty="0" err="1" smtClean="0"/>
              <a:t>www.deri.ie</a:t>
            </a:r>
            <a:r>
              <a:rPr lang="en-US" dirty="0" smtClean="0"/>
              <a:t>/</a:t>
            </a:r>
            <a:r>
              <a:rPr lang="en-US" dirty="0" err="1" smtClean="0"/>
              <a:t>fileadmin</a:t>
            </a:r>
            <a:r>
              <a:rPr lang="en-US" dirty="0" smtClean="0"/>
              <a:t>/documents/teaching/tutorials/DERI-Tutorial-</a:t>
            </a:r>
            <a:r>
              <a:rPr lang="en-US" dirty="0" err="1" smtClean="0"/>
              <a:t>NLP.final.pdf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7AF8-FC12-C147-B14C-52FA59288A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1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%\</a:t>
            </a:r>
            <a:r>
              <a:rPr lang="en-US" dirty="0" err="1" smtClean="0"/>
              <a:t>mbox</a:t>
            </a:r>
            <a:r>
              <a:rPr lang="en-US" dirty="0" smtClean="0"/>
              <a:t>{ } \</a:t>
            </a:r>
            <a:r>
              <a:rPr lang="en-US" dirty="0" err="1" smtClean="0"/>
              <a:t>hfill</a:t>
            </a:r>
            <a:r>
              <a:rPr lang="en-US" dirty="0" smtClean="0"/>
              <a:t> {\tiny Lemon Cookbook}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7AF8-FC12-C147-B14C-52FA59288A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96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%\</a:t>
            </a:r>
            <a:r>
              <a:rPr lang="en-US" dirty="0" err="1" smtClean="0"/>
              <a:t>mbox</a:t>
            </a:r>
            <a:r>
              <a:rPr lang="en-US" dirty="0" smtClean="0"/>
              <a:t>{ } \</a:t>
            </a:r>
            <a:r>
              <a:rPr lang="en-US" dirty="0" err="1" smtClean="0"/>
              <a:t>hfill</a:t>
            </a:r>
            <a:r>
              <a:rPr lang="en-US" dirty="0" smtClean="0"/>
              <a:t> {\tiny Lemon Cookbook}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7AF8-FC12-C147-B14C-52FA59288A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41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%\</a:t>
            </a:r>
            <a:r>
              <a:rPr lang="en-US" dirty="0" err="1" smtClean="0"/>
              <a:t>mbox</a:t>
            </a:r>
            <a:r>
              <a:rPr lang="en-US" dirty="0" smtClean="0"/>
              <a:t>{ } \</a:t>
            </a:r>
            <a:r>
              <a:rPr lang="en-US" dirty="0" err="1" smtClean="0"/>
              <a:t>hfill</a:t>
            </a:r>
            <a:r>
              <a:rPr lang="en-US" dirty="0" smtClean="0"/>
              <a:t> {\tiny Lemon Cookbook}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7AF8-FC12-C147-B14C-52FA59288A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%\</a:t>
            </a:r>
            <a:r>
              <a:rPr lang="en-US" dirty="0" err="1" smtClean="0"/>
              <a:t>mbox</a:t>
            </a:r>
            <a:r>
              <a:rPr lang="en-US" dirty="0" smtClean="0"/>
              <a:t>{ } \</a:t>
            </a:r>
            <a:r>
              <a:rPr lang="en-US" dirty="0" err="1" smtClean="0"/>
              <a:t>hfill</a:t>
            </a:r>
            <a:r>
              <a:rPr lang="en-US" dirty="0" smtClean="0"/>
              <a:t> {\tiny Lemon Cookbook}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7AF8-FC12-C147-B14C-52FA59288A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89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87AF8-FC12-C147-B14C-52FA59288A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8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/45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/45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/45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/45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/45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69083" y="3295306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89465" y="329134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67268" y="3291344"/>
            <a:ext cx="25400" cy="38100"/>
          </a:xfrm>
          <a:custGeom>
            <a:avLst/>
            <a:gdLst/>
            <a:ahLst/>
            <a:cxnLst/>
            <a:rect l="l" t="t" r="r" b="b"/>
            <a:pathLst>
              <a:path w="25400" h="38100">
                <a:moveTo>
                  <a:pt x="0" y="0"/>
                </a:moveTo>
                <a:lnTo>
                  <a:pt x="0" y="38100"/>
                </a:lnTo>
                <a:lnTo>
                  <a:pt x="2540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23614" y="3305428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30366"/>
                </a:moveTo>
                <a:lnTo>
                  <a:pt x="43019" y="30366"/>
                </a:lnTo>
                <a:lnTo>
                  <a:pt x="43019" y="0"/>
                </a:lnTo>
                <a:lnTo>
                  <a:pt x="0" y="0"/>
                </a:lnTo>
                <a:lnTo>
                  <a:pt x="0" y="30366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334106" y="329515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344266" y="3284994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79" h="30479">
                <a:moveTo>
                  <a:pt x="0" y="10160"/>
                </a:moveTo>
                <a:lnTo>
                  <a:pt x="0" y="0"/>
                </a:lnTo>
                <a:lnTo>
                  <a:pt x="43180" y="0"/>
                </a:lnTo>
                <a:lnTo>
                  <a:pt x="43180" y="30480"/>
                </a:lnTo>
                <a:lnTo>
                  <a:pt x="33020" y="3048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26044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20326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531425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607626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620326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607626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620326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87859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89129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89129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802393" y="3291344"/>
            <a:ext cx="203200" cy="38100"/>
          </a:xfrm>
          <a:custGeom>
            <a:avLst/>
            <a:gdLst/>
            <a:ahLst/>
            <a:cxnLst/>
            <a:rect l="l" t="t" r="r" b="b"/>
            <a:pathLst>
              <a:path w="203200" h="38100">
                <a:moveTo>
                  <a:pt x="25400" y="0"/>
                </a:moveTo>
                <a:lnTo>
                  <a:pt x="0" y="19050"/>
                </a:lnTo>
                <a:lnTo>
                  <a:pt x="25400" y="38100"/>
                </a:lnTo>
                <a:lnTo>
                  <a:pt x="25400" y="0"/>
                </a:lnTo>
                <a:close/>
              </a:path>
              <a:path w="203200" h="38100">
                <a:moveTo>
                  <a:pt x="177802" y="0"/>
                </a:moveTo>
                <a:lnTo>
                  <a:pt x="177802" y="38100"/>
                </a:lnTo>
                <a:lnTo>
                  <a:pt x="203202" y="19050"/>
                </a:lnTo>
                <a:lnTo>
                  <a:pt x="177802" y="0"/>
                </a:lnTo>
                <a:close/>
              </a:path>
            </a:pathLst>
          </a:custGeom>
          <a:solidFill>
            <a:srgbClr val="D9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87859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89129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D9E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149573" y="32849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162273" y="32976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162273" y="33103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149573" y="3323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4162273" y="33357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4451033" y="331547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20320" y="20320"/>
                </a:lnTo>
              </a:path>
            </a:pathLst>
          </a:custGeom>
          <a:ln w="7591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4423969" y="3288979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30366" y="15183"/>
                </a:moveTo>
                <a:lnTo>
                  <a:pt x="30366" y="6797"/>
                </a:lnTo>
                <a:lnTo>
                  <a:pt x="23568" y="0"/>
                </a:lnTo>
                <a:lnTo>
                  <a:pt x="15183" y="0"/>
                </a:lnTo>
                <a:lnTo>
                  <a:pt x="6797" y="0"/>
                </a:lnTo>
                <a:lnTo>
                  <a:pt x="0" y="6797"/>
                </a:lnTo>
                <a:lnTo>
                  <a:pt x="0" y="15183"/>
                </a:lnTo>
                <a:lnTo>
                  <a:pt x="0" y="23568"/>
                </a:lnTo>
                <a:lnTo>
                  <a:pt x="6797" y="30366"/>
                </a:lnTo>
                <a:lnTo>
                  <a:pt x="15183" y="30366"/>
                </a:lnTo>
                <a:lnTo>
                  <a:pt x="23568" y="30366"/>
                </a:lnTo>
                <a:lnTo>
                  <a:pt x="30366" y="23568"/>
                </a:lnTo>
                <a:lnTo>
                  <a:pt x="30366" y="15183"/>
                </a:lnTo>
                <a:close/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4344352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35160" y="48796"/>
                </a:lnTo>
                <a:lnTo>
                  <a:pt x="43248" y="43339"/>
                </a:lnTo>
                <a:lnTo>
                  <a:pt x="48762" y="35262"/>
                </a:lnTo>
                <a:lnTo>
                  <a:pt x="50800" y="25400"/>
                </a:lnTo>
                <a:lnTo>
                  <a:pt x="48796" y="15537"/>
                </a:lnTo>
                <a:lnTo>
                  <a:pt x="43339" y="7461"/>
                </a:lnTo>
                <a:lnTo>
                  <a:pt x="35262" y="2004"/>
                </a:lnTo>
                <a:lnTo>
                  <a:pt x="25400" y="0"/>
                </a:lnTo>
                <a:lnTo>
                  <a:pt x="15537" y="2004"/>
                </a:lnTo>
                <a:lnTo>
                  <a:pt x="7461" y="7461"/>
                </a:lnTo>
                <a:lnTo>
                  <a:pt x="2004" y="15537"/>
                </a:lnTo>
                <a:lnTo>
                  <a:pt x="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329112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4496754" y="32849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50800"/>
                </a:moveTo>
                <a:lnTo>
                  <a:pt x="15537" y="48796"/>
                </a:lnTo>
                <a:lnTo>
                  <a:pt x="7461" y="43339"/>
                </a:lnTo>
                <a:lnTo>
                  <a:pt x="2004" y="35262"/>
                </a:lnTo>
                <a:lnTo>
                  <a:pt x="0" y="25400"/>
                </a:lnTo>
                <a:lnTo>
                  <a:pt x="2004" y="15537"/>
                </a:lnTo>
                <a:lnTo>
                  <a:pt x="7461" y="7461"/>
                </a:lnTo>
                <a:lnTo>
                  <a:pt x="15537" y="2004"/>
                </a:lnTo>
                <a:lnTo>
                  <a:pt x="25400" y="0"/>
                </a:lnTo>
                <a:lnTo>
                  <a:pt x="35262" y="2004"/>
                </a:lnTo>
                <a:lnTo>
                  <a:pt x="43339" y="7461"/>
                </a:lnTo>
                <a:lnTo>
                  <a:pt x="48796" y="15537"/>
                </a:lnTo>
                <a:lnTo>
                  <a:pt x="50800" y="2540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4532315" y="3302774"/>
            <a:ext cx="30480" cy="12700"/>
          </a:xfrm>
          <a:custGeom>
            <a:avLst/>
            <a:gdLst/>
            <a:ahLst/>
            <a:cxnLst/>
            <a:rect l="l" t="t" r="r" b="b"/>
            <a:pathLst>
              <a:path w="30479" h="12700">
                <a:moveTo>
                  <a:pt x="30480" y="0"/>
                </a:moveTo>
                <a:lnTo>
                  <a:pt x="15240" y="12700"/>
                </a:lnTo>
                <a:lnTo>
                  <a:pt x="0" y="0"/>
                </a:lnTo>
              </a:path>
            </a:pathLst>
          </a:custGeom>
          <a:ln w="5060">
            <a:solidFill>
              <a:srgbClr val="B5DD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0"/>
            <a:ext cx="4608004" cy="449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505" y="138430"/>
            <a:ext cx="4149090" cy="553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505" y="795972"/>
            <a:ext cx="4149090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08/10/2019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09998" y="3365112"/>
            <a:ext cx="247014" cy="104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685"/>
              </a:lnSpc>
            </a:pPr>
            <a:fld id="{81D60167-4931-47E6-BA6A-407CBD079E47}" type="slidenum">
              <a:rPr spc="-5" dirty="0"/>
              <a:t>‹#›</a:t>
            </a:fld>
            <a:r>
              <a:rPr spc="50" dirty="0"/>
              <a:t>/45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image" Target="../media/image2.png"/><Relationship Id="rId5" Type="http://schemas.openxmlformats.org/officeDocument/2006/relationships/slide" Target="slide20.xml"/><Relationship Id="rId6" Type="http://schemas.openxmlformats.org/officeDocument/2006/relationships/hyperlink" Target="mailto:mkeet@cs.uct.ac.za" TargetMode="External"/><Relationship Id="rId7" Type="http://schemas.openxmlformats.org/officeDocument/2006/relationships/hyperlink" Target="http://www.meteck.org/" TargetMode="External"/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slide" Target="slide3.xml"/><Relationship Id="rId7" Type="http://schemas.openxmlformats.org/officeDocument/2006/relationships/slide" Target="slide5.xml"/><Relationship Id="rId8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" Target="slide64.xml"/><Relationship Id="rId6" Type="http://schemas.openxmlformats.org/officeDocument/2006/relationships/slide" Target="slide66.xml"/><Relationship Id="rId7" Type="http://schemas.openxmlformats.org/officeDocument/2006/relationships/slide" Target="slide65.xml"/><Relationship Id="rId8" Type="http://schemas.openxmlformats.org/officeDocument/2006/relationships/hyperlink" Target="http://www.grammaticalframework.org/" TargetMode="External"/><Relationship Id="rId9" Type="http://schemas.openxmlformats.org/officeDocument/2006/relationships/slide" Target="slide3.xml"/><Relationship Id="rId10" Type="http://schemas.openxmlformats.org/officeDocument/2006/relationships/slide" Target="slide5.xml"/><Relationship Id="rId11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" Target="slide64.xml"/><Relationship Id="rId6" Type="http://schemas.openxmlformats.org/officeDocument/2006/relationships/slide" Target="slide66.xml"/><Relationship Id="rId7" Type="http://schemas.openxmlformats.org/officeDocument/2006/relationships/slide" Target="slide65.xml"/><Relationship Id="rId8" Type="http://schemas.openxmlformats.org/officeDocument/2006/relationships/hyperlink" Target="http://www.grammaticalframework.org/" TargetMode="External"/><Relationship Id="rId9" Type="http://schemas.openxmlformats.org/officeDocument/2006/relationships/slide" Target="slide3.xml"/><Relationship Id="rId10" Type="http://schemas.openxmlformats.org/officeDocument/2006/relationships/slide" Target="slide5.xml"/><Relationship Id="rId11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slide" Target="slide64.xml"/><Relationship Id="rId6" Type="http://schemas.openxmlformats.org/officeDocument/2006/relationships/slide" Target="slide3.xml"/><Relationship Id="rId7" Type="http://schemas.openxmlformats.org/officeDocument/2006/relationships/slide" Target="slide5.xml"/><Relationship Id="rId8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slide" Target="slide64.xml"/><Relationship Id="rId12" Type="http://schemas.openxmlformats.org/officeDocument/2006/relationships/slide" Target="slide3.xml"/><Relationship Id="rId13" Type="http://schemas.openxmlformats.org/officeDocument/2006/relationships/slide" Target="slide5.xml"/><Relationship Id="rId14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slide" Target="slide64.xml"/><Relationship Id="rId7" Type="http://schemas.openxmlformats.org/officeDocument/2006/relationships/slide" Target="slide3.xml"/><Relationship Id="rId8" Type="http://schemas.openxmlformats.org/officeDocument/2006/relationships/slide" Target="slide5.xml"/><Relationship Id="rId9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slide" Target="slide64.xml"/><Relationship Id="rId7" Type="http://schemas.openxmlformats.org/officeDocument/2006/relationships/slide" Target="slide3.xml"/><Relationship Id="rId8" Type="http://schemas.openxmlformats.org/officeDocument/2006/relationships/slide" Target="slide5.xml"/><Relationship Id="rId9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" Target="slide65.xml"/><Relationship Id="rId6" Type="http://schemas.openxmlformats.org/officeDocument/2006/relationships/slide" Target="slide64.xml"/><Relationship Id="rId7" Type="http://schemas.openxmlformats.org/officeDocument/2006/relationships/slide" Target="slide3.xml"/><Relationship Id="rId8" Type="http://schemas.openxmlformats.org/officeDocument/2006/relationships/slide" Target="slide5.xml"/><Relationship Id="rId9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8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8.png"/><Relationship Id="rId6" Type="http://schemas.openxmlformats.org/officeDocument/2006/relationships/slide" Target="slide3.xml"/><Relationship Id="rId7" Type="http://schemas.openxmlformats.org/officeDocument/2006/relationships/slide" Target="slide5.xml"/><Relationship Id="rId8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8.png"/><Relationship Id="rId6" Type="http://schemas.openxmlformats.org/officeDocument/2006/relationships/slide" Target="slide3.xml"/><Relationship Id="rId7" Type="http://schemas.openxmlformats.org/officeDocument/2006/relationships/slide" Target="slide5.xml"/><Relationship Id="rId8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8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8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0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slide" Target="slide3.xml"/><Relationship Id="rId10" Type="http://schemas.openxmlformats.org/officeDocument/2006/relationships/slide" Target="slide5.xml"/><Relationship Id="rId11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0.png"/><Relationship Id="rId6" Type="http://schemas.openxmlformats.org/officeDocument/2006/relationships/image" Target="../media/image56.png"/><Relationship Id="rId7" Type="http://schemas.openxmlformats.org/officeDocument/2006/relationships/slide" Target="slide3.xml"/><Relationship Id="rId8" Type="http://schemas.openxmlformats.org/officeDocument/2006/relationships/slide" Target="slide5.xml"/><Relationship Id="rId9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2.png"/><Relationship Id="rId5" Type="http://schemas.openxmlformats.org/officeDocument/2006/relationships/image" Target="../media/image50.png"/><Relationship Id="rId6" Type="http://schemas.openxmlformats.org/officeDocument/2006/relationships/image" Target="../media/image58.png"/><Relationship Id="rId7" Type="http://schemas.openxmlformats.org/officeDocument/2006/relationships/slide" Target="slide3.xml"/><Relationship Id="rId8" Type="http://schemas.openxmlformats.org/officeDocument/2006/relationships/slide" Target="slide5.xml"/><Relationship Id="rId9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52.png"/><Relationship Id="rId5" Type="http://schemas.openxmlformats.org/officeDocument/2006/relationships/image" Target="../media/image50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slide" Target="slide3.xml"/><Relationship Id="rId10" Type="http://schemas.openxmlformats.org/officeDocument/2006/relationships/slide" Target="slide5.xml"/><Relationship Id="rId11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hyperlink" Target="http://www.meteck.org/files/ORMmultiverb_JKD.pdf" TargetMode="External"/><Relationship Id="rId7" Type="http://schemas.openxmlformats.org/officeDocument/2006/relationships/slide" Target="slide3.xml"/><Relationship Id="rId8" Type="http://schemas.openxmlformats.org/officeDocument/2006/relationships/slide" Target="slide5.xml"/><Relationship Id="rId9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slide" Target="slide3.xml"/><Relationship Id="rId7" Type="http://schemas.openxmlformats.org/officeDocument/2006/relationships/slide" Target="slide5.xml"/><Relationship Id="rId8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1.png"/><Relationship Id="rId6" Type="http://schemas.openxmlformats.org/officeDocument/2006/relationships/image" Target="../media/image70.png"/><Relationship Id="rId7" Type="http://schemas.openxmlformats.org/officeDocument/2006/relationships/slide" Target="slide3.xml"/><Relationship Id="rId8" Type="http://schemas.openxmlformats.org/officeDocument/2006/relationships/slide" Target="slide5.xml"/><Relationship Id="rId9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" Target="slide3.xml"/><Relationship Id="rId6" Type="http://schemas.openxmlformats.org/officeDocument/2006/relationships/slide" Target="slide5.xml"/><Relationship Id="rId7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slide" Target="slide3.xml"/><Relationship Id="rId5" Type="http://schemas.openxmlformats.org/officeDocument/2006/relationships/slide" Target="slide5.xml"/><Relationship Id="rId6" Type="http://schemas.openxmlformats.org/officeDocument/2006/relationships/slide" Target="slide20.xm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2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z="600" b="1" spc="-5" dirty="0">
                <a:latin typeface="Arial"/>
                <a:cs typeface="Arial"/>
              </a:rPr>
              <a:t>1</a:t>
            </a:fld>
            <a:r>
              <a:rPr sz="600" b="1" spc="50" dirty="0">
                <a:latin typeface="Arial"/>
                <a:cs typeface="Arial"/>
              </a:rPr>
              <a:t>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04176" y="773569"/>
            <a:ext cx="2600325" cy="201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Engineering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sz="1050" spc="-45" dirty="0">
                <a:solidFill>
                  <a:srgbClr val="46AA78"/>
                </a:solidFill>
                <a:latin typeface="Arial"/>
                <a:cs typeface="Arial"/>
              </a:rPr>
              <a:t>Lecture </a:t>
            </a:r>
            <a:r>
              <a:rPr sz="1050" spc="-35" dirty="0">
                <a:solidFill>
                  <a:srgbClr val="46AA78"/>
                </a:solidFill>
                <a:latin typeface="Arial"/>
                <a:cs typeface="Arial"/>
              </a:rPr>
              <a:t>9:  </a:t>
            </a:r>
            <a:r>
              <a:rPr sz="1050" spc="-45" dirty="0">
                <a:solidFill>
                  <a:srgbClr val="46AA78"/>
                </a:solidFill>
                <a:latin typeface="Arial"/>
                <a:cs typeface="Arial"/>
              </a:rPr>
              <a:t>Ontologies </a:t>
            </a:r>
            <a:r>
              <a:rPr sz="1050" spc="-60" dirty="0">
                <a:solidFill>
                  <a:srgbClr val="46AA78"/>
                </a:solidFill>
                <a:latin typeface="Arial"/>
                <a:cs typeface="Arial"/>
              </a:rPr>
              <a:t>and  </a:t>
            </a:r>
            <a:r>
              <a:rPr sz="1050" spc="-25" dirty="0">
                <a:solidFill>
                  <a:srgbClr val="46AA78"/>
                </a:solidFill>
                <a:latin typeface="Arial"/>
                <a:cs typeface="Arial"/>
              </a:rPr>
              <a:t>natural</a:t>
            </a:r>
            <a:r>
              <a:rPr sz="1050" spc="15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050" spc="-70" dirty="0">
                <a:solidFill>
                  <a:srgbClr val="46AA78"/>
                </a:solidFill>
                <a:latin typeface="Arial"/>
                <a:cs typeface="Arial"/>
              </a:rPr>
              <a:t>languages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50" spc="-30" dirty="0">
                <a:latin typeface="Arial"/>
                <a:cs typeface="Arial"/>
              </a:rPr>
              <a:t>Maria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Keet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900" spc="-25" dirty="0">
                <a:latin typeface="Arial"/>
                <a:cs typeface="Arial"/>
              </a:rPr>
              <a:t>email:</a:t>
            </a:r>
            <a:r>
              <a:rPr sz="900" spc="90" dirty="0">
                <a:latin typeface="Arial"/>
                <a:cs typeface="Arial"/>
              </a:rPr>
              <a:t> </a:t>
            </a:r>
            <a:r>
              <a:rPr sz="900" spc="-70" dirty="0">
                <a:latin typeface="Courier New"/>
                <a:cs typeface="Courier New"/>
                <a:hlinkClick r:id="rId6"/>
              </a:rPr>
              <a:t>mkeet@cs.uct.ac.za</a:t>
            </a:r>
            <a:endParaRPr sz="900">
              <a:latin typeface="Courier New"/>
              <a:cs typeface="Courier New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z="900" spc="-35" dirty="0">
                <a:latin typeface="Arial"/>
                <a:cs typeface="Arial"/>
              </a:rPr>
              <a:t>home:</a:t>
            </a:r>
            <a:r>
              <a:rPr sz="900" spc="70" dirty="0">
                <a:latin typeface="Arial"/>
                <a:cs typeface="Arial"/>
              </a:rPr>
              <a:t> </a:t>
            </a:r>
            <a:r>
              <a:rPr sz="900" spc="-70" dirty="0">
                <a:latin typeface="Courier New"/>
                <a:cs typeface="Courier New"/>
                <a:hlinkClick r:id="rId7"/>
              </a:rPr>
              <a:t>http://www.meteck.org</a:t>
            </a:r>
            <a:endParaRPr sz="9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430530" marR="423545" algn="ctr">
              <a:lnSpc>
                <a:spcPts val="950"/>
              </a:lnSpc>
            </a:pPr>
            <a:r>
              <a:rPr sz="800" dirty="0">
                <a:latin typeface="Arial"/>
                <a:cs typeface="Arial"/>
              </a:rPr>
              <a:t>Department </a:t>
            </a:r>
            <a:r>
              <a:rPr sz="800" spc="5" dirty="0">
                <a:latin typeface="Arial"/>
                <a:cs typeface="Arial"/>
              </a:rPr>
              <a:t>of </a:t>
            </a:r>
            <a:r>
              <a:rPr sz="800" spc="-10" dirty="0">
                <a:latin typeface="Arial"/>
                <a:cs typeface="Arial"/>
              </a:rPr>
              <a:t>Computer </a:t>
            </a:r>
            <a:r>
              <a:rPr sz="800" spc="-35" dirty="0">
                <a:latin typeface="Arial"/>
                <a:cs typeface="Arial"/>
              </a:rPr>
              <a:t>Science  </a:t>
            </a:r>
            <a:r>
              <a:rPr sz="800" spc="-5" dirty="0">
                <a:latin typeface="Arial"/>
                <a:cs typeface="Arial"/>
              </a:rPr>
              <a:t>University </a:t>
            </a:r>
            <a:r>
              <a:rPr sz="800" spc="5" dirty="0">
                <a:latin typeface="Arial"/>
                <a:cs typeface="Arial"/>
              </a:rPr>
              <a:t>of </a:t>
            </a:r>
            <a:r>
              <a:rPr sz="800" spc="-40" dirty="0">
                <a:latin typeface="Arial"/>
                <a:cs typeface="Arial"/>
              </a:rPr>
              <a:t>Cape  </a:t>
            </a:r>
            <a:r>
              <a:rPr sz="800" spc="-5" dirty="0">
                <a:latin typeface="Arial"/>
                <a:cs typeface="Arial"/>
              </a:rPr>
              <a:t>Town, South</a:t>
            </a:r>
            <a:r>
              <a:rPr sz="800" spc="120" dirty="0">
                <a:latin typeface="Arial"/>
                <a:cs typeface="Arial"/>
              </a:rPr>
              <a:t> </a:t>
            </a:r>
            <a:r>
              <a:rPr sz="800" spc="5" dirty="0">
                <a:latin typeface="Arial"/>
                <a:cs typeface="Arial"/>
              </a:rPr>
              <a:t>Africa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i="1" spc="-70" dirty="0">
                <a:latin typeface="Arial"/>
                <a:cs typeface="Arial"/>
              </a:rPr>
              <a:t>Semester  </a:t>
            </a:r>
            <a:r>
              <a:rPr sz="1000" i="1" spc="-30" dirty="0">
                <a:latin typeface="Arial"/>
                <a:cs typeface="Arial"/>
              </a:rPr>
              <a:t>2, </a:t>
            </a:r>
            <a:r>
              <a:rPr sz="1000" i="1" spc="-20" dirty="0">
                <a:latin typeface="Arial"/>
                <a:cs typeface="Arial"/>
              </a:rPr>
              <a:t>Block </a:t>
            </a:r>
            <a:r>
              <a:rPr sz="1000" i="1" spc="-5" dirty="0">
                <a:latin typeface="Arial"/>
                <a:cs typeface="Arial"/>
              </a:rPr>
              <a:t>I,</a:t>
            </a:r>
            <a:r>
              <a:rPr sz="1000" i="1" spc="65" dirty="0">
                <a:latin typeface="Arial"/>
                <a:cs typeface="Arial"/>
              </a:rPr>
              <a:t> </a:t>
            </a:r>
            <a:r>
              <a:rPr sz="1000" i="1" spc="-60" dirty="0">
                <a:latin typeface="Arial"/>
                <a:cs typeface="Arial"/>
              </a:rPr>
              <a:t>2019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48359" y="308000"/>
            <a:ext cx="251142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Simple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option: 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Semantic</a:t>
            </a:r>
            <a:r>
              <a:rPr sz="1400" spc="3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Tagging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4111" y="855720"/>
            <a:ext cx="3693580" cy="2027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z="600" b="1" spc="-5" dirty="0">
                <a:latin typeface="Arial"/>
                <a:cs typeface="Arial"/>
              </a:rPr>
              <a:t>8</a:t>
            </a:r>
            <a:r>
              <a:rPr sz="600" b="1" spc="50" dirty="0">
                <a:latin typeface="Arial"/>
                <a:cs typeface="Arial"/>
              </a:rPr>
              <a:t>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6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08546" y="308000"/>
            <a:ext cx="3790950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Option 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with </a:t>
            </a:r>
            <a:r>
              <a:rPr sz="1400" spc="-114" dirty="0">
                <a:solidFill>
                  <a:srgbClr val="46AA78"/>
                </a:solidFill>
                <a:latin typeface="Arial"/>
                <a:cs typeface="Arial"/>
              </a:rPr>
              <a:t>some 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effort: 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Semantic Tagging 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with</a:t>
            </a:r>
            <a:r>
              <a:rPr sz="1400" spc="27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110" dirty="0">
                <a:solidFill>
                  <a:srgbClr val="46AA78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Lexicalised</a:t>
            </a:r>
            <a:r>
              <a:rPr sz="1400" spc="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Ontology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4111" y="966572"/>
            <a:ext cx="3693672" cy="20428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z="600" b="1" spc="-5" dirty="0">
                <a:latin typeface="Arial"/>
                <a:cs typeface="Arial"/>
              </a:rPr>
              <a:t>9</a:t>
            </a:r>
            <a:r>
              <a:rPr sz="600" b="1" spc="50" dirty="0">
                <a:latin typeface="Arial"/>
                <a:cs typeface="Arial"/>
              </a:rPr>
              <a:t>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6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9158" y="308000"/>
            <a:ext cx="334962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More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comprehensively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Lexicalised 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Ontologies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4111" y="643238"/>
            <a:ext cx="3693691" cy="2558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10/45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6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12772" y="308000"/>
            <a:ext cx="118237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Lemon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8497" y="1017463"/>
            <a:ext cx="3304926" cy="1566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11</a:t>
            </a:r>
            <a:r>
              <a:rPr spc="50" dirty="0"/>
              <a:t>/45</a:t>
            </a:r>
          </a:p>
        </p:txBody>
      </p:sp>
      <p:sp>
        <p:nvSpPr>
          <p:cNvPr id="24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6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12772" y="308000"/>
            <a:ext cx="118237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Lemon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28497" y="599877"/>
            <a:ext cx="3304796" cy="26104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12</a:t>
            </a:r>
            <a:r>
              <a:rPr spc="50" dirty="0"/>
              <a:t>/45</a:t>
            </a:r>
          </a:p>
        </p:txBody>
      </p:sp>
      <p:sp>
        <p:nvSpPr>
          <p:cNvPr id="24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6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5438" y="554367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86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5438" y="971893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86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5438" y="1389430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86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23695" y="1946148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86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98699" y="2363673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86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98699" y="2781211"/>
            <a:ext cx="36195" cy="0"/>
          </a:xfrm>
          <a:custGeom>
            <a:avLst/>
            <a:gdLst/>
            <a:ahLst/>
            <a:cxnLst/>
            <a:rect l="l" t="t" r="r" b="b"/>
            <a:pathLst>
              <a:path w="36194">
                <a:moveTo>
                  <a:pt x="0" y="0"/>
                </a:moveTo>
                <a:lnTo>
                  <a:pt x="3586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7294" y="362585"/>
            <a:ext cx="4091356" cy="3124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74520">
              <a:lnSpc>
                <a:spcPct val="101499"/>
              </a:lnSpc>
            </a:pPr>
            <a:r>
              <a:rPr sz="900" spc="-70" dirty="0">
                <a:latin typeface="Courier New"/>
                <a:cs typeface="Courier New"/>
              </a:rPr>
              <a:t>:lexicon en lemon:entry :cat</a:t>
            </a:r>
            <a:r>
              <a:rPr sz="900" spc="-290" dirty="0">
                <a:latin typeface="Courier New"/>
                <a:cs typeface="Courier New"/>
              </a:rPr>
              <a:t> </a:t>
            </a:r>
            <a:r>
              <a:rPr sz="900" spc="-70" dirty="0">
                <a:latin typeface="Courier New"/>
                <a:cs typeface="Courier New"/>
              </a:rPr>
              <a:t>;  lemon:language "en"</a:t>
            </a:r>
            <a:r>
              <a:rPr sz="900" spc="-160" dirty="0">
                <a:latin typeface="Courier New"/>
                <a:cs typeface="Courier New"/>
              </a:rPr>
              <a:t> </a:t>
            </a:r>
            <a:r>
              <a:rPr sz="900" spc="-70" dirty="0">
                <a:latin typeface="Courier New"/>
                <a:cs typeface="Courier New"/>
              </a:rPr>
              <a:t>.</a:t>
            </a:r>
            <a:endParaRPr sz="9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950" dirty="0">
              <a:latin typeface="Times New Roman"/>
              <a:cs typeface="Times New Roman"/>
            </a:endParaRPr>
          </a:p>
          <a:p>
            <a:pPr marL="12700" marR="1755139">
              <a:lnSpc>
                <a:spcPct val="101499"/>
              </a:lnSpc>
            </a:pPr>
            <a:r>
              <a:rPr sz="900" spc="-70" dirty="0">
                <a:latin typeface="Courier New"/>
                <a:cs typeface="Courier New"/>
              </a:rPr>
              <a:t>:lexicon de lemon:entry :katze</a:t>
            </a:r>
            <a:r>
              <a:rPr sz="900" spc="-290" dirty="0">
                <a:latin typeface="Courier New"/>
                <a:cs typeface="Courier New"/>
              </a:rPr>
              <a:t> </a:t>
            </a:r>
            <a:r>
              <a:rPr sz="900" spc="-70" dirty="0">
                <a:latin typeface="Courier New"/>
                <a:cs typeface="Courier New"/>
              </a:rPr>
              <a:t>;  lemon:language</a:t>
            </a:r>
            <a:r>
              <a:rPr sz="900" spc="-160" dirty="0">
                <a:latin typeface="Courier New"/>
                <a:cs typeface="Courier New"/>
              </a:rPr>
              <a:t> </a:t>
            </a:r>
            <a:r>
              <a:rPr sz="900" spc="-70" dirty="0">
                <a:latin typeface="Courier New"/>
                <a:cs typeface="Courier New"/>
              </a:rPr>
              <a:t>"de".</a:t>
            </a:r>
            <a:endParaRPr sz="9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950" dirty="0">
              <a:latin typeface="Times New Roman"/>
              <a:cs typeface="Times New Roman"/>
            </a:endParaRPr>
          </a:p>
          <a:p>
            <a:pPr marL="12700" marR="1814830">
              <a:lnSpc>
                <a:spcPct val="101499"/>
              </a:lnSpc>
            </a:pPr>
            <a:r>
              <a:rPr sz="900" spc="-70" dirty="0">
                <a:latin typeface="Courier New"/>
                <a:cs typeface="Courier New"/>
              </a:rPr>
              <a:t>:lexicon fr lemon:entry :chat</a:t>
            </a:r>
            <a:r>
              <a:rPr sz="900" spc="-290" dirty="0">
                <a:latin typeface="Courier New"/>
                <a:cs typeface="Courier New"/>
              </a:rPr>
              <a:t> </a:t>
            </a:r>
            <a:r>
              <a:rPr sz="900" spc="-70" dirty="0">
                <a:latin typeface="Courier New"/>
                <a:cs typeface="Courier New"/>
              </a:rPr>
              <a:t>;  lemon:language</a:t>
            </a:r>
            <a:r>
              <a:rPr sz="900" spc="-160" dirty="0">
                <a:latin typeface="Courier New"/>
                <a:cs typeface="Courier New"/>
              </a:rPr>
              <a:t> </a:t>
            </a:r>
            <a:r>
              <a:rPr sz="900" spc="-70" dirty="0">
                <a:latin typeface="Courier New"/>
                <a:cs typeface="Courier New"/>
              </a:rPr>
              <a:t>"fr".</a:t>
            </a:r>
            <a:endParaRPr sz="9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950" dirty="0">
              <a:latin typeface="Times New Roman"/>
              <a:cs typeface="Times New Roman"/>
            </a:endParaRPr>
          </a:p>
          <a:p>
            <a:pPr marL="12700" marR="303530">
              <a:lnSpc>
                <a:spcPct val="101499"/>
              </a:lnSpc>
            </a:pPr>
            <a:r>
              <a:rPr sz="900" spc="-70" dirty="0">
                <a:latin typeface="Courier New"/>
                <a:cs typeface="Courier New"/>
              </a:rPr>
              <a:t>:cat lemon:canonicalForm [ lemon:writtenRep "cat"@en ]</a:t>
            </a:r>
            <a:r>
              <a:rPr sz="900" spc="-140" dirty="0">
                <a:latin typeface="Courier New"/>
                <a:cs typeface="Courier New"/>
              </a:rPr>
              <a:t> </a:t>
            </a:r>
            <a:r>
              <a:rPr sz="900" spc="-70" dirty="0">
                <a:latin typeface="Courier New"/>
                <a:cs typeface="Courier New"/>
              </a:rPr>
              <a:t>;  lemon:sense :cat sense</a:t>
            </a:r>
            <a:r>
              <a:rPr sz="900" spc="-295" dirty="0">
                <a:latin typeface="Courier New"/>
                <a:cs typeface="Courier New"/>
              </a:rPr>
              <a:t> </a:t>
            </a:r>
            <a:r>
              <a:rPr sz="900" spc="-70" dirty="0">
                <a:latin typeface="Courier New"/>
                <a:cs typeface="Courier New"/>
              </a:rPr>
              <a:t>.</a:t>
            </a:r>
            <a:endParaRPr sz="9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950" dirty="0">
              <a:latin typeface="Times New Roman"/>
              <a:cs typeface="Times New Roman"/>
            </a:endParaRPr>
          </a:p>
          <a:p>
            <a:pPr marL="12700" marR="184150">
              <a:lnSpc>
                <a:spcPct val="101499"/>
              </a:lnSpc>
            </a:pPr>
            <a:r>
              <a:rPr sz="900" spc="-70" dirty="0">
                <a:latin typeface="Courier New"/>
                <a:cs typeface="Courier New"/>
              </a:rPr>
              <a:t>:chat lemon:canonicalForm [ lemon:writtenRep "chat"@fr ]</a:t>
            </a:r>
            <a:r>
              <a:rPr sz="900" spc="-140" dirty="0">
                <a:latin typeface="Courier New"/>
                <a:cs typeface="Courier New"/>
              </a:rPr>
              <a:t> </a:t>
            </a:r>
            <a:r>
              <a:rPr sz="900" spc="-70" dirty="0">
                <a:latin typeface="Courier New"/>
                <a:cs typeface="Courier New"/>
              </a:rPr>
              <a:t>;  lemon:sense [ isocat:translationOf :cat sense ]</a:t>
            </a:r>
            <a:r>
              <a:rPr sz="900" spc="-280" dirty="0">
                <a:latin typeface="Courier New"/>
                <a:cs typeface="Courier New"/>
              </a:rPr>
              <a:t> </a:t>
            </a:r>
            <a:r>
              <a:rPr sz="900" spc="-70" dirty="0">
                <a:latin typeface="Courier New"/>
                <a:cs typeface="Courier New"/>
              </a:rPr>
              <a:t>.</a:t>
            </a:r>
            <a:endParaRPr sz="9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</a:pPr>
            <a:endParaRPr sz="950" dirty="0">
              <a:latin typeface="Times New Roman"/>
              <a:cs typeface="Times New Roman"/>
            </a:endParaRPr>
          </a:p>
          <a:p>
            <a:pPr marL="12700" marR="5080">
              <a:lnSpc>
                <a:spcPct val="101499"/>
              </a:lnSpc>
            </a:pPr>
            <a:r>
              <a:rPr sz="900" spc="-70" dirty="0">
                <a:latin typeface="Courier New"/>
                <a:cs typeface="Courier New"/>
              </a:rPr>
              <a:t>:katze lemon:canonicalForm [ lemon:writtenRep "katze"@de ] ;  lemon:sense [ isocat:translationOf :cat sense ]</a:t>
            </a:r>
            <a:r>
              <a:rPr sz="900" spc="-280" dirty="0">
                <a:latin typeface="Courier New"/>
                <a:cs typeface="Courier New"/>
              </a:rPr>
              <a:t> </a:t>
            </a:r>
            <a:r>
              <a:rPr sz="900" spc="-70" dirty="0">
                <a:latin typeface="Courier New"/>
                <a:cs typeface="Courier New"/>
              </a:rPr>
              <a:t>.</a:t>
            </a:r>
            <a:endParaRPr sz="900" dirty="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spc="-70" dirty="0">
                <a:latin typeface="Courier New"/>
                <a:cs typeface="Courier New"/>
              </a:rPr>
              <a:t>isocat:translationOf rdfs:subPropertyOf lemon:senseRelation</a:t>
            </a:r>
            <a:r>
              <a:rPr sz="900" spc="-135" dirty="0">
                <a:latin typeface="Courier New"/>
                <a:cs typeface="Courier New"/>
              </a:rPr>
              <a:t> </a:t>
            </a:r>
            <a:r>
              <a:rPr sz="900" spc="-70" dirty="0">
                <a:latin typeface="Courier New"/>
                <a:cs typeface="Courier New"/>
              </a:rPr>
              <a:t>.</a:t>
            </a:r>
            <a:endParaRPr sz="900" dirty="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13</a:t>
            </a:r>
            <a:r>
              <a:rPr spc="50" dirty="0"/>
              <a:t>/45</a:t>
            </a:r>
          </a:p>
        </p:txBody>
      </p:sp>
      <p:sp>
        <p:nvSpPr>
          <p:cNvPr id="29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0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1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96696" y="308000"/>
            <a:ext cx="281495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Semantic Tagging </a:t>
            </a:r>
            <a:r>
              <a:rPr sz="1400" dirty="0">
                <a:solidFill>
                  <a:srgbClr val="46AA78"/>
                </a:solidFill>
                <a:latin typeface="Arial"/>
                <a:cs typeface="Arial"/>
              </a:rPr>
              <a:t>—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Lemon </a:t>
            </a:r>
            <a:r>
              <a:rPr sz="1400" spc="7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34111" y="681268"/>
            <a:ext cx="3693513" cy="2463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14</a:t>
            </a:r>
            <a:r>
              <a:rPr spc="50" dirty="0"/>
              <a:t>/45</a:t>
            </a:r>
          </a:p>
        </p:txBody>
      </p:sp>
      <p:sp>
        <p:nvSpPr>
          <p:cNvPr id="24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6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9843" y="308000"/>
            <a:ext cx="32486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Extensions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(complications)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for,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a.o., </a:t>
            </a:r>
            <a:r>
              <a:rPr sz="1400" spc="7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isiZulu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2551" y="105427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551" y="124406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327" y="143386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327" y="188936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4395" y="982370"/>
            <a:ext cx="3636645" cy="1158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noun</a:t>
            </a:r>
            <a:r>
              <a:rPr sz="1050" spc="125" dirty="0">
                <a:latin typeface="Arial"/>
                <a:cs typeface="Arial"/>
              </a:rPr>
              <a:t> </a:t>
            </a:r>
            <a:r>
              <a:rPr sz="1050" spc="-95" dirty="0">
                <a:latin typeface="Arial"/>
                <a:cs typeface="Arial"/>
              </a:rPr>
              <a:t>classes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50" spc="-35" dirty="0">
                <a:latin typeface="Arial"/>
                <a:cs typeface="Arial"/>
              </a:rPr>
              <a:t>Treatment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70" dirty="0">
                <a:latin typeface="Arial"/>
                <a:cs typeface="Arial"/>
              </a:rPr>
              <a:t>verbs  </a:t>
            </a:r>
            <a:r>
              <a:rPr sz="1050" spc="-60" dirty="0">
                <a:latin typeface="Arial"/>
                <a:cs typeface="Arial"/>
              </a:rPr>
              <a:t>is</a:t>
            </a:r>
            <a:r>
              <a:rPr sz="1050" spc="17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different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00" spc="-40" dirty="0">
                <a:latin typeface="Arial"/>
                <a:cs typeface="Arial"/>
              </a:rPr>
              <a:t>There’s </a:t>
            </a:r>
            <a:r>
              <a:rPr sz="1000" spc="-50" dirty="0">
                <a:latin typeface="Arial"/>
                <a:cs typeface="Arial"/>
              </a:rPr>
              <a:t>no </a:t>
            </a:r>
            <a:r>
              <a:rPr sz="1000" spc="-55" dirty="0">
                <a:latin typeface="Arial"/>
                <a:cs typeface="Arial"/>
              </a:rPr>
              <a:t>single </a:t>
            </a:r>
            <a:r>
              <a:rPr sz="1000" spc="-35" dirty="0">
                <a:latin typeface="Arial"/>
                <a:cs typeface="Arial"/>
              </a:rPr>
              <a:t>3rd </a:t>
            </a:r>
            <a:r>
              <a:rPr sz="1000" spc="-60" dirty="0">
                <a:latin typeface="Arial"/>
                <a:cs typeface="Arial"/>
              </a:rPr>
              <a:t>person </a:t>
            </a:r>
            <a:r>
              <a:rPr sz="1000" spc="-40" dirty="0">
                <a:latin typeface="Arial"/>
                <a:cs typeface="Arial"/>
              </a:rPr>
              <a:t>singular, </a:t>
            </a:r>
            <a:r>
              <a:rPr sz="1000" spc="-100" dirty="0">
                <a:latin typeface="Arial"/>
                <a:cs typeface="Arial"/>
              </a:rPr>
              <a:t>as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45" dirty="0">
                <a:latin typeface="Arial"/>
                <a:cs typeface="Arial"/>
              </a:rPr>
              <a:t>English </a:t>
            </a:r>
            <a:r>
              <a:rPr sz="1000" spc="-25" dirty="0">
                <a:latin typeface="Arial"/>
                <a:cs typeface="Arial"/>
              </a:rPr>
              <a:t>(e.g., </a:t>
            </a:r>
            <a:r>
              <a:rPr sz="1000" spc="-65" dirty="0">
                <a:latin typeface="Monaco"/>
                <a:cs typeface="Monaco"/>
              </a:rPr>
              <a:t>eats</a:t>
            </a:r>
            <a:r>
              <a:rPr sz="1000" spc="-65" dirty="0">
                <a:latin typeface="Arial"/>
                <a:cs typeface="Arial"/>
              </a:rPr>
              <a:t>,  </a:t>
            </a:r>
            <a:r>
              <a:rPr sz="1000" spc="-80" dirty="0">
                <a:latin typeface="Monaco"/>
                <a:cs typeface="Monaco"/>
              </a:rPr>
              <a:t>teaches </a:t>
            </a:r>
            <a:r>
              <a:rPr sz="1000" spc="-55" dirty="0">
                <a:latin typeface="Arial"/>
                <a:cs typeface="Arial"/>
              </a:rPr>
              <a:t>vs. </a:t>
            </a:r>
            <a:r>
              <a:rPr sz="1000" spc="-50" dirty="0">
                <a:latin typeface="Arial"/>
                <a:cs typeface="Arial"/>
              </a:rPr>
              <a:t>human </a:t>
            </a:r>
            <a:r>
              <a:rPr sz="1000" spc="-60" dirty="0">
                <a:latin typeface="Arial"/>
                <a:cs typeface="Arial"/>
              </a:rPr>
              <a:t>eats </a:t>
            </a:r>
            <a:r>
              <a:rPr sz="1000" spc="-65" dirty="0">
                <a:latin typeface="Monaco"/>
                <a:cs typeface="Monaco"/>
              </a:rPr>
              <a:t>udla</a:t>
            </a:r>
            <a:r>
              <a:rPr sz="1000" spc="-65" dirty="0">
                <a:latin typeface="Arial"/>
                <a:cs typeface="Arial"/>
              </a:rPr>
              <a:t>, </a:t>
            </a:r>
            <a:r>
              <a:rPr sz="1000" spc="-30" dirty="0">
                <a:latin typeface="Arial"/>
                <a:cs typeface="Arial"/>
              </a:rPr>
              <a:t>giraffe </a:t>
            </a:r>
            <a:r>
              <a:rPr sz="1000" spc="-80" dirty="0">
                <a:latin typeface="Monaco"/>
                <a:cs typeface="Monaco"/>
              </a:rPr>
              <a:t>idla </a:t>
            </a:r>
            <a:r>
              <a:rPr sz="1000" spc="-25" dirty="0">
                <a:latin typeface="Arial"/>
                <a:cs typeface="Arial"/>
              </a:rPr>
              <a:t>etc. </a:t>
            </a:r>
            <a:r>
              <a:rPr sz="1000" spc="-60" dirty="0">
                <a:latin typeface="Arial"/>
                <a:cs typeface="Arial"/>
              </a:rPr>
              <a:t>by </a:t>
            </a:r>
            <a:r>
              <a:rPr sz="1000" spc="-50" dirty="0">
                <a:latin typeface="Arial"/>
                <a:cs typeface="Arial"/>
              </a:rPr>
              <a:t>noun  </a:t>
            </a:r>
            <a:r>
              <a:rPr sz="1000" spc="-45" dirty="0">
                <a:latin typeface="Arial"/>
                <a:cs typeface="Arial"/>
              </a:rPr>
              <a:t>class).  </a:t>
            </a:r>
            <a:r>
              <a:rPr sz="1000" spc="-90" dirty="0">
                <a:latin typeface="Arial"/>
                <a:cs typeface="Arial"/>
              </a:rPr>
              <a:t>so  </a:t>
            </a:r>
            <a:r>
              <a:rPr sz="1000" spc="-50" dirty="0">
                <a:latin typeface="Arial"/>
                <a:cs typeface="Arial"/>
              </a:rPr>
              <a:t>no </a:t>
            </a:r>
            <a:r>
              <a:rPr sz="1000" spc="-35" dirty="0">
                <a:latin typeface="Arial"/>
                <a:cs typeface="Arial"/>
              </a:rPr>
              <a:t>fixed </a:t>
            </a:r>
            <a:r>
              <a:rPr sz="1000" spc="-20" dirty="0">
                <a:latin typeface="Arial"/>
                <a:cs typeface="Arial"/>
              </a:rPr>
              <a:t>string for </a:t>
            </a:r>
            <a:r>
              <a:rPr sz="1000" spc="-25" dirty="0">
                <a:latin typeface="Arial"/>
                <a:cs typeface="Arial"/>
              </a:rPr>
              <a:t>object </a:t>
            </a:r>
            <a:r>
              <a:rPr sz="1000" spc="-30" dirty="0">
                <a:latin typeface="Arial"/>
                <a:cs typeface="Arial"/>
              </a:rPr>
              <a:t>property 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name</a:t>
            </a:r>
            <a:endParaRPr sz="1000" dirty="0">
              <a:latin typeface="Arial"/>
              <a:cs typeface="Arial"/>
            </a:endParaRPr>
          </a:p>
          <a:p>
            <a:pPr marL="461010" marR="116839" indent="-171450">
              <a:lnSpc>
                <a:spcPts val="12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1000" spc="-30" dirty="0">
                <a:latin typeface="Arial"/>
                <a:cs typeface="Arial"/>
              </a:rPr>
              <a:t>The </a:t>
            </a:r>
            <a:r>
              <a:rPr sz="1000" spc="-35" dirty="0">
                <a:latin typeface="Arial"/>
                <a:cs typeface="Arial"/>
              </a:rPr>
              <a:t>preposition </a:t>
            </a:r>
            <a:r>
              <a:rPr sz="1000" spc="-55" dirty="0">
                <a:latin typeface="Arial"/>
                <a:cs typeface="Arial"/>
              </a:rPr>
              <a:t>(</a:t>
            </a:r>
            <a:r>
              <a:rPr sz="1000" spc="-55" dirty="0">
                <a:latin typeface="Monaco"/>
                <a:cs typeface="Monaco"/>
              </a:rPr>
              <a:t>part </a:t>
            </a:r>
            <a:r>
              <a:rPr sz="1000" i="1" spc="-80" dirty="0">
                <a:latin typeface="Courier New"/>
                <a:cs typeface="Courier New"/>
              </a:rPr>
              <a:t>of </a:t>
            </a:r>
            <a:r>
              <a:rPr sz="1000" spc="-10" dirty="0">
                <a:latin typeface="Arial"/>
                <a:cs typeface="Arial"/>
              </a:rPr>
              <a:t>etc.) </a:t>
            </a:r>
            <a:r>
              <a:rPr sz="1000" spc="-20" dirty="0">
                <a:latin typeface="Arial"/>
                <a:cs typeface="Arial"/>
              </a:rPr>
              <a:t>typically </a:t>
            </a:r>
            <a:r>
              <a:rPr sz="1000" spc="-65" dirty="0">
                <a:latin typeface="Arial"/>
                <a:cs typeface="Arial"/>
              </a:rPr>
              <a:t>associates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25" dirty="0">
                <a:latin typeface="Arial"/>
                <a:cs typeface="Arial"/>
              </a:rPr>
              <a:t>the  </a:t>
            </a:r>
            <a:r>
              <a:rPr sz="1000" spc="-50" dirty="0">
                <a:latin typeface="Arial"/>
                <a:cs typeface="Arial"/>
              </a:rPr>
              <a:t>noun </a:t>
            </a:r>
            <a:r>
              <a:rPr sz="1000" spc="-25" dirty="0">
                <a:latin typeface="Arial"/>
                <a:cs typeface="Arial"/>
              </a:rPr>
              <a:t>(PC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i="1" spc="-25" dirty="0">
                <a:latin typeface="Arial"/>
                <a:cs typeface="Arial"/>
              </a:rPr>
              <a:t>nga-</a:t>
            </a:r>
            <a:r>
              <a:rPr sz="1000" spc="-25" dirty="0">
                <a:latin typeface="Arial"/>
                <a:cs typeface="Arial"/>
              </a:rPr>
              <a:t>), </a:t>
            </a:r>
            <a:r>
              <a:rPr sz="1000" spc="-10" dirty="0">
                <a:latin typeface="Arial"/>
                <a:cs typeface="Arial"/>
              </a:rPr>
              <a:t>not 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verb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15/45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0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79843" y="308000"/>
            <a:ext cx="32486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Extensions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(complications)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for,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a.o., </a:t>
            </a:r>
            <a:r>
              <a:rPr sz="1400" spc="7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isiZulu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2551" y="105427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551" y="124406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327" y="143386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327" y="188936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2551" y="223855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4395" y="982370"/>
            <a:ext cx="3636645" cy="1715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050" spc="-35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noun</a:t>
            </a:r>
            <a:r>
              <a:rPr sz="1050" spc="125" dirty="0">
                <a:latin typeface="Arial"/>
                <a:cs typeface="Arial"/>
              </a:rPr>
              <a:t> </a:t>
            </a:r>
            <a:r>
              <a:rPr sz="1050" spc="-95" dirty="0">
                <a:latin typeface="Arial"/>
                <a:cs typeface="Arial"/>
              </a:rPr>
              <a:t>classes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50" spc="-35" dirty="0">
                <a:latin typeface="Arial"/>
                <a:cs typeface="Arial"/>
              </a:rPr>
              <a:t>Treatment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70" dirty="0">
                <a:latin typeface="Arial"/>
                <a:cs typeface="Arial"/>
              </a:rPr>
              <a:t>verbs  </a:t>
            </a:r>
            <a:r>
              <a:rPr sz="1050" spc="-60" dirty="0">
                <a:latin typeface="Arial"/>
                <a:cs typeface="Arial"/>
              </a:rPr>
              <a:t>is</a:t>
            </a:r>
            <a:r>
              <a:rPr sz="1050" spc="17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different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00" spc="-40" dirty="0">
                <a:latin typeface="Arial"/>
                <a:cs typeface="Arial"/>
              </a:rPr>
              <a:t>There’s </a:t>
            </a:r>
            <a:r>
              <a:rPr sz="1000" spc="-50" dirty="0">
                <a:latin typeface="Arial"/>
                <a:cs typeface="Arial"/>
              </a:rPr>
              <a:t>no </a:t>
            </a:r>
            <a:r>
              <a:rPr sz="1000" spc="-55" dirty="0">
                <a:latin typeface="Arial"/>
                <a:cs typeface="Arial"/>
              </a:rPr>
              <a:t>single </a:t>
            </a:r>
            <a:r>
              <a:rPr sz="1000" spc="-35" dirty="0">
                <a:latin typeface="Arial"/>
                <a:cs typeface="Arial"/>
              </a:rPr>
              <a:t>3rd </a:t>
            </a:r>
            <a:r>
              <a:rPr sz="1000" spc="-60" dirty="0">
                <a:latin typeface="Arial"/>
                <a:cs typeface="Arial"/>
              </a:rPr>
              <a:t>person </a:t>
            </a:r>
            <a:r>
              <a:rPr sz="1000" spc="-40" dirty="0">
                <a:latin typeface="Arial"/>
                <a:cs typeface="Arial"/>
              </a:rPr>
              <a:t>singular, </a:t>
            </a:r>
            <a:r>
              <a:rPr sz="1000" spc="-100" dirty="0">
                <a:latin typeface="Arial"/>
                <a:cs typeface="Arial"/>
              </a:rPr>
              <a:t>as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45" dirty="0">
                <a:latin typeface="Arial"/>
                <a:cs typeface="Arial"/>
              </a:rPr>
              <a:t>English </a:t>
            </a:r>
            <a:r>
              <a:rPr sz="1000" spc="-25" dirty="0">
                <a:latin typeface="Arial"/>
                <a:cs typeface="Arial"/>
              </a:rPr>
              <a:t>(e.g., </a:t>
            </a:r>
            <a:r>
              <a:rPr sz="1000" spc="-65" dirty="0">
                <a:latin typeface="Monaco"/>
                <a:cs typeface="Monaco"/>
              </a:rPr>
              <a:t>eats</a:t>
            </a:r>
            <a:r>
              <a:rPr sz="1000" spc="-65" dirty="0">
                <a:latin typeface="Arial"/>
                <a:cs typeface="Arial"/>
              </a:rPr>
              <a:t>,  </a:t>
            </a:r>
            <a:r>
              <a:rPr sz="1000" spc="-80" dirty="0">
                <a:latin typeface="Monaco"/>
                <a:cs typeface="Monaco"/>
              </a:rPr>
              <a:t>teaches </a:t>
            </a:r>
            <a:r>
              <a:rPr sz="1000" spc="-55" dirty="0">
                <a:latin typeface="Arial"/>
                <a:cs typeface="Arial"/>
              </a:rPr>
              <a:t>vs. </a:t>
            </a:r>
            <a:r>
              <a:rPr sz="1000" spc="-50" dirty="0">
                <a:latin typeface="Arial"/>
                <a:cs typeface="Arial"/>
              </a:rPr>
              <a:t>human </a:t>
            </a:r>
            <a:r>
              <a:rPr sz="1000" spc="-60" dirty="0">
                <a:latin typeface="Arial"/>
                <a:cs typeface="Arial"/>
              </a:rPr>
              <a:t>eats </a:t>
            </a:r>
            <a:r>
              <a:rPr sz="1000" spc="-65" dirty="0">
                <a:latin typeface="Monaco"/>
                <a:cs typeface="Monaco"/>
              </a:rPr>
              <a:t>udla</a:t>
            </a:r>
            <a:r>
              <a:rPr sz="1000" spc="-65" dirty="0">
                <a:latin typeface="Arial"/>
                <a:cs typeface="Arial"/>
              </a:rPr>
              <a:t>, </a:t>
            </a:r>
            <a:r>
              <a:rPr sz="1000" spc="-30" dirty="0">
                <a:latin typeface="Arial"/>
                <a:cs typeface="Arial"/>
              </a:rPr>
              <a:t>giraffe </a:t>
            </a:r>
            <a:r>
              <a:rPr sz="1000" spc="-80" dirty="0">
                <a:latin typeface="Monaco"/>
                <a:cs typeface="Monaco"/>
              </a:rPr>
              <a:t>idla </a:t>
            </a:r>
            <a:r>
              <a:rPr sz="1000" spc="-25" dirty="0">
                <a:latin typeface="Arial"/>
                <a:cs typeface="Arial"/>
              </a:rPr>
              <a:t>etc. </a:t>
            </a:r>
            <a:r>
              <a:rPr sz="1000" spc="-60" dirty="0">
                <a:latin typeface="Arial"/>
                <a:cs typeface="Arial"/>
              </a:rPr>
              <a:t>by </a:t>
            </a:r>
            <a:r>
              <a:rPr sz="1000" spc="-50" dirty="0">
                <a:latin typeface="Arial"/>
                <a:cs typeface="Arial"/>
              </a:rPr>
              <a:t>noun  </a:t>
            </a:r>
            <a:r>
              <a:rPr sz="1000" spc="-45" dirty="0">
                <a:latin typeface="Arial"/>
                <a:cs typeface="Arial"/>
              </a:rPr>
              <a:t>class).  </a:t>
            </a:r>
            <a:r>
              <a:rPr sz="1000" spc="-90" dirty="0">
                <a:latin typeface="Arial"/>
                <a:cs typeface="Arial"/>
              </a:rPr>
              <a:t>so  </a:t>
            </a:r>
            <a:r>
              <a:rPr sz="1000" spc="-50" dirty="0">
                <a:latin typeface="Arial"/>
                <a:cs typeface="Arial"/>
              </a:rPr>
              <a:t>no </a:t>
            </a:r>
            <a:r>
              <a:rPr sz="1000" spc="-35" dirty="0">
                <a:latin typeface="Arial"/>
                <a:cs typeface="Arial"/>
              </a:rPr>
              <a:t>fixed </a:t>
            </a:r>
            <a:r>
              <a:rPr sz="1000" spc="-20" dirty="0">
                <a:latin typeface="Arial"/>
                <a:cs typeface="Arial"/>
              </a:rPr>
              <a:t>string for </a:t>
            </a:r>
            <a:r>
              <a:rPr sz="1000" spc="-25" dirty="0">
                <a:latin typeface="Arial"/>
                <a:cs typeface="Arial"/>
              </a:rPr>
              <a:t>object </a:t>
            </a:r>
            <a:r>
              <a:rPr sz="1000" spc="-30" dirty="0">
                <a:latin typeface="Arial"/>
                <a:cs typeface="Arial"/>
              </a:rPr>
              <a:t>property </a:t>
            </a:r>
            <a:r>
              <a:rPr sz="1000" spc="8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name</a:t>
            </a:r>
            <a:endParaRPr sz="1000" dirty="0">
              <a:latin typeface="Arial"/>
              <a:cs typeface="Arial"/>
            </a:endParaRPr>
          </a:p>
          <a:p>
            <a:pPr marL="461010" marR="116839" indent="-171450">
              <a:lnSpc>
                <a:spcPts val="12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1000" spc="-30" dirty="0">
                <a:latin typeface="Arial"/>
                <a:cs typeface="Arial"/>
              </a:rPr>
              <a:t>The </a:t>
            </a:r>
            <a:r>
              <a:rPr sz="1000" spc="-35" dirty="0">
                <a:latin typeface="Arial"/>
                <a:cs typeface="Arial"/>
              </a:rPr>
              <a:t>preposition </a:t>
            </a:r>
            <a:r>
              <a:rPr sz="1000" spc="-55" dirty="0">
                <a:latin typeface="Arial"/>
                <a:cs typeface="Arial"/>
              </a:rPr>
              <a:t>(</a:t>
            </a:r>
            <a:r>
              <a:rPr sz="1000" spc="-55" dirty="0">
                <a:latin typeface="Monaco"/>
                <a:cs typeface="Monaco"/>
              </a:rPr>
              <a:t>part </a:t>
            </a:r>
            <a:r>
              <a:rPr sz="1000" i="1" spc="-80" dirty="0">
                <a:latin typeface="Courier New"/>
                <a:cs typeface="Courier New"/>
              </a:rPr>
              <a:t>of </a:t>
            </a:r>
            <a:r>
              <a:rPr sz="1000" spc="-10" dirty="0">
                <a:latin typeface="Arial"/>
                <a:cs typeface="Arial"/>
              </a:rPr>
              <a:t>etc.) </a:t>
            </a:r>
            <a:r>
              <a:rPr sz="1000" spc="-20" dirty="0">
                <a:latin typeface="Arial"/>
                <a:cs typeface="Arial"/>
              </a:rPr>
              <a:t>typically </a:t>
            </a:r>
            <a:r>
              <a:rPr sz="1000" spc="-65" dirty="0">
                <a:latin typeface="Arial"/>
                <a:cs typeface="Arial"/>
              </a:rPr>
              <a:t>associates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25" dirty="0">
                <a:latin typeface="Arial"/>
                <a:cs typeface="Arial"/>
              </a:rPr>
              <a:t>the  </a:t>
            </a:r>
            <a:r>
              <a:rPr sz="1000" spc="-50" dirty="0">
                <a:latin typeface="Arial"/>
                <a:cs typeface="Arial"/>
              </a:rPr>
              <a:t>noun </a:t>
            </a:r>
            <a:r>
              <a:rPr sz="1000" spc="-25" dirty="0">
                <a:latin typeface="Arial"/>
                <a:cs typeface="Arial"/>
              </a:rPr>
              <a:t>(PC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i="1" spc="-25" dirty="0">
                <a:latin typeface="Arial"/>
                <a:cs typeface="Arial"/>
              </a:rPr>
              <a:t>nga-</a:t>
            </a:r>
            <a:r>
              <a:rPr sz="1000" spc="-25" dirty="0">
                <a:latin typeface="Arial"/>
                <a:cs typeface="Arial"/>
              </a:rPr>
              <a:t>), </a:t>
            </a:r>
            <a:r>
              <a:rPr sz="1000" spc="-10" dirty="0">
                <a:latin typeface="Arial"/>
                <a:cs typeface="Arial"/>
              </a:rPr>
              <a:t>not </a:t>
            </a:r>
            <a:r>
              <a:rPr sz="1000" spc="10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verb</a:t>
            </a:r>
            <a:endParaRPr sz="1000" dirty="0">
              <a:latin typeface="Arial"/>
              <a:cs typeface="Arial"/>
            </a:endParaRPr>
          </a:p>
          <a:p>
            <a:pPr marL="184150" marR="130175" indent="-171450">
              <a:lnSpc>
                <a:spcPct val="102600"/>
              </a:lnSpc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sz="1050" spc="-60" dirty="0">
                <a:latin typeface="Arial"/>
                <a:cs typeface="Arial"/>
              </a:rPr>
              <a:t>For </a:t>
            </a:r>
            <a:r>
              <a:rPr sz="1050" spc="-20" dirty="0">
                <a:latin typeface="Arial"/>
                <a:cs typeface="Arial"/>
              </a:rPr>
              <a:t>all </a:t>
            </a:r>
            <a:r>
              <a:rPr sz="1050" spc="-70" dirty="0">
                <a:latin typeface="Arial"/>
                <a:cs typeface="Arial"/>
              </a:rPr>
              <a:t>languages </a:t>
            </a:r>
            <a:r>
              <a:rPr sz="1050" spc="-30" dirty="0">
                <a:latin typeface="Arial"/>
                <a:cs typeface="Arial"/>
              </a:rPr>
              <a:t>other </a:t>
            </a:r>
            <a:r>
              <a:rPr sz="1050" spc="-25" dirty="0">
                <a:latin typeface="Arial"/>
                <a:cs typeface="Arial"/>
              </a:rPr>
              <a:t>than </a:t>
            </a:r>
            <a:r>
              <a:rPr sz="1050" spc="-45" dirty="0">
                <a:latin typeface="Arial"/>
                <a:cs typeface="Arial"/>
              </a:rPr>
              <a:t>English: </a:t>
            </a:r>
            <a:r>
              <a:rPr sz="1050" spc="-50" dirty="0">
                <a:latin typeface="Arial"/>
                <a:cs typeface="Arial"/>
              </a:rPr>
              <a:t>ODE </a:t>
            </a:r>
            <a:r>
              <a:rPr sz="1050" spc="-40" dirty="0">
                <a:latin typeface="Arial"/>
                <a:cs typeface="Arial"/>
              </a:rPr>
              <a:t>interfaces,  </a:t>
            </a:r>
            <a:r>
              <a:rPr sz="1050" spc="-50" dirty="0">
                <a:latin typeface="Arial"/>
                <a:cs typeface="Arial"/>
              </a:rPr>
              <a:t>Manchester </a:t>
            </a:r>
            <a:r>
              <a:rPr sz="1050" spc="-45" dirty="0">
                <a:latin typeface="Arial"/>
                <a:cs typeface="Arial"/>
              </a:rPr>
              <a:t>syntax </a:t>
            </a:r>
            <a:r>
              <a:rPr sz="1050" spc="-85" dirty="0">
                <a:latin typeface="Arial"/>
                <a:cs typeface="Arial"/>
              </a:rPr>
              <a:t>worse </a:t>
            </a:r>
            <a:r>
              <a:rPr sz="1050" spc="-25" dirty="0">
                <a:latin typeface="Arial"/>
                <a:cs typeface="Arial"/>
              </a:rPr>
              <a:t>than </a:t>
            </a:r>
            <a:r>
              <a:rPr sz="1050" spc="-95" dirty="0">
                <a:latin typeface="Arial"/>
                <a:cs typeface="Arial"/>
              </a:rPr>
              <a:t>useless </a:t>
            </a:r>
            <a:r>
              <a:rPr sz="1050" spc="-25" dirty="0">
                <a:latin typeface="Arial"/>
                <a:cs typeface="Arial"/>
              </a:rPr>
              <a:t>(cognitive </a:t>
            </a:r>
            <a:r>
              <a:rPr sz="1050" spc="-55" dirty="0">
                <a:latin typeface="Arial"/>
                <a:cs typeface="Arial"/>
              </a:rPr>
              <a:t>overload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70" dirty="0">
                <a:latin typeface="Arial"/>
                <a:cs typeface="Arial"/>
              </a:rPr>
              <a:t>code  </a:t>
            </a:r>
            <a:r>
              <a:rPr sz="1050" spc="-35" dirty="0">
                <a:latin typeface="Arial"/>
                <a:cs typeface="Arial"/>
              </a:rPr>
              <a:t>switching </a:t>
            </a:r>
            <a:r>
              <a:rPr sz="1050" spc="-70" dirty="0">
                <a:latin typeface="Arial"/>
                <a:cs typeface="Arial"/>
              </a:rPr>
              <a:t>when  </a:t>
            </a:r>
            <a:r>
              <a:rPr sz="1050" spc="-50" dirty="0">
                <a:latin typeface="Arial"/>
                <a:cs typeface="Arial"/>
              </a:rPr>
              <a:t>reading </a:t>
            </a:r>
            <a:r>
              <a:rPr sz="1050" spc="-70" dirty="0">
                <a:latin typeface="Arial"/>
                <a:cs typeface="Arial"/>
              </a:rPr>
              <a:t>an</a:t>
            </a:r>
            <a:r>
              <a:rPr sz="1050" spc="12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axiom)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15/45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0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1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3531" y="308000"/>
            <a:ext cx="3361054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Example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of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ODE </a:t>
            </a:r>
            <a:r>
              <a:rPr sz="1400" spc="-114" dirty="0">
                <a:solidFill>
                  <a:srgbClr val="46AA78"/>
                </a:solidFill>
                <a:latin typeface="Arial"/>
                <a:cs typeface="Arial"/>
              </a:rPr>
              <a:t>issues 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possible </a:t>
            </a:r>
            <a:r>
              <a:rPr sz="1400" spc="15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solution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5250" y="815975"/>
            <a:ext cx="4514850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16</a:t>
            </a:r>
            <a:r>
              <a:rPr spc="50" dirty="0"/>
              <a:t>/45</a:t>
            </a:r>
          </a:p>
        </p:txBody>
      </p:sp>
      <p:sp>
        <p:nvSpPr>
          <p:cNvPr id="24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6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20176" y="308000"/>
            <a:ext cx="5676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0743" y="1209840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743" y="1743113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0743" y="2276386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50253" y="1193292"/>
            <a:ext cx="1504950" cy="1254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070" indent="-166370">
              <a:lnSpc>
                <a:spcPct val="100000"/>
              </a:lnSpc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15" dirty="0">
                <a:solidFill>
                  <a:srgbClr val="46AA78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ECF6F1"/>
              </a:buClr>
              <a:buFont typeface="Arial"/>
              <a:buAutoNum type="arabicPlain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ECF6F1"/>
              </a:buClr>
              <a:buFont typeface="Arial"/>
              <a:buAutoNum type="arabicPlain"/>
            </a:pPr>
            <a:endParaRPr sz="140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spcBef>
                <a:spcPts val="5"/>
              </a:spcBef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10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1050" spc="1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ECF6F1"/>
              </a:buClr>
              <a:buFont typeface="Arial"/>
              <a:buAutoNum type="arabicPlain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CF6F1"/>
              </a:buClr>
              <a:buFont typeface="Arial"/>
              <a:buAutoNum type="arabicPlain"/>
            </a:pPr>
            <a:endParaRPr sz="140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30" dirty="0">
                <a:solidFill>
                  <a:srgbClr val="46AA78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1050" spc="10" dirty="0">
                <a:solidFill>
                  <a:srgbClr val="46AA78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050" spc="-40" dirty="0">
                <a:solidFill>
                  <a:srgbClr val="46AA78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z="600" b="1" spc="-5" dirty="0">
                <a:latin typeface="Arial"/>
                <a:cs typeface="Arial"/>
              </a:rPr>
              <a:t>2</a:t>
            </a:fld>
            <a:r>
              <a:rPr sz="600" b="1" spc="50" dirty="0">
                <a:latin typeface="Arial"/>
                <a:cs typeface="Arial"/>
              </a:rPr>
              <a:t>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8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20176" y="308000"/>
            <a:ext cx="5676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0743" y="1209840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743" y="1743113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0743" y="2276386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50253" y="1193292"/>
            <a:ext cx="1504950" cy="1254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070" indent="-166370">
              <a:lnSpc>
                <a:spcPct val="100000"/>
              </a:lnSpc>
              <a:buClr>
                <a:srgbClr val="FBFDFC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15" dirty="0">
                <a:solidFill>
                  <a:srgbClr val="D9EDE4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lain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AutoNum type="arabicPlain"/>
            </a:pPr>
            <a:endParaRPr sz="140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spcBef>
                <a:spcPts val="5"/>
              </a:spcBef>
              <a:buClr>
                <a:srgbClr val="FBFDFC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10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1050" spc="1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1050" spc="-4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lain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lain"/>
            </a:pPr>
            <a:endParaRPr sz="140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30" dirty="0">
                <a:solidFill>
                  <a:srgbClr val="46AA78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1050" spc="10" dirty="0">
                <a:solidFill>
                  <a:srgbClr val="46AA78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050" spc="-40" dirty="0">
                <a:solidFill>
                  <a:srgbClr val="46AA78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17</a:t>
            </a:r>
            <a:r>
              <a:rPr spc="50" dirty="0"/>
              <a:t>/45</a:t>
            </a:r>
          </a:p>
        </p:txBody>
      </p:sp>
      <p:sp>
        <p:nvSpPr>
          <p:cNvPr id="26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8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37766" y="308000"/>
            <a:ext cx="15328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What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is </a:t>
            </a:r>
            <a:r>
              <a:rPr sz="1400" spc="-45" dirty="0">
                <a:solidFill>
                  <a:srgbClr val="46AA78"/>
                </a:solidFill>
                <a:latin typeface="Arial"/>
                <a:cs typeface="Arial"/>
              </a:rPr>
              <a:t>CNL,</a:t>
            </a:r>
            <a:r>
              <a:rPr sz="1400" spc="24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NLG?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551" y="144705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551" y="182915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4395" y="1370617"/>
            <a:ext cx="3624579" cy="693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1039494" indent="-171450">
              <a:lnSpc>
                <a:spcPct val="102699"/>
              </a:lnSpc>
              <a:buFont typeface="Arial" panose="020B0604020202020204" pitchFamily="34" charset="0"/>
              <a:buChar char="•"/>
            </a:pPr>
            <a:r>
              <a:rPr sz="1050" b="1" spc="-30" dirty="0">
                <a:latin typeface="Arial"/>
                <a:cs typeface="Arial"/>
              </a:rPr>
              <a:t>C</a:t>
            </a:r>
            <a:r>
              <a:rPr sz="1050" spc="-30" dirty="0">
                <a:latin typeface="Arial"/>
                <a:cs typeface="Arial"/>
              </a:rPr>
              <a:t>ontrolled </a:t>
            </a:r>
            <a:r>
              <a:rPr sz="1050" b="1" spc="-25" dirty="0">
                <a:latin typeface="Arial"/>
                <a:cs typeface="Arial"/>
              </a:rPr>
              <a:t>N</a:t>
            </a:r>
            <a:r>
              <a:rPr sz="1050" spc="-25" dirty="0">
                <a:latin typeface="Arial"/>
                <a:cs typeface="Arial"/>
              </a:rPr>
              <a:t>a</a:t>
            </a:r>
            <a:r>
              <a:rPr lang="en-US" sz="1050" spc="-25" dirty="0">
                <a:latin typeface="Arial"/>
                <a:cs typeface="Arial"/>
              </a:rPr>
              <a:t>t</a:t>
            </a:r>
            <a:r>
              <a:rPr sz="1050" spc="-25" dirty="0">
                <a:latin typeface="Arial"/>
                <a:cs typeface="Arial"/>
              </a:rPr>
              <a:t>ural </a:t>
            </a:r>
            <a:r>
              <a:rPr sz="1050" b="1" spc="-65" dirty="0">
                <a:latin typeface="Arial"/>
                <a:cs typeface="Arial"/>
              </a:rPr>
              <a:t>L</a:t>
            </a:r>
            <a:r>
              <a:rPr sz="1050" spc="-65" dirty="0">
                <a:latin typeface="Arial"/>
                <a:cs typeface="Arial"/>
              </a:rPr>
              <a:t>anguage: </a:t>
            </a:r>
            <a:r>
              <a:rPr sz="1050" spc="-40" dirty="0">
                <a:latin typeface="Arial"/>
                <a:cs typeface="Arial"/>
              </a:rPr>
              <a:t>constrain </a:t>
            </a:r>
            <a:r>
              <a:rPr sz="1050" spc="-30" dirty="0">
                <a:latin typeface="Arial"/>
                <a:cs typeface="Arial"/>
              </a:rPr>
              <a:t>the  </a:t>
            </a:r>
            <a:r>
              <a:rPr sz="1050" spc="-35" dirty="0">
                <a:latin typeface="Arial"/>
                <a:cs typeface="Arial"/>
              </a:rPr>
              <a:t>grammar/vocabulary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85" dirty="0">
                <a:latin typeface="Arial"/>
                <a:cs typeface="Arial"/>
              </a:rPr>
              <a:t>a  </a:t>
            </a:r>
            <a:r>
              <a:rPr sz="1050" spc="-25" dirty="0">
                <a:latin typeface="Arial"/>
                <a:cs typeface="Arial"/>
              </a:rPr>
              <a:t>natural</a:t>
            </a:r>
            <a:r>
              <a:rPr sz="1050" spc="204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language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1050" b="1" spc="-10" dirty="0">
                <a:latin typeface="Arial"/>
                <a:cs typeface="Arial"/>
              </a:rPr>
              <a:t>N</a:t>
            </a:r>
            <a:r>
              <a:rPr sz="1050" spc="-10" dirty="0">
                <a:latin typeface="Arial"/>
                <a:cs typeface="Arial"/>
              </a:rPr>
              <a:t>atural </a:t>
            </a:r>
            <a:r>
              <a:rPr sz="1050" b="1" spc="-70" dirty="0">
                <a:latin typeface="Arial"/>
                <a:cs typeface="Arial"/>
              </a:rPr>
              <a:t>L</a:t>
            </a:r>
            <a:r>
              <a:rPr sz="1050" spc="-70" dirty="0">
                <a:latin typeface="Arial"/>
                <a:cs typeface="Arial"/>
              </a:rPr>
              <a:t>anguage </a:t>
            </a:r>
            <a:r>
              <a:rPr sz="1050" b="1" spc="-40" dirty="0">
                <a:latin typeface="Arial"/>
                <a:cs typeface="Arial"/>
              </a:rPr>
              <a:t>G</a:t>
            </a:r>
            <a:r>
              <a:rPr sz="1050" spc="-40" dirty="0">
                <a:latin typeface="Arial"/>
                <a:cs typeface="Arial"/>
              </a:rPr>
              <a:t>eneration: </a:t>
            </a:r>
            <a:r>
              <a:rPr sz="1050" spc="-60" dirty="0">
                <a:latin typeface="Arial"/>
                <a:cs typeface="Arial"/>
              </a:rPr>
              <a:t>generate </a:t>
            </a:r>
            <a:r>
              <a:rPr sz="1050" spc="-25" dirty="0">
                <a:latin typeface="Arial"/>
                <a:cs typeface="Arial"/>
              </a:rPr>
              <a:t>natural </a:t>
            </a:r>
            <a:r>
              <a:rPr sz="1050" spc="-65" dirty="0">
                <a:latin typeface="Arial"/>
                <a:cs typeface="Arial"/>
              </a:rPr>
              <a:t>language </a:t>
            </a:r>
            <a:r>
              <a:rPr sz="1050" dirty="0">
                <a:latin typeface="Arial"/>
                <a:cs typeface="Arial"/>
              </a:rPr>
              <a:t>text  </a:t>
            </a:r>
            <a:r>
              <a:rPr sz="1050" spc="-20" dirty="0">
                <a:latin typeface="Arial"/>
                <a:cs typeface="Arial"/>
              </a:rPr>
              <a:t>from </a:t>
            </a:r>
            <a:r>
              <a:rPr sz="1050" spc="-30" dirty="0">
                <a:latin typeface="Arial"/>
                <a:cs typeface="Arial"/>
              </a:rPr>
              <a:t>structured data, </a:t>
            </a:r>
            <a:r>
              <a:rPr sz="1050" spc="-25" dirty="0">
                <a:latin typeface="Arial"/>
                <a:cs typeface="Arial"/>
              </a:rPr>
              <a:t>information, </a:t>
            </a:r>
            <a:r>
              <a:rPr sz="1050" spc="-50" dirty="0">
                <a:latin typeface="Arial"/>
                <a:cs typeface="Arial"/>
              </a:rPr>
              <a:t>or  </a:t>
            </a:r>
            <a:r>
              <a:rPr sz="1050" spc="15" dirty="0">
                <a:latin typeface="Arial"/>
                <a:cs typeface="Arial"/>
              </a:rPr>
              <a:t> </a:t>
            </a:r>
            <a:r>
              <a:rPr sz="1050" spc="-65" dirty="0">
                <a:latin typeface="Arial"/>
                <a:cs typeface="Arial"/>
              </a:rPr>
              <a:t>knowledge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18</a:t>
            </a:r>
            <a:r>
              <a:rPr spc="50" dirty="0"/>
              <a:t>/45</a:t>
            </a:r>
          </a:p>
        </p:txBody>
      </p:sp>
      <p:sp>
        <p:nvSpPr>
          <p:cNvPr id="25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7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8020" y="308000"/>
            <a:ext cx="3872229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Natural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language 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interfaces 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with </a:t>
            </a:r>
            <a:r>
              <a:rPr sz="1400" spc="-114" dirty="0">
                <a:solidFill>
                  <a:srgbClr val="46AA78"/>
                </a:solidFill>
                <a:latin typeface="Arial"/>
                <a:cs typeface="Arial"/>
              </a:rPr>
              <a:t>some 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CNL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or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NLG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551" y="128979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551" y="167190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551" y="205402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551" y="226405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4395" y="1213546"/>
            <a:ext cx="3302635" cy="10884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46355" indent="-171450">
              <a:lnSpc>
                <a:spcPct val="102600"/>
              </a:lnSpc>
              <a:buFont typeface="Arial" panose="020B0604020202020204" pitchFamily="34" charset="0"/>
              <a:buChar char="•"/>
            </a:pPr>
            <a:r>
              <a:rPr sz="1050" spc="-35" dirty="0">
                <a:latin typeface="Arial"/>
                <a:cs typeface="Arial"/>
              </a:rPr>
              <a:t>Many </a:t>
            </a:r>
            <a:r>
              <a:rPr sz="1050" spc="-25" dirty="0">
                <a:latin typeface="Arial"/>
                <a:cs typeface="Arial"/>
              </a:rPr>
              <a:t>tools, </a:t>
            </a:r>
            <a:r>
              <a:rPr sz="1050" spc="-80" dirty="0">
                <a:latin typeface="Arial"/>
                <a:cs typeface="Arial"/>
              </a:rPr>
              <a:t>webpages, </a:t>
            </a:r>
            <a:r>
              <a:rPr sz="1050" spc="-30" dirty="0">
                <a:latin typeface="Arial"/>
                <a:cs typeface="Arial"/>
              </a:rPr>
              <a:t>etc.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90" dirty="0">
                <a:latin typeface="Arial"/>
                <a:cs typeface="Arial"/>
              </a:rPr>
              <a:t>some </a:t>
            </a:r>
            <a:r>
              <a:rPr sz="1050" spc="-25" dirty="0">
                <a:latin typeface="Arial"/>
                <a:cs typeface="Arial"/>
              </a:rPr>
              <a:t>natural </a:t>
            </a:r>
            <a:r>
              <a:rPr sz="1050" spc="-65" dirty="0">
                <a:latin typeface="Arial"/>
                <a:cs typeface="Arial"/>
              </a:rPr>
              <a:t>language  </a:t>
            </a:r>
            <a:r>
              <a:rPr sz="1050" spc="-45" dirty="0">
                <a:latin typeface="Arial"/>
                <a:cs typeface="Arial"/>
              </a:rPr>
              <a:t>component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1050" spc="-45" dirty="0">
                <a:latin typeface="Arial"/>
                <a:cs typeface="Arial"/>
              </a:rPr>
              <a:t>Querying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25" dirty="0">
                <a:latin typeface="Arial"/>
                <a:cs typeface="Arial"/>
              </a:rPr>
              <a:t>information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25" dirty="0">
                <a:latin typeface="Arial"/>
                <a:cs typeface="Arial"/>
              </a:rPr>
              <a:t>natural </a:t>
            </a:r>
            <a:r>
              <a:rPr sz="1050" spc="-65" dirty="0">
                <a:latin typeface="Arial"/>
                <a:cs typeface="Arial"/>
              </a:rPr>
              <a:t>language </a:t>
            </a:r>
            <a:r>
              <a:rPr sz="1050" dirty="0">
                <a:latin typeface="Arial"/>
                <a:cs typeface="Arial"/>
              </a:rPr>
              <a:t>(cf.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55" dirty="0">
                <a:latin typeface="Arial"/>
                <a:cs typeface="Arial"/>
              </a:rPr>
              <a:t>query  </a:t>
            </a:r>
            <a:r>
              <a:rPr sz="1050" spc="-65" dirty="0">
                <a:latin typeface="Arial"/>
                <a:cs typeface="Arial"/>
              </a:rPr>
              <a:t>language </a:t>
            </a:r>
            <a:r>
              <a:rPr sz="1050" spc="-50" dirty="0">
                <a:latin typeface="Arial"/>
                <a:cs typeface="Arial"/>
              </a:rPr>
              <a:t>SQL,</a:t>
            </a:r>
            <a:r>
              <a:rPr sz="1050" spc="150" dirty="0">
                <a:latin typeface="Arial"/>
                <a:cs typeface="Arial"/>
              </a:rPr>
              <a:t> </a:t>
            </a:r>
            <a:r>
              <a:rPr sz="1050" spc="-55" dirty="0">
                <a:latin typeface="Arial"/>
                <a:cs typeface="Arial"/>
              </a:rPr>
              <a:t>SPARQL)</a:t>
            </a:r>
            <a:endParaRPr sz="1050" dirty="0">
              <a:latin typeface="Arial"/>
              <a:cs typeface="Arial"/>
            </a:endParaRPr>
          </a:p>
          <a:p>
            <a:pPr marL="184150" marR="149225" indent="-171450">
              <a:lnSpc>
                <a:spcPct val="125299"/>
              </a:lnSpc>
              <a:buFont typeface="Arial" panose="020B0604020202020204" pitchFamily="34" charset="0"/>
              <a:buChar char="•"/>
            </a:pPr>
            <a:r>
              <a:rPr sz="1050" spc="-75" dirty="0">
                <a:latin typeface="Arial"/>
                <a:cs typeface="Arial"/>
              </a:rPr>
              <a:t>Business </a:t>
            </a:r>
            <a:r>
              <a:rPr sz="1050" spc="-55" dirty="0">
                <a:latin typeface="Arial"/>
                <a:cs typeface="Arial"/>
              </a:rPr>
              <a:t>rules </a:t>
            </a:r>
            <a:r>
              <a:rPr sz="1050" spc="-25" dirty="0">
                <a:latin typeface="Arial"/>
                <a:cs typeface="Arial"/>
              </a:rPr>
              <a:t>typically </a:t>
            </a:r>
            <a:r>
              <a:rPr sz="1050" spc="-50" dirty="0">
                <a:latin typeface="Arial"/>
                <a:cs typeface="Arial"/>
              </a:rPr>
              <a:t>specified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25" dirty="0">
                <a:latin typeface="Arial"/>
                <a:cs typeface="Arial"/>
              </a:rPr>
              <a:t>natural </a:t>
            </a:r>
            <a:r>
              <a:rPr sz="1050" spc="-65" dirty="0">
                <a:latin typeface="Arial"/>
                <a:cs typeface="Arial"/>
              </a:rPr>
              <a:t>language  </a:t>
            </a:r>
            <a:r>
              <a:rPr sz="1050" spc="-30" dirty="0">
                <a:latin typeface="Arial"/>
                <a:cs typeface="Arial"/>
              </a:rPr>
              <a:t>etc.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19</a:t>
            </a:r>
            <a:r>
              <a:rPr spc="50" dirty="0"/>
              <a:t>/45</a:t>
            </a:r>
          </a:p>
        </p:txBody>
      </p:sp>
      <p:sp>
        <p:nvSpPr>
          <p:cNvPr id="27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9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2220" y="308000"/>
            <a:ext cx="3003550" cy="443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Example:  Query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formulation 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with</a:t>
            </a:r>
            <a:r>
              <a:rPr sz="1400" spc="2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Quelo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[</a:t>
            </a:r>
            <a:r>
              <a:rPr lang="en-US" sz="1400" spc="-50" dirty="0">
                <a:solidFill>
                  <a:srgbClr val="46AA78"/>
                </a:solidFill>
                <a:latin typeface="Arial"/>
                <a:cs typeface="Arial"/>
                <a:hlinkClick r:id="rId3" action="ppaction://hlinksldjump"/>
              </a:rPr>
              <a:t>Fr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  <a:hlinkClick r:id="rId3" action="ppaction://hlinksldjump"/>
              </a:rPr>
              <a:t>anconi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  <a:hlinkClick r:id="rId3" action="ppaction://hlinksldjump"/>
              </a:rPr>
              <a:t>et</a:t>
            </a:r>
            <a:r>
              <a:rPr sz="1400" spc="145" dirty="0">
                <a:solidFill>
                  <a:srgbClr val="46AA78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  <a:hlinkClick r:id="rId3" action="ppaction://hlinksldjump"/>
              </a:rPr>
              <a:t>al.(201</a:t>
            </a:r>
            <a:r>
              <a:rPr lang="en-US" sz="1400" spc="-25" dirty="0">
                <a:solidFill>
                  <a:srgbClr val="46AA78"/>
                </a:solidFill>
                <a:latin typeface="Arial"/>
                <a:cs typeface="Arial"/>
                <a:hlinkClick r:id="rId3" action="ppaction://hlinksldjump"/>
              </a:rPr>
              <a:t>0)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]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54405" y="1048428"/>
            <a:ext cx="3499294" cy="506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317" y="1567124"/>
            <a:ext cx="3499131" cy="12987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20/45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6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27329" y="308000"/>
            <a:ext cx="395351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Example:  </a:t>
            </a:r>
            <a:r>
              <a:rPr sz="1400" spc="-95" dirty="0">
                <a:solidFill>
                  <a:srgbClr val="46AA78"/>
                </a:solidFill>
                <a:latin typeface="Arial"/>
                <a:cs typeface="Arial"/>
              </a:rPr>
              <a:t>Business 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rules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conceptual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data </a:t>
            </a:r>
            <a:r>
              <a:rPr sz="1400" spc="-3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models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00164" y="1649375"/>
            <a:ext cx="472440" cy="285750"/>
          </a:xfrm>
          <a:custGeom>
            <a:avLst/>
            <a:gdLst/>
            <a:ahLst/>
            <a:cxnLst/>
            <a:rect l="l" t="t" r="r" b="b"/>
            <a:pathLst>
              <a:path w="472439" h="285750">
                <a:moveTo>
                  <a:pt x="71414" y="0"/>
                </a:moveTo>
                <a:lnTo>
                  <a:pt x="400715" y="0"/>
                </a:lnTo>
                <a:lnTo>
                  <a:pt x="428513" y="5612"/>
                </a:lnTo>
                <a:lnTo>
                  <a:pt x="451213" y="20917"/>
                </a:lnTo>
                <a:lnTo>
                  <a:pt x="466518" y="43617"/>
                </a:lnTo>
                <a:lnTo>
                  <a:pt x="472130" y="71414"/>
                </a:lnTo>
                <a:lnTo>
                  <a:pt x="472130" y="214243"/>
                </a:lnTo>
                <a:lnTo>
                  <a:pt x="466518" y="242041"/>
                </a:lnTo>
                <a:lnTo>
                  <a:pt x="451213" y="264741"/>
                </a:lnTo>
                <a:lnTo>
                  <a:pt x="428513" y="280046"/>
                </a:lnTo>
                <a:lnTo>
                  <a:pt x="400715" y="285658"/>
                </a:lnTo>
                <a:lnTo>
                  <a:pt x="71414" y="285658"/>
                </a:lnTo>
                <a:lnTo>
                  <a:pt x="43616" y="280046"/>
                </a:lnTo>
                <a:lnTo>
                  <a:pt x="20916" y="264741"/>
                </a:lnTo>
                <a:lnTo>
                  <a:pt x="5612" y="242041"/>
                </a:lnTo>
                <a:lnTo>
                  <a:pt x="0" y="214243"/>
                </a:lnTo>
                <a:lnTo>
                  <a:pt x="0" y="71414"/>
                </a:lnTo>
                <a:lnTo>
                  <a:pt x="5612" y="43617"/>
                </a:lnTo>
                <a:lnTo>
                  <a:pt x="20916" y="20917"/>
                </a:lnTo>
                <a:lnTo>
                  <a:pt x="43616" y="5612"/>
                </a:lnTo>
                <a:lnTo>
                  <a:pt x="71414" y="0"/>
                </a:lnTo>
                <a:close/>
              </a:path>
            </a:pathLst>
          </a:custGeom>
          <a:ln w="15869">
            <a:solidFill>
              <a:srgbClr val="011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466085" y="1724727"/>
            <a:ext cx="332740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latin typeface="Helvetica"/>
                <a:cs typeface="Helvetica"/>
              </a:rPr>
              <a:t>Course</a:t>
            </a:r>
            <a:endParaRPr sz="750">
              <a:latin typeface="Helvetica"/>
              <a:cs typeface="Helvetic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22148" y="1644003"/>
            <a:ext cx="528320" cy="285750"/>
          </a:xfrm>
          <a:custGeom>
            <a:avLst/>
            <a:gdLst/>
            <a:ahLst/>
            <a:cxnLst/>
            <a:rect l="l" t="t" r="r" b="b"/>
            <a:pathLst>
              <a:path w="528319" h="285750">
                <a:moveTo>
                  <a:pt x="71414" y="0"/>
                </a:moveTo>
                <a:lnTo>
                  <a:pt x="456569" y="0"/>
                </a:lnTo>
                <a:lnTo>
                  <a:pt x="484367" y="5612"/>
                </a:lnTo>
                <a:lnTo>
                  <a:pt x="507067" y="20917"/>
                </a:lnTo>
                <a:lnTo>
                  <a:pt x="522372" y="43617"/>
                </a:lnTo>
                <a:lnTo>
                  <a:pt x="527984" y="71414"/>
                </a:lnTo>
                <a:lnTo>
                  <a:pt x="527984" y="214243"/>
                </a:lnTo>
                <a:lnTo>
                  <a:pt x="522372" y="242041"/>
                </a:lnTo>
                <a:lnTo>
                  <a:pt x="507067" y="264741"/>
                </a:lnTo>
                <a:lnTo>
                  <a:pt x="484367" y="280046"/>
                </a:lnTo>
                <a:lnTo>
                  <a:pt x="456569" y="285658"/>
                </a:lnTo>
                <a:lnTo>
                  <a:pt x="71414" y="285658"/>
                </a:lnTo>
                <a:lnTo>
                  <a:pt x="43616" y="280046"/>
                </a:lnTo>
                <a:lnTo>
                  <a:pt x="20916" y="264741"/>
                </a:lnTo>
                <a:lnTo>
                  <a:pt x="5612" y="242041"/>
                </a:lnTo>
                <a:lnTo>
                  <a:pt x="0" y="214243"/>
                </a:lnTo>
                <a:lnTo>
                  <a:pt x="0" y="71414"/>
                </a:lnTo>
                <a:lnTo>
                  <a:pt x="5612" y="43617"/>
                </a:lnTo>
                <a:lnTo>
                  <a:pt x="20916" y="20917"/>
                </a:lnTo>
                <a:lnTo>
                  <a:pt x="43616" y="5612"/>
                </a:lnTo>
                <a:lnTo>
                  <a:pt x="71414" y="0"/>
                </a:lnTo>
                <a:close/>
              </a:path>
            </a:pathLst>
          </a:custGeom>
          <a:ln w="15869">
            <a:solidFill>
              <a:srgbClr val="011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65737" y="1719355"/>
            <a:ext cx="433070" cy="13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dirty="0">
                <a:latin typeface="Helvetica"/>
                <a:cs typeface="Helvetica"/>
              </a:rPr>
              <a:t>Professor</a:t>
            </a:r>
            <a:endParaRPr sz="750">
              <a:latin typeface="Helvetica"/>
              <a:cs typeface="Helvetic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84555" y="1734684"/>
            <a:ext cx="325755" cy="111125"/>
          </a:xfrm>
          <a:custGeom>
            <a:avLst/>
            <a:gdLst/>
            <a:ahLst/>
            <a:cxnLst/>
            <a:rect l="l" t="t" r="r" b="b"/>
            <a:pathLst>
              <a:path w="325755" h="111125">
                <a:moveTo>
                  <a:pt x="0" y="0"/>
                </a:moveTo>
                <a:lnTo>
                  <a:pt x="325333" y="0"/>
                </a:lnTo>
                <a:lnTo>
                  <a:pt x="325333" y="111089"/>
                </a:lnTo>
                <a:lnTo>
                  <a:pt x="0" y="111089"/>
                </a:lnTo>
                <a:lnTo>
                  <a:pt x="0" y="0"/>
                </a:lnTo>
                <a:close/>
              </a:path>
            </a:pathLst>
          </a:custGeom>
          <a:ln w="7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43254" y="1738651"/>
            <a:ext cx="0" cy="103505"/>
          </a:xfrm>
          <a:custGeom>
            <a:avLst/>
            <a:gdLst/>
            <a:ahLst/>
            <a:cxnLst/>
            <a:rect l="l" t="t" r="r" b="b"/>
            <a:pathLst>
              <a:path h="103505">
                <a:moveTo>
                  <a:pt x="0" y="0"/>
                </a:moveTo>
                <a:lnTo>
                  <a:pt x="0" y="103154"/>
                </a:lnTo>
              </a:path>
            </a:pathLst>
          </a:custGeom>
          <a:ln w="7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72961" y="1786261"/>
            <a:ext cx="212090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1593" y="0"/>
                </a:lnTo>
              </a:path>
            </a:pathLst>
          </a:custGeom>
          <a:ln w="7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09888" y="1786261"/>
            <a:ext cx="201295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016" y="0"/>
                </a:lnTo>
              </a:path>
            </a:pathLst>
          </a:custGeom>
          <a:ln w="79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72296" y="1758489"/>
            <a:ext cx="52069" cy="47625"/>
          </a:xfrm>
          <a:custGeom>
            <a:avLst/>
            <a:gdLst/>
            <a:ahLst/>
            <a:cxnLst/>
            <a:rect l="l" t="t" r="r" b="b"/>
            <a:pathLst>
              <a:path w="52069" h="47625">
                <a:moveTo>
                  <a:pt x="25789" y="0"/>
                </a:moveTo>
                <a:lnTo>
                  <a:pt x="16084" y="1743"/>
                </a:lnTo>
                <a:lnTo>
                  <a:pt x="7553" y="6972"/>
                </a:lnTo>
                <a:lnTo>
                  <a:pt x="1888" y="14847"/>
                </a:lnTo>
                <a:lnTo>
                  <a:pt x="0" y="23805"/>
                </a:lnTo>
                <a:lnTo>
                  <a:pt x="1888" y="32762"/>
                </a:lnTo>
                <a:lnTo>
                  <a:pt x="7553" y="40637"/>
                </a:lnTo>
                <a:lnTo>
                  <a:pt x="16084" y="45867"/>
                </a:lnTo>
                <a:lnTo>
                  <a:pt x="25789" y="47610"/>
                </a:lnTo>
                <a:lnTo>
                  <a:pt x="35494" y="45867"/>
                </a:lnTo>
                <a:lnTo>
                  <a:pt x="44025" y="40637"/>
                </a:lnTo>
                <a:lnTo>
                  <a:pt x="49690" y="32762"/>
                </a:lnTo>
                <a:lnTo>
                  <a:pt x="51578" y="23805"/>
                </a:lnTo>
                <a:lnTo>
                  <a:pt x="49690" y="14847"/>
                </a:lnTo>
                <a:lnTo>
                  <a:pt x="44025" y="6972"/>
                </a:lnTo>
                <a:lnTo>
                  <a:pt x="35494" y="1743"/>
                </a:lnTo>
                <a:lnTo>
                  <a:pt x="25789" y="0"/>
                </a:lnTo>
                <a:close/>
              </a:path>
            </a:pathLst>
          </a:custGeom>
          <a:solidFill>
            <a:srgbClr val="9421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89173" y="1707054"/>
            <a:ext cx="323215" cy="0"/>
          </a:xfrm>
          <a:custGeom>
            <a:avLst/>
            <a:gdLst/>
            <a:ahLst/>
            <a:cxnLst/>
            <a:rect l="l" t="t" r="r" b="b"/>
            <a:pathLst>
              <a:path w="323214">
                <a:moveTo>
                  <a:pt x="0" y="0"/>
                </a:moveTo>
                <a:lnTo>
                  <a:pt x="322698" y="0"/>
                </a:lnTo>
              </a:path>
            </a:pathLst>
          </a:custGeom>
          <a:ln w="11902">
            <a:solidFill>
              <a:srgbClr val="9421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66913" y="1766424"/>
            <a:ext cx="52069" cy="47625"/>
          </a:xfrm>
          <a:custGeom>
            <a:avLst/>
            <a:gdLst/>
            <a:ahLst/>
            <a:cxnLst/>
            <a:rect l="l" t="t" r="r" b="b"/>
            <a:pathLst>
              <a:path w="52069" h="47625">
                <a:moveTo>
                  <a:pt x="25789" y="0"/>
                </a:moveTo>
                <a:lnTo>
                  <a:pt x="16084" y="1743"/>
                </a:lnTo>
                <a:lnTo>
                  <a:pt x="7553" y="6972"/>
                </a:lnTo>
                <a:lnTo>
                  <a:pt x="1888" y="14847"/>
                </a:lnTo>
                <a:lnTo>
                  <a:pt x="0" y="23805"/>
                </a:lnTo>
                <a:lnTo>
                  <a:pt x="1888" y="32762"/>
                </a:lnTo>
                <a:lnTo>
                  <a:pt x="7553" y="40637"/>
                </a:lnTo>
                <a:lnTo>
                  <a:pt x="16084" y="45867"/>
                </a:lnTo>
                <a:lnTo>
                  <a:pt x="25789" y="47610"/>
                </a:lnTo>
                <a:lnTo>
                  <a:pt x="35493" y="45867"/>
                </a:lnTo>
                <a:lnTo>
                  <a:pt x="44024" y="40637"/>
                </a:lnTo>
                <a:lnTo>
                  <a:pt x="49690" y="32762"/>
                </a:lnTo>
                <a:lnTo>
                  <a:pt x="51578" y="23805"/>
                </a:lnTo>
                <a:lnTo>
                  <a:pt x="49690" y="14847"/>
                </a:lnTo>
                <a:lnTo>
                  <a:pt x="44024" y="6972"/>
                </a:lnTo>
                <a:lnTo>
                  <a:pt x="35493" y="1743"/>
                </a:lnTo>
                <a:lnTo>
                  <a:pt x="25789" y="0"/>
                </a:lnTo>
                <a:close/>
              </a:path>
            </a:pathLst>
          </a:custGeom>
          <a:solidFill>
            <a:srgbClr val="94219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326457" y="1117126"/>
          <a:ext cx="1910650" cy="2649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1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7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06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2472">
                <a:tc row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750" b="1" dirty="0">
                          <a:latin typeface="Helvetica"/>
                          <a:cs typeface="Helvetica"/>
                        </a:rPr>
                        <a:t>Course</a:t>
                      </a:r>
                      <a:endParaRPr sz="750">
                        <a:latin typeface="Helvetica"/>
                        <a:cs typeface="Helvetica"/>
                      </a:endParaRPr>
                    </a:p>
                  </a:txBody>
                  <a:tcPr marL="0" marR="0" marT="59055" marB="0">
                    <a:lnL w="7934">
                      <a:solidFill>
                        <a:srgbClr val="000000"/>
                      </a:solidFill>
                      <a:prstDash val="solid"/>
                    </a:lnL>
                    <a:lnR w="7934">
                      <a:solidFill>
                        <a:srgbClr val="000000"/>
                      </a:solidFill>
                      <a:prstDash val="solid"/>
                    </a:lnR>
                    <a:lnT w="7934">
                      <a:solidFill>
                        <a:srgbClr val="000000"/>
                      </a:solidFill>
                      <a:prstDash val="solid"/>
                    </a:lnT>
                    <a:lnB w="79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40"/>
                        </a:spcBef>
                        <a:tabLst>
                          <a:tab pos="636270" algn="l"/>
                        </a:tabLst>
                      </a:pPr>
                      <a:r>
                        <a:rPr sz="750" dirty="0">
                          <a:latin typeface="Helvetica"/>
                          <a:cs typeface="Helvetica"/>
                        </a:rPr>
                        <a:t>1..*	1..*</a:t>
                      </a:r>
                      <a:endParaRPr sz="750">
                        <a:latin typeface="Helvetica"/>
                        <a:cs typeface="Helvetica"/>
                      </a:endParaRPr>
                    </a:p>
                  </a:txBody>
                  <a:tcPr marL="0" marR="0" marT="5080" marB="0">
                    <a:lnL w="7934">
                      <a:solidFill>
                        <a:srgbClr val="000000"/>
                      </a:solidFill>
                      <a:prstDash val="solid"/>
                    </a:lnL>
                    <a:lnR w="7934">
                      <a:solidFill>
                        <a:srgbClr val="000000"/>
                      </a:solidFill>
                      <a:prstDash val="solid"/>
                    </a:lnR>
                    <a:lnB w="10993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750" b="1" dirty="0">
                          <a:latin typeface="Helvetica"/>
                          <a:cs typeface="Helvetica"/>
                        </a:rPr>
                        <a:t>Professor</a:t>
                      </a:r>
                      <a:endParaRPr sz="750">
                        <a:latin typeface="Helvetica"/>
                        <a:cs typeface="Helvetica"/>
                      </a:endParaRPr>
                    </a:p>
                  </a:txBody>
                  <a:tcPr marL="0" marR="0" marT="62230" marB="0">
                    <a:lnL w="7934">
                      <a:solidFill>
                        <a:srgbClr val="000000"/>
                      </a:solidFill>
                      <a:prstDash val="solid"/>
                    </a:lnL>
                    <a:lnR w="7934">
                      <a:solidFill>
                        <a:srgbClr val="000000"/>
                      </a:solidFill>
                      <a:prstDash val="solid"/>
                    </a:lnR>
                    <a:lnT w="7934">
                      <a:solidFill>
                        <a:srgbClr val="000000"/>
                      </a:solidFill>
                      <a:prstDash val="solid"/>
                    </a:lnT>
                    <a:lnB w="793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4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9055" marB="0">
                    <a:lnL w="7934">
                      <a:solidFill>
                        <a:srgbClr val="000000"/>
                      </a:solidFill>
                      <a:prstDash val="solid"/>
                    </a:lnL>
                    <a:lnR w="7934">
                      <a:solidFill>
                        <a:srgbClr val="000000"/>
                      </a:solidFill>
                      <a:prstDash val="solid"/>
                    </a:lnR>
                    <a:lnT w="7934">
                      <a:solidFill>
                        <a:srgbClr val="000000"/>
                      </a:solidFill>
                      <a:prstDash val="solid"/>
                    </a:lnT>
                    <a:lnB w="793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ts val="755"/>
                        </a:lnSpc>
                        <a:tabLst>
                          <a:tab pos="687705" algn="l"/>
                        </a:tabLst>
                      </a:pPr>
                      <a:r>
                        <a:rPr sz="650" dirty="0">
                          <a:latin typeface="Helvetica Neue"/>
                          <a:cs typeface="Helvetica Neue"/>
                        </a:rPr>
                        <a:t>teaches	</a:t>
                      </a:r>
                      <a:r>
                        <a:rPr sz="975" baseline="4273" dirty="0">
                          <a:latin typeface="Helvetica Neue"/>
                          <a:cs typeface="Helvetica Neue"/>
                        </a:rPr>
                        <a:t>is</a:t>
                      </a:r>
                      <a:endParaRPr sz="975" baseline="4273">
                        <a:latin typeface="Helvetica Neue"/>
                        <a:cs typeface="Helvetica Neue"/>
                      </a:endParaRPr>
                    </a:p>
                  </a:txBody>
                  <a:tcPr marL="0" marR="0" marT="0" marB="0">
                    <a:lnL w="7934">
                      <a:solidFill>
                        <a:srgbClr val="000000"/>
                      </a:solidFill>
                      <a:prstDash val="solid"/>
                    </a:lnL>
                    <a:lnR w="7934">
                      <a:solidFill>
                        <a:srgbClr val="000000"/>
                      </a:solidFill>
                      <a:prstDash val="solid"/>
                    </a:lnR>
                    <a:lnT w="10993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230" marB="0">
                    <a:lnL w="7934">
                      <a:solidFill>
                        <a:srgbClr val="000000"/>
                      </a:solidFill>
                      <a:prstDash val="solid"/>
                    </a:lnL>
                    <a:lnR w="7934">
                      <a:solidFill>
                        <a:srgbClr val="000000"/>
                      </a:solidFill>
                      <a:prstDash val="solid"/>
                    </a:lnR>
                    <a:lnT w="7934">
                      <a:solidFill>
                        <a:srgbClr val="000000"/>
                      </a:solidFill>
                      <a:prstDash val="solid"/>
                    </a:lnT>
                    <a:lnB w="793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21</a:t>
            </a:r>
            <a:r>
              <a:rPr spc="50" dirty="0"/>
              <a:t>/45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303908" y="1351974"/>
            <a:ext cx="274955" cy="20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65"/>
              </a:lnSpc>
            </a:pPr>
            <a:r>
              <a:rPr sz="650" spc="15" dirty="0">
                <a:latin typeface="Helvetica Neue"/>
                <a:cs typeface="Helvetica Neue"/>
              </a:rPr>
              <a:t>taught</a:t>
            </a:r>
            <a:endParaRPr sz="650">
              <a:latin typeface="Helvetica Neue"/>
              <a:cs typeface="Helvetica Neue"/>
            </a:endParaRPr>
          </a:p>
          <a:p>
            <a:pPr marL="165735">
              <a:lnSpc>
                <a:spcPts val="765"/>
              </a:lnSpc>
            </a:pPr>
            <a:r>
              <a:rPr sz="650" spc="20" dirty="0">
                <a:latin typeface="Helvetica Neue"/>
                <a:cs typeface="Helvetica Neue"/>
              </a:rPr>
              <a:t>by</a:t>
            </a:r>
            <a:endParaRPr sz="650">
              <a:latin typeface="Helvetica Neue"/>
              <a:cs typeface="Helvetica Neu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6813" y="1915347"/>
            <a:ext cx="3190837" cy="654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1080">
              <a:lnSpc>
                <a:spcPct val="100000"/>
              </a:lnSpc>
            </a:pPr>
            <a:r>
              <a:rPr sz="800" dirty="0">
                <a:latin typeface="Helvetica Neue"/>
                <a:cs typeface="Helvetica Neue"/>
              </a:rPr>
              <a:t>is </a:t>
            </a:r>
            <a:r>
              <a:rPr sz="800" spc="5" dirty="0">
                <a:latin typeface="Helvetica Neue"/>
                <a:cs typeface="Helvetica Neue"/>
              </a:rPr>
              <a:t>taught by </a:t>
            </a:r>
            <a:r>
              <a:rPr sz="800" dirty="0">
                <a:latin typeface="Helvetica Neue"/>
                <a:cs typeface="Helvetica Neue"/>
              </a:rPr>
              <a:t>/</a:t>
            </a:r>
            <a:r>
              <a:rPr sz="800" spc="-85" dirty="0">
                <a:latin typeface="Helvetica Neue"/>
                <a:cs typeface="Helvetica Neue"/>
              </a:rPr>
              <a:t> </a:t>
            </a:r>
            <a:r>
              <a:rPr sz="800" spc="5" dirty="0">
                <a:latin typeface="Helvetica Neue"/>
                <a:cs typeface="Helvetica Neue"/>
              </a:rPr>
              <a:t>teaches</a:t>
            </a:r>
            <a:endParaRPr sz="800" dirty="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50" b="1" spc="-55" dirty="0">
                <a:solidFill>
                  <a:srgbClr val="0000FF"/>
                </a:solidFill>
                <a:latin typeface="Arial"/>
                <a:cs typeface="Arial"/>
              </a:rPr>
              <a:t>Each </a:t>
            </a:r>
            <a:r>
              <a:rPr sz="1050" spc="-80" dirty="0">
                <a:solidFill>
                  <a:srgbClr val="FF0000"/>
                </a:solidFill>
                <a:latin typeface="Arial"/>
                <a:cs typeface="Arial"/>
              </a:rPr>
              <a:t>Course  </a:t>
            </a:r>
            <a:r>
              <a:rPr sz="1050" spc="-60" dirty="0">
                <a:solidFill>
                  <a:srgbClr val="00FF00"/>
                </a:solidFill>
                <a:latin typeface="Arial"/>
                <a:cs typeface="Arial"/>
              </a:rPr>
              <a:t>is </a:t>
            </a:r>
            <a:r>
              <a:rPr sz="1050" spc="-15" dirty="0">
                <a:solidFill>
                  <a:srgbClr val="00FF00"/>
                </a:solidFill>
                <a:latin typeface="Arial"/>
                <a:cs typeface="Arial"/>
              </a:rPr>
              <a:t>taught </a:t>
            </a:r>
            <a:r>
              <a:rPr sz="1050" spc="-65" dirty="0">
                <a:solidFill>
                  <a:srgbClr val="00FF00"/>
                </a:solidFill>
                <a:latin typeface="Arial"/>
                <a:cs typeface="Arial"/>
              </a:rPr>
              <a:t>by </a:t>
            </a:r>
            <a:r>
              <a:rPr sz="1050" b="1" spc="15" dirty="0">
                <a:solidFill>
                  <a:srgbClr val="0000FF"/>
                </a:solidFill>
                <a:latin typeface="Arial"/>
                <a:cs typeface="Arial"/>
              </a:rPr>
              <a:t>at </a:t>
            </a:r>
            <a:r>
              <a:rPr sz="1050" b="1" spc="-40" dirty="0">
                <a:solidFill>
                  <a:srgbClr val="0000FF"/>
                </a:solidFill>
                <a:latin typeface="Arial"/>
                <a:cs typeface="Arial"/>
              </a:rPr>
              <a:t>least </a:t>
            </a:r>
            <a:r>
              <a:rPr sz="1050" b="1" spc="-60" dirty="0">
                <a:solidFill>
                  <a:srgbClr val="0000FF"/>
                </a:solidFill>
                <a:latin typeface="Arial"/>
                <a:cs typeface="Arial"/>
              </a:rPr>
              <a:t>one   </a:t>
            </a:r>
            <a:r>
              <a:rPr sz="105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spc="-60" dirty="0">
                <a:solidFill>
                  <a:srgbClr val="FF0000"/>
                </a:solidFill>
                <a:latin typeface="Arial"/>
                <a:cs typeface="Arial"/>
              </a:rPr>
              <a:t>Professor</a:t>
            </a:r>
            <a:endParaRPr sz="10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050" b="1" spc="-55" dirty="0">
                <a:solidFill>
                  <a:srgbClr val="0000FF"/>
                </a:solidFill>
                <a:latin typeface="Arial"/>
                <a:cs typeface="Arial"/>
              </a:rPr>
              <a:t>Each </a:t>
            </a:r>
            <a:r>
              <a:rPr sz="1050" spc="-60" dirty="0">
                <a:solidFill>
                  <a:srgbClr val="FF0000"/>
                </a:solidFill>
                <a:latin typeface="Arial"/>
                <a:cs typeface="Arial"/>
              </a:rPr>
              <a:t>Professor  </a:t>
            </a:r>
            <a:r>
              <a:rPr sz="1050" spc="-70" dirty="0">
                <a:solidFill>
                  <a:srgbClr val="00FF00"/>
                </a:solidFill>
                <a:latin typeface="Arial"/>
                <a:cs typeface="Arial"/>
              </a:rPr>
              <a:t>teaches  </a:t>
            </a:r>
            <a:r>
              <a:rPr sz="1050" b="1" spc="15" dirty="0">
                <a:solidFill>
                  <a:srgbClr val="0000FF"/>
                </a:solidFill>
                <a:latin typeface="Arial"/>
                <a:cs typeface="Arial"/>
              </a:rPr>
              <a:t>at </a:t>
            </a:r>
            <a:r>
              <a:rPr sz="1050" b="1" spc="-40" dirty="0">
                <a:solidFill>
                  <a:srgbClr val="0000FF"/>
                </a:solidFill>
                <a:latin typeface="Arial"/>
                <a:cs typeface="Arial"/>
              </a:rPr>
              <a:t>least  </a:t>
            </a:r>
            <a:r>
              <a:rPr sz="1050" b="1" spc="-60" dirty="0">
                <a:solidFill>
                  <a:srgbClr val="0000FF"/>
                </a:solidFill>
                <a:latin typeface="Arial"/>
                <a:cs typeface="Arial"/>
              </a:rPr>
              <a:t>one</a:t>
            </a:r>
            <a:r>
              <a:rPr sz="105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FF0000"/>
                </a:solidFill>
                <a:latin typeface="Arial"/>
                <a:cs typeface="Arial"/>
              </a:rPr>
              <a:t>Course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6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8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83867" y="308000"/>
            <a:ext cx="14401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‘NLG</a:t>
            </a:r>
            <a:r>
              <a:rPr sz="1400" spc="114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pipeline’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9994" y="1099244"/>
            <a:ext cx="4082474" cy="1504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22</a:t>
            </a:r>
            <a:r>
              <a:rPr spc="50" dirty="0"/>
              <a:t>/45</a:t>
            </a:r>
          </a:p>
        </p:txBody>
      </p:sp>
      <p:sp>
        <p:nvSpPr>
          <p:cNvPr id="23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5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5134" y="308000"/>
            <a:ext cx="35179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NLG,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principal </a:t>
            </a: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approaches  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to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generate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text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551" y="109865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551" y="128844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327" y="1478254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327" y="1781911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551" y="197926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4395" y="1004615"/>
            <a:ext cx="3890455" cy="1706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2912745" indent="-171450">
              <a:lnSpc>
                <a:spcPct val="113199"/>
              </a:lnSpc>
              <a:buFont typeface="Arial" panose="020B0604020202020204" pitchFamily="34" charset="0"/>
              <a:buChar char="•"/>
            </a:pPr>
            <a:r>
              <a:rPr sz="1050" spc="-80" dirty="0">
                <a:latin typeface="Arial"/>
                <a:cs typeface="Arial"/>
              </a:rPr>
              <a:t>Canned</a:t>
            </a:r>
            <a:r>
              <a:rPr lang="en-US" sz="1050" spc="-8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text  </a:t>
            </a:r>
            <a:endParaRPr lang="en-US" sz="1050" dirty="0">
              <a:latin typeface="Arial"/>
              <a:cs typeface="Arial"/>
            </a:endParaRPr>
          </a:p>
          <a:p>
            <a:pPr marL="184150" marR="2912745" indent="-171450">
              <a:lnSpc>
                <a:spcPct val="113199"/>
              </a:lnSpc>
              <a:buFont typeface="Arial" panose="020B0604020202020204" pitchFamily="34" charset="0"/>
              <a:buChar char="•"/>
            </a:pPr>
            <a:r>
              <a:rPr sz="1050" spc="-55" dirty="0">
                <a:latin typeface="Arial"/>
                <a:cs typeface="Arial"/>
              </a:rPr>
              <a:t>Templat</a:t>
            </a:r>
            <a:r>
              <a:rPr lang="en-US" sz="1050" spc="-55" dirty="0">
                <a:latin typeface="Arial"/>
                <a:cs typeface="Arial"/>
              </a:rPr>
              <a:t>e</a:t>
            </a:r>
            <a:r>
              <a:rPr sz="1050" spc="-55" dirty="0">
                <a:latin typeface="Arial"/>
                <a:cs typeface="Arial"/>
              </a:rPr>
              <a:t>s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00" spc="-20" dirty="0">
                <a:latin typeface="Arial"/>
                <a:cs typeface="Arial"/>
              </a:rPr>
              <a:t>Notably for </a:t>
            </a:r>
            <a:r>
              <a:rPr sz="1000" spc="-45" dirty="0">
                <a:latin typeface="Arial"/>
                <a:cs typeface="Arial"/>
              </a:rPr>
              <a:t>English </a:t>
            </a:r>
            <a:r>
              <a:rPr sz="1000" spc="-55" dirty="0">
                <a:latin typeface="Arial"/>
                <a:cs typeface="Arial"/>
                <a:hlinkClick r:id="rId5" action="ppaction://hlinksldjump"/>
              </a:rPr>
              <a:t>[Fuchs </a:t>
            </a:r>
            <a:r>
              <a:rPr sz="1000" spc="-20" dirty="0">
                <a:latin typeface="Arial"/>
                <a:cs typeface="Arial"/>
                <a:hlinkClick r:id="rId5" action="ppaction://hlinksldjump"/>
              </a:rPr>
              <a:t>et al.(2010),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  <a:hlinkClick r:id="rId6" action="ppaction://hlinksldjump"/>
              </a:rPr>
              <a:t>Schwitter </a:t>
            </a:r>
            <a:r>
              <a:rPr sz="1000" spc="-20" dirty="0">
                <a:latin typeface="Arial"/>
                <a:cs typeface="Arial"/>
                <a:hlinkClick r:id="rId6" action="ppaction://hlinksldjump"/>
              </a:rPr>
              <a:t>et al.(2008), 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  <a:hlinkClick r:id="rId6" action="ppaction://hlinksldjump"/>
              </a:rPr>
              <a:t>Third </a:t>
            </a:r>
            <a:r>
              <a:rPr sz="1000" spc="-20" dirty="0">
                <a:latin typeface="Arial"/>
                <a:cs typeface="Arial"/>
                <a:hlinkClick r:id="rId6" action="ppaction://hlinksldjump"/>
              </a:rPr>
              <a:t>et al.(2011)</a:t>
            </a:r>
            <a:r>
              <a:rPr sz="1000" spc="-20" dirty="0">
                <a:latin typeface="Arial"/>
                <a:cs typeface="Arial"/>
              </a:rPr>
              <a:t>, </a:t>
            </a:r>
            <a:r>
              <a:rPr sz="1000" spc="-40" dirty="0">
                <a:latin typeface="Arial"/>
                <a:cs typeface="Arial"/>
                <a:hlinkClick r:id="rId5" action="ppaction://hlinksldjump"/>
              </a:rPr>
              <a:t>Curland </a:t>
            </a:r>
            <a:r>
              <a:rPr sz="1000" spc="-55" dirty="0">
                <a:latin typeface="Arial"/>
                <a:cs typeface="Arial"/>
                <a:hlinkClick r:id="rId5" action="ppaction://hlinksldjump"/>
              </a:rPr>
              <a:t>and </a:t>
            </a:r>
            <a:r>
              <a:rPr sz="1000" spc="70" dirty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1000" spc="-20" dirty="0">
                <a:latin typeface="Arial"/>
                <a:cs typeface="Arial"/>
                <a:hlinkClick r:id="rId5" action="ppaction://hlinksldjump"/>
              </a:rPr>
              <a:t>Halpin(2007)],</a:t>
            </a:r>
            <a:endParaRPr sz="1000" dirty="0">
              <a:latin typeface="Arial"/>
              <a:cs typeface="Arial"/>
            </a:endParaRPr>
          </a:p>
          <a:p>
            <a:pPr marL="469900" lvl="1">
              <a:lnSpc>
                <a:spcPts val="1195"/>
              </a:lnSpc>
            </a:pPr>
            <a:r>
              <a:rPr sz="1000" spc="-5" dirty="0">
                <a:latin typeface="Arial"/>
                <a:cs typeface="Arial"/>
              </a:rPr>
              <a:t>but </a:t>
            </a:r>
            <a:r>
              <a:rPr sz="1000" spc="-60" dirty="0">
                <a:latin typeface="Arial"/>
                <a:cs typeface="Arial"/>
              </a:rPr>
              <a:t>also  </a:t>
            </a:r>
            <a:r>
              <a:rPr sz="1000" spc="-25" dirty="0">
                <a:latin typeface="Arial"/>
                <a:cs typeface="Arial"/>
              </a:rPr>
              <a:t>other </a:t>
            </a:r>
            <a:r>
              <a:rPr sz="1000" spc="-65" dirty="0">
                <a:latin typeface="Arial"/>
                <a:cs typeface="Arial"/>
              </a:rPr>
              <a:t>languages  </a:t>
            </a:r>
            <a:r>
              <a:rPr sz="1000" spc="-35" dirty="0">
                <a:latin typeface="Arial"/>
                <a:cs typeface="Arial"/>
                <a:hlinkClick r:id="rId5" action="ppaction://hlinksldjump"/>
              </a:rPr>
              <a:t>[Jarrar </a:t>
            </a:r>
            <a:r>
              <a:rPr sz="1000" spc="-20" dirty="0">
                <a:latin typeface="Arial"/>
                <a:cs typeface="Arial"/>
                <a:hlinkClick r:id="rId5" action="ppaction://hlinksldjump"/>
              </a:rPr>
              <a:t>et al.(2006)]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(see 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list)</a:t>
            </a:r>
            <a:endParaRPr sz="1000" dirty="0">
              <a:latin typeface="Arial"/>
              <a:cs typeface="Arial"/>
            </a:endParaRPr>
          </a:p>
          <a:p>
            <a:pPr marL="184150" marR="400050" indent="-171450">
              <a:lnSpc>
                <a:spcPct val="102600"/>
              </a:lnSpc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sz="1050" spc="-65" dirty="0">
                <a:latin typeface="Arial"/>
                <a:cs typeface="Arial"/>
              </a:rPr>
              <a:t>Grammar engines, </a:t>
            </a:r>
            <a:r>
              <a:rPr sz="1050" spc="-75" dirty="0">
                <a:latin typeface="Arial"/>
                <a:cs typeface="Arial"/>
              </a:rPr>
              <a:t>such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spc="-20" dirty="0">
                <a:latin typeface="Arial"/>
                <a:cs typeface="Arial"/>
                <a:hlinkClick r:id="rId7" action="ppaction://hlinksldjump"/>
              </a:rPr>
              <a:t>[Kuhn(2013)],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Grammatical  </a:t>
            </a:r>
            <a:r>
              <a:rPr sz="1050" spc="-60" dirty="0">
                <a:latin typeface="Arial"/>
                <a:cs typeface="Arial"/>
              </a:rPr>
              <a:t>Framework </a:t>
            </a:r>
            <a:r>
              <a:rPr sz="1050" spc="-70" dirty="0">
                <a:latin typeface="Arial"/>
                <a:cs typeface="Arial"/>
              </a:rPr>
              <a:t>(</a:t>
            </a:r>
            <a:r>
              <a:rPr sz="1000" spc="-70" dirty="0">
                <a:latin typeface="Monaco"/>
                <a:cs typeface="Monaco"/>
                <a:hlinkClick r:id="rId8"/>
              </a:rPr>
              <a:t>http://www.grammaticalframework.org/</a:t>
            </a:r>
            <a:r>
              <a:rPr sz="1050" spc="-70" dirty="0">
                <a:latin typeface="Arial"/>
                <a:cs typeface="Arial"/>
              </a:rPr>
              <a:t>),  </a:t>
            </a:r>
            <a:r>
              <a:rPr sz="1050" spc="-55" dirty="0">
                <a:latin typeface="Arial"/>
                <a:cs typeface="Arial"/>
              </a:rPr>
              <a:t>SimpleNLG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23/45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0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45134" y="308000"/>
            <a:ext cx="351790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NLG,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principal </a:t>
            </a:r>
            <a:r>
              <a:rPr sz="1400" spc="-90" dirty="0">
                <a:solidFill>
                  <a:srgbClr val="46AA78"/>
                </a:solidFill>
                <a:latin typeface="Arial"/>
                <a:cs typeface="Arial"/>
              </a:rPr>
              <a:t>approaches  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to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generate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text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551" y="109865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551" y="128844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327" y="1478254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327" y="1781911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551" y="197926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16572" y="1004615"/>
            <a:ext cx="4098278" cy="19118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795" marR="2912745" indent="-171450">
              <a:lnSpc>
                <a:spcPct val="113199"/>
              </a:lnSpc>
              <a:buFont typeface="Arial" panose="020B0604020202020204" pitchFamily="34" charset="0"/>
              <a:buChar char="•"/>
            </a:pPr>
            <a:r>
              <a:rPr sz="1050" spc="-80" dirty="0">
                <a:latin typeface="Arial"/>
                <a:cs typeface="Arial"/>
              </a:rPr>
              <a:t>Canned </a:t>
            </a:r>
            <a:r>
              <a:rPr sz="1050" dirty="0">
                <a:latin typeface="Arial"/>
                <a:cs typeface="Arial"/>
              </a:rPr>
              <a:t>text  </a:t>
            </a:r>
            <a:endParaRPr lang="en-US" sz="1050" dirty="0">
              <a:latin typeface="Arial"/>
              <a:cs typeface="Arial"/>
            </a:endParaRPr>
          </a:p>
          <a:p>
            <a:pPr marL="391795" marR="2912745" indent="-171450">
              <a:lnSpc>
                <a:spcPct val="113199"/>
              </a:lnSpc>
              <a:buFont typeface="Arial" panose="020B0604020202020204" pitchFamily="34" charset="0"/>
              <a:buChar char="•"/>
            </a:pPr>
            <a:r>
              <a:rPr sz="1050" spc="-55" dirty="0">
                <a:latin typeface="Arial"/>
                <a:cs typeface="Arial"/>
              </a:rPr>
              <a:t>Templates</a:t>
            </a:r>
            <a:endParaRPr sz="1050" dirty="0">
              <a:latin typeface="Arial"/>
              <a:cs typeface="Arial"/>
            </a:endParaRPr>
          </a:p>
          <a:p>
            <a:pPr marL="668655" marR="5080" indent="-17145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00" spc="-20" dirty="0">
                <a:latin typeface="Arial"/>
                <a:cs typeface="Arial"/>
              </a:rPr>
              <a:t>Notably for </a:t>
            </a:r>
            <a:r>
              <a:rPr sz="1000" spc="-45" dirty="0">
                <a:latin typeface="Arial"/>
                <a:cs typeface="Arial"/>
              </a:rPr>
              <a:t>English </a:t>
            </a:r>
            <a:r>
              <a:rPr sz="1000" spc="-55" dirty="0">
                <a:latin typeface="Arial"/>
                <a:cs typeface="Arial"/>
                <a:hlinkClick r:id="rId5" action="ppaction://hlinksldjump"/>
              </a:rPr>
              <a:t>[Fuchs </a:t>
            </a:r>
            <a:r>
              <a:rPr sz="1000" spc="-20" dirty="0">
                <a:latin typeface="Arial"/>
                <a:cs typeface="Arial"/>
                <a:hlinkClick r:id="rId5" action="ppaction://hlinksldjump"/>
              </a:rPr>
              <a:t>et al.(2010),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  <a:hlinkClick r:id="rId6" action="ppaction://hlinksldjump"/>
              </a:rPr>
              <a:t>Schwitter </a:t>
            </a:r>
            <a:r>
              <a:rPr sz="1000" spc="-20" dirty="0">
                <a:latin typeface="Arial"/>
                <a:cs typeface="Arial"/>
                <a:hlinkClick r:id="rId6" action="ppaction://hlinksldjump"/>
              </a:rPr>
              <a:t>et al.(2008), 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  <a:hlinkClick r:id="rId6" action="ppaction://hlinksldjump"/>
              </a:rPr>
              <a:t>Third </a:t>
            </a:r>
            <a:r>
              <a:rPr sz="1000" spc="-20" dirty="0">
                <a:latin typeface="Arial"/>
                <a:cs typeface="Arial"/>
                <a:hlinkClick r:id="rId6" action="ppaction://hlinksldjump"/>
              </a:rPr>
              <a:t>et al.(2011)</a:t>
            </a:r>
            <a:r>
              <a:rPr sz="1000" spc="-20" dirty="0">
                <a:latin typeface="Arial"/>
                <a:cs typeface="Arial"/>
              </a:rPr>
              <a:t>, </a:t>
            </a:r>
            <a:r>
              <a:rPr sz="1000" spc="-40" dirty="0">
                <a:latin typeface="Arial"/>
                <a:cs typeface="Arial"/>
                <a:hlinkClick r:id="rId5" action="ppaction://hlinksldjump"/>
              </a:rPr>
              <a:t>Curland </a:t>
            </a:r>
            <a:r>
              <a:rPr sz="1000" spc="-55" dirty="0">
                <a:latin typeface="Arial"/>
                <a:cs typeface="Arial"/>
                <a:hlinkClick r:id="rId5" action="ppaction://hlinksldjump"/>
              </a:rPr>
              <a:t>and </a:t>
            </a:r>
            <a:r>
              <a:rPr sz="1000" spc="70" dirty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1000" spc="-20" dirty="0">
                <a:latin typeface="Arial"/>
                <a:cs typeface="Arial"/>
                <a:hlinkClick r:id="rId5" action="ppaction://hlinksldjump"/>
              </a:rPr>
              <a:t>Halpin(2007)],</a:t>
            </a:r>
            <a:endParaRPr sz="1000" dirty="0">
              <a:latin typeface="Arial"/>
              <a:cs typeface="Arial"/>
            </a:endParaRPr>
          </a:p>
          <a:p>
            <a:pPr marL="220345" indent="276860">
              <a:lnSpc>
                <a:spcPts val="1195"/>
              </a:lnSpc>
            </a:pP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spc="-5" dirty="0" smtClean="0">
                <a:latin typeface="Arial"/>
                <a:cs typeface="Arial"/>
              </a:rPr>
              <a:t>    </a:t>
            </a:r>
            <a:r>
              <a:rPr sz="1000" spc="-5" dirty="0" smtClean="0">
                <a:latin typeface="Arial"/>
                <a:cs typeface="Arial"/>
              </a:rPr>
              <a:t>but </a:t>
            </a:r>
            <a:r>
              <a:rPr sz="1000" spc="-60" dirty="0">
                <a:latin typeface="Arial"/>
                <a:cs typeface="Arial"/>
              </a:rPr>
              <a:t>also  </a:t>
            </a:r>
            <a:r>
              <a:rPr sz="1000" spc="-25" dirty="0">
                <a:latin typeface="Arial"/>
                <a:cs typeface="Arial"/>
              </a:rPr>
              <a:t>other </a:t>
            </a:r>
            <a:r>
              <a:rPr sz="1000" spc="-65" dirty="0">
                <a:latin typeface="Arial"/>
                <a:cs typeface="Arial"/>
              </a:rPr>
              <a:t>languages  </a:t>
            </a:r>
            <a:r>
              <a:rPr sz="1000" spc="-35" dirty="0">
                <a:latin typeface="Arial"/>
                <a:cs typeface="Arial"/>
                <a:hlinkClick r:id="rId5" action="ppaction://hlinksldjump"/>
              </a:rPr>
              <a:t>[Jarrar </a:t>
            </a:r>
            <a:r>
              <a:rPr sz="1000" spc="-20" dirty="0">
                <a:latin typeface="Arial"/>
                <a:cs typeface="Arial"/>
                <a:hlinkClick r:id="rId5" action="ppaction://hlinksldjump"/>
              </a:rPr>
              <a:t>et al.(2006)]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75" dirty="0">
                <a:latin typeface="Arial"/>
                <a:cs typeface="Arial"/>
              </a:rPr>
              <a:t>(see 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5" dirty="0">
                <a:latin typeface="Arial"/>
                <a:cs typeface="Arial"/>
              </a:rPr>
              <a:t>list)</a:t>
            </a:r>
            <a:endParaRPr sz="1000" dirty="0">
              <a:latin typeface="Arial"/>
              <a:cs typeface="Arial"/>
            </a:endParaRPr>
          </a:p>
          <a:p>
            <a:pPr marL="391795" marR="400050" indent="-171450">
              <a:lnSpc>
                <a:spcPct val="102600"/>
              </a:lnSpc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sz="1050" spc="-65" dirty="0">
                <a:latin typeface="Arial"/>
                <a:cs typeface="Arial"/>
              </a:rPr>
              <a:t>Grammar engines, </a:t>
            </a:r>
            <a:r>
              <a:rPr sz="1050" spc="-75" dirty="0">
                <a:latin typeface="Arial"/>
                <a:cs typeface="Arial"/>
              </a:rPr>
              <a:t>such </a:t>
            </a:r>
            <a:r>
              <a:rPr sz="1050" spc="-110" dirty="0">
                <a:latin typeface="Arial"/>
                <a:cs typeface="Arial"/>
              </a:rPr>
              <a:t>as </a:t>
            </a:r>
            <a:r>
              <a:rPr sz="1050" spc="-20" dirty="0">
                <a:latin typeface="Arial"/>
                <a:cs typeface="Arial"/>
                <a:hlinkClick r:id="rId7" action="ppaction://hlinksldjump"/>
              </a:rPr>
              <a:t>[Kuhn(2013)],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Grammatical  </a:t>
            </a:r>
            <a:r>
              <a:rPr sz="1050" spc="-60" dirty="0">
                <a:latin typeface="Arial"/>
                <a:cs typeface="Arial"/>
              </a:rPr>
              <a:t>Framework </a:t>
            </a:r>
            <a:r>
              <a:rPr sz="1050" spc="-70" dirty="0">
                <a:latin typeface="Arial"/>
                <a:cs typeface="Arial"/>
              </a:rPr>
              <a:t>(</a:t>
            </a:r>
            <a:r>
              <a:rPr sz="1000" spc="-70" dirty="0">
                <a:latin typeface="Monaco"/>
                <a:cs typeface="Monaco"/>
                <a:hlinkClick r:id="rId8"/>
              </a:rPr>
              <a:t>http://www.grammaticalframework.org/</a:t>
            </a:r>
            <a:r>
              <a:rPr sz="1050" spc="-70" dirty="0">
                <a:latin typeface="Arial"/>
                <a:cs typeface="Arial"/>
              </a:rPr>
              <a:t>),  </a:t>
            </a:r>
            <a:r>
              <a:rPr sz="1050" spc="-55" dirty="0">
                <a:latin typeface="Arial"/>
                <a:cs typeface="Arial"/>
              </a:rPr>
              <a:t>SimpleNLG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050" i="1" spc="405" dirty="0">
                <a:solidFill>
                  <a:srgbClr val="46AA78"/>
                </a:solidFill>
                <a:latin typeface="Menlo"/>
                <a:cs typeface="Menlo"/>
              </a:rPr>
              <a:t>⇒</a:t>
            </a:r>
            <a:r>
              <a:rPr sz="1050" i="1" spc="-70" dirty="0">
                <a:solidFill>
                  <a:srgbClr val="46AA78"/>
                </a:solidFill>
                <a:latin typeface="Menlo"/>
                <a:cs typeface="Menlo"/>
              </a:rPr>
              <a:t> </a:t>
            </a:r>
            <a:r>
              <a:rPr sz="1050" spc="-40" dirty="0">
                <a:solidFill>
                  <a:srgbClr val="0000FF"/>
                </a:solidFill>
                <a:latin typeface="Arial"/>
                <a:cs typeface="Arial"/>
              </a:rPr>
              <a:t>CNL, </a:t>
            </a:r>
            <a:r>
              <a:rPr sz="1050" spc="-55" dirty="0">
                <a:solidFill>
                  <a:srgbClr val="0000FF"/>
                </a:solidFill>
                <a:latin typeface="Arial"/>
                <a:cs typeface="Arial"/>
              </a:rPr>
              <a:t>NLG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23/45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0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9915" y="308000"/>
            <a:ext cx="3628390" cy="464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spc="-95" dirty="0">
                <a:solidFill>
                  <a:srgbClr val="46AA78"/>
                </a:solidFill>
                <a:latin typeface="Arial"/>
                <a:cs typeface="Arial"/>
              </a:rPr>
              <a:t>Business 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rules/conceptual data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models 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</a:t>
            </a:r>
            <a:r>
              <a:rPr sz="1400" spc="5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logic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110"/>
              </a:spcBef>
            </a:pP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reconstruction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30539" y="1871649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59494" y="1871649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52041" y="2081682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80997" y="2081682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567" y="0"/>
                </a:lnTo>
              </a:path>
            </a:pathLst>
          </a:custGeom>
          <a:ln w="5054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47294" y="1524444"/>
            <a:ext cx="3730625" cy="559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35" dirty="0">
                <a:latin typeface="Arial"/>
                <a:cs typeface="Arial"/>
              </a:rPr>
              <a:t>BR:  </a:t>
            </a:r>
            <a:r>
              <a:rPr sz="1050" b="1" spc="-55" dirty="0">
                <a:solidFill>
                  <a:srgbClr val="0000FF"/>
                </a:solidFill>
                <a:latin typeface="Arial"/>
                <a:cs typeface="Arial"/>
              </a:rPr>
              <a:t>Each </a:t>
            </a:r>
            <a:r>
              <a:rPr sz="1050" spc="-80" dirty="0">
                <a:solidFill>
                  <a:srgbClr val="FF0000"/>
                </a:solidFill>
                <a:latin typeface="Arial"/>
                <a:cs typeface="Arial"/>
              </a:rPr>
              <a:t>Course  </a:t>
            </a:r>
            <a:r>
              <a:rPr sz="1050" spc="-60" dirty="0">
                <a:solidFill>
                  <a:srgbClr val="00FF00"/>
                </a:solidFill>
                <a:latin typeface="Arial"/>
                <a:cs typeface="Arial"/>
              </a:rPr>
              <a:t>is </a:t>
            </a:r>
            <a:r>
              <a:rPr sz="1050" spc="-15" dirty="0">
                <a:solidFill>
                  <a:srgbClr val="00FF00"/>
                </a:solidFill>
                <a:latin typeface="Arial"/>
                <a:cs typeface="Arial"/>
              </a:rPr>
              <a:t>taught </a:t>
            </a:r>
            <a:r>
              <a:rPr sz="1050" spc="-65" dirty="0">
                <a:solidFill>
                  <a:srgbClr val="00FF00"/>
                </a:solidFill>
                <a:latin typeface="Arial"/>
                <a:cs typeface="Arial"/>
              </a:rPr>
              <a:t>by </a:t>
            </a:r>
            <a:r>
              <a:rPr sz="1050" b="1" spc="15" dirty="0">
                <a:solidFill>
                  <a:srgbClr val="0000FF"/>
                </a:solidFill>
                <a:latin typeface="Arial"/>
                <a:cs typeface="Arial"/>
              </a:rPr>
              <a:t>at </a:t>
            </a:r>
            <a:r>
              <a:rPr sz="1050" b="1" spc="-40" dirty="0">
                <a:solidFill>
                  <a:srgbClr val="0000FF"/>
                </a:solidFill>
                <a:latin typeface="Arial"/>
                <a:cs typeface="Arial"/>
              </a:rPr>
              <a:t>least </a:t>
            </a:r>
            <a:r>
              <a:rPr sz="1050" b="1" spc="-60" dirty="0">
                <a:solidFill>
                  <a:srgbClr val="0000FF"/>
                </a:solidFill>
                <a:latin typeface="Arial"/>
                <a:cs typeface="Arial"/>
              </a:rPr>
              <a:t>one   </a:t>
            </a:r>
            <a:r>
              <a:rPr sz="1050" b="1" spc="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spc="-60" dirty="0">
                <a:solidFill>
                  <a:srgbClr val="FF0000"/>
                </a:solidFill>
                <a:latin typeface="Arial"/>
                <a:cs typeface="Arial"/>
              </a:rPr>
              <a:t>Professor</a:t>
            </a:r>
            <a:endParaRPr sz="1050" dirty="0">
              <a:latin typeface="Arial"/>
              <a:cs typeface="Arial"/>
            </a:endParaRPr>
          </a:p>
          <a:p>
            <a:pPr marL="12700" marR="5080">
              <a:lnSpc>
                <a:spcPct val="125299"/>
              </a:lnSpc>
            </a:pPr>
            <a:r>
              <a:rPr sz="1050" spc="-40" dirty="0">
                <a:latin typeface="Arial"/>
                <a:cs typeface="Arial"/>
              </a:rPr>
              <a:t>FOL: </a:t>
            </a:r>
            <a:r>
              <a:rPr sz="1050" i="1" spc="-50" dirty="0">
                <a:solidFill>
                  <a:srgbClr val="0000FF"/>
                </a:solidFill>
                <a:latin typeface="Menlo"/>
                <a:cs typeface="Menlo"/>
              </a:rPr>
              <a:t>∀</a:t>
            </a:r>
            <a:r>
              <a:rPr sz="1050" i="1" spc="-50" dirty="0">
                <a:latin typeface="Arial"/>
                <a:cs typeface="Arial"/>
              </a:rPr>
              <a:t>x </a:t>
            </a:r>
            <a:r>
              <a:rPr sz="1050" spc="-50" dirty="0">
                <a:latin typeface="Arial"/>
                <a:cs typeface="Arial"/>
              </a:rPr>
              <a:t>(</a:t>
            </a:r>
            <a:r>
              <a:rPr sz="1050" spc="-50" dirty="0">
                <a:solidFill>
                  <a:srgbClr val="FF0000"/>
                </a:solidFill>
                <a:latin typeface="Arial"/>
                <a:cs typeface="Arial"/>
              </a:rPr>
              <a:t>Course</a:t>
            </a:r>
            <a:r>
              <a:rPr sz="1050" spc="-50" dirty="0">
                <a:latin typeface="Arial"/>
                <a:cs typeface="Arial"/>
              </a:rPr>
              <a:t>(</a:t>
            </a:r>
            <a:r>
              <a:rPr sz="1050" i="1" spc="-50" dirty="0">
                <a:latin typeface="Arial"/>
                <a:cs typeface="Arial"/>
              </a:rPr>
              <a:t>x </a:t>
            </a:r>
            <a:r>
              <a:rPr sz="1050" spc="50" dirty="0">
                <a:latin typeface="Arial"/>
                <a:cs typeface="Arial"/>
              </a:rPr>
              <a:t>) </a:t>
            </a:r>
            <a:r>
              <a:rPr sz="1050" i="1" spc="405" dirty="0">
                <a:latin typeface="Menlo"/>
                <a:cs typeface="Menlo"/>
              </a:rPr>
              <a:t>→ </a:t>
            </a:r>
            <a:r>
              <a:rPr sz="1050" i="1" spc="-50" dirty="0">
                <a:solidFill>
                  <a:srgbClr val="0000FF"/>
                </a:solidFill>
                <a:latin typeface="Menlo"/>
                <a:cs typeface="Menlo"/>
              </a:rPr>
              <a:t>∃</a:t>
            </a:r>
            <a:r>
              <a:rPr sz="1050" i="1" spc="-50" dirty="0">
                <a:latin typeface="Arial"/>
                <a:cs typeface="Arial"/>
              </a:rPr>
              <a:t>y </a:t>
            </a:r>
            <a:r>
              <a:rPr sz="1050" spc="-20" dirty="0">
                <a:latin typeface="Arial"/>
                <a:cs typeface="Arial"/>
              </a:rPr>
              <a:t>(</a:t>
            </a:r>
            <a:r>
              <a:rPr sz="1050" spc="-20" dirty="0">
                <a:solidFill>
                  <a:srgbClr val="00FF00"/>
                </a:solidFill>
                <a:latin typeface="Arial"/>
                <a:cs typeface="Arial"/>
              </a:rPr>
              <a:t>is </a:t>
            </a:r>
            <a:r>
              <a:rPr sz="1050" spc="-15" dirty="0">
                <a:solidFill>
                  <a:srgbClr val="00FF00"/>
                </a:solidFill>
                <a:latin typeface="Arial"/>
                <a:cs typeface="Arial"/>
              </a:rPr>
              <a:t>taught </a:t>
            </a:r>
            <a:r>
              <a:rPr sz="1050" spc="-5" dirty="0">
                <a:solidFill>
                  <a:srgbClr val="00FF00"/>
                </a:solidFill>
                <a:latin typeface="Arial"/>
                <a:cs typeface="Arial"/>
              </a:rPr>
              <a:t>by</a:t>
            </a:r>
            <a:r>
              <a:rPr sz="1050" spc="-5" dirty="0">
                <a:latin typeface="Arial"/>
                <a:cs typeface="Arial"/>
              </a:rPr>
              <a:t>(</a:t>
            </a:r>
            <a:r>
              <a:rPr sz="1050" i="1" spc="-5" dirty="0">
                <a:latin typeface="Arial"/>
                <a:cs typeface="Arial"/>
              </a:rPr>
              <a:t>x, </a:t>
            </a:r>
            <a:r>
              <a:rPr sz="1050" i="1" spc="-45" dirty="0">
                <a:latin typeface="Arial"/>
                <a:cs typeface="Arial"/>
              </a:rPr>
              <a:t>y </a:t>
            </a:r>
            <a:r>
              <a:rPr sz="1050" spc="50" dirty="0">
                <a:latin typeface="Arial"/>
                <a:cs typeface="Arial"/>
              </a:rPr>
              <a:t>) </a:t>
            </a:r>
            <a:r>
              <a:rPr sz="1050" i="1" spc="60" dirty="0">
                <a:latin typeface="Menlo"/>
                <a:cs typeface="Menlo"/>
              </a:rPr>
              <a:t>∧ </a:t>
            </a:r>
            <a:r>
              <a:rPr sz="1050" spc="-50" dirty="0">
                <a:solidFill>
                  <a:srgbClr val="FF0000"/>
                </a:solidFill>
                <a:latin typeface="Arial"/>
                <a:cs typeface="Arial"/>
              </a:rPr>
              <a:t>Professor</a:t>
            </a:r>
            <a:r>
              <a:rPr sz="1050" spc="-50" dirty="0">
                <a:latin typeface="Arial"/>
                <a:cs typeface="Arial"/>
              </a:rPr>
              <a:t>(</a:t>
            </a:r>
            <a:r>
              <a:rPr sz="1050" i="1" spc="-50" dirty="0">
                <a:latin typeface="Arial"/>
                <a:cs typeface="Arial"/>
              </a:rPr>
              <a:t>y </a:t>
            </a:r>
            <a:r>
              <a:rPr sz="1050" spc="50" dirty="0">
                <a:latin typeface="Arial"/>
                <a:cs typeface="Arial"/>
              </a:rPr>
              <a:t>)))  </a:t>
            </a:r>
            <a:r>
              <a:rPr sz="1050" spc="-15" dirty="0">
                <a:latin typeface="Arial"/>
                <a:cs typeface="Arial"/>
              </a:rPr>
              <a:t>DL: </a:t>
            </a:r>
            <a:r>
              <a:rPr sz="1050" spc="-80" dirty="0">
                <a:solidFill>
                  <a:srgbClr val="FF0000"/>
                </a:solidFill>
                <a:latin typeface="Arial"/>
                <a:cs typeface="Arial"/>
              </a:rPr>
              <a:t>Course </a:t>
            </a:r>
            <a:r>
              <a:rPr lang="en-US" sz="1050" dirty="0"/>
              <a:t>⊑</a:t>
            </a:r>
            <a:r>
              <a:rPr sz="1050" i="1" spc="175" dirty="0" smtClean="0">
                <a:latin typeface="Menlo"/>
                <a:cs typeface="Menlo"/>
              </a:rPr>
              <a:t> </a:t>
            </a:r>
            <a:r>
              <a:rPr sz="1050" i="1" spc="-55" dirty="0">
                <a:solidFill>
                  <a:srgbClr val="0000FF"/>
                </a:solidFill>
                <a:latin typeface="Menlo"/>
                <a:cs typeface="Menlo"/>
              </a:rPr>
              <a:t>∃ </a:t>
            </a:r>
            <a:r>
              <a:rPr sz="1050" spc="-60" dirty="0">
                <a:solidFill>
                  <a:srgbClr val="00FF00"/>
                </a:solidFill>
                <a:latin typeface="Arial"/>
                <a:cs typeface="Arial"/>
              </a:rPr>
              <a:t>is </a:t>
            </a:r>
            <a:r>
              <a:rPr sz="1050" spc="-15" dirty="0">
                <a:solidFill>
                  <a:srgbClr val="00FF00"/>
                </a:solidFill>
                <a:latin typeface="Arial"/>
                <a:cs typeface="Arial"/>
              </a:rPr>
              <a:t>taught</a:t>
            </a:r>
            <a:r>
              <a:rPr sz="1050" spc="-3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050" spc="-55" dirty="0">
                <a:solidFill>
                  <a:srgbClr val="00FF00"/>
                </a:solidFill>
                <a:latin typeface="Arial"/>
                <a:cs typeface="Arial"/>
              </a:rPr>
              <a:t>by</a:t>
            </a:r>
            <a:r>
              <a:rPr sz="1050" spc="-55" dirty="0">
                <a:latin typeface="Arial"/>
                <a:cs typeface="Arial"/>
              </a:rPr>
              <a:t>.</a:t>
            </a:r>
            <a:r>
              <a:rPr sz="1050" spc="-55" dirty="0">
                <a:solidFill>
                  <a:srgbClr val="FF0000"/>
                </a:solidFill>
                <a:latin typeface="Arial"/>
                <a:cs typeface="Arial"/>
              </a:rPr>
              <a:t>Professor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24</a:t>
            </a:r>
            <a:r>
              <a:rPr spc="50" dirty="0"/>
              <a:t>/45</a:t>
            </a:r>
          </a:p>
        </p:txBody>
      </p:sp>
      <p:sp>
        <p:nvSpPr>
          <p:cNvPr id="27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9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88528" y="308000"/>
            <a:ext cx="1631314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Example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of</a:t>
            </a:r>
            <a:r>
              <a:rPr sz="1400" spc="16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templates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9994" y="1017211"/>
            <a:ext cx="1951621" cy="868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2051" y="1022320"/>
            <a:ext cx="1915858" cy="858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93484" y="2612351"/>
            <a:ext cx="3357879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latin typeface="Arial"/>
                <a:cs typeface="Arial"/>
              </a:rPr>
              <a:t>for </a:t>
            </a:r>
            <a:r>
              <a:rPr sz="900" spc="-60" dirty="0">
                <a:latin typeface="Arial"/>
                <a:cs typeface="Arial"/>
              </a:rPr>
              <a:t>a  </a:t>
            </a:r>
            <a:r>
              <a:rPr sz="900" spc="-40" dirty="0">
                <a:latin typeface="Arial"/>
                <a:cs typeface="Arial"/>
              </a:rPr>
              <a:t>large </a:t>
            </a:r>
            <a:r>
              <a:rPr sz="900" spc="-15" dirty="0">
                <a:latin typeface="Arial"/>
                <a:cs typeface="Arial"/>
              </a:rPr>
              <a:t>fragment </a:t>
            </a:r>
            <a:r>
              <a:rPr sz="900" spc="-5" dirty="0">
                <a:latin typeface="Arial"/>
                <a:cs typeface="Arial"/>
              </a:rPr>
              <a:t>of ORM, </a:t>
            </a:r>
            <a:r>
              <a:rPr sz="900" spc="-40" dirty="0">
                <a:latin typeface="Arial"/>
                <a:cs typeface="Arial"/>
              </a:rPr>
              <a:t>and </a:t>
            </a:r>
            <a:r>
              <a:rPr sz="900" spc="-45" dirty="0">
                <a:latin typeface="Arial"/>
                <a:cs typeface="Arial"/>
              </a:rPr>
              <a:t>11  </a:t>
            </a:r>
            <a:r>
              <a:rPr sz="900" spc="-50" dirty="0">
                <a:latin typeface="Arial"/>
                <a:cs typeface="Arial"/>
              </a:rPr>
              <a:t>languages  </a:t>
            </a:r>
            <a:r>
              <a:rPr sz="900" spc="-20" dirty="0">
                <a:latin typeface="Arial"/>
                <a:cs typeface="Arial"/>
                <a:hlinkClick r:id="rId5" action="ppaction://hlinksldjump"/>
              </a:rPr>
              <a:t>[Jarrar </a:t>
            </a:r>
            <a:r>
              <a:rPr sz="900" spc="-5" dirty="0">
                <a:latin typeface="Arial"/>
                <a:cs typeface="Arial"/>
                <a:hlinkClick r:id="rId5" action="ppaction://hlinksldjump"/>
              </a:rPr>
              <a:t>et </a:t>
            </a:r>
            <a:r>
              <a:rPr sz="900" spc="105" dirty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900" spc="-10" dirty="0">
                <a:latin typeface="Arial"/>
                <a:cs typeface="Arial"/>
                <a:hlinkClick r:id="rId5" action="ppaction://hlinksldjump"/>
              </a:rPr>
              <a:t>al.(2006)]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25/45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7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20176" y="308000"/>
            <a:ext cx="5676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0743" y="1209840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0743" y="1743113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0743" y="2276386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0253" y="1193292"/>
            <a:ext cx="1504950" cy="1254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070" indent="-166370">
              <a:lnSpc>
                <a:spcPct val="100000"/>
              </a:lnSpc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15" dirty="0">
                <a:solidFill>
                  <a:srgbClr val="46AA78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lain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AutoNum type="arabicPlain"/>
            </a:pPr>
            <a:endParaRPr sz="140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spcBef>
                <a:spcPts val="5"/>
              </a:spcBef>
              <a:buClr>
                <a:srgbClr val="FBFDFC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10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1050" spc="1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1050" spc="-45" dirty="0">
                <a:solidFill>
                  <a:srgbClr val="D9EDE4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lain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lain"/>
            </a:pPr>
            <a:endParaRPr sz="140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FBFDFC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30" dirty="0">
                <a:solidFill>
                  <a:srgbClr val="D9EDE4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1050" spc="10" dirty="0">
                <a:solidFill>
                  <a:srgbClr val="D9EDE4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050" spc="-40" dirty="0">
                <a:solidFill>
                  <a:srgbClr val="D9EDE4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z="600" b="1" spc="-5" dirty="0">
                <a:latin typeface="Arial"/>
                <a:cs typeface="Arial"/>
              </a:rPr>
              <a:t>3</a:t>
            </a:fld>
            <a:r>
              <a:rPr sz="600" b="1" spc="50" dirty="0">
                <a:latin typeface="Arial"/>
                <a:cs typeface="Arial"/>
              </a:rPr>
              <a:t>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9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88528" y="308000"/>
            <a:ext cx="1631314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Example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of</a:t>
            </a:r>
            <a:r>
              <a:rPr sz="1400" spc="16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templates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2525" y="1047305"/>
            <a:ext cx="1913615" cy="293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4359" y="1047305"/>
            <a:ext cx="1913615" cy="293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2525" y="1275117"/>
            <a:ext cx="1159306" cy="293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34359" y="1275117"/>
            <a:ext cx="1139056" cy="2936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2525" y="1502928"/>
            <a:ext cx="1721241" cy="2936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34359" y="1502928"/>
            <a:ext cx="1584554" cy="2936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5306" y="1019462"/>
            <a:ext cx="1933865" cy="8606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39421" y="1024524"/>
            <a:ext cx="1898427" cy="8504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8212" y="1082743"/>
            <a:ext cx="1802764" cy="182245"/>
          </a:xfrm>
          <a:custGeom>
            <a:avLst/>
            <a:gdLst/>
            <a:ahLst/>
            <a:cxnLst/>
            <a:rect l="l" t="t" r="r" b="b"/>
            <a:pathLst>
              <a:path w="1802764" h="182244">
                <a:moveTo>
                  <a:pt x="45562" y="0"/>
                </a:moveTo>
                <a:lnTo>
                  <a:pt x="1756678" y="0"/>
                </a:lnTo>
                <a:lnTo>
                  <a:pt x="1774413" y="3580"/>
                </a:lnTo>
                <a:lnTo>
                  <a:pt x="1788895" y="13344"/>
                </a:lnTo>
                <a:lnTo>
                  <a:pt x="1798660" y="27827"/>
                </a:lnTo>
                <a:lnTo>
                  <a:pt x="1802240" y="45562"/>
                </a:lnTo>
                <a:lnTo>
                  <a:pt x="1802240" y="136686"/>
                </a:lnTo>
                <a:lnTo>
                  <a:pt x="1798660" y="154421"/>
                </a:lnTo>
                <a:lnTo>
                  <a:pt x="1788895" y="168904"/>
                </a:lnTo>
                <a:lnTo>
                  <a:pt x="1774413" y="178668"/>
                </a:lnTo>
                <a:lnTo>
                  <a:pt x="1756678" y="182249"/>
                </a:lnTo>
                <a:lnTo>
                  <a:pt x="45562" y="182249"/>
                </a:lnTo>
                <a:lnTo>
                  <a:pt x="27827" y="178668"/>
                </a:lnTo>
                <a:lnTo>
                  <a:pt x="13344" y="168904"/>
                </a:lnTo>
                <a:lnTo>
                  <a:pt x="3580" y="154421"/>
                </a:lnTo>
                <a:lnTo>
                  <a:pt x="0" y="136686"/>
                </a:lnTo>
                <a:lnTo>
                  <a:pt x="0" y="45562"/>
                </a:lnTo>
                <a:lnTo>
                  <a:pt x="3580" y="27827"/>
                </a:lnTo>
                <a:lnTo>
                  <a:pt x="13344" y="13344"/>
                </a:lnTo>
                <a:lnTo>
                  <a:pt x="27827" y="3580"/>
                </a:lnTo>
                <a:lnTo>
                  <a:pt x="45562" y="0"/>
                </a:lnTo>
                <a:close/>
              </a:path>
            </a:pathLst>
          </a:custGeom>
          <a:ln w="10124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90046" y="1082743"/>
            <a:ext cx="1802764" cy="182245"/>
          </a:xfrm>
          <a:custGeom>
            <a:avLst/>
            <a:gdLst/>
            <a:ahLst/>
            <a:cxnLst/>
            <a:rect l="l" t="t" r="r" b="b"/>
            <a:pathLst>
              <a:path w="1802764" h="182244">
                <a:moveTo>
                  <a:pt x="45562" y="0"/>
                </a:moveTo>
                <a:lnTo>
                  <a:pt x="1756678" y="0"/>
                </a:lnTo>
                <a:lnTo>
                  <a:pt x="1774413" y="3580"/>
                </a:lnTo>
                <a:lnTo>
                  <a:pt x="1788895" y="13344"/>
                </a:lnTo>
                <a:lnTo>
                  <a:pt x="1798660" y="27827"/>
                </a:lnTo>
                <a:lnTo>
                  <a:pt x="1802240" y="45562"/>
                </a:lnTo>
                <a:lnTo>
                  <a:pt x="1802240" y="136686"/>
                </a:lnTo>
                <a:lnTo>
                  <a:pt x="1798660" y="154421"/>
                </a:lnTo>
                <a:lnTo>
                  <a:pt x="1788895" y="168904"/>
                </a:lnTo>
                <a:lnTo>
                  <a:pt x="1774413" y="178668"/>
                </a:lnTo>
                <a:lnTo>
                  <a:pt x="1756678" y="182249"/>
                </a:lnTo>
                <a:lnTo>
                  <a:pt x="45562" y="182249"/>
                </a:lnTo>
                <a:lnTo>
                  <a:pt x="27827" y="178668"/>
                </a:lnTo>
                <a:lnTo>
                  <a:pt x="13344" y="168904"/>
                </a:lnTo>
                <a:lnTo>
                  <a:pt x="3580" y="154421"/>
                </a:lnTo>
                <a:lnTo>
                  <a:pt x="0" y="136686"/>
                </a:lnTo>
                <a:lnTo>
                  <a:pt x="0" y="45562"/>
                </a:lnTo>
                <a:lnTo>
                  <a:pt x="3580" y="27827"/>
                </a:lnTo>
                <a:lnTo>
                  <a:pt x="13344" y="13344"/>
                </a:lnTo>
                <a:lnTo>
                  <a:pt x="27827" y="3580"/>
                </a:lnTo>
                <a:lnTo>
                  <a:pt x="45562" y="0"/>
                </a:lnTo>
                <a:close/>
              </a:path>
            </a:pathLst>
          </a:custGeom>
          <a:ln w="10124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8212" y="1310554"/>
            <a:ext cx="1048385" cy="182245"/>
          </a:xfrm>
          <a:custGeom>
            <a:avLst/>
            <a:gdLst/>
            <a:ahLst/>
            <a:cxnLst/>
            <a:rect l="l" t="t" r="r" b="b"/>
            <a:pathLst>
              <a:path w="1048385" h="182244">
                <a:moveTo>
                  <a:pt x="45562" y="0"/>
                </a:moveTo>
                <a:lnTo>
                  <a:pt x="1002369" y="0"/>
                </a:lnTo>
                <a:lnTo>
                  <a:pt x="1020104" y="3580"/>
                </a:lnTo>
                <a:lnTo>
                  <a:pt x="1034587" y="13344"/>
                </a:lnTo>
                <a:lnTo>
                  <a:pt x="1044351" y="27827"/>
                </a:lnTo>
                <a:lnTo>
                  <a:pt x="1047932" y="45562"/>
                </a:lnTo>
                <a:lnTo>
                  <a:pt x="1047932" y="136686"/>
                </a:lnTo>
                <a:lnTo>
                  <a:pt x="1044351" y="154421"/>
                </a:lnTo>
                <a:lnTo>
                  <a:pt x="1034587" y="168904"/>
                </a:lnTo>
                <a:lnTo>
                  <a:pt x="1020104" y="178668"/>
                </a:lnTo>
                <a:lnTo>
                  <a:pt x="1002369" y="182249"/>
                </a:lnTo>
                <a:lnTo>
                  <a:pt x="45562" y="182249"/>
                </a:lnTo>
                <a:lnTo>
                  <a:pt x="27827" y="178668"/>
                </a:lnTo>
                <a:lnTo>
                  <a:pt x="13344" y="168904"/>
                </a:lnTo>
                <a:lnTo>
                  <a:pt x="3580" y="154421"/>
                </a:lnTo>
                <a:lnTo>
                  <a:pt x="0" y="136686"/>
                </a:lnTo>
                <a:lnTo>
                  <a:pt x="0" y="45562"/>
                </a:lnTo>
                <a:lnTo>
                  <a:pt x="3580" y="27827"/>
                </a:lnTo>
                <a:lnTo>
                  <a:pt x="13344" y="13344"/>
                </a:lnTo>
                <a:lnTo>
                  <a:pt x="27827" y="3580"/>
                </a:lnTo>
                <a:lnTo>
                  <a:pt x="45562" y="0"/>
                </a:lnTo>
                <a:close/>
              </a:path>
            </a:pathLst>
          </a:custGeom>
          <a:ln w="10124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90046" y="1310554"/>
            <a:ext cx="1025525" cy="182245"/>
          </a:xfrm>
          <a:custGeom>
            <a:avLst/>
            <a:gdLst/>
            <a:ahLst/>
            <a:cxnLst/>
            <a:rect l="l" t="t" r="r" b="b"/>
            <a:pathLst>
              <a:path w="1025525" h="182244">
                <a:moveTo>
                  <a:pt x="45562" y="0"/>
                </a:moveTo>
                <a:lnTo>
                  <a:pt x="979588" y="0"/>
                </a:lnTo>
                <a:lnTo>
                  <a:pt x="997323" y="3580"/>
                </a:lnTo>
                <a:lnTo>
                  <a:pt x="1011806" y="13344"/>
                </a:lnTo>
                <a:lnTo>
                  <a:pt x="1021570" y="27827"/>
                </a:lnTo>
                <a:lnTo>
                  <a:pt x="1025151" y="45562"/>
                </a:lnTo>
                <a:lnTo>
                  <a:pt x="1025151" y="136686"/>
                </a:lnTo>
                <a:lnTo>
                  <a:pt x="1021570" y="154421"/>
                </a:lnTo>
                <a:lnTo>
                  <a:pt x="1011806" y="168904"/>
                </a:lnTo>
                <a:lnTo>
                  <a:pt x="997323" y="178668"/>
                </a:lnTo>
                <a:lnTo>
                  <a:pt x="979588" y="182249"/>
                </a:lnTo>
                <a:lnTo>
                  <a:pt x="45562" y="182249"/>
                </a:lnTo>
                <a:lnTo>
                  <a:pt x="27827" y="178668"/>
                </a:lnTo>
                <a:lnTo>
                  <a:pt x="13344" y="168904"/>
                </a:lnTo>
                <a:lnTo>
                  <a:pt x="3580" y="154421"/>
                </a:lnTo>
                <a:lnTo>
                  <a:pt x="0" y="136686"/>
                </a:lnTo>
                <a:lnTo>
                  <a:pt x="0" y="45562"/>
                </a:lnTo>
                <a:lnTo>
                  <a:pt x="3580" y="27827"/>
                </a:lnTo>
                <a:lnTo>
                  <a:pt x="13344" y="13344"/>
                </a:lnTo>
                <a:lnTo>
                  <a:pt x="27827" y="3580"/>
                </a:lnTo>
                <a:lnTo>
                  <a:pt x="45562" y="0"/>
                </a:lnTo>
                <a:close/>
              </a:path>
            </a:pathLst>
          </a:custGeom>
          <a:ln w="10124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8212" y="1538365"/>
            <a:ext cx="1610360" cy="182245"/>
          </a:xfrm>
          <a:custGeom>
            <a:avLst/>
            <a:gdLst/>
            <a:ahLst/>
            <a:cxnLst/>
            <a:rect l="l" t="t" r="r" b="b"/>
            <a:pathLst>
              <a:path w="1610360" h="182244">
                <a:moveTo>
                  <a:pt x="45562" y="0"/>
                </a:moveTo>
                <a:lnTo>
                  <a:pt x="1564304" y="0"/>
                </a:lnTo>
                <a:lnTo>
                  <a:pt x="1582039" y="3580"/>
                </a:lnTo>
                <a:lnTo>
                  <a:pt x="1596521" y="13344"/>
                </a:lnTo>
                <a:lnTo>
                  <a:pt x="1606286" y="27827"/>
                </a:lnTo>
                <a:lnTo>
                  <a:pt x="1609866" y="45562"/>
                </a:lnTo>
                <a:lnTo>
                  <a:pt x="1609866" y="136686"/>
                </a:lnTo>
                <a:lnTo>
                  <a:pt x="1606286" y="154421"/>
                </a:lnTo>
                <a:lnTo>
                  <a:pt x="1596521" y="168904"/>
                </a:lnTo>
                <a:lnTo>
                  <a:pt x="1582039" y="178668"/>
                </a:lnTo>
                <a:lnTo>
                  <a:pt x="1564304" y="182249"/>
                </a:lnTo>
                <a:lnTo>
                  <a:pt x="45562" y="182249"/>
                </a:lnTo>
                <a:lnTo>
                  <a:pt x="27827" y="178668"/>
                </a:lnTo>
                <a:lnTo>
                  <a:pt x="13344" y="168904"/>
                </a:lnTo>
                <a:lnTo>
                  <a:pt x="3580" y="154421"/>
                </a:lnTo>
                <a:lnTo>
                  <a:pt x="0" y="136686"/>
                </a:lnTo>
                <a:lnTo>
                  <a:pt x="0" y="45562"/>
                </a:lnTo>
                <a:lnTo>
                  <a:pt x="3580" y="27827"/>
                </a:lnTo>
                <a:lnTo>
                  <a:pt x="13344" y="13344"/>
                </a:lnTo>
                <a:lnTo>
                  <a:pt x="27827" y="3580"/>
                </a:lnTo>
                <a:lnTo>
                  <a:pt x="45562" y="0"/>
                </a:lnTo>
                <a:close/>
              </a:path>
            </a:pathLst>
          </a:custGeom>
          <a:ln w="10124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90046" y="1538365"/>
            <a:ext cx="1470660" cy="182245"/>
          </a:xfrm>
          <a:custGeom>
            <a:avLst/>
            <a:gdLst/>
            <a:ahLst/>
            <a:cxnLst/>
            <a:rect l="l" t="t" r="r" b="b"/>
            <a:pathLst>
              <a:path w="1470660" h="182244">
                <a:moveTo>
                  <a:pt x="45562" y="0"/>
                </a:moveTo>
                <a:lnTo>
                  <a:pt x="1425086" y="0"/>
                </a:lnTo>
                <a:lnTo>
                  <a:pt x="1442821" y="3580"/>
                </a:lnTo>
                <a:lnTo>
                  <a:pt x="1457303" y="13344"/>
                </a:lnTo>
                <a:lnTo>
                  <a:pt x="1467068" y="27827"/>
                </a:lnTo>
                <a:lnTo>
                  <a:pt x="1470648" y="45562"/>
                </a:lnTo>
                <a:lnTo>
                  <a:pt x="1470648" y="136686"/>
                </a:lnTo>
                <a:lnTo>
                  <a:pt x="1467068" y="154421"/>
                </a:lnTo>
                <a:lnTo>
                  <a:pt x="1457303" y="168904"/>
                </a:lnTo>
                <a:lnTo>
                  <a:pt x="1442821" y="178668"/>
                </a:lnTo>
                <a:lnTo>
                  <a:pt x="1425086" y="182249"/>
                </a:lnTo>
                <a:lnTo>
                  <a:pt x="45562" y="182249"/>
                </a:lnTo>
                <a:lnTo>
                  <a:pt x="27827" y="178668"/>
                </a:lnTo>
                <a:lnTo>
                  <a:pt x="13344" y="168904"/>
                </a:lnTo>
                <a:lnTo>
                  <a:pt x="3580" y="154421"/>
                </a:lnTo>
                <a:lnTo>
                  <a:pt x="0" y="136686"/>
                </a:lnTo>
                <a:lnTo>
                  <a:pt x="0" y="45562"/>
                </a:lnTo>
                <a:lnTo>
                  <a:pt x="3580" y="27827"/>
                </a:lnTo>
                <a:lnTo>
                  <a:pt x="13344" y="13344"/>
                </a:lnTo>
                <a:lnTo>
                  <a:pt x="27827" y="3580"/>
                </a:lnTo>
                <a:lnTo>
                  <a:pt x="45562" y="0"/>
                </a:lnTo>
                <a:close/>
              </a:path>
            </a:pathLst>
          </a:custGeom>
          <a:ln w="10124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93484" y="2608973"/>
            <a:ext cx="3357879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latin typeface="Arial"/>
                <a:cs typeface="Arial"/>
              </a:rPr>
              <a:t>for </a:t>
            </a:r>
            <a:r>
              <a:rPr sz="900" spc="-60" dirty="0">
                <a:latin typeface="Arial"/>
                <a:cs typeface="Arial"/>
              </a:rPr>
              <a:t>a  </a:t>
            </a:r>
            <a:r>
              <a:rPr sz="900" spc="-40" dirty="0">
                <a:latin typeface="Arial"/>
                <a:cs typeface="Arial"/>
              </a:rPr>
              <a:t>large </a:t>
            </a:r>
            <a:r>
              <a:rPr sz="900" spc="-15" dirty="0">
                <a:latin typeface="Arial"/>
                <a:cs typeface="Arial"/>
              </a:rPr>
              <a:t>fragment </a:t>
            </a:r>
            <a:r>
              <a:rPr sz="900" spc="-5" dirty="0">
                <a:latin typeface="Arial"/>
                <a:cs typeface="Arial"/>
              </a:rPr>
              <a:t>of ORM, </a:t>
            </a:r>
            <a:r>
              <a:rPr sz="900" spc="-40" dirty="0">
                <a:latin typeface="Arial"/>
                <a:cs typeface="Arial"/>
              </a:rPr>
              <a:t>and </a:t>
            </a:r>
            <a:r>
              <a:rPr sz="900" spc="-45" dirty="0">
                <a:latin typeface="Arial"/>
                <a:cs typeface="Arial"/>
              </a:rPr>
              <a:t>11  </a:t>
            </a:r>
            <a:r>
              <a:rPr sz="900" spc="-50" dirty="0" smtClean="0">
                <a:latin typeface="Arial"/>
                <a:cs typeface="Arial"/>
              </a:rPr>
              <a:t>languages  </a:t>
            </a:r>
            <a:r>
              <a:rPr sz="900" spc="-20" dirty="0" smtClean="0">
                <a:latin typeface="Arial"/>
                <a:cs typeface="Arial"/>
                <a:hlinkClick r:id="rId11" action="ppaction://hlinksldjump"/>
              </a:rPr>
              <a:t>[Jarrar </a:t>
            </a:r>
            <a:r>
              <a:rPr sz="900" spc="-5" dirty="0" smtClean="0">
                <a:latin typeface="Arial"/>
                <a:cs typeface="Arial"/>
                <a:hlinkClick r:id="rId11" action="ppaction://hlinksldjump"/>
              </a:rPr>
              <a:t>et </a:t>
            </a:r>
            <a:r>
              <a:rPr sz="900" spc="105" dirty="0" smtClean="0">
                <a:latin typeface="Arial"/>
                <a:cs typeface="Arial"/>
                <a:hlinkClick r:id="rId11" action="ppaction://hlinksldjump"/>
              </a:rPr>
              <a:t> </a:t>
            </a:r>
            <a:r>
              <a:rPr sz="900" spc="-10" dirty="0" smtClean="0">
                <a:latin typeface="Arial"/>
                <a:cs typeface="Arial"/>
                <a:hlinkClick r:id="rId11" action="ppaction://hlinksldjump"/>
              </a:rPr>
              <a:t>al.(2006)]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25/45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12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3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9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4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4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4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88528" y="308000"/>
            <a:ext cx="1631314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Example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of</a:t>
            </a:r>
            <a:r>
              <a:rPr sz="1400" spc="16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templates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2532" y="1158405"/>
            <a:ext cx="1314634" cy="294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91339" y="1158405"/>
            <a:ext cx="1314634" cy="294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2532" y="1574621"/>
            <a:ext cx="1314634" cy="294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91339" y="1574621"/>
            <a:ext cx="1314634" cy="294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5373" y="1018820"/>
            <a:ext cx="1938959" cy="862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44635" y="1023896"/>
            <a:ext cx="1903428" cy="85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8365" y="1193936"/>
            <a:ext cx="1203325" cy="182880"/>
          </a:xfrm>
          <a:custGeom>
            <a:avLst/>
            <a:gdLst/>
            <a:ahLst/>
            <a:cxnLst/>
            <a:rect l="l" t="t" r="r" b="b"/>
            <a:pathLst>
              <a:path w="1203325" h="182880">
                <a:moveTo>
                  <a:pt x="45682" y="0"/>
                </a:moveTo>
                <a:lnTo>
                  <a:pt x="1157284" y="0"/>
                </a:lnTo>
                <a:lnTo>
                  <a:pt x="1175066" y="3589"/>
                </a:lnTo>
                <a:lnTo>
                  <a:pt x="1189586" y="13379"/>
                </a:lnTo>
                <a:lnTo>
                  <a:pt x="1199376" y="27900"/>
                </a:lnTo>
                <a:lnTo>
                  <a:pt x="1202966" y="45682"/>
                </a:lnTo>
                <a:lnTo>
                  <a:pt x="1202966" y="137046"/>
                </a:lnTo>
                <a:lnTo>
                  <a:pt x="1199376" y="154828"/>
                </a:lnTo>
                <a:lnTo>
                  <a:pt x="1189586" y="169349"/>
                </a:lnTo>
                <a:lnTo>
                  <a:pt x="1175066" y="179139"/>
                </a:lnTo>
                <a:lnTo>
                  <a:pt x="1157284" y="182729"/>
                </a:lnTo>
                <a:lnTo>
                  <a:pt x="45682" y="182729"/>
                </a:lnTo>
                <a:lnTo>
                  <a:pt x="27900" y="179139"/>
                </a:lnTo>
                <a:lnTo>
                  <a:pt x="13380" y="169349"/>
                </a:lnTo>
                <a:lnTo>
                  <a:pt x="3589" y="154828"/>
                </a:lnTo>
                <a:lnTo>
                  <a:pt x="0" y="137046"/>
                </a:lnTo>
                <a:lnTo>
                  <a:pt x="0" y="45682"/>
                </a:lnTo>
                <a:lnTo>
                  <a:pt x="3589" y="27900"/>
                </a:lnTo>
                <a:lnTo>
                  <a:pt x="13380" y="13379"/>
                </a:lnTo>
                <a:lnTo>
                  <a:pt x="27900" y="3589"/>
                </a:lnTo>
                <a:lnTo>
                  <a:pt x="45682" y="0"/>
                </a:lnTo>
                <a:close/>
              </a:path>
            </a:pathLst>
          </a:custGeom>
          <a:ln w="10151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47173" y="1193936"/>
            <a:ext cx="1203325" cy="182880"/>
          </a:xfrm>
          <a:custGeom>
            <a:avLst/>
            <a:gdLst/>
            <a:ahLst/>
            <a:cxnLst/>
            <a:rect l="l" t="t" r="r" b="b"/>
            <a:pathLst>
              <a:path w="1203325" h="182880">
                <a:moveTo>
                  <a:pt x="45682" y="0"/>
                </a:moveTo>
                <a:lnTo>
                  <a:pt x="1157284" y="0"/>
                </a:lnTo>
                <a:lnTo>
                  <a:pt x="1175066" y="3589"/>
                </a:lnTo>
                <a:lnTo>
                  <a:pt x="1189586" y="13379"/>
                </a:lnTo>
                <a:lnTo>
                  <a:pt x="1199376" y="27900"/>
                </a:lnTo>
                <a:lnTo>
                  <a:pt x="1202966" y="45682"/>
                </a:lnTo>
                <a:lnTo>
                  <a:pt x="1202966" y="137046"/>
                </a:lnTo>
                <a:lnTo>
                  <a:pt x="1199376" y="154828"/>
                </a:lnTo>
                <a:lnTo>
                  <a:pt x="1189586" y="169349"/>
                </a:lnTo>
                <a:lnTo>
                  <a:pt x="1175066" y="179139"/>
                </a:lnTo>
                <a:lnTo>
                  <a:pt x="1157284" y="182729"/>
                </a:lnTo>
                <a:lnTo>
                  <a:pt x="45682" y="182729"/>
                </a:lnTo>
                <a:lnTo>
                  <a:pt x="27900" y="179139"/>
                </a:lnTo>
                <a:lnTo>
                  <a:pt x="13379" y="169349"/>
                </a:lnTo>
                <a:lnTo>
                  <a:pt x="3589" y="154828"/>
                </a:lnTo>
                <a:lnTo>
                  <a:pt x="0" y="137046"/>
                </a:lnTo>
                <a:lnTo>
                  <a:pt x="0" y="45682"/>
                </a:lnTo>
                <a:lnTo>
                  <a:pt x="3589" y="27900"/>
                </a:lnTo>
                <a:lnTo>
                  <a:pt x="13379" y="13379"/>
                </a:lnTo>
                <a:lnTo>
                  <a:pt x="27900" y="3589"/>
                </a:lnTo>
                <a:lnTo>
                  <a:pt x="45682" y="0"/>
                </a:lnTo>
                <a:close/>
              </a:path>
            </a:pathLst>
          </a:custGeom>
          <a:ln w="10151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8365" y="1610152"/>
            <a:ext cx="1203325" cy="182880"/>
          </a:xfrm>
          <a:custGeom>
            <a:avLst/>
            <a:gdLst/>
            <a:ahLst/>
            <a:cxnLst/>
            <a:rect l="l" t="t" r="r" b="b"/>
            <a:pathLst>
              <a:path w="1203325" h="182880">
                <a:moveTo>
                  <a:pt x="45682" y="0"/>
                </a:moveTo>
                <a:lnTo>
                  <a:pt x="1157284" y="0"/>
                </a:lnTo>
                <a:lnTo>
                  <a:pt x="1175066" y="3589"/>
                </a:lnTo>
                <a:lnTo>
                  <a:pt x="1189586" y="13379"/>
                </a:lnTo>
                <a:lnTo>
                  <a:pt x="1199376" y="27900"/>
                </a:lnTo>
                <a:lnTo>
                  <a:pt x="1202966" y="45682"/>
                </a:lnTo>
                <a:lnTo>
                  <a:pt x="1202966" y="137046"/>
                </a:lnTo>
                <a:lnTo>
                  <a:pt x="1199376" y="154828"/>
                </a:lnTo>
                <a:lnTo>
                  <a:pt x="1189586" y="169349"/>
                </a:lnTo>
                <a:lnTo>
                  <a:pt x="1175066" y="179139"/>
                </a:lnTo>
                <a:lnTo>
                  <a:pt x="1157284" y="182729"/>
                </a:lnTo>
                <a:lnTo>
                  <a:pt x="45682" y="182729"/>
                </a:lnTo>
                <a:lnTo>
                  <a:pt x="27900" y="179139"/>
                </a:lnTo>
                <a:lnTo>
                  <a:pt x="13380" y="169349"/>
                </a:lnTo>
                <a:lnTo>
                  <a:pt x="3589" y="154828"/>
                </a:lnTo>
                <a:lnTo>
                  <a:pt x="0" y="137046"/>
                </a:lnTo>
                <a:lnTo>
                  <a:pt x="0" y="45682"/>
                </a:lnTo>
                <a:lnTo>
                  <a:pt x="3589" y="27900"/>
                </a:lnTo>
                <a:lnTo>
                  <a:pt x="13380" y="13379"/>
                </a:lnTo>
                <a:lnTo>
                  <a:pt x="27900" y="3589"/>
                </a:lnTo>
                <a:lnTo>
                  <a:pt x="45682" y="0"/>
                </a:lnTo>
                <a:close/>
              </a:path>
            </a:pathLst>
          </a:custGeom>
          <a:ln w="10151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47173" y="1610152"/>
            <a:ext cx="1203325" cy="182880"/>
          </a:xfrm>
          <a:custGeom>
            <a:avLst/>
            <a:gdLst/>
            <a:ahLst/>
            <a:cxnLst/>
            <a:rect l="l" t="t" r="r" b="b"/>
            <a:pathLst>
              <a:path w="1203325" h="182880">
                <a:moveTo>
                  <a:pt x="45682" y="0"/>
                </a:moveTo>
                <a:lnTo>
                  <a:pt x="1157284" y="0"/>
                </a:lnTo>
                <a:lnTo>
                  <a:pt x="1175066" y="3589"/>
                </a:lnTo>
                <a:lnTo>
                  <a:pt x="1189586" y="13379"/>
                </a:lnTo>
                <a:lnTo>
                  <a:pt x="1199376" y="27900"/>
                </a:lnTo>
                <a:lnTo>
                  <a:pt x="1202966" y="45682"/>
                </a:lnTo>
                <a:lnTo>
                  <a:pt x="1202966" y="137046"/>
                </a:lnTo>
                <a:lnTo>
                  <a:pt x="1199376" y="154828"/>
                </a:lnTo>
                <a:lnTo>
                  <a:pt x="1189586" y="169349"/>
                </a:lnTo>
                <a:lnTo>
                  <a:pt x="1175066" y="179139"/>
                </a:lnTo>
                <a:lnTo>
                  <a:pt x="1157284" y="182729"/>
                </a:lnTo>
                <a:lnTo>
                  <a:pt x="45682" y="182729"/>
                </a:lnTo>
                <a:lnTo>
                  <a:pt x="27900" y="179139"/>
                </a:lnTo>
                <a:lnTo>
                  <a:pt x="13379" y="169349"/>
                </a:lnTo>
                <a:lnTo>
                  <a:pt x="3589" y="154828"/>
                </a:lnTo>
                <a:lnTo>
                  <a:pt x="0" y="137046"/>
                </a:lnTo>
                <a:lnTo>
                  <a:pt x="0" y="45682"/>
                </a:lnTo>
                <a:lnTo>
                  <a:pt x="3589" y="27900"/>
                </a:lnTo>
                <a:lnTo>
                  <a:pt x="13379" y="13379"/>
                </a:lnTo>
                <a:lnTo>
                  <a:pt x="27900" y="3589"/>
                </a:lnTo>
                <a:lnTo>
                  <a:pt x="45682" y="0"/>
                </a:lnTo>
                <a:close/>
              </a:path>
            </a:pathLst>
          </a:custGeom>
          <a:ln w="10151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93484" y="2609938"/>
            <a:ext cx="3357879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latin typeface="Arial"/>
                <a:cs typeface="Arial"/>
              </a:rPr>
              <a:t>for </a:t>
            </a:r>
            <a:r>
              <a:rPr sz="900" spc="-60" dirty="0">
                <a:latin typeface="Arial"/>
                <a:cs typeface="Arial"/>
              </a:rPr>
              <a:t>a  </a:t>
            </a:r>
            <a:r>
              <a:rPr sz="900" spc="-40" dirty="0">
                <a:latin typeface="Arial"/>
                <a:cs typeface="Arial"/>
              </a:rPr>
              <a:t>large </a:t>
            </a:r>
            <a:r>
              <a:rPr sz="900" spc="-15" dirty="0">
                <a:latin typeface="Arial"/>
                <a:cs typeface="Arial"/>
              </a:rPr>
              <a:t>fragment </a:t>
            </a:r>
            <a:r>
              <a:rPr sz="900" spc="-5" dirty="0">
                <a:latin typeface="Arial"/>
                <a:cs typeface="Arial"/>
              </a:rPr>
              <a:t>of ORM, </a:t>
            </a:r>
            <a:r>
              <a:rPr sz="900" spc="-40" dirty="0">
                <a:latin typeface="Arial"/>
                <a:cs typeface="Arial"/>
              </a:rPr>
              <a:t>and </a:t>
            </a:r>
            <a:r>
              <a:rPr sz="900" spc="-45" dirty="0">
                <a:latin typeface="Arial"/>
                <a:cs typeface="Arial"/>
              </a:rPr>
              <a:t>11  </a:t>
            </a:r>
            <a:r>
              <a:rPr sz="900" spc="-50" dirty="0">
                <a:latin typeface="Arial"/>
                <a:cs typeface="Arial"/>
              </a:rPr>
              <a:t>languages  </a:t>
            </a:r>
            <a:r>
              <a:rPr sz="900" spc="-20" dirty="0">
                <a:latin typeface="Arial"/>
                <a:cs typeface="Arial"/>
                <a:hlinkClick r:id="rId6" action="ppaction://hlinksldjump"/>
              </a:rPr>
              <a:t>[Jarrar </a:t>
            </a:r>
            <a:r>
              <a:rPr sz="900" spc="-5" dirty="0">
                <a:latin typeface="Arial"/>
                <a:cs typeface="Arial"/>
                <a:hlinkClick r:id="rId6" action="ppaction://hlinksldjump"/>
              </a:rPr>
              <a:t>et </a:t>
            </a:r>
            <a:r>
              <a:rPr sz="900" spc="105" dirty="0">
                <a:latin typeface="Arial"/>
                <a:cs typeface="Arial"/>
                <a:hlinkClick r:id="rId6" action="ppaction://hlinksldjump"/>
              </a:rPr>
              <a:t> </a:t>
            </a:r>
            <a:r>
              <a:rPr sz="900" spc="-10" dirty="0">
                <a:latin typeface="Arial"/>
                <a:cs typeface="Arial"/>
                <a:hlinkClick r:id="rId6" action="ppaction://hlinksldjump"/>
              </a:rPr>
              <a:t>al.(2006)]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25/45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33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5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488528" y="308000"/>
            <a:ext cx="1631314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Example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of</a:t>
            </a:r>
            <a:r>
              <a:rPr sz="1400" spc="16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templates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62532" y="1366513"/>
            <a:ext cx="1177587" cy="294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7021" y="1366513"/>
            <a:ext cx="1177587" cy="294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5373" y="1018820"/>
            <a:ext cx="1938959" cy="862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44635" y="1023896"/>
            <a:ext cx="1903428" cy="8527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8365" y="1402044"/>
            <a:ext cx="1066165" cy="182880"/>
          </a:xfrm>
          <a:custGeom>
            <a:avLst/>
            <a:gdLst/>
            <a:ahLst/>
            <a:cxnLst/>
            <a:rect l="l" t="t" r="r" b="b"/>
            <a:pathLst>
              <a:path w="1066165" h="182880">
                <a:moveTo>
                  <a:pt x="45682" y="0"/>
                </a:moveTo>
                <a:lnTo>
                  <a:pt x="1020237" y="0"/>
                </a:lnTo>
                <a:lnTo>
                  <a:pt x="1038019" y="3589"/>
                </a:lnTo>
                <a:lnTo>
                  <a:pt x="1052539" y="13379"/>
                </a:lnTo>
                <a:lnTo>
                  <a:pt x="1062329" y="27900"/>
                </a:lnTo>
                <a:lnTo>
                  <a:pt x="1065919" y="45682"/>
                </a:lnTo>
                <a:lnTo>
                  <a:pt x="1065919" y="137046"/>
                </a:lnTo>
                <a:lnTo>
                  <a:pt x="1062329" y="154828"/>
                </a:lnTo>
                <a:lnTo>
                  <a:pt x="1052539" y="169349"/>
                </a:lnTo>
                <a:lnTo>
                  <a:pt x="1038019" y="179139"/>
                </a:lnTo>
                <a:lnTo>
                  <a:pt x="1020237" y="182729"/>
                </a:lnTo>
                <a:lnTo>
                  <a:pt x="45682" y="182729"/>
                </a:lnTo>
                <a:lnTo>
                  <a:pt x="27900" y="179139"/>
                </a:lnTo>
                <a:lnTo>
                  <a:pt x="13380" y="169349"/>
                </a:lnTo>
                <a:lnTo>
                  <a:pt x="3589" y="154828"/>
                </a:lnTo>
                <a:lnTo>
                  <a:pt x="0" y="137046"/>
                </a:lnTo>
                <a:lnTo>
                  <a:pt x="0" y="45682"/>
                </a:lnTo>
                <a:lnTo>
                  <a:pt x="3589" y="27900"/>
                </a:lnTo>
                <a:lnTo>
                  <a:pt x="13380" y="13379"/>
                </a:lnTo>
                <a:lnTo>
                  <a:pt x="27900" y="3589"/>
                </a:lnTo>
                <a:lnTo>
                  <a:pt x="45682" y="0"/>
                </a:lnTo>
                <a:close/>
              </a:path>
            </a:pathLst>
          </a:custGeom>
          <a:ln w="10151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92855" y="1402044"/>
            <a:ext cx="1066165" cy="182880"/>
          </a:xfrm>
          <a:custGeom>
            <a:avLst/>
            <a:gdLst/>
            <a:ahLst/>
            <a:cxnLst/>
            <a:rect l="l" t="t" r="r" b="b"/>
            <a:pathLst>
              <a:path w="1066164" h="182880">
                <a:moveTo>
                  <a:pt x="45682" y="0"/>
                </a:moveTo>
                <a:lnTo>
                  <a:pt x="1020237" y="0"/>
                </a:lnTo>
                <a:lnTo>
                  <a:pt x="1038019" y="3589"/>
                </a:lnTo>
                <a:lnTo>
                  <a:pt x="1052539" y="13379"/>
                </a:lnTo>
                <a:lnTo>
                  <a:pt x="1062329" y="27900"/>
                </a:lnTo>
                <a:lnTo>
                  <a:pt x="1065919" y="45682"/>
                </a:lnTo>
                <a:lnTo>
                  <a:pt x="1065919" y="137046"/>
                </a:lnTo>
                <a:lnTo>
                  <a:pt x="1062329" y="154828"/>
                </a:lnTo>
                <a:lnTo>
                  <a:pt x="1052539" y="169349"/>
                </a:lnTo>
                <a:lnTo>
                  <a:pt x="1038019" y="179139"/>
                </a:lnTo>
                <a:lnTo>
                  <a:pt x="1020237" y="182729"/>
                </a:lnTo>
                <a:lnTo>
                  <a:pt x="45682" y="182729"/>
                </a:lnTo>
                <a:lnTo>
                  <a:pt x="27900" y="179139"/>
                </a:lnTo>
                <a:lnTo>
                  <a:pt x="13379" y="169349"/>
                </a:lnTo>
                <a:lnTo>
                  <a:pt x="3589" y="154828"/>
                </a:lnTo>
                <a:lnTo>
                  <a:pt x="0" y="137046"/>
                </a:lnTo>
                <a:lnTo>
                  <a:pt x="0" y="45682"/>
                </a:lnTo>
                <a:lnTo>
                  <a:pt x="3589" y="27900"/>
                </a:lnTo>
                <a:lnTo>
                  <a:pt x="13379" y="13379"/>
                </a:lnTo>
                <a:lnTo>
                  <a:pt x="27900" y="3589"/>
                </a:lnTo>
                <a:lnTo>
                  <a:pt x="45682" y="0"/>
                </a:lnTo>
                <a:close/>
              </a:path>
            </a:pathLst>
          </a:custGeom>
          <a:ln w="10151">
            <a:solidFill>
              <a:srgbClr val="008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93484" y="2609938"/>
            <a:ext cx="3357879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latin typeface="Arial"/>
                <a:cs typeface="Arial"/>
              </a:rPr>
              <a:t>for </a:t>
            </a:r>
            <a:r>
              <a:rPr sz="900" spc="-60" dirty="0">
                <a:latin typeface="Arial"/>
                <a:cs typeface="Arial"/>
              </a:rPr>
              <a:t>a  </a:t>
            </a:r>
            <a:r>
              <a:rPr sz="900" spc="-40" dirty="0">
                <a:latin typeface="Arial"/>
                <a:cs typeface="Arial"/>
              </a:rPr>
              <a:t>large </a:t>
            </a:r>
            <a:r>
              <a:rPr sz="900" spc="-15" dirty="0">
                <a:latin typeface="Arial"/>
                <a:cs typeface="Arial"/>
              </a:rPr>
              <a:t>fragment </a:t>
            </a:r>
            <a:r>
              <a:rPr sz="900" spc="-5" dirty="0">
                <a:latin typeface="Arial"/>
                <a:cs typeface="Arial"/>
              </a:rPr>
              <a:t>of ORM, </a:t>
            </a:r>
            <a:r>
              <a:rPr sz="900" spc="-40" dirty="0">
                <a:latin typeface="Arial"/>
                <a:cs typeface="Arial"/>
              </a:rPr>
              <a:t>and </a:t>
            </a:r>
            <a:r>
              <a:rPr sz="900" spc="-45" dirty="0">
                <a:latin typeface="Arial"/>
                <a:cs typeface="Arial"/>
              </a:rPr>
              <a:t>11  </a:t>
            </a:r>
            <a:r>
              <a:rPr sz="900" spc="-50" dirty="0">
                <a:latin typeface="Arial"/>
                <a:cs typeface="Arial"/>
              </a:rPr>
              <a:t>languages  </a:t>
            </a:r>
            <a:r>
              <a:rPr sz="900" spc="-20" dirty="0">
                <a:latin typeface="Arial"/>
                <a:cs typeface="Arial"/>
                <a:hlinkClick r:id="rId6" action="ppaction://hlinksldjump"/>
              </a:rPr>
              <a:t>[Jarrar </a:t>
            </a:r>
            <a:r>
              <a:rPr sz="900" spc="-5" dirty="0">
                <a:latin typeface="Arial"/>
                <a:cs typeface="Arial"/>
                <a:hlinkClick r:id="rId6" action="ppaction://hlinksldjump"/>
              </a:rPr>
              <a:t>et </a:t>
            </a:r>
            <a:r>
              <a:rPr sz="900" spc="105" dirty="0">
                <a:latin typeface="Arial"/>
                <a:cs typeface="Arial"/>
                <a:hlinkClick r:id="rId6" action="ppaction://hlinksldjump"/>
              </a:rPr>
              <a:t> </a:t>
            </a:r>
            <a:r>
              <a:rPr sz="900" spc="-10" dirty="0">
                <a:latin typeface="Arial"/>
                <a:cs typeface="Arial"/>
                <a:hlinkClick r:id="rId6" action="ppaction://hlinksldjump"/>
              </a:rPr>
              <a:t>al.(2006)]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25/45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0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1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26</a:t>
            </a:r>
            <a:r>
              <a:rPr spc="50" dirty="0"/>
              <a:t>/45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26388" y="308000"/>
            <a:ext cx="1955164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NL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Grammars,</a:t>
            </a:r>
            <a:r>
              <a:rPr sz="1400" spc="16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illustration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95488" y="1195628"/>
            <a:ext cx="138239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-30" dirty="0">
                <a:latin typeface="Arial"/>
                <a:cs typeface="Arial"/>
              </a:rPr>
              <a:t>Adjective </a:t>
            </a:r>
            <a:r>
              <a:rPr sz="1050" i="1" spc="-345" dirty="0">
                <a:latin typeface="Menlo"/>
                <a:cs typeface="Menlo"/>
              </a:rPr>
              <a:t>|</a:t>
            </a:r>
            <a:r>
              <a:rPr sz="1050" i="1" spc="-300" dirty="0">
                <a:latin typeface="Menlo"/>
                <a:cs typeface="Menlo"/>
              </a:rPr>
              <a:t> </a:t>
            </a:r>
            <a:r>
              <a:rPr sz="1050" i="1" spc="-60" dirty="0">
                <a:latin typeface="Arial"/>
                <a:cs typeface="Arial"/>
              </a:rPr>
              <a:t>NounPhrase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45755" y="1023556"/>
            <a:ext cx="3364345" cy="493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200" dirty="0">
                <a:latin typeface="Menlo"/>
                <a:cs typeface="Menlo"/>
              </a:rPr>
              <a:t>−→ </a:t>
            </a:r>
            <a:r>
              <a:rPr sz="1050" i="1" spc="-60" dirty="0">
                <a:latin typeface="Arial"/>
                <a:cs typeface="Arial"/>
              </a:rPr>
              <a:t>NounPhrase  </a:t>
            </a:r>
            <a:r>
              <a:rPr sz="1050" i="1" spc="-345" dirty="0">
                <a:latin typeface="Menlo"/>
                <a:cs typeface="Menlo"/>
              </a:rPr>
              <a:t>|</a:t>
            </a:r>
            <a:r>
              <a:rPr sz="1050" i="1" spc="-300" dirty="0">
                <a:latin typeface="Menlo"/>
                <a:cs typeface="Menlo"/>
              </a:rPr>
              <a:t> </a:t>
            </a:r>
            <a:r>
              <a:rPr sz="1050" i="1" spc="-65" dirty="0">
                <a:latin typeface="Arial"/>
                <a:cs typeface="Arial"/>
              </a:rPr>
              <a:t>VerbPhrase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50" i="1" spc="200" dirty="0">
                <a:latin typeface="Menlo"/>
                <a:cs typeface="Menlo"/>
              </a:rPr>
              <a:t>−→</a:t>
            </a:r>
            <a:endParaRPr sz="1050" dirty="0">
              <a:latin typeface="Menlo"/>
              <a:cs typeface="Menlo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50" i="1" spc="200" dirty="0">
                <a:latin typeface="Menlo"/>
                <a:cs typeface="Menlo"/>
              </a:rPr>
              <a:t>−→</a:t>
            </a:r>
            <a:endParaRPr sz="1050" dirty="0">
              <a:latin typeface="Menlo"/>
              <a:cs typeface="Menl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05050" y="1196975"/>
            <a:ext cx="33591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-45" dirty="0">
                <a:latin typeface="Arial"/>
                <a:cs typeface="Arial"/>
              </a:rPr>
              <a:t>Noun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0565" y="1019197"/>
            <a:ext cx="827686" cy="663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970" indent="182245" algn="just">
              <a:lnSpc>
                <a:spcPct val="102600"/>
              </a:lnSpc>
            </a:pPr>
            <a:r>
              <a:rPr sz="1050" i="1" spc="-70" dirty="0">
                <a:latin typeface="Arial"/>
                <a:cs typeface="Arial"/>
              </a:rPr>
              <a:t>Sentence  </a:t>
            </a:r>
            <a:r>
              <a:rPr sz="1050" i="1" spc="-60" dirty="0">
                <a:latin typeface="Arial"/>
                <a:cs typeface="Arial"/>
              </a:rPr>
              <a:t>NounPhrase  NounPhrase</a:t>
            </a:r>
            <a:endParaRPr sz="105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5"/>
              </a:spcBef>
            </a:pPr>
            <a:r>
              <a:rPr sz="1050" i="1" spc="-5" dirty="0">
                <a:latin typeface="Arial"/>
                <a:cs typeface="Arial"/>
              </a:rPr>
              <a:t>.</a:t>
            </a:r>
            <a:r>
              <a:rPr sz="1050" i="1" spc="-160" dirty="0">
                <a:latin typeface="Arial"/>
                <a:cs typeface="Arial"/>
              </a:rPr>
              <a:t> </a:t>
            </a:r>
            <a:r>
              <a:rPr sz="1050" i="1" spc="-5" dirty="0">
                <a:latin typeface="Arial"/>
                <a:cs typeface="Arial"/>
              </a:rPr>
              <a:t>.</a:t>
            </a:r>
            <a:r>
              <a:rPr sz="1050" i="1" spc="-160" dirty="0">
                <a:latin typeface="Arial"/>
                <a:cs typeface="Arial"/>
              </a:rPr>
              <a:t> </a:t>
            </a:r>
            <a:r>
              <a:rPr sz="1050" i="1" spc="-5" dirty="0">
                <a:latin typeface="Arial"/>
                <a:cs typeface="Arial"/>
              </a:rPr>
              <a:t>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45755" y="1883930"/>
            <a:ext cx="1061085" cy="457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i="1" spc="200" dirty="0">
                <a:latin typeface="Menlo"/>
                <a:cs typeface="Menlo"/>
              </a:rPr>
              <a:t>−→ </a:t>
            </a:r>
            <a:r>
              <a:rPr sz="1050" i="1" spc="-60" dirty="0">
                <a:latin typeface="Arial"/>
                <a:cs typeface="Arial"/>
              </a:rPr>
              <a:t>car  </a:t>
            </a:r>
            <a:r>
              <a:rPr sz="1050" i="1" spc="-345" dirty="0">
                <a:latin typeface="Menlo"/>
                <a:cs typeface="Menlo"/>
              </a:rPr>
              <a:t>|</a:t>
            </a:r>
            <a:r>
              <a:rPr sz="1050" i="1" spc="-275" dirty="0">
                <a:latin typeface="Menlo"/>
                <a:cs typeface="Menlo"/>
              </a:rPr>
              <a:t> </a:t>
            </a:r>
            <a:r>
              <a:rPr sz="1050" i="1" spc="-10" dirty="0">
                <a:latin typeface="Arial"/>
                <a:cs typeface="Arial"/>
              </a:rPr>
              <a:t>train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50" i="1" spc="200" dirty="0">
                <a:latin typeface="Menlo"/>
                <a:cs typeface="Menlo"/>
              </a:rPr>
              <a:t>−→ </a:t>
            </a:r>
            <a:r>
              <a:rPr sz="1050" i="1" spc="-35" dirty="0">
                <a:latin typeface="Arial"/>
                <a:cs typeface="Arial"/>
              </a:rPr>
              <a:t>big  </a:t>
            </a:r>
            <a:r>
              <a:rPr sz="1050" i="1" spc="-345" dirty="0">
                <a:latin typeface="Menlo"/>
                <a:cs typeface="Menlo"/>
              </a:rPr>
              <a:t>|</a:t>
            </a:r>
            <a:r>
              <a:rPr sz="1050" i="1" spc="-350" dirty="0">
                <a:latin typeface="Menlo"/>
                <a:cs typeface="Menlo"/>
              </a:rPr>
              <a:t> </a:t>
            </a:r>
            <a:r>
              <a:rPr sz="1050" i="1" spc="-60" dirty="0">
                <a:latin typeface="Arial"/>
                <a:cs typeface="Arial"/>
              </a:rPr>
              <a:t>broken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7202" y="1879572"/>
            <a:ext cx="567690" cy="535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indent="228600" algn="r">
              <a:lnSpc>
                <a:spcPct val="102600"/>
              </a:lnSpc>
            </a:pPr>
            <a:r>
              <a:rPr sz="1050" i="1" spc="-40" dirty="0">
                <a:latin typeface="Arial"/>
                <a:cs typeface="Arial"/>
              </a:rPr>
              <a:t>Noun  </a:t>
            </a:r>
            <a:r>
              <a:rPr sz="1050" i="1" spc="-30" dirty="0">
                <a:latin typeface="Arial"/>
                <a:cs typeface="Arial"/>
              </a:rPr>
              <a:t>Adjective</a:t>
            </a:r>
            <a:endParaRPr sz="105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5"/>
              </a:spcBef>
            </a:pPr>
            <a:r>
              <a:rPr sz="1050" i="1" spc="-5" dirty="0">
                <a:latin typeface="Arial"/>
                <a:cs typeface="Arial"/>
              </a:rPr>
              <a:t>.</a:t>
            </a:r>
            <a:r>
              <a:rPr sz="1050" i="1" spc="-160" dirty="0">
                <a:latin typeface="Arial"/>
                <a:cs typeface="Arial"/>
              </a:rPr>
              <a:t> </a:t>
            </a:r>
            <a:r>
              <a:rPr sz="1050" i="1" spc="-5" dirty="0">
                <a:latin typeface="Arial"/>
                <a:cs typeface="Arial"/>
              </a:rPr>
              <a:t>.</a:t>
            </a:r>
            <a:r>
              <a:rPr sz="1050" i="1" spc="-160" dirty="0">
                <a:latin typeface="Arial"/>
                <a:cs typeface="Arial"/>
              </a:rPr>
              <a:t> </a:t>
            </a:r>
            <a:r>
              <a:rPr sz="1050" i="1" spc="-5" dirty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09723" y="2403157"/>
            <a:ext cx="165100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latin typeface="Arial"/>
                <a:cs typeface="Arial"/>
              </a:rPr>
              <a:t>(and </a:t>
            </a:r>
            <a:r>
              <a:rPr sz="900" spc="-20" dirty="0">
                <a:latin typeface="Arial"/>
                <a:cs typeface="Arial"/>
              </a:rPr>
              <a:t>complexity </a:t>
            </a:r>
            <a:r>
              <a:rPr sz="900" spc="-5" dirty="0">
                <a:latin typeface="Arial"/>
                <a:cs typeface="Arial"/>
              </a:rPr>
              <a:t>of </a:t>
            </a:r>
            <a:r>
              <a:rPr sz="900" spc="-15" dirty="0">
                <a:latin typeface="Arial"/>
                <a:cs typeface="Arial"/>
              </a:rPr>
              <a:t>the  </a:t>
            </a:r>
            <a:r>
              <a:rPr sz="900" spc="-20" dirty="0">
                <a:latin typeface="Arial"/>
                <a:cs typeface="Arial"/>
              </a:rPr>
              <a:t>grammar)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0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1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62353" y="308000"/>
            <a:ext cx="6832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551" y="121622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4395" y="1144320"/>
            <a:ext cx="342074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80" dirty="0">
                <a:solidFill>
                  <a:srgbClr val="FF0000"/>
                </a:solidFill>
                <a:latin typeface="Arial"/>
                <a:cs typeface="Arial"/>
              </a:rPr>
              <a:t>Can  </a:t>
            </a:r>
            <a:r>
              <a:rPr sz="1050" spc="-3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050" spc="-50" dirty="0">
                <a:solidFill>
                  <a:srgbClr val="FF0000"/>
                </a:solidFill>
                <a:latin typeface="Arial"/>
                <a:cs typeface="Arial"/>
              </a:rPr>
              <a:t>template-based </a:t>
            </a:r>
            <a:r>
              <a:rPr sz="1050" spc="-60" dirty="0">
                <a:solidFill>
                  <a:srgbClr val="FF0000"/>
                </a:solidFill>
                <a:latin typeface="Arial"/>
                <a:cs typeface="Arial"/>
              </a:rPr>
              <a:t>approach </a:t>
            </a:r>
            <a:r>
              <a:rPr sz="1050" spc="-70" dirty="0">
                <a:solidFill>
                  <a:srgbClr val="FF0000"/>
                </a:solidFill>
                <a:latin typeface="Arial"/>
                <a:cs typeface="Arial"/>
              </a:rPr>
              <a:t>be  </a:t>
            </a:r>
            <a:r>
              <a:rPr sz="1050" spc="-90" dirty="0">
                <a:solidFill>
                  <a:srgbClr val="FF0000"/>
                </a:solidFill>
                <a:latin typeface="Arial"/>
                <a:cs typeface="Arial"/>
              </a:rPr>
              <a:t>used  </a:t>
            </a:r>
            <a:r>
              <a:rPr sz="1050" spc="-65" dirty="0">
                <a:solidFill>
                  <a:srgbClr val="FF0000"/>
                </a:solidFill>
                <a:latin typeface="Arial"/>
                <a:cs typeface="Arial"/>
              </a:rPr>
              <a:t>also </a:t>
            </a:r>
            <a:r>
              <a:rPr sz="1050" spc="-25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050" spc="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0000"/>
                </a:solidFill>
                <a:latin typeface="Arial"/>
                <a:cs typeface="Arial"/>
              </a:rPr>
              <a:t>isiZulu?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27/45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6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62353" y="308000"/>
            <a:ext cx="6832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551" y="121622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2327" y="1406042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327" y="155787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4395" y="1144320"/>
            <a:ext cx="3420745" cy="513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80" dirty="0">
                <a:solidFill>
                  <a:srgbClr val="FF0000"/>
                </a:solidFill>
                <a:latin typeface="Arial"/>
                <a:cs typeface="Arial"/>
              </a:rPr>
              <a:t>Can  </a:t>
            </a:r>
            <a:r>
              <a:rPr sz="1050" spc="-3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050" spc="-50" dirty="0">
                <a:solidFill>
                  <a:srgbClr val="FF0000"/>
                </a:solidFill>
                <a:latin typeface="Arial"/>
                <a:cs typeface="Arial"/>
              </a:rPr>
              <a:t>template-based </a:t>
            </a:r>
            <a:r>
              <a:rPr sz="1050" spc="-60" dirty="0">
                <a:solidFill>
                  <a:srgbClr val="FF0000"/>
                </a:solidFill>
                <a:latin typeface="Arial"/>
                <a:cs typeface="Arial"/>
              </a:rPr>
              <a:t>approach </a:t>
            </a:r>
            <a:r>
              <a:rPr sz="1050" spc="-70" dirty="0">
                <a:solidFill>
                  <a:srgbClr val="FF0000"/>
                </a:solidFill>
                <a:latin typeface="Arial"/>
                <a:cs typeface="Arial"/>
              </a:rPr>
              <a:t>be  </a:t>
            </a:r>
            <a:r>
              <a:rPr sz="1050" spc="-90" dirty="0">
                <a:solidFill>
                  <a:srgbClr val="FF0000"/>
                </a:solidFill>
                <a:latin typeface="Arial"/>
                <a:cs typeface="Arial"/>
              </a:rPr>
              <a:t>used  </a:t>
            </a:r>
            <a:r>
              <a:rPr sz="1050" spc="-65" dirty="0">
                <a:solidFill>
                  <a:srgbClr val="FF0000"/>
                </a:solidFill>
                <a:latin typeface="Arial"/>
                <a:cs typeface="Arial"/>
              </a:rPr>
              <a:t>also </a:t>
            </a:r>
            <a:r>
              <a:rPr sz="1050" spc="-25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050" spc="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0000"/>
                </a:solidFill>
                <a:latin typeface="Arial"/>
                <a:cs typeface="Arial"/>
              </a:rPr>
              <a:t>isiZulu?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00" spc="10" dirty="0">
                <a:latin typeface="Arial"/>
                <a:cs typeface="Arial"/>
              </a:rPr>
              <a:t>If </a:t>
            </a:r>
            <a:r>
              <a:rPr sz="1000" spc="-60" dirty="0">
                <a:latin typeface="Arial"/>
                <a:cs typeface="Arial"/>
              </a:rPr>
              <a:t>so,  </a:t>
            </a:r>
            <a:r>
              <a:rPr sz="1000" spc="-50" dirty="0">
                <a:latin typeface="Arial"/>
                <a:cs typeface="Arial"/>
              </a:rPr>
              <a:t>create </a:t>
            </a:r>
            <a:r>
              <a:rPr sz="1000" spc="-55" dirty="0">
                <a:latin typeface="Arial"/>
                <a:cs typeface="Arial"/>
              </a:rPr>
              <a:t>those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templates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sz="1000" spc="10" dirty="0">
                <a:latin typeface="Arial"/>
                <a:cs typeface="Arial"/>
              </a:rPr>
              <a:t>If </a:t>
            </a:r>
            <a:r>
              <a:rPr sz="1000" spc="-5" dirty="0">
                <a:latin typeface="Arial"/>
                <a:cs typeface="Arial"/>
              </a:rPr>
              <a:t>not, </a:t>
            </a:r>
            <a:r>
              <a:rPr sz="1000" spc="-15" dirty="0">
                <a:latin typeface="Arial"/>
                <a:cs typeface="Arial"/>
              </a:rPr>
              <a:t>start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70" dirty="0">
                <a:latin typeface="Arial"/>
                <a:cs typeface="Arial"/>
              </a:rPr>
              <a:t>basics 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45" dirty="0">
                <a:latin typeface="Arial"/>
                <a:cs typeface="Arial"/>
              </a:rPr>
              <a:t>grammar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engine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27/45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8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62353" y="308000"/>
            <a:ext cx="6832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551" y="121622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2327" y="1406042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327" y="155787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551" y="175522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551" y="213733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4395" y="1144320"/>
            <a:ext cx="3525520" cy="1394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80" dirty="0">
                <a:solidFill>
                  <a:srgbClr val="FF0000"/>
                </a:solidFill>
                <a:latin typeface="Arial"/>
                <a:cs typeface="Arial"/>
              </a:rPr>
              <a:t>Can  </a:t>
            </a:r>
            <a:r>
              <a:rPr sz="1050" spc="-30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1050" spc="-50" dirty="0">
                <a:solidFill>
                  <a:srgbClr val="FF0000"/>
                </a:solidFill>
                <a:latin typeface="Arial"/>
                <a:cs typeface="Arial"/>
              </a:rPr>
              <a:t>template-based </a:t>
            </a:r>
            <a:r>
              <a:rPr sz="1050" spc="-60" dirty="0">
                <a:solidFill>
                  <a:srgbClr val="FF0000"/>
                </a:solidFill>
                <a:latin typeface="Arial"/>
                <a:cs typeface="Arial"/>
              </a:rPr>
              <a:t>approach </a:t>
            </a:r>
            <a:r>
              <a:rPr sz="1050" spc="-70" dirty="0">
                <a:solidFill>
                  <a:srgbClr val="FF0000"/>
                </a:solidFill>
                <a:latin typeface="Arial"/>
                <a:cs typeface="Arial"/>
              </a:rPr>
              <a:t>be  </a:t>
            </a:r>
            <a:r>
              <a:rPr sz="1050" spc="-90" dirty="0">
                <a:solidFill>
                  <a:srgbClr val="FF0000"/>
                </a:solidFill>
                <a:latin typeface="Arial"/>
                <a:cs typeface="Arial"/>
              </a:rPr>
              <a:t>used  </a:t>
            </a:r>
            <a:r>
              <a:rPr sz="1050" spc="-65" dirty="0">
                <a:solidFill>
                  <a:srgbClr val="FF0000"/>
                </a:solidFill>
                <a:latin typeface="Arial"/>
                <a:cs typeface="Arial"/>
              </a:rPr>
              <a:t>also </a:t>
            </a:r>
            <a:r>
              <a:rPr sz="1050" spc="-25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050" spc="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spc="-35" dirty="0">
                <a:solidFill>
                  <a:srgbClr val="FF0000"/>
                </a:solidFill>
                <a:latin typeface="Arial"/>
                <a:cs typeface="Arial"/>
              </a:rPr>
              <a:t>isiZulu?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00" spc="10" dirty="0">
                <a:latin typeface="Arial"/>
                <a:cs typeface="Arial"/>
              </a:rPr>
              <a:t>If </a:t>
            </a:r>
            <a:r>
              <a:rPr sz="1000" spc="-60" dirty="0">
                <a:latin typeface="Arial"/>
                <a:cs typeface="Arial"/>
              </a:rPr>
              <a:t>so,  </a:t>
            </a:r>
            <a:r>
              <a:rPr sz="1000" spc="-50" dirty="0">
                <a:latin typeface="Arial"/>
                <a:cs typeface="Arial"/>
              </a:rPr>
              <a:t>create </a:t>
            </a:r>
            <a:r>
              <a:rPr sz="1000" spc="-55" dirty="0">
                <a:latin typeface="Arial"/>
                <a:cs typeface="Arial"/>
              </a:rPr>
              <a:t>those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40" dirty="0">
                <a:latin typeface="Arial"/>
                <a:cs typeface="Arial"/>
              </a:rPr>
              <a:t>templates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buFont typeface="Arial" panose="020B0604020202020204" pitchFamily="34" charset="0"/>
              <a:buChar char="•"/>
            </a:pPr>
            <a:r>
              <a:rPr sz="1000" spc="10" dirty="0">
                <a:latin typeface="Arial"/>
                <a:cs typeface="Arial"/>
              </a:rPr>
              <a:t>If </a:t>
            </a:r>
            <a:r>
              <a:rPr sz="1000" spc="-5" dirty="0">
                <a:latin typeface="Arial"/>
                <a:cs typeface="Arial"/>
              </a:rPr>
              <a:t>not, </a:t>
            </a:r>
            <a:r>
              <a:rPr sz="1000" spc="-15" dirty="0">
                <a:latin typeface="Arial"/>
                <a:cs typeface="Arial"/>
              </a:rPr>
              <a:t>start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70" dirty="0">
                <a:latin typeface="Arial"/>
                <a:cs typeface="Arial"/>
              </a:rPr>
              <a:t>basics 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80" dirty="0">
                <a:latin typeface="Arial"/>
                <a:cs typeface="Arial"/>
              </a:rPr>
              <a:t>a  </a:t>
            </a:r>
            <a:r>
              <a:rPr sz="1000" spc="-45" dirty="0">
                <a:latin typeface="Arial"/>
                <a:cs typeface="Arial"/>
              </a:rPr>
              <a:t>grammar</a:t>
            </a:r>
            <a:r>
              <a:rPr sz="1000" spc="150" dirty="0">
                <a:latin typeface="Arial"/>
                <a:cs typeface="Arial"/>
              </a:rPr>
              <a:t> </a:t>
            </a:r>
            <a:r>
              <a:rPr sz="1000" spc="-60" dirty="0">
                <a:latin typeface="Arial"/>
                <a:cs typeface="Arial"/>
              </a:rPr>
              <a:t>engine</a:t>
            </a:r>
            <a:endParaRPr sz="100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sz="1050" spc="-100" dirty="0">
                <a:latin typeface="Arial"/>
                <a:cs typeface="Arial"/>
              </a:rPr>
              <a:t>Use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30" dirty="0">
                <a:latin typeface="Arial"/>
                <a:cs typeface="Arial"/>
              </a:rPr>
              <a:t>practically </a:t>
            </a:r>
            <a:r>
              <a:rPr sz="1050" spc="-55" dirty="0">
                <a:latin typeface="Arial"/>
                <a:cs typeface="Arial"/>
              </a:rPr>
              <a:t>useful </a:t>
            </a:r>
            <a:r>
              <a:rPr sz="1050" spc="-65" dirty="0">
                <a:latin typeface="Arial"/>
                <a:cs typeface="Arial"/>
              </a:rPr>
              <a:t>language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30" dirty="0">
                <a:latin typeface="Arial"/>
                <a:cs typeface="Arial"/>
              </a:rPr>
              <a:t>benefit </a:t>
            </a:r>
            <a:r>
              <a:rPr sz="1050" spc="-15" dirty="0">
                <a:latin typeface="Arial"/>
                <a:cs typeface="Arial"/>
              </a:rPr>
              <a:t>both </a:t>
            </a:r>
            <a:r>
              <a:rPr sz="1050" spc="-10" dirty="0">
                <a:latin typeface="Arial"/>
                <a:cs typeface="Arial"/>
              </a:rPr>
              <a:t>ICT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-35" dirty="0">
                <a:latin typeface="Arial"/>
                <a:cs typeface="Arial"/>
              </a:rPr>
              <a:t>linguists </a:t>
            </a:r>
            <a:r>
              <a:rPr sz="1050" spc="-50" dirty="0">
                <a:latin typeface="Arial"/>
                <a:cs typeface="Arial"/>
              </a:rPr>
              <a:t>and,  </a:t>
            </a:r>
            <a:r>
              <a:rPr sz="1050" spc="-55" dirty="0">
                <a:latin typeface="Arial"/>
                <a:cs typeface="Arial"/>
              </a:rPr>
              <a:t>possibly,  </a:t>
            </a:r>
            <a:r>
              <a:rPr sz="1050" spc="-90" dirty="0">
                <a:latin typeface="Arial"/>
                <a:cs typeface="Arial"/>
              </a:rPr>
              <a:t>some  </a:t>
            </a:r>
            <a:r>
              <a:rPr sz="1050" spc="-40" dirty="0">
                <a:latin typeface="Arial"/>
                <a:cs typeface="Arial"/>
              </a:rPr>
              <a:t>subject </a:t>
            </a:r>
            <a:r>
              <a:rPr sz="1050" spc="-50" dirty="0">
                <a:latin typeface="Arial"/>
                <a:cs typeface="Arial"/>
              </a:rPr>
              <a:t>domain  </a:t>
            </a:r>
            <a:r>
              <a:rPr sz="1050" spc="-25" dirty="0">
                <a:latin typeface="Arial"/>
                <a:cs typeface="Arial"/>
              </a:rPr>
              <a:t>(e.g.,</a:t>
            </a:r>
            <a:r>
              <a:rPr sz="1050" spc="-7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medicine)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4"/>
              </a:spcBef>
              <a:buFont typeface="Arial" panose="020B0604020202020204" pitchFamily="34" charset="0"/>
              <a:buChar char="•"/>
            </a:pPr>
            <a:r>
              <a:rPr sz="1050" spc="-35" dirty="0">
                <a:latin typeface="Arial"/>
                <a:cs typeface="Arial"/>
              </a:rPr>
              <a:t>Details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30" dirty="0">
                <a:latin typeface="Arial"/>
                <a:cs typeface="Arial"/>
                <a:hlinkClick r:id="rId5" action="ppaction://hlinksldjump"/>
              </a:rPr>
              <a:t>[Keet </a:t>
            </a:r>
            <a:r>
              <a:rPr sz="1050" spc="-60" dirty="0">
                <a:latin typeface="Arial"/>
                <a:cs typeface="Arial"/>
                <a:hlinkClick r:id="rId5" action="ppaction://hlinksldjump"/>
              </a:rPr>
              <a:t>and </a:t>
            </a:r>
            <a:r>
              <a:rPr sz="1050" spc="85" dirty="0">
                <a:latin typeface="Arial"/>
                <a:cs typeface="Arial"/>
                <a:hlinkClick r:id="rId5" action="ppaction://hlinksldjump"/>
              </a:rPr>
              <a:t> </a:t>
            </a:r>
            <a:r>
              <a:rPr sz="1050" spc="-30" dirty="0">
                <a:latin typeface="Arial"/>
                <a:cs typeface="Arial"/>
                <a:hlinkClick r:id="rId5" action="ppaction://hlinksldjump"/>
              </a:rPr>
              <a:t>Khumalo(2014b),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050" spc="-35" dirty="0">
                <a:latin typeface="Arial"/>
                <a:cs typeface="Arial"/>
                <a:hlinkClick r:id="rId5" action="ppaction://hlinksldjump"/>
              </a:rPr>
              <a:t>Keet </a:t>
            </a:r>
            <a:r>
              <a:rPr sz="1050" spc="-60" dirty="0">
                <a:latin typeface="Arial"/>
                <a:cs typeface="Arial"/>
                <a:hlinkClick r:id="rId5" action="ppaction://hlinksldjump"/>
              </a:rPr>
              <a:t>and  </a:t>
            </a:r>
            <a:r>
              <a:rPr sz="1050" spc="-35" dirty="0">
                <a:latin typeface="Arial"/>
                <a:cs typeface="Arial"/>
                <a:hlinkClick r:id="rId5" action="ppaction://hlinksldjump"/>
              </a:rPr>
              <a:t>Khumalo(2014a),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  <a:hlinkClick r:id="rId6" action="ppaction://hlinksldjump"/>
              </a:rPr>
              <a:t>Keet </a:t>
            </a:r>
            <a:r>
              <a:rPr sz="1050" spc="-60" dirty="0">
                <a:latin typeface="Arial"/>
                <a:cs typeface="Arial"/>
                <a:hlinkClick r:id="rId6" action="ppaction://hlinksldjump"/>
              </a:rPr>
              <a:t>and </a:t>
            </a:r>
            <a:r>
              <a:rPr sz="1050" spc="35" dirty="0">
                <a:latin typeface="Arial"/>
                <a:cs typeface="Arial"/>
                <a:hlinkClick r:id="rId6" action="ppaction://hlinksldjump"/>
              </a:rPr>
              <a:t> </a:t>
            </a:r>
            <a:r>
              <a:rPr sz="1050" spc="-30" dirty="0">
                <a:latin typeface="Arial"/>
                <a:cs typeface="Arial"/>
                <a:hlinkClick r:id="rId6" action="ppaction://hlinksldjump"/>
              </a:rPr>
              <a:t>Khumalo(2017)]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27/45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0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1073" y="308000"/>
            <a:ext cx="358584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A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logic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foundation </a:t>
            </a: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for </a:t>
            </a: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isiZulu </a:t>
            </a:r>
            <a:r>
              <a:rPr sz="1400" spc="18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knowledge-to-text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551" y="149762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551" y="170765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551" y="191768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4395" y="1425714"/>
            <a:ext cx="3509455" cy="5596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050" spc="-50" dirty="0">
                <a:latin typeface="Arial"/>
                <a:cs typeface="Arial"/>
              </a:rPr>
              <a:t>Roughly </a:t>
            </a:r>
            <a:r>
              <a:rPr sz="1050" spc="-40" dirty="0">
                <a:latin typeface="Arial"/>
                <a:cs typeface="Arial"/>
              </a:rPr>
              <a:t>OWL </a:t>
            </a:r>
            <a:r>
              <a:rPr sz="1050" spc="-65" dirty="0">
                <a:latin typeface="Arial"/>
                <a:cs typeface="Arial"/>
              </a:rPr>
              <a:t>2 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EL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25299"/>
              </a:lnSpc>
              <a:buFont typeface="Arial" panose="020B0604020202020204" pitchFamily="34" charset="0"/>
              <a:buChar char="•"/>
            </a:pPr>
            <a:r>
              <a:rPr sz="1050" spc="-40" dirty="0">
                <a:latin typeface="Arial"/>
                <a:cs typeface="Arial"/>
              </a:rPr>
              <a:t>OWL </a:t>
            </a:r>
            <a:r>
              <a:rPr sz="1050" spc="-65" dirty="0">
                <a:latin typeface="Arial"/>
                <a:cs typeface="Arial"/>
              </a:rPr>
              <a:t>2 </a:t>
            </a:r>
            <a:r>
              <a:rPr sz="1050" spc="-50" dirty="0">
                <a:latin typeface="Arial"/>
                <a:cs typeface="Arial"/>
              </a:rPr>
              <a:t>EL </a:t>
            </a:r>
            <a:r>
              <a:rPr sz="1050" spc="-60" dirty="0">
                <a:latin typeface="Arial"/>
                <a:cs typeface="Arial"/>
              </a:rPr>
              <a:t>is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-55" dirty="0">
                <a:latin typeface="Arial"/>
                <a:cs typeface="Arial"/>
              </a:rPr>
              <a:t>W3C-standardised </a:t>
            </a:r>
            <a:r>
              <a:rPr sz="1050" spc="-30" dirty="0">
                <a:latin typeface="Arial"/>
                <a:cs typeface="Arial"/>
              </a:rPr>
              <a:t>profile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0" dirty="0">
                <a:latin typeface="Arial"/>
                <a:cs typeface="Arial"/>
              </a:rPr>
              <a:t>OWL </a:t>
            </a:r>
            <a:r>
              <a:rPr sz="1050" spc="-65" dirty="0">
                <a:latin typeface="Arial"/>
                <a:cs typeface="Arial"/>
              </a:rPr>
              <a:t>2  </a:t>
            </a:r>
            <a:r>
              <a:rPr sz="1050" spc="-40" dirty="0">
                <a:latin typeface="Arial"/>
                <a:cs typeface="Arial"/>
              </a:rPr>
              <a:t>Tools, </a:t>
            </a:r>
            <a:r>
              <a:rPr sz="1050" spc="-45" dirty="0">
                <a:latin typeface="Arial"/>
                <a:cs typeface="Arial"/>
              </a:rPr>
              <a:t>ontologies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40" dirty="0">
                <a:latin typeface="Arial"/>
                <a:cs typeface="Arial"/>
              </a:rPr>
              <a:t>OWL </a:t>
            </a:r>
            <a:r>
              <a:rPr sz="1050" spc="-65" dirty="0">
                <a:latin typeface="Arial"/>
                <a:cs typeface="Arial"/>
              </a:rPr>
              <a:t>2  </a:t>
            </a:r>
            <a:r>
              <a:rPr sz="1050" spc="-20" dirty="0">
                <a:latin typeface="Arial"/>
                <a:cs typeface="Arial"/>
              </a:rPr>
              <a:t>(notably </a:t>
            </a:r>
            <a:r>
              <a:rPr sz="1050" spc="-45" dirty="0">
                <a:latin typeface="Arial"/>
                <a:cs typeface="Arial"/>
              </a:rPr>
              <a:t>SNOMED  </a:t>
            </a:r>
            <a:r>
              <a:rPr sz="1050" dirty="0">
                <a:latin typeface="Arial"/>
                <a:cs typeface="Arial"/>
              </a:rPr>
              <a:t> CT)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28</a:t>
            </a:r>
            <a:r>
              <a:rPr spc="50" dirty="0"/>
              <a:t>/45</a:t>
            </a:r>
          </a:p>
        </p:txBody>
      </p:sp>
      <p:sp>
        <p:nvSpPr>
          <p:cNvPr id="26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8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98689" y="308000"/>
            <a:ext cx="181102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65" dirty="0">
                <a:solidFill>
                  <a:srgbClr val="46AA78"/>
                </a:solidFill>
                <a:latin typeface="Arial"/>
                <a:cs typeface="Arial"/>
              </a:rPr>
              <a:t>Universal</a:t>
            </a:r>
            <a:r>
              <a:rPr sz="1400" spc="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Quantification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551" y="86822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551" y="1250327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4395" y="791956"/>
            <a:ext cx="3636645" cy="113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73660" indent="-171450">
              <a:lnSpc>
                <a:spcPct val="102600"/>
              </a:lnSpc>
              <a:buFont typeface="Arial"/>
              <a:buChar char="•"/>
            </a:pPr>
            <a:r>
              <a:rPr sz="1050" spc="-65" dirty="0">
                <a:latin typeface="Arial"/>
                <a:cs typeface="Arial"/>
              </a:rPr>
              <a:t>Consider </a:t>
            </a:r>
            <a:r>
              <a:rPr sz="1050" spc="-75" dirty="0">
                <a:latin typeface="Arial"/>
                <a:cs typeface="Arial"/>
              </a:rPr>
              <a:t>here </a:t>
            </a:r>
            <a:r>
              <a:rPr sz="1050" spc="-35" dirty="0">
                <a:latin typeface="Arial"/>
                <a:cs typeface="Arial"/>
              </a:rPr>
              <a:t>only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0" dirty="0">
                <a:latin typeface="Arial"/>
                <a:cs typeface="Arial"/>
              </a:rPr>
              <a:t>universal </a:t>
            </a:r>
            <a:r>
              <a:rPr sz="1050" spc="-20" dirty="0">
                <a:latin typeface="Arial"/>
                <a:cs typeface="Arial"/>
              </a:rPr>
              <a:t>quantification </a:t>
            </a:r>
            <a:r>
              <a:rPr sz="1050" dirty="0">
                <a:latin typeface="Arial"/>
                <a:cs typeface="Arial"/>
              </a:rPr>
              <a:t>at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15" dirty="0">
                <a:latin typeface="Arial"/>
                <a:cs typeface="Arial"/>
              </a:rPr>
              <a:t>start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0" dirty="0">
                <a:latin typeface="Arial"/>
                <a:cs typeface="Arial"/>
              </a:rPr>
              <a:t>concept  </a:t>
            </a:r>
            <a:r>
              <a:rPr sz="1050" spc="-40" dirty="0">
                <a:latin typeface="Arial"/>
                <a:cs typeface="Arial"/>
              </a:rPr>
              <a:t>inclusion </a:t>
            </a:r>
            <a:r>
              <a:rPr sz="1050" spc="-50" dirty="0">
                <a:latin typeface="Arial"/>
                <a:cs typeface="Arial"/>
              </a:rPr>
              <a:t>axiom  </a:t>
            </a:r>
            <a:r>
              <a:rPr sz="1050" spc="-20" dirty="0">
                <a:latin typeface="Arial"/>
                <a:cs typeface="Arial"/>
              </a:rPr>
              <a:t>(‘nominal</a:t>
            </a:r>
            <a:r>
              <a:rPr sz="1050" spc="5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head’)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/>
              <a:buChar char="•"/>
            </a:pPr>
            <a:r>
              <a:rPr sz="1050" spc="5" dirty="0">
                <a:latin typeface="Arial"/>
                <a:cs typeface="Arial"/>
              </a:rPr>
              <a:t>‘all’/‘each’ </a:t>
            </a:r>
            <a:r>
              <a:rPr sz="1050" spc="-110" dirty="0">
                <a:latin typeface="Arial"/>
                <a:cs typeface="Arial"/>
              </a:rPr>
              <a:t>uses </a:t>
            </a:r>
            <a:r>
              <a:rPr sz="1050" i="1" spc="-50" dirty="0">
                <a:latin typeface="Arial"/>
                <a:cs typeface="Arial"/>
              </a:rPr>
              <a:t>-onke</a:t>
            </a:r>
            <a:r>
              <a:rPr sz="1050" spc="-50" dirty="0">
                <a:latin typeface="Arial"/>
                <a:cs typeface="Arial"/>
              </a:rPr>
              <a:t>, prefixed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5" dirty="0">
                <a:latin typeface="Arial"/>
                <a:cs typeface="Arial"/>
              </a:rPr>
              <a:t>oral </a:t>
            </a:r>
            <a:r>
              <a:rPr sz="1050" spc="-35" dirty="0">
                <a:latin typeface="Arial"/>
                <a:cs typeface="Arial"/>
              </a:rPr>
              <a:t>prefix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noun  </a:t>
            </a:r>
            <a:r>
              <a:rPr sz="1050" spc="-80" dirty="0">
                <a:latin typeface="Arial"/>
                <a:cs typeface="Arial"/>
              </a:rPr>
              <a:t>class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5" dirty="0">
                <a:latin typeface="Arial"/>
                <a:cs typeface="Arial"/>
              </a:rPr>
              <a:t>first </a:t>
            </a:r>
            <a:r>
              <a:rPr sz="1050" spc="-55" dirty="0">
                <a:latin typeface="Arial"/>
                <a:cs typeface="Arial"/>
              </a:rPr>
              <a:t>noun  </a:t>
            </a:r>
            <a:r>
              <a:rPr sz="1050" spc="-15" dirty="0">
                <a:latin typeface="Arial"/>
                <a:cs typeface="Arial"/>
              </a:rPr>
              <a:t>(OWL </a:t>
            </a:r>
            <a:r>
              <a:rPr sz="1050" spc="-25" dirty="0">
                <a:latin typeface="Arial"/>
                <a:cs typeface="Arial"/>
              </a:rPr>
              <a:t>class/DL </a:t>
            </a:r>
            <a:r>
              <a:rPr sz="1050" spc="-35" dirty="0">
                <a:latin typeface="Arial"/>
                <a:cs typeface="Arial"/>
              </a:rPr>
              <a:t>concept) </a:t>
            </a:r>
            <a:r>
              <a:rPr sz="1050" spc="-55" dirty="0">
                <a:latin typeface="Arial"/>
                <a:cs typeface="Arial"/>
              </a:rPr>
              <a:t>on  lhs  </a:t>
            </a:r>
            <a:r>
              <a:rPr sz="1050" spc="-20" dirty="0">
                <a:latin typeface="Arial"/>
                <a:cs typeface="Arial"/>
              </a:rPr>
              <a:t>of</a:t>
            </a:r>
            <a:r>
              <a:rPr sz="1050" spc="200" dirty="0">
                <a:latin typeface="Arial"/>
                <a:cs typeface="Arial"/>
              </a:rPr>
              <a:t> </a:t>
            </a:r>
            <a:endParaRPr sz="1050" dirty="0">
              <a:latin typeface="Menlo"/>
              <a:cs typeface="Menlo"/>
            </a:endParaRPr>
          </a:p>
          <a:p>
            <a:pPr marL="206375">
              <a:lnSpc>
                <a:spcPct val="100000"/>
              </a:lnSpc>
              <a:spcBef>
                <a:spcPts val="869"/>
              </a:spcBef>
            </a:pPr>
            <a:r>
              <a:rPr sz="1000" dirty="0">
                <a:solidFill>
                  <a:srgbClr val="46AA78"/>
                </a:solidFill>
                <a:latin typeface="Arial"/>
                <a:cs typeface="Arial"/>
              </a:rPr>
              <a:t>(U1) </a:t>
            </a:r>
            <a:r>
              <a:rPr sz="1000" spc="-80" dirty="0">
                <a:latin typeface="Monaco"/>
                <a:cs typeface="Monaco"/>
              </a:rPr>
              <a:t>Boy </a:t>
            </a:r>
            <a:r>
              <a:rPr sz="1000" i="1" spc="-380" dirty="0" smtClean="0">
                <a:latin typeface="Menlo"/>
                <a:cs typeface="Menlo"/>
              </a:rPr>
              <a:t> </a:t>
            </a:r>
            <a:r>
              <a:rPr sz="1000" i="1" spc="-5" dirty="0">
                <a:latin typeface="Arial"/>
                <a:cs typeface="Arial"/>
              </a:rPr>
              <a:t>...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29</a:t>
            </a:r>
            <a:r>
              <a:rPr spc="50" dirty="0"/>
              <a:t>/45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848428" y="1940560"/>
            <a:ext cx="1412240" cy="383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z="1000" spc="-35" dirty="0">
                <a:latin typeface="Arial"/>
                <a:cs typeface="Arial"/>
              </a:rPr>
              <a:t>(‘</a:t>
            </a:r>
            <a:r>
              <a:rPr sz="1000" u="sng" spc="-35" dirty="0">
                <a:latin typeface="Arial"/>
                <a:cs typeface="Arial"/>
              </a:rPr>
              <a:t>each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boy...’; </a:t>
            </a:r>
            <a:r>
              <a:rPr sz="1000" i="1" spc="-25" dirty="0">
                <a:latin typeface="Arial"/>
                <a:cs typeface="Arial"/>
              </a:rPr>
              <a:t>u- </a:t>
            </a:r>
            <a:r>
              <a:rPr sz="1000" spc="190" dirty="0">
                <a:latin typeface="Arial"/>
                <a:cs typeface="Arial"/>
              </a:rPr>
              <a:t>+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i="1" spc="-35" dirty="0">
                <a:latin typeface="Arial"/>
                <a:cs typeface="Arial"/>
              </a:rPr>
              <a:t>-onke</a:t>
            </a:r>
            <a:r>
              <a:rPr sz="1000" spc="-35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000" spc="10" dirty="0">
                <a:latin typeface="Arial"/>
                <a:cs typeface="Arial"/>
              </a:rPr>
              <a:t>(‘</a:t>
            </a:r>
            <a:r>
              <a:rPr sz="1000" u="sng" spc="10" dirty="0">
                <a:latin typeface="Arial"/>
                <a:cs typeface="Arial"/>
              </a:rPr>
              <a:t>all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boys...’; </a:t>
            </a:r>
            <a:r>
              <a:rPr sz="1000" i="1" spc="-45" dirty="0">
                <a:latin typeface="Arial"/>
                <a:cs typeface="Arial"/>
              </a:rPr>
              <a:t>ba- </a:t>
            </a:r>
            <a:r>
              <a:rPr sz="1000" spc="190" dirty="0">
                <a:latin typeface="Arial"/>
                <a:cs typeface="Arial"/>
              </a:rPr>
              <a:t>+</a:t>
            </a:r>
            <a:r>
              <a:rPr sz="1000" spc="200" dirty="0">
                <a:latin typeface="Arial"/>
                <a:cs typeface="Arial"/>
              </a:rPr>
              <a:t> </a:t>
            </a:r>
            <a:r>
              <a:rPr sz="1000" i="1" spc="-35" dirty="0">
                <a:latin typeface="Arial"/>
                <a:cs typeface="Arial"/>
              </a:rPr>
              <a:t>-onke</a:t>
            </a:r>
            <a:r>
              <a:rPr sz="1000" spc="-35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18641" y="1868170"/>
            <a:ext cx="1562609" cy="115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200" marR="5080">
              <a:lnSpc>
                <a:spcPct val="149400"/>
              </a:lnSpc>
            </a:pPr>
            <a:r>
              <a:rPr sz="1000" u="sng" spc="-70" dirty="0" smtClean="0">
                <a:latin typeface="Arial"/>
                <a:cs typeface="Arial"/>
              </a:rPr>
              <a:t>wonk</a:t>
            </a:r>
            <a:r>
              <a:rPr lang="en-US" sz="1000" u="sng" spc="-70" dirty="0" smtClean="0">
                <a:latin typeface="Arial"/>
                <a:cs typeface="Arial"/>
              </a:rPr>
              <a:t>e</a:t>
            </a:r>
            <a:r>
              <a:rPr sz="1000" spc="-70" dirty="0" smtClean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umfana </a:t>
            </a:r>
            <a:r>
              <a:rPr sz="1000" spc="-5" dirty="0">
                <a:latin typeface="Arial"/>
                <a:cs typeface="Arial"/>
              </a:rPr>
              <a:t>...  </a:t>
            </a:r>
            <a:r>
              <a:rPr sz="1000" u="sng" spc="-55" dirty="0">
                <a:latin typeface="Arial"/>
                <a:cs typeface="Arial"/>
              </a:rPr>
              <a:t>bonke</a:t>
            </a:r>
            <a:r>
              <a:rPr sz="1000" spc="-55" dirty="0">
                <a:latin typeface="Arial"/>
                <a:cs typeface="Arial"/>
              </a:rPr>
              <a:t> abafana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...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000" dirty="0">
                <a:solidFill>
                  <a:srgbClr val="46AA78"/>
                </a:solidFill>
                <a:latin typeface="Arial"/>
                <a:cs typeface="Arial"/>
              </a:rPr>
              <a:t>(U2) </a:t>
            </a:r>
            <a:r>
              <a:rPr sz="1000" spc="-80" dirty="0">
                <a:latin typeface="Monaco"/>
                <a:cs typeface="Monaco"/>
              </a:rPr>
              <a:t>Phone </a:t>
            </a:r>
            <a:r>
              <a:rPr sz="1000" i="1" spc="-370" dirty="0" smtClean="0">
                <a:latin typeface="Menlo"/>
                <a:cs typeface="Menlo"/>
              </a:rPr>
              <a:t> </a:t>
            </a:r>
            <a:r>
              <a:rPr sz="1000" i="1" spc="-5" dirty="0">
                <a:latin typeface="Arial"/>
                <a:cs typeface="Arial"/>
              </a:rPr>
              <a:t>...</a:t>
            </a:r>
            <a:endParaRPr sz="1000" dirty="0">
              <a:latin typeface="Arial"/>
              <a:cs typeface="Arial"/>
            </a:endParaRPr>
          </a:p>
          <a:p>
            <a:pPr marL="330200" marR="66675">
              <a:lnSpc>
                <a:spcPct val="149400"/>
              </a:lnSpc>
            </a:pPr>
            <a:r>
              <a:rPr sz="1000" u="sng" spc="-50" dirty="0">
                <a:latin typeface="Arial"/>
                <a:cs typeface="Arial"/>
              </a:rPr>
              <a:t>lonke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ifoni </a:t>
            </a:r>
            <a:r>
              <a:rPr sz="1000" spc="-5" dirty="0">
                <a:latin typeface="Arial"/>
                <a:cs typeface="Arial"/>
              </a:rPr>
              <a:t>...  </a:t>
            </a:r>
            <a:r>
              <a:rPr sz="1000" u="sng" spc="-65" dirty="0">
                <a:latin typeface="Arial"/>
                <a:cs typeface="Arial"/>
              </a:rPr>
              <a:t>onke </a:t>
            </a:r>
            <a:r>
              <a:rPr sz="1000" spc="-40" dirty="0">
                <a:latin typeface="Arial"/>
                <a:cs typeface="Arial"/>
              </a:rPr>
              <a:t>amafoni</a:t>
            </a:r>
            <a:r>
              <a:rPr sz="1000" spc="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...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16609" y="2610584"/>
            <a:ext cx="1544320" cy="383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35" dirty="0">
                <a:latin typeface="Arial"/>
                <a:cs typeface="Arial"/>
              </a:rPr>
              <a:t>(‘</a:t>
            </a:r>
            <a:r>
              <a:rPr sz="1000" u="sng" spc="-35" dirty="0">
                <a:latin typeface="Arial"/>
                <a:cs typeface="Arial"/>
              </a:rPr>
              <a:t>each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phone...’; </a:t>
            </a:r>
            <a:r>
              <a:rPr sz="1000" i="1" spc="5" dirty="0">
                <a:latin typeface="Arial"/>
                <a:cs typeface="Arial"/>
              </a:rPr>
              <a:t>li- </a:t>
            </a:r>
            <a:r>
              <a:rPr sz="1000" spc="190" dirty="0">
                <a:latin typeface="Arial"/>
                <a:cs typeface="Arial"/>
              </a:rPr>
              <a:t>+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i="1" spc="-35" dirty="0">
                <a:latin typeface="Arial"/>
                <a:cs typeface="Arial"/>
              </a:rPr>
              <a:t>-onke</a:t>
            </a:r>
            <a:r>
              <a:rPr sz="1000" spc="-35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  <a:p>
            <a:pPr marL="67945" algn="ctr">
              <a:lnSpc>
                <a:spcPct val="100000"/>
              </a:lnSpc>
              <a:spcBef>
                <a:spcPts val="590"/>
              </a:spcBef>
            </a:pPr>
            <a:r>
              <a:rPr sz="1000" spc="10" dirty="0">
                <a:latin typeface="Arial"/>
                <a:cs typeface="Arial"/>
              </a:rPr>
              <a:t>(‘</a:t>
            </a:r>
            <a:r>
              <a:rPr sz="1000" u="sng" spc="10" dirty="0">
                <a:latin typeface="Arial"/>
                <a:cs typeface="Arial"/>
              </a:rPr>
              <a:t>all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phones...’; </a:t>
            </a:r>
            <a:r>
              <a:rPr sz="1000" i="1" spc="-40" dirty="0">
                <a:latin typeface="Arial"/>
                <a:cs typeface="Arial"/>
              </a:rPr>
              <a:t>a- </a:t>
            </a:r>
            <a:r>
              <a:rPr sz="1000" spc="190" dirty="0">
                <a:latin typeface="Arial"/>
                <a:cs typeface="Arial"/>
              </a:rPr>
              <a:t>+</a:t>
            </a:r>
            <a:r>
              <a:rPr sz="1000" spc="195" dirty="0">
                <a:latin typeface="Arial"/>
                <a:cs typeface="Arial"/>
              </a:rPr>
              <a:t> </a:t>
            </a:r>
            <a:r>
              <a:rPr sz="1000" i="1" spc="-35" dirty="0">
                <a:latin typeface="Arial"/>
                <a:cs typeface="Arial"/>
              </a:rPr>
              <a:t>-onke</a:t>
            </a:r>
            <a:r>
              <a:rPr sz="1000" spc="-35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494" y="2400399"/>
            <a:ext cx="132522" cy="152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316" y="1767135"/>
            <a:ext cx="132522" cy="152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50" y="1501775"/>
            <a:ext cx="132522" cy="152400"/>
          </a:xfrm>
          <a:prstGeom prst="rect">
            <a:avLst/>
          </a:prstGeom>
        </p:spPr>
      </p:pic>
      <p:sp>
        <p:nvSpPr>
          <p:cNvPr id="31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3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994" y="281657"/>
            <a:ext cx="3887956" cy="2830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30/45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4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2551" y="85252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2327" y="104233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327" y="119416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327" y="134599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551" y="152311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2327" y="171292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2551" y="1890039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2327" y="2079853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2327" y="2231682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2551" y="240879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2327" y="2598610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2327" y="2750439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24394" y="308000"/>
            <a:ext cx="3814255" cy="2729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0059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Natural </a:t>
            </a: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language </a:t>
            </a: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1400" spc="-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ontologies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1050" spc="-55" dirty="0">
                <a:latin typeface="Arial"/>
                <a:cs typeface="Arial"/>
              </a:rPr>
              <a:t>Using </a:t>
            </a:r>
            <a:r>
              <a:rPr sz="1050" spc="-45" dirty="0">
                <a:latin typeface="Arial"/>
                <a:cs typeface="Arial"/>
              </a:rPr>
              <a:t>ontologies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0" dirty="0">
                <a:latin typeface="Arial"/>
                <a:cs typeface="Arial"/>
              </a:rPr>
              <a:t>improve </a:t>
            </a:r>
            <a:r>
              <a:rPr sz="1050" spc="-25" dirty="0">
                <a:latin typeface="Arial"/>
                <a:cs typeface="Arial"/>
              </a:rPr>
              <a:t>NLP; </a:t>
            </a:r>
            <a:r>
              <a:rPr sz="1050" spc="19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e.g.:</a:t>
            </a:r>
            <a:endParaRPr sz="1050" dirty="0">
              <a:latin typeface="Arial"/>
              <a:cs typeface="Arial"/>
            </a:endParaRPr>
          </a:p>
          <a:p>
            <a:pPr marL="461010" marR="662305" indent="-17145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00" spc="-40" dirty="0">
                <a:latin typeface="Arial"/>
                <a:cs typeface="Arial"/>
              </a:rPr>
              <a:t>To </a:t>
            </a:r>
            <a:r>
              <a:rPr sz="1000" spc="-70" dirty="0">
                <a:latin typeface="Arial"/>
                <a:cs typeface="Arial"/>
              </a:rPr>
              <a:t>enhance </a:t>
            </a:r>
            <a:r>
              <a:rPr sz="1000" spc="-50" dirty="0">
                <a:latin typeface="Arial"/>
                <a:cs typeface="Arial"/>
              </a:rPr>
              <a:t>precision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40" dirty="0">
                <a:latin typeface="Arial"/>
                <a:cs typeface="Arial"/>
              </a:rPr>
              <a:t>recall </a:t>
            </a:r>
            <a:r>
              <a:rPr sz="1000" spc="-20" dirty="0">
                <a:latin typeface="Arial"/>
                <a:cs typeface="Arial"/>
              </a:rPr>
              <a:t>of </a:t>
            </a:r>
            <a:r>
              <a:rPr sz="1000" spc="-60" dirty="0">
                <a:latin typeface="Arial"/>
                <a:cs typeface="Arial"/>
              </a:rPr>
              <a:t>queries  </a:t>
            </a:r>
            <a:endParaRPr lang="en-US" sz="1000" spc="-60" dirty="0" smtClean="0">
              <a:latin typeface="Arial"/>
              <a:cs typeface="Arial"/>
            </a:endParaRPr>
          </a:p>
          <a:p>
            <a:pPr marL="461010" marR="662305" indent="-17145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00" spc="-40" dirty="0" smtClean="0">
                <a:latin typeface="Arial"/>
                <a:cs typeface="Arial"/>
              </a:rPr>
              <a:t>To </a:t>
            </a:r>
            <a:r>
              <a:rPr sz="1000" spc="-70" dirty="0">
                <a:latin typeface="Arial"/>
                <a:cs typeface="Arial"/>
              </a:rPr>
              <a:t>enhance  </a:t>
            </a:r>
            <a:r>
              <a:rPr sz="1000" spc="-50" dirty="0">
                <a:latin typeface="Arial"/>
                <a:cs typeface="Arial"/>
              </a:rPr>
              <a:t>dialogue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70" dirty="0">
                <a:latin typeface="Arial"/>
                <a:cs typeface="Arial"/>
              </a:rPr>
              <a:t>systems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95"/>
              </a:lnSpc>
              <a:buFont typeface="Arial" panose="020B0604020202020204" pitchFamily="34" charset="0"/>
              <a:buChar char="•"/>
            </a:pPr>
            <a:r>
              <a:rPr sz="1000" spc="-40" dirty="0">
                <a:latin typeface="Arial"/>
                <a:cs typeface="Arial"/>
              </a:rPr>
              <a:t>To </a:t>
            </a:r>
            <a:r>
              <a:rPr sz="1000" spc="-30" dirty="0">
                <a:latin typeface="Arial"/>
                <a:cs typeface="Arial"/>
              </a:rPr>
              <a:t>sort </a:t>
            </a:r>
            <a:r>
              <a:rPr sz="1000" spc="-15" dirty="0">
                <a:latin typeface="Arial"/>
                <a:cs typeface="Arial"/>
              </a:rPr>
              <a:t>literature</a:t>
            </a:r>
            <a:r>
              <a:rPr sz="1000" spc="16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results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95"/>
              </a:spcBef>
              <a:buFont typeface="Arial" panose="020B0604020202020204" pitchFamily="34" charset="0"/>
              <a:buChar char="•"/>
            </a:pPr>
            <a:r>
              <a:rPr sz="1050" spc="-55" dirty="0">
                <a:latin typeface="Arial"/>
                <a:cs typeface="Arial"/>
              </a:rPr>
              <a:t>Using  </a:t>
            </a:r>
            <a:r>
              <a:rPr sz="1050" spc="-30" dirty="0">
                <a:latin typeface="Arial"/>
                <a:cs typeface="Arial"/>
              </a:rPr>
              <a:t>NLP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65" dirty="0">
                <a:latin typeface="Arial"/>
                <a:cs typeface="Arial"/>
              </a:rPr>
              <a:t>develop  </a:t>
            </a:r>
            <a:r>
              <a:rPr sz="1050" spc="-45" dirty="0">
                <a:latin typeface="Arial"/>
                <a:cs typeface="Arial"/>
              </a:rPr>
              <a:t>ontologies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(TBox)</a:t>
            </a:r>
          </a:p>
          <a:p>
            <a:pPr marL="461010" indent="-17145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00" spc="-60" dirty="0">
                <a:latin typeface="Arial"/>
                <a:cs typeface="Arial"/>
              </a:rPr>
              <a:t>Searching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40" dirty="0">
                <a:latin typeface="Arial"/>
                <a:cs typeface="Arial"/>
              </a:rPr>
              <a:t>candidate terms </a:t>
            </a:r>
            <a:r>
              <a:rPr sz="1000" spc="-55" dirty="0">
                <a:latin typeface="Arial"/>
                <a:cs typeface="Arial"/>
              </a:rPr>
              <a:t>and   </a:t>
            </a:r>
            <a:r>
              <a:rPr sz="1000" spc="-35" dirty="0">
                <a:latin typeface="Arial"/>
                <a:cs typeface="Arial"/>
              </a:rPr>
              <a:t>relations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95"/>
              </a:spcBef>
              <a:buFont typeface="Arial" panose="020B0604020202020204" pitchFamily="34" charset="0"/>
              <a:buChar char="•"/>
            </a:pPr>
            <a:r>
              <a:rPr sz="1050" spc="-55" dirty="0">
                <a:latin typeface="Arial"/>
                <a:cs typeface="Arial"/>
              </a:rPr>
              <a:t>Using </a:t>
            </a:r>
            <a:r>
              <a:rPr sz="1050" spc="-30" dirty="0">
                <a:latin typeface="Arial"/>
                <a:cs typeface="Arial"/>
              </a:rPr>
              <a:t>NLP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35" dirty="0">
                <a:latin typeface="Arial"/>
                <a:cs typeface="Arial"/>
              </a:rPr>
              <a:t>populate </a:t>
            </a:r>
            <a:r>
              <a:rPr sz="1050" spc="-45" dirty="0">
                <a:latin typeface="Arial"/>
                <a:cs typeface="Arial"/>
              </a:rPr>
              <a:t>ontologies </a:t>
            </a:r>
            <a:r>
              <a:rPr sz="1050" spc="17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(ABox)</a:t>
            </a:r>
            <a:endParaRPr sz="1050" dirty="0">
              <a:latin typeface="Arial"/>
              <a:cs typeface="Arial"/>
            </a:endParaRPr>
          </a:p>
          <a:p>
            <a:pPr marL="461010" marR="25400" indent="-17145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00" spc="-35" dirty="0">
                <a:latin typeface="Arial"/>
                <a:cs typeface="Arial"/>
              </a:rPr>
              <a:t>Document </a:t>
            </a:r>
            <a:r>
              <a:rPr sz="1000" spc="-25" dirty="0">
                <a:latin typeface="Arial"/>
                <a:cs typeface="Arial"/>
              </a:rPr>
              <a:t>retrieval </a:t>
            </a:r>
            <a:r>
              <a:rPr sz="1000" spc="-70" dirty="0">
                <a:latin typeface="Arial"/>
                <a:cs typeface="Arial"/>
              </a:rPr>
              <a:t>enhanced </a:t>
            </a:r>
            <a:r>
              <a:rPr sz="1000" spc="-60" dirty="0">
                <a:latin typeface="Arial"/>
                <a:cs typeface="Arial"/>
              </a:rPr>
              <a:t>by </a:t>
            </a:r>
            <a:r>
              <a:rPr sz="1000" spc="-50" dirty="0">
                <a:latin typeface="Arial"/>
                <a:cs typeface="Arial"/>
              </a:rPr>
              <a:t>lexicalised </a:t>
            </a:r>
            <a:r>
              <a:rPr sz="1000" spc="-40" dirty="0">
                <a:latin typeface="Arial"/>
                <a:cs typeface="Arial"/>
              </a:rPr>
              <a:t>ontologies  </a:t>
            </a:r>
            <a:endParaRPr lang="en-US" sz="1000" spc="-40" dirty="0" smtClean="0">
              <a:latin typeface="Arial"/>
              <a:cs typeface="Arial"/>
            </a:endParaRPr>
          </a:p>
          <a:p>
            <a:pPr marL="461010" marR="25400" indent="-17145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00" spc="-35" dirty="0" smtClean="0">
                <a:latin typeface="Arial"/>
                <a:cs typeface="Arial"/>
              </a:rPr>
              <a:t>Biomedical </a:t>
            </a:r>
            <a:r>
              <a:rPr sz="1000" dirty="0">
                <a:latin typeface="Arial"/>
                <a:cs typeface="Arial"/>
              </a:rPr>
              <a:t>text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30" dirty="0">
                <a:latin typeface="Arial"/>
                <a:cs typeface="Arial"/>
              </a:rPr>
              <a:t>mining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95"/>
              </a:spcBef>
              <a:buFont typeface="Arial" panose="020B0604020202020204" pitchFamily="34" charset="0"/>
              <a:buChar char="•"/>
            </a:pPr>
            <a:r>
              <a:rPr sz="1050" spc="-20" dirty="0">
                <a:latin typeface="Arial"/>
                <a:cs typeface="Arial"/>
              </a:rPr>
              <a:t>Natural </a:t>
            </a:r>
            <a:r>
              <a:rPr sz="1050" spc="-65" dirty="0">
                <a:latin typeface="Arial"/>
                <a:cs typeface="Arial"/>
              </a:rPr>
              <a:t>language  </a:t>
            </a:r>
            <a:r>
              <a:rPr sz="1050" spc="-45" dirty="0">
                <a:latin typeface="Arial"/>
                <a:cs typeface="Arial"/>
              </a:rPr>
              <a:t>generation </a:t>
            </a:r>
            <a:r>
              <a:rPr sz="1050" spc="-20" dirty="0">
                <a:latin typeface="Arial"/>
                <a:cs typeface="Arial"/>
              </a:rPr>
              <a:t>from </a:t>
            </a:r>
            <a:r>
              <a:rPr sz="1050" spc="-85" dirty="0">
                <a:latin typeface="Arial"/>
                <a:cs typeface="Arial"/>
              </a:rPr>
              <a:t>a </a:t>
            </a:r>
            <a:r>
              <a:rPr sz="1050" spc="20" dirty="0">
                <a:latin typeface="Arial"/>
                <a:cs typeface="Arial"/>
              </a:rPr>
              <a:t> </a:t>
            </a:r>
            <a:r>
              <a:rPr sz="1050" spc="-35" dirty="0">
                <a:latin typeface="Arial"/>
                <a:cs typeface="Arial"/>
              </a:rPr>
              <a:t>logic</a:t>
            </a:r>
            <a:endParaRPr sz="1050" dirty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00" spc="-25" dirty="0">
                <a:latin typeface="Arial"/>
                <a:cs typeface="Arial"/>
              </a:rPr>
              <a:t>Ameliorating </a:t>
            </a:r>
            <a:r>
              <a:rPr sz="1000" spc="-30" dirty="0">
                <a:latin typeface="Arial"/>
                <a:cs typeface="Arial"/>
              </a:rPr>
              <a:t>the </a:t>
            </a:r>
            <a:r>
              <a:rPr sz="1000" spc="-60" dirty="0">
                <a:latin typeface="Arial"/>
                <a:cs typeface="Arial"/>
              </a:rPr>
              <a:t>knowledge </a:t>
            </a:r>
            <a:r>
              <a:rPr sz="1000" spc="-30" dirty="0">
                <a:latin typeface="Arial"/>
                <a:cs typeface="Arial"/>
              </a:rPr>
              <a:t>acquisition </a:t>
            </a:r>
            <a:r>
              <a:rPr sz="1000" spc="-25" dirty="0">
                <a:latin typeface="Arial"/>
                <a:cs typeface="Arial"/>
              </a:rPr>
              <a:t>bottleneck  </a:t>
            </a:r>
            <a:endParaRPr lang="en-US" sz="1000" spc="-25" dirty="0" smtClean="0">
              <a:latin typeface="Arial"/>
              <a:cs typeface="Arial"/>
            </a:endParaRPr>
          </a:p>
          <a:p>
            <a:pPr marL="461010" marR="5080" indent="-17145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00" spc="-25" dirty="0" smtClean="0">
                <a:latin typeface="Arial"/>
                <a:cs typeface="Arial"/>
              </a:rPr>
              <a:t>Other </a:t>
            </a:r>
            <a:r>
              <a:rPr sz="1000" spc="-60" dirty="0">
                <a:latin typeface="Arial"/>
                <a:cs typeface="Arial"/>
              </a:rPr>
              <a:t>purposes; </a:t>
            </a:r>
            <a:r>
              <a:rPr sz="1000" spc="-40" dirty="0">
                <a:latin typeface="Arial"/>
                <a:cs typeface="Arial"/>
              </a:rPr>
              <a:t>e.g., </a:t>
            </a:r>
            <a:r>
              <a:rPr sz="1000" spc="-45" dirty="0">
                <a:latin typeface="Arial"/>
                <a:cs typeface="Arial"/>
              </a:rPr>
              <a:t>e-learning </a:t>
            </a:r>
            <a:r>
              <a:rPr sz="1000" spc="-30" dirty="0">
                <a:latin typeface="Arial"/>
                <a:cs typeface="Arial"/>
              </a:rPr>
              <a:t>(question generation),  </a:t>
            </a:r>
            <a:r>
              <a:rPr sz="1000" spc="-60" dirty="0">
                <a:latin typeface="Arial"/>
                <a:cs typeface="Arial"/>
              </a:rPr>
              <a:t>readable </a:t>
            </a:r>
            <a:r>
              <a:rPr sz="1000" spc="-45" dirty="0">
                <a:latin typeface="Arial"/>
                <a:cs typeface="Arial"/>
              </a:rPr>
              <a:t>medical</a:t>
            </a:r>
            <a:r>
              <a:rPr sz="1000" spc="12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information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z="600" b="1" spc="-5" dirty="0">
                <a:latin typeface="Arial"/>
                <a:cs typeface="Arial"/>
              </a:rPr>
              <a:t>4</a:t>
            </a:fld>
            <a:r>
              <a:rPr sz="600" b="1" spc="50" dirty="0">
                <a:latin typeface="Arial"/>
                <a:cs typeface="Arial"/>
              </a:rPr>
              <a:t>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35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6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7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994" y="281657"/>
            <a:ext cx="3887956" cy="2830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692" y="306368"/>
            <a:ext cx="1349375" cy="2773680"/>
          </a:xfrm>
          <a:custGeom>
            <a:avLst/>
            <a:gdLst/>
            <a:ahLst/>
            <a:cxnLst/>
            <a:rect l="l" t="t" r="r" b="b"/>
            <a:pathLst>
              <a:path w="1349375" h="2773680">
                <a:moveTo>
                  <a:pt x="47095" y="0"/>
                </a:moveTo>
                <a:lnTo>
                  <a:pt x="1301799" y="0"/>
                </a:lnTo>
                <a:lnTo>
                  <a:pt x="1320131" y="3700"/>
                </a:lnTo>
                <a:lnTo>
                  <a:pt x="1335100" y="13793"/>
                </a:lnTo>
                <a:lnTo>
                  <a:pt x="1345193" y="28763"/>
                </a:lnTo>
                <a:lnTo>
                  <a:pt x="1348894" y="47095"/>
                </a:lnTo>
                <a:lnTo>
                  <a:pt x="1348894" y="2726279"/>
                </a:lnTo>
                <a:lnTo>
                  <a:pt x="1345193" y="2744610"/>
                </a:lnTo>
                <a:lnTo>
                  <a:pt x="1335100" y="2759580"/>
                </a:lnTo>
                <a:lnTo>
                  <a:pt x="1320131" y="2769673"/>
                </a:lnTo>
                <a:lnTo>
                  <a:pt x="1301799" y="2773374"/>
                </a:lnTo>
                <a:lnTo>
                  <a:pt x="47095" y="2773374"/>
                </a:lnTo>
                <a:lnTo>
                  <a:pt x="28763" y="2769673"/>
                </a:lnTo>
                <a:lnTo>
                  <a:pt x="13793" y="2759580"/>
                </a:lnTo>
                <a:lnTo>
                  <a:pt x="3701" y="2744610"/>
                </a:lnTo>
                <a:lnTo>
                  <a:pt x="0" y="2726279"/>
                </a:lnTo>
                <a:lnTo>
                  <a:pt x="0" y="47095"/>
                </a:lnTo>
                <a:lnTo>
                  <a:pt x="3700" y="28763"/>
                </a:lnTo>
                <a:lnTo>
                  <a:pt x="13793" y="13793"/>
                </a:lnTo>
                <a:lnTo>
                  <a:pt x="28763" y="3700"/>
                </a:lnTo>
                <a:lnTo>
                  <a:pt x="47095" y="0"/>
                </a:lnTo>
                <a:close/>
              </a:path>
            </a:pathLst>
          </a:custGeom>
          <a:ln w="20931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30/45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5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994" y="281657"/>
            <a:ext cx="3887956" cy="2830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95199" y="306368"/>
            <a:ext cx="471170" cy="2773680"/>
          </a:xfrm>
          <a:custGeom>
            <a:avLst/>
            <a:gdLst/>
            <a:ahLst/>
            <a:cxnLst/>
            <a:rect l="l" t="t" r="r" b="b"/>
            <a:pathLst>
              <a:path w="471169" h="2773680">
                <a:moveTo>
                  <a:pt x="47095" y="0"/>
                </a:moveTo>
                <a:lnTo>
                  <a:pt x="423855" y="0"/>
                </a:lnTo>
                <a:lnTo>
                  <a:pt x="442186" y="3700"/>
                </a:lnTo>
                <a:lnTo>
                  <a:pt x="457156" y="13793"/>
                </a:lnTo>
                <a:lnTo>
                  <a:pt x="467249" y="28763"/>
                </a:lnTo>
                <a:lnTo>
                  <a:pt x="470950" y="47095"/>
                </a:lnTo>
                <a:lnTo>
                  <a:pt x="470950" y="2726279"/>
                </a:lnTo>
                <a:lnTo>
                  <a:pt x="467249" y="2744610"/>
                </a:lnTo>
                <a:lnTo>
                  <a:pt x="457156" y="2759580"/>
                </a:lnTo>
                <a:lnTo>
                  <a:pt x="442186" y="2769673"/>
                </a:lnTo>
                <a:lnTo>
                  <a:pt x="423855" y="2773374"/>
                </a:lnTo>
                <a:lnTo>
                  <a:pt x="47095" y="2773374"/>
                </a:lnTo>
                <a:lnTo>
                  <a:pt x="28763" y="2769673"/>
                </a:lnTo>
                <a:lnTo>
                  <a:pt x="13793" y="2759580"/>
                </a:lnTo>
                <a:lnTo>
                  <a:pt x="3700" y="2744610"/>
                </a:lnTo>
                <a:lnTo>
                  <a:pt x="0" y="2726279"/>
                </a:lnTo>
                <a:lnTo>
                  <a:pt x="0" y="47095"/>
                </a:lnTo>
                <a:lnTo>
                  <a:pt x="3700" y="28763"/>
                </a:lnTo>
                <a:lnTo>
                  <a:pt x="13793" y="13793"/>
                </a:lnTo>
                <a:lnTo>
                  <a:pt x="28763" y="3700"/>
                </a:lnTo>
                <a:lnTo>
                  <a:pt x="47095" y="0"/>
                </a:lnTo>
                <a:close/>
              </a:path>
            </a:pathLst>
          </a:custGeom>
          <a:ln w="20931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30/45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5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10423" y="308000"/>
            <a:ext cx="988694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Subsumption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551" y="69639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551" y="105826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327" y="1248067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327" y="139989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327" y="155173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4394" y="620138"/>
            <a:ext cx="3814255" cy="1226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02600"/>
              </a:lnSpc>
              <a:buFont typeface="Arial"/>
              <a:buChar char="•"/>
            </a:pPr>
            <a:r>
              <a:rPr sz="1050" spc="-30" dirty="0">
                <a:latin typeface="Arial"/>
                <a:cs typeface="Arial"/>
              </a:rPr>
              <a:t>Two </a:t>
            </a:r>
            <a:r>
              <a:rPr sz="1050" spc="-25" dirty="0">
                <a:latin typeface="Arial"/>
                <a:cs typeface="Arial"/>
              </a:rPr>
              <a:t>different </a:t>
            </a:r>
            <a:r>
              <a:rPr sz="1050" spc="-95" dirty="0">
                <a:latin typeface="Arial"/>
                <a:cs typeface="Arial"/>
              </a:rPr>
              <a:t>ways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5" dirty="0">
                <a:latin typeface="Arial"/>
                <a:cs typeface="Arial"/>
              </a:rPr>
              <a:t>carving </a:t>
            </a:r>
            <a:r>
              <a:rPr sz="1050" spc="-50" dirty="0">
                <a:latin typeface="Arial"/>
                <a:cs typeface="Arial"/>
              </a:rPr>
              <a:t>up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70" dirty="0">
                <a:latin typeface="Arial"/>
                <a:cs typeface="Arial"/>
              </a:rPr>
              <a:t>nouns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5" dirty="0">
                <a:latin typeface="Arial"/>
                <a:cs typeface="Arial"/>
              </a:rPr>
              <a:t>determine  </a:t>
            </a:r>
            <a:r>
              <a:rPr sz="1050" spc="-40" dirty="0">
                <a:latin typeface="Arial"/>
                <a:cs typeface="Arial"/>
              </a:rPr>
              <a:t>which </a:t>
            </a:r>
            <a:r>
              <a:rPr sz="1050" spc="-55" dirty="0">
                <a:latin typeface="Arial"/>
                <a:cs typeface="Arial"/>
              </a:rPr>
              <a:t>rules  </a:t>
            </a:r>
            <a:r>
              <a:rPr sz="1050" spc="-40" dirty="0">
                <a:latin typeface="Arial"/>
                <a:cs typeface="Arial"/>
              </a:rPr>
              <a:t>apply:  </a:t>
            </a:r>
            <a:r>
              <a:rPr sz="1050" spc="-50" dirty="0">
                <a:latin typeface="Arial"/>
                <a:cs typeface="Arial"/>
              </a:rPr>
              <a:t>semantic </a:t>
            </a:r>
            <a:r>
              <a:rPr sz="1050" spc="-60" dirty="0">
                <a:latin typeface="Arial"/>
                <a:cs typeface="Arial"/>
              </a:rPr>
              <a:t>and</a:t>
            </a:r>
            <a:r>
              <a:rPr sz="1050" spc="14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syntactic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75"/>
              </a:spcBef>
              <a:buFont typeface="Arial"/>
              <a:buChar char="•"/>
            </a:pPr>
            <a:r>
              <a:rPr sz="1050" spc="-80" dirty="0">
                <a:latin typeface="Arial"/>
                <a:cs typeface="Arial"/>
              </a:rPr>
              <a:t>Need 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80" dirty="0">
                <a:latin typeface="Arial"/>
                <a:cs typeface="Arial"/>
              </a:rPr>
              <a:t>choose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spc="-70" dirty="0">
                <a:latin typeface="Arial"/>
                <a:cs typeface="Arial"/>
              </a:rPr>
              <a:t>between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175"/>
              </a:spcBef>
              <a:buFont typeface="Arial"/>
              <a:buChar char="•"/>
            </a:pPr>
            <a:r>
              <a:rPr sz="1000" spc="-45" dirty="0">
                <a:latin typeface="Arial"/>
                <a:cs typeface="Arial"/>
              </a:rPr>
              <a:t>singular </a:t>
            </a:r>
            <a:r>
              <a:rPr sz="1000" spc="-55" dirty="0">
                <a:latin typeface="Arial"/>
                <a:cs typeface="Arial"/>
              </a:rPr>
              <a:t>and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plural</a:t>
            </a:r>
            <a:endParaRPr sz="1000" dirty="0">
              <a:latin typeface="Arial"/>
              <a:cs typeface="Arial"/>
            </a:endParaRPr>
          </a:p>
          <a:p>
            <a:pPr marL="461010" marR="354965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dirty="0">
                <a:latin typeface="Arial"/>
                <a:cs typeface="Arial"/>
              </a:rPr>
              <a:t>with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5" dirty="0">
                <a:latin typeface="Arial"/>
                <a:cs typeface="Arial"/>
              </a:rPr>
              <a:t>without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50" dirty="0">
                <a:latin typeface="Arial"/>
                <a:cs typeface="Arial"/>
              </a:rPr>
              <a:t>universal </a:t>
            </a:r>
            <a:r>
              <a:rPr sz="1000" spc="-20" dirty="0">
                <a:latin typeface="Arial"/>
                <a:cs typeface="Arial"/>
              </a:rPr>
              <a:t>quantification </a:t>
            </a:r>
            <a:r>
              <a:rPr sz="1000" spc="-50" dirty="0">
                <a:latin typeface="Arial"/>
                <a:cs typeface="Arial"/>
              </a:rPr>
              <a:t>voiced  </a:t>
            </a:r>
            <a:endParaRPr lang="en-US" sz="1000" spc="-50" dirty="0" smtClean="0">
              <a:latin typeface="Arial"/>
              <a:cs typeface="Arial"/>
            </a:endParaRPr>
          </a:p>
          <a:p>
            <a:pPr marL="461010" marR="354965" indent="-171450">
              <a:lnSpc>
                <a:spcPts val="1200"/>
              </a:lnSpc>
              <a:spcBef>
                <a:spcPts val="35"/>
              </a:spcBef>
              <a:buFont typeface="Arial"/>
              <a:buChar char="•"/>
            </a:pPr>
            <a:r>
              <a:rPr sz="1000" spc="-55" dirty="0" smtClean="0">
                <a:latin typeface="Arial"/>
                <a:cs typeface="Arial"/>
              </a:rPr>
              <a:t>generic </a:t>
            </a:r>
            <a:r>
              <a:rPr sz="1000" spc="-45" dirty="0">
                <a:latin typeface="Arial"/>
                <a:cs typeface="Arial"/>
              </a:rPr>
              <a:t>or</a:t>
            </a:r>
            <a:r>
              <a:rPr sz="1000" spc="110" dirty="0">
                <a:latin typeface="Arial"/>
                <a:cs typeface="Arial"/>
              </a:rPr>
              <a:t> </a:t>
            </a:r>
            <a:r>
              <a:rPr sz="1000" spc="-35" dirty="0">
                <a:latin typeface="Arial"/>
                <a:cs typeface="Arial"/>
              </a:rPr>
              <a:t>determinate</a:t>
            </a:r>
            <a:endParaRPr sz="1000" dirty="0">
              <a:latin typeface="Arial"/>
              <a:cs typeface="Arial"/>
            </a:endParaRPr>
          </a:p>
          <a:p>
            <a:pPr marL="240665">
              <a:lnSpc>
                <a:spcPct val="100000"/>
              </a:lnSpc>
              <a:spcBef>
                <a:spcPts val="650"/>
              </a:spcBef>
            </a:pPr>
            <a:r>
              <a:rPr sz="900" spc="-5" dirty="0">
                <a:solidFill>
                  <a:srgbClr val="46AA78"/>
                </a:solidFill>
                <a:latin typeface="Arial"/>
                <a:cs typeface="Arial"/>
              </a:rPr>
              <a:t>(S1)  </a:t>
            </a:r>
            <a:r>
              <a:rPr sz="900" spc="-70" dirty="0">
                <a:latin typeface="Courier New"/>
                <a:cs typeface="Courier New"/>
              </a:rPr>
              <a:t>MedicinalHerb</a:t>
            </a:r>
            <a:r>
              <a:rPr sz="900" spc="-365" dirty="0">
                <a:latin typeface="Courier New"/>
                <a:cs typeface="Courier New"/>
              </a:rPr>
              <a:t> </a:t>
            </a:r>
            <a:r>
              <a:rPr sz="900" i="1" spc="-95" dirty="0" smtClean="0">
                <a:latin typeface="Arial"/>
                <a:cs typeface="Arial"/>
              </a:rPr>
              <a:t>  </a:t>
            </a:r>
            <a:r>
              <a:rPr lang="en-US" sz="900" i="1" spc="-95" dirty="0" smtClean="0">
                <a:latin typeface="Arial"/>
                <a:cs typeface="Arial"/>
              </a:rPr>
              <a:t>  </a:t>
            </a:r>
            <a:r>
              <a:rPr sz="900" spc="-70" dirty="0" smtClean="0">
                <a:latin typeface="Courier New"/>
                <a:cs typeface="Courier New"/>
              </a:rPr>
              <a:t>Plant</a:t>
            </a:r>
            <a:endParaRPr sz="900" dirty="0">
              <a:latin typeface="Courier New"/>
              <a:cs typeface="Courier Ne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71459" y="2063356"/>
            <a:ext cx="119380" cy="0"/>
          </a:xfrm>
          <a:custGeom>
            <a:avLst/>
            <a:gdLst/>
            <a:ahLst/>
            <a:cxnLst/>
            <a:rect l="l" t="t" r="r" b="b"/>
            <a:pathLst>
              <a:path w="119380">
                <a:moveTo>
                  <a:pt x="0" y="0"/>
                </a:moveTo>
                <a:lnTo>
                  <a:pt x="118973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48942" y="2253145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>
                <a:moveTo>
                  <a:pt x="0" y="0"/>
                </a:moveTo>
                <a:lnTo>
                  <a:pt x="81889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36573" y="1910092"/>
            <a:ext cx="3378277" cy="33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51964" algn="l"/>
              </a:tabLst>
            </a:pPr>
            <a:r>
              <a:rPr sz="900" spc="-15" dirty="0">
                <a:latin typeface="Arial"/>
                <a:cs typeface="Arial"/>
              </a:rPr>
              <a:t>ikhambi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ngumuthi	(‘medicinal </a:t>
            </a:r>
            <a:r>
              <a:rPr sz="900" spc="-35" dirty="0">
                <a:latin typeface="Arial"/>
                <a:cs typeface="Arial"/>
              </a:rPr>
              <a:t>herb </a:t>
            </a:r>
            <a:r>
              <a:rPr sz="900" u="sng" spc="-40" dirty="0">
                <a:latin typeface="Arial"/>
                <a:cs typeface="Arial"/>
              </a:rPr>
              <a:t>is </a:t>
            </a:r>
            <a:r>
              <a:rPr sz="900" u="sng" spc="-60" dirty="0">
                <a:latin typeface="Arial"/>
                <a:cs typeface="Arial"/>
              </a:rPr>
              <a:t>a </a:t>
            </a:r>
            <a:r>
              <a:rPr sz="900" u="sng" spc="55" dirty="0">
                <a:latin typeface="Arial"/>
                <a:cs typeface="Arial"/>
              </a:rPr>
              <a:t> </a:t>
            </a:r>
            <a:r>
              <a:rPr sz="900" spc="15" dirty="0">
                <a:latin typeface="Arial"/>
                <a:cs typeface="Arial"/>
              </a:rPr>
              <a:t>plant’)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14"/>
              </a:spcBef>
              <a:tabLst>
                <a:tab pos="1685289" algn="l"/>
              </a:tabLst>
            </a:pPr>
            <a:r>
              <a:rPr sz="900" spc="-30" dirty="0">
                <a:latin typeface="Arial"/>
                <a:cs typeface="Arial"/>
              </a:rPr>
              <a:t>amakhambi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spc="10" dirty="0">
                <a:latin typeface="Arial"/>
                <a:cs typeface="Arial"/>
              </a:rPr>
              <a:t>yimithi	</a:t>
            </a:r>
            <a:r>
              <a:rPr sz="900" spc="-10" dirty="0">
                <a:latin typeface="Arial"/>
                <a:cs typeface="Arial"/>
              </a:rPr>
              <a:t>(‘medicinal </a:t>
            </a:r>
            <a:r>
              <a:rPr sz="900" spc="-45" dirty="0">
                <a:latin typeface="Arial"/>
                <a:cs typeface="Arial"/>
              </a:rPr>
              <a:t>herbs </a:t>
            </a:r>
            <a:r>
              <a:rPr sz="900" u="sng" spc="-55" dirty="0">
                <a:latin typeface="Arial"/>
                <a:cs typeface="Arial"/>
              </a:rPr>
              <a:t>are </a:t>
            </a:r>
            <a:r>
              <a:rPr sz="900" u="sng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plants’)</a:t>
            </a:r>
          </a:p>
        </p:txBody>
      </p:sp>
      <p:sp>
        <p:nvSpPr>
          <p:cNvPr id="30" name="object 30"/>
          <p:cNvSpPr/>
          <p:nvPr/>
        </p:nvSpPr>
        <p:spPr>
          <a:xfrm>
            <a:off x="2089594" y="244293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80">
                <a:moveTo>
                  <a:pt x="0" y="0"/>
                </a:moveTo>
                <a:lnTo>
                  <a:pt x="118973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52728" y="2237001"/>
            <a:ext cx="3662122" cy="374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3845">
              <a:lnSpc>
                <a:spcPct val="138400"/>
              </a:lnSpc>
            </a:pPr>
            <a:r>
              <a:rPr sz="900" u="sng" spc="-50" dirty="0">
                <a:latin typeface="Arial"/>
                <a:cs typeface="Arial"/>
              </a:rPr>
              <a:t>wonke </a:t>
            </a:r>
            <a:r>
              <a:rPr sz="900" spc="-30" dirty="0">
                <a:latin typeface="Arial"/>
                <a:cs typeface="Arial"/>
              </a:rPr>
              <a:t>amakhambi </a:t>
            </a:r>
            <a:r>
              <a:rPr sz="900" spc="-10" dirty="0">
                <a:latin typeface="Arial"/>
                <a:cs typeface="Arial"/>
              </a:rPr>
              <a:t>ngumuthi </a:t>
            </a:r>
            <a:r>
              <a:rPr sz="900" spc="15" dirty="0">
                <a:latin typeface="Arial"/>
                <a:cs typeface="Arial"/>
              </a:rPr>
              <a:t>(‘</a:t>
            </a:r>
            <a:r>
              <a:rPr sz="900" u="sng" spc="15" dirty="0">
                <a:latin typeface="Arial"/>
                <a:cs typeface="Arial"/>
              </a:rPr>
              <a:t>all </a:t>
            </a:r>
            <a:r>
              <a:rPr sz="900" spc="-25" dirty="0">
                <a:latin typeface="Arial"/>
                <a:cs typeface="Arial"/>
              </a:rPr>
              <a:t>medicinal </a:t>
            </a:r>
            <a:r>
              <a:rPr sz="900" spc="-45" dirty="0">
                <a:latin typeface="Arial"/>
                <a:cs typeface="Arial"/>
              </a:rPr>
              <a:t>herbs </a:t>
            </a:r>
            <a:r>
              <a:rPr sz="900" u="sng" spc="-55" dirty="0">
                <a:latin typeface="Arial"/>
                <a:cs typeface="Arial"/>
              </a:rPr>
              <a:t>are </a:t>
            </a:r>
            <a:r>
              <a:rPr sz="900" u="sng" spc="-60" dirty="0">
                <a:latin typeface="Arial"/>
                <a:cs typeface="Arial"/>
              </a:rPr>
              <a:t>a </a:t>
            </a:r>
            <a:r>
              <a:rPr sz="900" spc="15" dirty="0">
                <a:latin typeface="Arial"/>
                <a:cs typeface="Arial"/>
              </a:rPr>
              <a:t>plant’)  </a:t>
            </a:r>
            <a:r>
              <a:rPr sz="900" spc="-5" dirty="0">
                <a:solidFill>
                  <a:srgbClr val="46AA78"/>
                </a:solidFill>
                <a:latin typeface="Arial"/>
                <a:cs typeface="Arial"/>
              </a:rPr>
              <a:t>(S2)  </a:t>
            </a:r>
            <a:r>
              <a:rPr sz="900" spc="-70" dirty="0">
                <a:latin typeface="Courier New"/>
                <a:cs typeface="Courier New"/>
              </a:rPr>
              <a:t>Giraffes</a:t>
            </a:r>
            <a:r>
              <a:rPr sz="900" spc="-365" dirty="0">
                <a:latin typeface="Courier New"/>
                <a:cs typeface="Courier New"/>
              </a:rPr>
              <a:t> </a:t>
            </a:r>
            <a:r>
              <a:rPr lang="en-US" sz="900" i="1" spc="-95" dirty="0">
                <a:latin typeface="Arial"/>
                <a:cs typeface="Arial"/>
              </a:rPr>
              <a:t> </a:t>
            </a:r>
            <a:r>
              <a:rPr sz="900" i="1" spc="-95" dirty="0" smtClean="0">
                <a:latin typeface="Arial"/>
                <a:cs typeface="Arial"/>
              </a:rPr>
              <a:t>  </a:t>
            </a:r>
            <a:r>
              <a:rPr sz="900" spc="-70" dirty="0">
                <a:latin typeface="Courier New"/>
                <a:cs typeface="Courier New"/>
              </a:rPr>
              <a:t>Animals</a:t>
            </a:r>
            <a:endParaRPr sz="900" dirty="0">
              <a:latin typeface="Courier New"/>
              <a:cs typeface="Courier Ne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840052" y="2822511"/>
            <a:ext cx="81915" cy="0"/>
          </a:xfrm>
          <a:custGeom>
            <a:avLst/>
            <a:gdLst/>
            <a:ahLst/>
            <a:cxnLst/>
            <a:rect l="l" t="t" r="r" b="b"/>
            <a:pathLst>
              <a:path w="81914">
                <a:moveTo>
                  <a:pt x="0" y="0"/>
                </a:moveTo>
                <a:lnTo>
                  <a:pt x="81889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727341" y="2669236"/>
            <a:ext cx="178750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5" dirty="0">
                <a:latin typeface="Arial"/>
                <a:cs typeface="Arial"/>
              </a:rPr>
              <a:t>(‘giraffes </a:t>
            </a:r>
            <a:r>
              <a:rPr sz="900" u="sng" spc="-55" dirty="0">
                <a:latin typeface="Arial"/>
                <a:cs typeface="Arial"/>
              </a:rPr>
              <a:t>are  </a:t>
            </a:r>
            <a:r>
              <a:rPr sz="900" spc="-20" dirty="0">
                <a:latin typeface="Arial"/>
                <a:cs typeface="Arial"/>
              </a:rPr>
              <a:t>animals’;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generic)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63838" y="3202089"/>
            <a:ext cx="142875" cy="0"/>
          </a:xfrm>
          <a:custGeom>
            <a:avLst/>
            <a:gdLst/>
            <a:ahLst/>
            <a:cxnLst/>
            <a:rect l="l" t="t" r="r" b="b"/>
            <a:pathLst>
              <a:path w="142875">
                <a:moveTo>
                  <a:pt x="0" y="0"/>
                </a:moveTo>
                <a:lnTo>
                  <a:pt x="142341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52728" y="2616565"/>
            <a:ext cx="1909522" cy="58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9075" indent="283845">
              <a:lnSpc>
                <a:spcPct val="138400"/>
              </a:lnSpc>
            </a:pPr>
            <a:r>
              <a:rPr sz="900" spc="-5" dirty="0">
                <a:latin typeface="Arial"/>
                <a:cs typeface="Arial"/>
              </a:rPr>
              <a:t>izindlulamithi </a:t>
            </a:r>
            <a:r>
              <a:rPr sz="900" spc="-30" dirty="0">
                <a:latin typeface="Arial"/>
                <a:cs typeface="Arial"/>
              </a:rPr>
              <a:t>yizilwane  </a:t>
            </a:r>
            <a:r>
              <a:rPr sz="900" spc="-5" dirty="0">
                <a:solidFill>
                  <a:srgbClr val="46AA78"/>
                </a:solidFill>
                <a:latin typeface="Arial"/>
                <a:cs typeface="Arial"/>
              </a:rPr>
              <a:t>(S3)  </a:t>
            </a:r>
            <a:r>
              <a:rPr sz="900" spc="-70" dirty="0">
                <a:latin typeface="Courier New"/>
                <a:cs typeface="Courier New"/>
              </a:rPr>
              <a:t>Cellphone</a:t>
            </a:r>
            <a:r>
              <a:rPr sz="900" spc="-365" dirty="0">
                <a:latin typeface="Courier New"/>
                <a:cs typeface="Courier New"/>
              </a:rPr>
              <a:t> </a:t>
            </a:r>
            <a:r>
              <a:rPr lang="en-US" sz="900" i="1" spc="-95" dirty="0">
                <a:latin typeface="Arial"/>
                <a:cs typeface="Arial"/>
              </a:rPr>
              <a:t> </a:t>
            </a:r>
            <a:r>
              <a:rPr lang="en-US" sz="900" i="1" spc="-95" dirty="0" smtClean="0">
                <a:latin typeface="Arial"/>
                <a:cs typeface="Arial"/>
              </a:rPr>
              <a:t> </a:t>
            </a:r>
            <a:r>
              <a:rPr sz="900" i="1" spc="-95" dirty="0" smtClean="0">
                <a:latin typeface="Arial"/>
                <a:cs typeface="Arial"/>
              </a:rPr>
              <a:t>  </a:t>
            </a:r>
            <a:r>
              <a:rPr sz="900" spc="-70" dirty="0">
                <a:latin typeface="Courier New"/>
                <a:cs typeface="Courier New"/>
              </a:rPr>
              <a:t>Phone</a:t>
            </a:r>
            <a:endParaRPr sz="900" dirty="0">
              <a:latin typeface="Courier New"/>
              <a:cs typeface="Courier New"/>
            </a:endParaRPr>
          </a:p>
          <a:p>
            <a:pPr marL="296545">
              <a:lnSpc>
                <a:spcPct val="100000"/>
              </a:lnSpc>
              <a:spcBef>
                <a:spcPts val="414"/>
              </a:spcBef>
            </a:pPr>
            <a:r>
              <a:rPr sz="900" spc="-20" dirty="0">
                <a:latin typeface="Arial"/>
                <a:cs typeface="Arial"/>
              </a:rPr>
              <a:t>Umakhalekhukhwini </a:t>
            </a:r>
            <a:r>
              <a:rPr sz="900" spc="-10" dirty="0">
                <a:latin typeface="Arial"/>
                <a:cs typeface="Arial"/>
              </a:rPr>
              <a:t>uyifoni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31</a:t>
            </a:r>
            <a:r>
              <a:rPr spc="50" dirty="0"/>
              <a:t>/45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645826" y="3048812"/>
            <a:ext cx="1869023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20" dirty="0">
                <a:latin typeface="Arial"/>
                <a:cs typeface="Arial"/>
              </a:rPr>
              <a:t>(‘cellphone </a:t>
            </a:r>
            <a:r>
              <a:rPr sz="900" u="sng" spc="-40" dirty="0">
                <a:latin typeface="Arial"/>
                <a:cs typeface="Arial"/>
              </a:rPr>
              <a:t>is </a:t>
            </a:r>
            <a:r>
              <a:rPr sz="900" u="sng" spc="-60" dirty="0">
                <a:latin typeface="Arial"/>
                <a:cs typeface="Arial"/>
              </a:rPr>
              <a:t>a  </a:t>
            </a:r>
            <a:r>
              <a:rPr sz="900" spc="-25" dirty="0">
                <a:latin typeface="Arial"/>
                <a:cs typeface="Arial"/>
              </a:rPr>
              <a:t>phone’;</a:t>
            </a:r>
            <a:r>
              <a:rPr sz="900" spc="1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determ.)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783" y="1709391"/>
            <a:ext cx="132522" cy="152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9117" y="2476599"/>
            <a:ext cx="132522" cy="1524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516" y="2849711"/>
            <a:ext cx="132522" cy="152400"/>
          </a:xfrm>
          <a:prstGeom prst="rect">
            <a:avLst/>
          </a:prstGeom>
        </p:spPr>
      </p:pic>
      <p:sp>
        <p:nvSpPr>
          <p:cNvPr id="41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3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32</a:t>
            </a:r>
            <a:r>
              <a:rPr spc="50" dirty="0"/>
              <a:t>/45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68933" y="308000"/>
            <a:ext cx="227012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Possible 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subsumption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patterns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5046" y="1288059"/>
            <a:ext cx="3761104" cy="963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indent="-174625">
              <a:lnSpc>
                <a:spcPct val="100000"/>
              </a:lnSpc>
              <a:buClr>
                <a:srgbClr val="46AA78"/>
              </a:buClr>
              <a:buFont typeface="Arial"/>
              <a:buAutoNum type="alphaLcPeriod"/>
              <a:tabLst>
                <a:tab pos="192405" algn="l"/>
              </a:tabLst>
            </a:pPr>
            <a:r>
              <a:rPr sz="1050" i="1" spc="-25" dirty="0">
                <a:latin typeface="Arial"/>
                <a:cs typeface="Arial"/>
              </a:rPr>
              <a:t>N</a:t>
            </a:r>
            <a:r>
              <a:rPr sz="1200" spc="-37" baseline="-10416" dirty="0">
                <a:latin typeface="Arial"/>
                <a:cs typeface="Arial"/>
              </a:rPr>
              <a:t>1  </a:t>
            </a:r>
            <a:r>
              <a:rPr sz="1050" i="1" spc="-15" dirty="0">
                <a:solidFill>
                  <a:srgbClr val="00FF00"/>
                </a:solidFill>
                <a:latin typeface="Arial"/>
                <a:cs typeface="Arial"/>
              </a:rPr>
              <a:t>&lt;</a:t>
            </a:r>
            <a:r>
              <a:rPr sz="1050" spc="-15" dirty="0">
                <a:solidFill>
                  <a:srgbClr val="00FF00"/>
                </a:solidFill>
                <a:latin typeface="Arial"/>
                <a:cs typeface="Arial"/>
              </a:rPr>
              <a:t>copulative </a:t>
            </a:r>
            <a:r>
              <a:rPr sz="1050" i="1" spc="15" dirty="0">
                <a:solidFill>
                  <a:srgbClr val="00FF00"/>
                </a:solidFill>
                <a:latin typeface="Arial"/>
                <a:cs typeface="Arial"/>
              </a:rPr>
              <a:t>ng</a:t>
            </a:r>
            <a:r>
              <a:rPr sz="1050" spc="15" dirty="0">
                <a:solidFill>
                  <a:srgbClr val="00FF00"/>
                </a:solidFill>
                <a:latin typeface="Arial"/>
                <a:cs typeface="Arial"/>
              </a:rPr>
              <a:t>/</a:t>
            </a:r>
            <a:r>
              <a:rPr sz="1050" i="1" spc="15" dirty="0">
                <a:solidFill>
                  <a:srgbClr val="00FF00"/>
                </a:solidFill>
                <a:latin typeface="Arial"/>
                <a:cs typeface="Arial"/>
              </a:rPr>
              <a:t>y </a:t>
            </a:r>
            <a:r>
              <a:rPr sz="1050" spc="-55" dirty="0">
                <a:solidFill>
                  <a:srgbClr val="00FF00"/>
                </a:solidFill>
                <a:latin typeface="Arial"/>
                <a:cs typeface="Arial"/>
              </a:rPr>
              <a:t>depending  on  </a:t>
            </a:r>
            <a:r>
              <a:rPr sz="1050" spc="-5" dirty="0">
                <a:solidFill>
                  <a:srgbClr val="00FF00"/>
                </a:solidFill>
                <a:latin typeface="Arial"/>
                <a:cs typeface="Arial"/>
              </a:rPr>
              <a:t>first </a:t>
            </a:r>
            <a:r>
              <a:rPr sz="1050" spc="-10" dirty="0">
                <a:solidFill>
                  <a:srgbClr val="00FF00"/>
                </a:solidFill>
                <a:latin typeface="Arial"/>
                <a:cs typeface="Arial"/>
              </a:rPr>
              <a:t>letter </a:t>
            </a:r>
            <a:r>
              <a:rPr sz="1050" spc="-20" dirty="0">
                <a:solidFill>
                  <a:srgbClr val="00FF00"/>
                </a:solidFill>
                <a:latin typeface="Arial"/>
                <a:cs typeface="Arial"/>
              </a:rPr>
              <a:t>of</a:t>
            </a:r>
            <a:r>
              <a:rPr sz="1050" spc="130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1050" i="1" spc="30" dirty="0">
                <a:solidFill>
                  <a:srgbClr val="00FF00"/>
                </a:solidFill>
                <a:latin typeface="Arial"/>
                <a:cs typeface="Arial"/>
              </a:rPr>
              <a:t>N</a:t>
            </a:r>
            <a:r>
              <a:rPr sz="1200" spc="44" baseline="-10416" dirty="0">
                <a:solidFill>
                  <a:srgbClr val="00FF00"/>
                </a:solidFill>
                <a:latin typeface="Arial"/>
                <a:cs typeface="Arial"/>
              </a:rPr>
              <a:t>2</a:t>
            </a:r>
            <a:r>
              <a:rPr sz="1050" i="1" spc="30" dirty="0">
                <a:solidFill>
                  <a:srgbClr val="00FF00"/>
                </a:solidFill>
                <a:latin typeface="Arial"/>
                <a:cs typeface="Arial"/>
              </a:rPr>
              <a:t>&gt;</a:t>
            </a:r>
            <a:r>
              <a:rPr sz="1050" i="1" spc="30" dirty="0">
                <a:latin typeface="Arial"/>
                <a:cs typeface="Arial"/>
              </a:rPr>
              <a:t>N</a:t>
            </a:r>
            <a:r>
              <a:rPr sz="1200" spc="44" baseline="-10416" dirty="0">
                <a:latin typeface="Arial"/>
                <a:cs typeface="Arial"/>
              </a:rPr>
              <a:t>2</a:t>
            </a:r>
            <a:r>
              <a:rPr sz="1050" spc="30" dirty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191770" marR="5080" indent="-179070">
              <a:lnSpc>
                <a:spcPct val="102600"/>
              </a:lnSpc>
              <a:spcBef>
                <a:spcPts val="300"/>
              </a:spcBef>
              <a:buClr>
                <a:srgbClr val="46AA78"/>
              </a:buClr>
              <a:buFont typeface="Arial"/>
              <a:buAutoNum type="alphaLcPeriod"/>
              <a:tabLst>
                <a:tab pos="192405" algn="l"/>
              </a:tabLst>
            </a:pPr>
            <a:r>
              <a:rPr sz="1050" i="1" spc="5" dirty="0">
                <a:solidFill>
                  <a:srgbClr val="FF0000"/>
                </a:solidFill>
                <a:latin typeface="Arial"/>
                <a:cs typeface="Arial"/>
              </a:rPr>
              <a:t>&lt;</a:t>
            </a:r>
            <a:r>
              <a:rPr sz="1050" spc="5" dirty="0">
                <a:solidFill>
                  <a:srgbClr val="FF0000"/>
                </a:solidFill>
                <a:latin typeface="Arial"/>
                <a:cs typeface="Arial"/>
              </a:rPr>
              <a:t>plural </a:t>
            </a:r>
            <a:r>
              <a:rPr sz="1050" spc="-2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050" i="1" spc="6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200" spc="97" baseline="-10416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050" i="1" spc="65" dirty="0">
                <a:solidFill>
                  <a:srgbClr val="FF0000"/>
                </a:solidFill>
                <a:latin typeface="Arial"/>
                <a:cs typeface="Arial"/>
              </a:rPr>
              <a:t>&gt; </a:t>
            </a:r>
            <a:r>
              <a:rPr sz="1050" i="1" spc="-15" dirty="0">
                <a:latin typeface="Arial"/>
                <a:cs typeface="Arial"/>
              </a:rPr>
              <a:t>&lt;</a:t>
            </a:r>
            <a:r>
              <a:rPr sz="1050" spc="-15" dirty="0">
                <a:latin typeface="Arial"/>
                <a:cs typeface="Arial"/>
              </a:rPr>
              <a:t>copulative </a:t>
            </a:r>
            <a:r>
              <a:rPr sz="1050" i="1" spc="15" dirty="0">
                <a:latin typeface="Arial"/>
                <a:cs typeface="Arial"/>
              </a:rPr>
              <a:t>ng</a:t>
            </a:r>
            <a:r>
              <a:rPr sz="1050" spc="15" dirty="0">
                <a:latin typeface="Arial"/>
                <a:cs typeface="Arial"/>
              </a:rPr>
              <a:t>/</a:t>
            </a:r>
            <a:r>
              <a:rPr sz="1050" i="1" spc="15" dirty="0">
                <a:latin typeface="Arial"/>
                <a:cs typeface="Arial"/>
              </a:rPr>
              <a:t>y </a:t>
            </a:r>
            <a:r>
              <a:rPr sz="1050" spc="-55" dirty="0">
                <a:latin typeface="Arial"/>
                <a:cs typeface="Arial"/>
              </a:rPr>
              <a:t>depending on </a:t>
            </a:r>
            <a:r>
              <a:rPr sz="1050" spc="-5" dirty="0">
                <a:latin typeface="Arial"/>
                <a:cs typeface="Arial"/>
              </a:rPr>
              <a:t>first </a:t>
            </a:r>
            <a:r>
              <a:rPr sz="1050" spc="-10" dirty="0">
                <a:latin typeface="Arial"/>
                <a:cs typeface="Arial"/>
              </a:rPr>
              <a:t>letter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25" dirty="0">
                <a:latin typeface="Arial"/>
                <a:cs typeface="Arial"/>
              </a:rPr>
              <a:t>plural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i="1" spc="25" dirty="0">
                <a:latin typeface="Arial"/>
                <a:cs typeface="Arial"/>
              </a:rPr>
              <a:t>N</a:t>
            </a:r>
            <a:r>
              <a:rPr sz="1200" spc="37" baseline="-10416" dirty="0">
                <a:latin typeface="Arial"/>
                <a:cs typeface="Arial"/>
              </a:rPr>
              <a:t>2</a:t>
            </a:r>
            <a:r>
              <a:rPr sz="1050" i="1" spc="25" dirty="0">
                <a:latin typeface="Arial"/>
                <a:cs typeface="Arial"/>
              </a:rPr>
              <a:t>&gt;</a:t>
            </a:r>
            <a:r>
              <a:rPr sz="1050" i="1" spc="25" dirty="0">
                <a:solidFill>
                  <a:srgbClr val="FF0000"/>
                </a:solidFill>
                <a:latin typeface="Arial"/>
                <a:cs typeface="Arial"/>
              </a:rPr>
              <a:t>&lt;</a:t>
            </a:r>
            <a:r>
              <a:rPr sz="1050" spc="25" dirty="0">
                <a:solidFill>
                  <a:srgbClr val="FF0000"/>
                </a:solidFill>
                <a:latin typeface="Arial"/>
                <a:cs typeface="Arial"/>
              </a:rPr>
              <a:t>plural </a:t>
            </a:r>
            <a:r>
              <a:rPr sz="1050" spc="-20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sz="1050" spc="2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50" i="1" spc="5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200" spc="75" baseline="-10416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050" i="1" spc="50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sz="1050" spc="50" dirty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191770" indent="-169545">
              <a:lnSpc>
                <a:spcPct val="100000"/>
              </a:lnSpc>
              <a:spcBef>
                <a:spcPts val="334"/>
              </a:spcBef>
              <a:buClr>
                <a:srgbClr val="46AA78"/>
              </a:buClr>
              <a:buFont typeface="Arial"/>
              <a:buAutoNum type="alphaLcPeriod"/>
              <a:tabLst>
                <a:tab pos="192405" algn="l"/>
              </a:tabLst>
            </a:pPr>
            <a:r>
              <a:rPr sz="1050" i="1" spc="-15" dirty="0">
                <a:solidFill>
                  <a:srgbClr val="0000FF"/>
                </a:solidFill>
                <a:latin typeface="Arial"/>
                <a:cs typeface="Arial"/>
              </a:rPr>
              <a:t>&lt;</a:t>
            </a:r>
            <a:r>
              <a:rPr sz="1050" spc="-15" dirty="0">
                <a:solidFill>
                  <a:srgbClr val="0000FF"/>
                </a:solidFill>
                <a:latin typeface="Arial"/>
                <a:cs typeface="Arial"/>
              </a:rPr>
              <a:t>All-concord </a:t>
            </a:r>
            <a:r>
              <a:rPr sz="1050" spc="-25" dirty="0">
                <a:solidFill>
                  <a:srgbClr val="0000FF"/>
                </a:solidFill>
                <a:latin typeface="Arial"/>
                <a:cs typeface="Arial"/>
              </a:rPr>
              <a:t>for </a:t>
            </a:r>
            <a:r>
              <a:rPr sz="1050" spc="-45" dirty="0">
                <a:solidFill>
                  <a:srgbClr val="0000FF"/>
                </a:solidFill>
                <a:latin typeface="Arial"/>
                <a:cs typeface="Arial"/>
              </a:rPr>
              <a:t>NC</a:t>
            </a:r>
            <a:r>
              <a:rPr sz="1200" i="1" spc="-67" baseline="-10416" dirty="0">
                <a:solidFill>
                  <a:srgbClr val="0000FF"/>
                </a:solidFill>
                <a:latin typeface="Arial"/>
                <a:cs typeface="Arial"/>
              </a:rPr>
              <a:t>x </a:t>
            </a:r>
            <a:r>
              <a:rPr sz="1050" i="1" spc="-20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r>
              <a:rPr sz="1050" spc="-20" dirty="0">
                <a:solidFill>
                  <a:srgbClr val="0000FF"/>
                </a:solidFill>
                <a:latin typeface="Arial"/>
                <a:cs typeface="Arial"/>
              </a:rPr>
              <a:t>onke </a:t>
            </a:r>
            <a:r>
              <a:rPr sz="1050" i="1" spc="5" dirty="0">
                <a:latin typeface="Arial"/>
                <a:cs typeface="Arial"/>
              </a:rPr>
              <a:t>&lt;</a:t>
            </a:r>
            <a:r>
              <a:rPr sz="1050" spc="5" dirty="0">
                <a:latin typeface="Arial"/>
                <a:cs typeface="Arial"/>
              </a:rPr>
              <a:t>plural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i="1" dirty="0">
                <a:latin typeface="Arial"/>
                <a:cs typeface="Arial"/>
              </a:rPr>
              <a:t>N</a:t>
            </a:r>
            <a:r>
              <a:rPr sz="1200" baseline="-10416" dirty="0">
                <a:latin typeface="Arial"/>
                <a:cs typeface="Arial"/>
              </a:rPr>
              <a:t>1</a:t>
            </a:r>
            <a:r>
              <a:rPr sz="1050" dirty="0">
                <a:latin typeface="Arial"/>
                <a:cs typeface="Arial"/>
              </a:rPr>
              <a:t>, </a:t>
            </a:r>
            <a:r>
              <a:rPr sz="1050" spc="-50" dirty="0">
                <a:latin typeface="Arial"/>
                <a:cs typeface="Arial"/>
              </a:rPr>
              <a:t>being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7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NC</a:t>
            </a:r>
            <a:r>
              <a:rPr sz="1200" i="1" spc="-67" baseline="-10416" dirty="0">
                <a:latin typeface="Arial"/>
                <a:cs typeface="Arial"/>
              </a:rPr>
              <a:t>x </a:t>
            </a:r>
            <a:r>
              <a:rPr sz="1050" i="1" spc="195" dirty="0">
                <a:latin typeface="Arial"/>
                <a:cs typeface="Arial"/>
              </a:rPr>
              <a:t>&gt;</a:t>
            </a:r>
            <a:endParaRPr sz="1050">
              <a:latin typeface="Arial"/>
              <a:cs typeface="Arial"/>
            </a:endParaRPr>
          </a:p>
          <a:p>
            <a:pPr marL="191770">
              <a:lnSpc>
                <a:spcPct val="100000"/>
              </a:lnSpc>
              <a:spcBef>
                <a:spcPts val="35"/>
              </a:spcBef>
            </a:pPr>
            <a:r>
              <a:rPr sz="1050" i="1" spc="-15" dirty="0">
                <a:latin typeface="Arial"/>
                <a:cs typeface="Arial"/>
              </a:rPr>
              <a:t>&lt;</a:t>
            </a:r>
            <a:r>
              <a:rPr sz="1050" spc="-15" dirty="0">
                <a:latin typeface="Arial"/>
                <a:cs typeface="Arial"/>
              </a:rPr>
              <a:t>copulative </a:t>
            </a:r>
            <a:r>
              <a:rPr sz="1050" i="1" spc="15" dirty="0">
                <a:latin typeface="Arial"/>
                <a:cs typeface="Arial"/>
              </a:rPr>
              <a:t>ng</a:t>
            </a:r>
            <a:r>
              <a:rPr sz="1050" spc="15" dirty="0">
                <a:latin typeface="Arial"/>
                <a:cs typeface="Arial"/>
              </a:rPr>
              <a:t>/</a:t>
            </a:r>
            <a:r>
              <a:rPr sz="1050" i="1" spc="15" dirty="0">
                <a:latin typeface="Arial"/>
                <a:cs typeface="Arial"/>
              </a:rPr>
              <a:t>y </a:t>
            </a:r>
            <a:r>
              <a:rPr sz="1050" spc="-55" dirty="0">
                <a:latin typeface="Arial"/>
                <a:cs typeface="Arial"/>
              </a:rPr>
              <a:t>depending  on  </a:t>
            </a:r>
            <a:r>
              <a:rPr sz="1050" spc="-5" dirty="0">
                <a:latin typeface="Arial"/>
                <a:cs typeface="Arial"/>
              </a:rPr>
              <a:t>first </a:t>
            </a:r>
            <a:r>
              <a:rPr sz="1050" spc="-10" dirty="0">
                <a:latin typeface="Arial"/>
                <a:cs typeface="Arial"/>
              </a:rPr>
              <a:t>letter </a:t>
            </a:r>
            <a:r>
              <a:rPr sz="1050" spc="-20" dirty="0">
                <a:latin typeface="Arial"/>
                <a:cs typeface="Arial"/>
              </a:rPr>
              <a:t>of</a:t>
            </a:r>
            <a:r>
              <a:rPr sz="1050" spc="110" dirty="0">
                <a:latin typeface="Arial"/>
                <a:cs typeface="Arial"/>
              </a:rPr>
              <a:t> </a:t>
            </a:r>
            <a:r>
              <a:rPr sz="1050" i="1" spc="30" dirty="0">
                <a:latin typeface="Arial"/>
                <a:cs typeface="Arial"/>
              </a:rPr>
              <a:t>N</a:t>
            </a:r>
            <a:r>
              <a:rPr sz="1200" spc="44" baseline="-10416" dirty="0">
                <a:latin typeface="Arial"/>
                <a:cs typeface="Arial"/>
              </a:rPr>
              <a:t>2</a:t>
            </a:r>
            <a:r>
              <a:rPr sz="1050" i="1" spc="30" dirty="0">
                <a:latin typeface="Arial"/>
                <a:cs typeface="Arial"/>
              </a:rPr>
              <a:t>&gt;N</a:t>
            </a:r>
            <a:r>
              <a:rPr sz="1200" spc="44" baseline="-10416" dirty="0">
                <a:latin typeface="Arial"/>
                <a:cs typeface="Arial"/>
              </a:rPr>
              <a:t>2</a:t>
            </a:r>
            <a:r>
              <a:rPr sz="1050" spc="30" dirty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5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54455" y="308000"/>
            <a:ext cx="229933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Subsumption:  </a:t>
            </a:r>
            <a:r>
              <a:rPr sz="1400" spc="-60" dirty="0">
                <a:solidFill>
                  <a:srgbClr val="46AA78"/>
                </a:solidFill>
                <a:latin typeface="Arial"/>
                <a:cs typeface="Arial"/>
              </a:rPr>
              <a:t>adding</a:t>
            </a:r>
            <a:r>
              <a:rPr sz="1400" spc="-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negation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551" y="96362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2327" y="115342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551" y="150261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551" y="171264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24395" y="891717"/>
            <a:ext cx="3814255" cy="1473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050" spc="-80" dirty="0">
                <a:latin typeface="Arial"/>
                <a:cs typeface="Arial"/>
              </a:rPr>
              <a:t>Need 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80" dirty="0">
                <a:latin typeface="Arial"/>
                <a:cs typeface="Arial"/>
              </a:rPr>
              <a:t>choose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spc="-70" dirty="0">
                <a:latin typeface="Arial"/>
                <a:cs typeface="Arial"/>
              </a:rPr>
              <a:t>between</a:t>
            </a:r>
            <a:endParaRPr sz="1050" dirty="0">
              <a:latin typeface="Arial"/>
              <a:cs typeface="Arial"/>
            </a:endParaRPr>
          </a:p>
          <a:p>
            <a:pPr marL="461010" marR="525780" indent="-17145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00" spc="-45" dirty="0">
                <a:latin typeface="Arial"/>
                <a:cs typeface="Arial"/>
              </a:rPr>
              <a:t>singular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20" dirty="0">
                <a:latin typeface="Arial"/>
                <a:cs typeface="Arial"/>
              </a:rPr>
              <a:t>plural,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dirty="0">
                <a:latin typeface="Arial"/>
                <a:cs typeface="Arial"/>
              </a:rPr>
              <a:t>with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5" dirty="0">
                <a:latin typeface="Arial"/>
                <a:cs typeface="Arial"/>
              </a:rPr>
              <a:t>without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45" dirty="0">
                <a:latin typeface="Arial"/>
                <a:cs typeface="Arial"/>
              </a:rPr>
              <a:t>universal  </a:t>
            </a:r>
            <a:r>
              <a:rPr sz="1000" spc="-20" dirty="0">
                <a:latin typeface="Arial"/>
                <a:cs typeface="Arial"/>
              </a:rPr>
              <a:t>quantification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voiced</a:t>
            </a:r>
            <a:endParaRPr sz="100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55"/>
              </a:spcBef>
              <a:buFont typeface="Arial" panose="020B0604020202020204" pitchFamily="34" charset="0"/>
              <a:buChar char="•"/>
            </a:pPr>
            <a:r>
              <a:rPr sz="1050" spc="-45" dirty="0">
                <a:latin typeface="Arial"/>
                <a:cs typeface="Arial"/>
              </a:rPr>
              <a:t>Copulative </a:t>
            </a:r>
            <a:r>
              <a:rPr sz="1050" spc="-60" dirty="0">
                <a:latin typeface="Arial"/>
                <a:cs typeface="Arial"/>
              </a:rPr>
              <a:t>is</a:t>
            </a:r>
            <a:r>
              <a:rPr sz="1050" spc="125" dirty="0">
                <a:latin typeface="Arial"/>
                <a:cs typeface="Arial"/>
              </a:rPr>
              <a:t> </a:t>
            </a:r>
            <a:r>
              <a:rPr sz="1050" spc="-15" dirty="0">
                <a:latin typeface="Arial"/>
                <a:cs typeface="Arial"/>
              </a:rPr>
              <a:t>omitted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sz="1050" spc="-75" dirty="0">
                <a:latin typeface="Arial"/>
                <a:cs typeface="Arial"/>
              </a:rPr>
              <a:t>Combines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0" dirty="0">
                <a:latin typeface="Arial"/>
                <a:cs typeface="Arial"/>
              </a:rPr>
              <a:t>negative </a:t>
            </a:r>
            <a:r>
              <a:rPr sz="1050" spc="-40" dirty="0">
                <a:latin typeface="Arial"/>
                <a:cs typeface="Arial"/>
              </a:rPr>
              <a:t>subject </a:t>
            </a:r>
            <a:r>
              <a:rPr sz="1050" spc="-55" dirty="0">
                <a:latin typeface="Arial"/>
                <a:cs typeface="Arial"/>
              </a:rPr>
              <a:t>concord </a:t>
            </a:r>
            <a:r>
              <a:rPr sz="1050" spc="-45" dirty="0">
                <a:latin typeface="Arial"/>
                <a:cs typeface="Arial"/>
              </a:rPr>
              <a:t>(NEG </a:t>
            </a:r>
            <a:r>
              <a:rPr sz="1050" spc="-55" dirty="0">
                <a:latin typeface="Arial"/>
                <a:cs typeface="Arial"/>
              </a:rPr>
              <a:t>SC)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noun  </a:t>
            </a:r>
            <a:r>
              <a:rPr sz="1050" spc="-80" dirty="0">
                <a:latin typeface="Arial"/>
                <a:cs typeface="Arial"/>
              </a:rPr>
              <a:t>class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" dirty="0">
                <a:latin typeface="Arial"/>
                <a:cs typeface="Arial"/>
              </a:rPr>
              <a:t>first </a:t>
            </a:r>
            <a:r>
              <a:rPr sz="1050" spc="-55" dirty="0">
                <a:latin typeface="Arial"/>
                <a:cs typeface="Arial"/>
              </a:rPr>
              <a:t>noun </a:t>
            </a:r>
            <a:r>
              <a:rPr sz="1050" spc="-10" dirty="0">
                <a:latin typeface="Arial"/>
                <a:cs typeface="Arial"/>
              </a:rPr>
              <a:t>(</a:t>
            </a:r>
            <a:r>
              <a:rPr sz="1050" i="1" spc="-10" dirty="0">
                <a:latin typeface="Arial"/>
                <a:cs typeface="Arial"/>
              </a:rPr>
              <a:t>aku-</a:t>
            </a:r>
            <a:r>
              <a:rPr sz="1050" spc="-10" dirty="0">
                <a:latin typeface="Arial"/>
                <a:cs typeface="Arial"/>
              </a:rPr>
              <a:t>)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40" dirty="0">
                <a:latin typeface="Arial"/>
                <a:cs typeface="Arial"/>
              </a:rPr>
              <a:t>pronomial </a:t>
            </a:r>
            <a:r>
              <a:rPr sz="1050" spc="-15" dirty="0">
                <a:latin typeface="Arial"/>
                <a:cs typeface="Arial"/>
              </a:rPr>
              <a:t>(PRON)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250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55" dirty="0">
                <a:latin typeface="Arial"/>
                <a:cs typeface="Arial"/>
              </a:rPr>
              <a:t>noun  </a:t>
            </a:r>
            <a:r>
              <a:rPr sz="1050" spc="-80" dirty="0">
                <a:latin typeface="Arial"/>
                <a:cs typeface="Arial"/>
              </a:rPr>
              <a:t>class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80" dirty="0">
                <a:latin typeface="Arial"/>
                <a:cs typeface="Arial"/>
              </a:rPr>
              <a:t>second  </a:t>
            </a:r>
            <a:r>
              <a:rPr sz="1050" spc="-55" dirty="0">
                <a:latin typeface="Arial"/>
                <a:cs typeface="Arial"/>
              </a:rPr>
              <a:t>noun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(</a:t>
            </a:r>
            <a:r>
              <a:rPr sz="1050" i="1" spc="-25" dirty="0">
                <a:latin typeface="Arial"/>
                <a:cs typeface="Arial"/>
              </a:rPr>
              <a:t>-yona</a:t>
            </a:r>
            <a:r>
              <a:rPr sz="1050" spc="-25" dirty="0">
                <a:latin typeface="Arial"/>
                <a:cs typeface="Arial"/>
              </a:rPr>
              <a:t>)</a:t>
            </a:r>
            <a:endParaRPr sz="1050" dirty="0">
              <a:latin typeface="Arial"/>
              <a:cs typeface="Arial"/>
            </a:endParaRPr>
          </a:p>
          <a:p>
            <a:pPr marR="2233295" algn="ctr">
              <a:lnSpc>
                <a:spcPct val="100000"/>
              </a:lnSpc>
              <a:spcBef>
                <a:spcPts val="670"/>
              </a:spcBef>
            </a:pPr>
            <a:r>
              <a:rPr sz="900" spc="-5" dirty="0">
                <a:solidFill>
                  <a:srgbClr val="46AA78"/>
                </a:solidFill>
                <a:latin typeface="Arial"/>
                <a:cs typeface="Arial"/>
              </a:rPr>
              <a:t>(SN1)  </a:t>
            </a:r>
            <a:r>
              <a:rPr sz="900" spc="-70" dirty="0">
                <a:latin typeface="Courier New"/>
                <a:cs typeface="Courier New"/>
              </a:rPr>
              <a:t>Cup</a:t>
            </a:r>
            <a:r>
              <a:rPr sz="900" spc="-355" dirty="0">
                <a:latin typeface="Courier New"/>
                <a:cs typeface="Courier New"/>
              </a:rPr>
              <a:t> </a:t>
            </a:r>
            <a:r>
              <a:rPr lang="en-US" sz="900" i="1" spc="-95" dirty="0">
                <a:latin typeface="Arial"/>
                <a:cs typeface="Arial"/>
              </a:rPr>
              <a:t> </a:t>
            </a:r>
            <a:r>
              <a:rPr lang="en-US" sz="900" i="1" spc="-95" dirty="0" smtClean="0">
                <a:latin typeface="Arial"/>
                <a:cs typeface="Arial"/>
              </a:rPr>
              <a:t> </a:t>
            </a:r>
            <a:r>
              <a:rPr sz="900" i="1" spc="-95" dirty="0" smtClean="0">
                <a:latin typeface="Arial"/>
                <a:cs typeface="Arial"/>
              </a:rPr>
              <a:t>  </a:t>
            </a:r>
            <a:r>
              <a:rPr sz="900" i="1" spc="-45" dirty="0">
                <a:latin typeface="Arial"/>
                <a:cs typeface="Arial"/>
              </a:rPr>
              <a:t>¬</a:t>
            </a:r>
            <a:r>
              <a:rPr sz="900" spc="-45" dirty="0">
                <a:latin typeface="Courier New"/>
                <a:cs typeface="Courier New"/>
              </a:rPr>
              <a:t>Glass</a:t>
            </a:r>
            <a:endParaRPr sz="900" dirty="0">
              <a:latin typeface="Courier New"/>
              <a:cs typeface="Courier Ne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04861" y="2581097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399783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36573" y="2427834"/>
            <a:ext cx="1549477" cy="140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40" dirty="0">
                <a:latin typeface="Arial"/>
                <a:cs typeface="Arial"/>
              </a:rPr>
              <a:t>indebe akuyona</a:t>
            </a:r>
            <a:r>
              <a:rPr sz="900" spc="114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ingilazi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98484" y="2770886"/>
            <a:ext cx="361315" cy="0"/>
          </a:xfrm>
          <a:custGeom>
            <a:avLst/>
            <a:gdLst/>
            <a:ahLst/>
            <a:cxnLst/>
            <a:rect l="l" t="t" r="r" b="b"/>
            <a:pathLst>
              <a:path w="361314">
                <a:moveTo>
                  <a:pt x="0" y="0"/>
                </a:moveTo>
                <a:lnTo>
                  <a:pt x="360946" y="0"/>
                </a:lnTo>
              </a:path>
            </a:pathLst>
          </a:custGeom>
          <a:ln w="48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36572" y="2617622"/>
            <a:ext cx="177807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u="sng" spc="-50" dirty="0">
                <a:latin typeface="Arial"/>
                <a:cs typeface="Arial"/>
              </a:rPr>
              <a:t>zonke </a:t>
            </a:r>
            <a:r>
              <a:rPr sz="900" spc="-35" dirty="0">
                <a:latin typeface="Arial"/>
                <a:cs typeface="Arial"/>
              </a:rPr>
              <a:t>izindebe </a:t>
            </a:r>
            <a:r>
              <a:rPr sz="900" spc="-40" dirty="0">
                <a:latin typeface="Arial"/>
                <a:cs typeface="Arial"/>
              </a:rPr>
              <a:t>aziyona 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spc="-15" dirty="0">
                <a:latin typeface="Arial"/>
                <a:cs typeface="Arial"/>
              </a:rPr>
              <a:t>ingilazi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33</a:t>
            </a:r>
            <a:r>
              <a:rPr spc="50" dirty="0"/>
              <a:t>/45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143438" y="2375164"/>
            <a:ext cx="1371411" cy="374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5580">
              <a:lnSpc>
                <a:spcPct val="138400"/>
              </a:lnSpc>
            </a:pPr>
            <a:r>
              <a:rPr sz="900" dirty="0">
                <a:latin typeface="Arial"/>
                <a:cs typeface="Arial"/>
              </a:rPr>
              <a:t>(‘cup </a:t>
            </a:r>
            <a:r>
              <a:rPr sz="900" u="sng" spc="5" dirty="0">
                <a:latin typeface="Arial"/>
                <a:cs typeface="Arial"/>
              </a:rPr>
              <a:t>not </a:t>
            </a:r>
            <a:r>
              <a:rPr sz="900" u="sng" spc="-60" dirty="0">
                <a:latin typeface="Arial"/>
                <a:cs typeface="Arial"/>
              </a:rPr>
              <a:t>a </a:t>
            </a:r>
            <a:r>
              <a:rPr sz="900" spc="-25" dirty="0">
                <a:latin typeface="Arial"/>
                <a:cs typeface="Arial"/>
              </a:rPr>
              <a:t>glass’)  </a:t>
            </a:r>
            <a:endParaRPr lang="en-US" sz="900" spc="-25" dirty="0" smtClean="0">
              <a:latin typeface="Arial"/>
              <a:cs typeface="Arial"/>
            </a:endParaRPr>
          </a:p>
          <a:p>
            <a:pPr marL="12700" marR="5080" indent="195580">
              <a:lnSpc>
                <a:spcPct val="138400"/>
              </a:lnSpc>
            </a:pPr>
            <a:r>
              <a:rPr sz="900" spc="15" dirty="0" smtClean="0">
                <a:latin typeface="Arial"/>
                <a:cs typeface="Arial"/>
              </a:rPr>
              <a:t>(</a:t>
            </a:r>
            <a:r>
              <a:rPr sz="900" spc="15" dirty="0">
                <a:latin typeface="Arial"/>
                <a:cs typeface="Arial"/>
              </a:rPr>
              <a:t>‘</a:t>
            </a:r>
            <a:r>
              <a:rPr sz="900" u="sng" spc="15" dirty="0">
                <a:latin typeface="Arial"/>
                <a:cs typeface="Arial"/>
              </a:rPr>
              <a:t>all </a:t>
            </a:r>
            <a:r>
              <a:rPr sz="900" spc="-50" dirty="0">
                <a:latin typeface="Arial"/>
                <a:cs typeface="Arial"/>
              </a:rPr>
              <a:t>cups </a:t>
            </a:r>
            <a:r>
              <a:rPr sz="900" u="sng" spc="5" dirty="0">
                <a:latin typeface="Arial"/>
                <a:cs typeface="Arial"/>
              </a:rPr>
              <a:t>not </a:t>
            </a:r>
            <a:r>
              <a:rPr sz="900" u="sng" spc="-60" dirty="0">
                <a:latin typeface="Arial"/>
                <a:cs typeface="Arial"/>
              </a:rPr>
              <a:t>a </a:t>
            </a:r>
            <a:r>
              <a:rPr sz="900" u="sng" spc="5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glass’)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7984" y="2211239"/>
            <a:ext cx="132522" cy="152400"/>
          </a:xfrm>
          <a:prstGeom prst="rect">
            <a:avLst/>
          </a:prstGeom>
        </p:spPr>
      </p:pic>
      <p:sp>
        <p:nvSpPr>
          <p:cNvPr id="33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5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994" y="281657"/>
            <a:ext cx="3887956" cy="2830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34/45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4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994" y="281657"/>
            <a:ext cx="3887956" cy="2830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55701" y="306368"/>
            <a:ext cx="593090" cy="2773680"/>
          </a:xfrm>
          <a:custGeom>
            <a:avLst/>
            <a:gdLst/>
            <a:ahLst/>
            <a:cxnLst/>
            <a:rect l="l" t="t" r="r" b="b"/>
            <a:pathLst>
              <a:path w="593089" h="2773680">
                <a:moveTo>
                  <a:pt x="47095" y="0"/>
                </a:moveTo>
                <a:lnTo>
                  <a:pt x="545953" y="0"/>
                </a:lnTo>
                <a:lnTo>
                  <a:pt x="564284" y="3700"/>
                </a:lnTo>
                <a:lnTo>
                  <a:pt x="579254" y="13793"/>
                </a:lnTo>
                <a:lnTo>
                  <a:pt x="589347" y="28763"/>
                </a:lnTo>
                <a:lnTo>
                  <a:pt x="593048" y="47095"/>
                </a:lnTo>
                <a:lnTo>
                  <a:pt x="593048" y="2726279"/>
                </a:lnTo>
                <a:lnTo>
                  <a:pt x="589347" y="2744610"/>
                </a:lnTo>
                <a:lnTo>
                  <a:pt x="579254" y="2759580"/>
                </a:lnTo>
                <a:lnTo>
                  <a:pt x="564284" y="2769673"/>
                </a:lnTo>
                <a:lnTo>
                  <a:pt x="545953" y="2773374"/>
                </a:lnTo>
                <a:lnTo>
                  <a:pt x="47095" y="2773374"/>
                </a:lnTo>
                <a:lnTo>
                  <a:pt x="28763" y="2769673"/>
                </a:lnTo>
                <a:lnTo>
                  <a:pt x="13794" y="2759580"/>
                </a:lnTo>
                <a:lnTo>
                  <a:pt x="3701" y="2744610"/>
                </a:lnTo>
                <a:lnTo>
                  <a:pt x="0" y="2726279"/>
                </a:lnTo>
                <a:lnTo>
                  <a:pt x="0" y="47095"/>
                </a:lnTo>
                <a:lnTo>
                  <a:pt x="3701" y="28763"/>
                </a:lnTo>
                <a:lnTo>
                  <a:pt x="13793" y="13793"/>
                </a:lnTo>
                <a:lnTo>
                  <a:pt x="28763" y="3700"/>
                </a:lnTo>
                <a:lnTo>
                  <a:pt x="47095" y="0"/>
                </a:lnTo>
                <a:close/>
              </a:path>
            </a:pathLst>
          </a:custGeom>
          <a:ln w="20931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34/45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5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994" y="281657"/>
            <a:ext cx="3887956" cy="2830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25493" y="306368"/>
            <a:ext cx="593090" cy="2773680"/>
          </a:xfrm>
          <a:custGeom>
            <a:avLst/>
            <a:gdLst/>
            <a:ahLst/>
            <a:cxnLst/>
            <a:rect l="l" t="t" r="r" b="b"/>
            <a:pathLst>
              <a:path w="593089" h="2773680">
                <a:moveTo>
                  <a:pt x="47095" y="0"/>
                </a:moveTo>
                <a:lnTo>
                  <a:pt x="545953" y="0"/>
                </a:lnTo>
                <a:lnTo>
                  <a:pt x="564284" y="3700"/>
                </a:lnTo>
                <a:lnTo>
                  <a:pt x="579254" y="13793"/>
                </a:lnTo>
                <a:lnTo>
                  <a:pt x="589347" y="28763"/>
                </a:lnTo>
                <a:lnTo>
                  <a:pt x="593048" y="47095"/>
                </a:lnTo>
                <a:lnTo>
                  <a:pt x="593048" y="2726279"/>
                </a:lnTo>
                <a:lnTo>
                  <a:pt x="589347" y="2744610"/>
                </a:lnTo>
                <a:lnTo>
                  <a:pt x="579254" y="2759580"/>
                </a:lnTo>
                <a:lnTo>
                  <a:pt x="564284" y="2769673"/>
                </a:lnTo>
                <a:lnTo>
                  <a:pt x="545953" y="2773374"/>
                </a:lnTo>
                <a:lnTo>
                  <a:pt x="47095" y="2773374"/>
                </a:lnTo>
                <a:lnTo>
                  <a:pt x="28763" y="2769673"/>
                </a:lnTo>
                <a:lnTo>
                  <a:pt x="13794" y="2759580"/>
                </a:lnTo>
                <a:lnTo>
                  <a:pt x="3701" y="2744610"/>
                </a:lnTo>
                <a:lnTo>
                  <a:pt x="0" y="2726279"/>
                </a:lnTo>
                <a:lnTo>
                  <a:pt x="0" y="47095"/>
                </a:lnTo>
                <a:lnTo>
                  <a:pt x="3701" y="28763"/>
                </a:lnTo>
                <a:lnTo>
                  <a:pt x="13793" y="13793"/>
                </a:lnTo>
                <a:lnTo>
                  <a:pt x="28763" y="3700"/>
                </a:lnTo>
                <a:lnTo>
                  <a:pt x="47095" y="0"/>
                </a:lnTo>
                <a:close/>
              </a:path>
            </a:pathLst>
          </a:custGeom>
          <a:ln w="20931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34/45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5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35</a:t>
            </a:r>
            <a:r>
              <a:rPr spc="50" dirty="0"/>
              <a:t>/45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97344" y="308000"/>
            <a:ext cx="301307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Possible  </a:t>
            </a:r>
            <a:r>
              <a:rPr sz="1400" spc="-50" dirty="0">
                <a:solidFill>
                  <a:srgbClr val="46AA78"/>
                </a:solidFill>
                <a:latin typeface="Arial"/>
                <a:cs typeface="Arial"/>
              </a:rPr>
              <a:t>negation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(disjointness)</a:t>
            </a:r>
            <a:r>
              <a:rPr sz="1400" spc="4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46AA78"/>
                </a:solidFill>
                <a:latin typeface="Arial"/>
                <a:cs typeface="Arial"/>
              </a:rPr>
              <a:t>patterns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45046" y="1365206"/>
            <a:ext cx="3757929" cy="757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1770" marR="5080" indent="-174625">
              <a:lnSpc>
                <a:spcPct val="102699"/>
              </a:lnSpc>
              <a:buClr>
                <a:srgbClr val="46AA78"/>
              </a:buClr>
              <a:buFont typeface="Arial"/>
              <a:buAutoNum type="alphaLcPeriod"/>
              <a:tabLst>
                <a:tab pos="192405" algn="l"/>
              </a:tabLst>
            </a:pPr>
            <a:r>
              <a:rPr sz="1050" i="1" spc="50" dirty="0">
                <a:latin typeface="Arial"/>
                <a:cs typeface="Arial"/>
              </a:rPr>
              <a:t>&lt;N</a:t>
            </a:r>
            <a:r>
              <a:rPr sz="1200" spc="75" baseline="-10416" dirty="0">
                <a:latin typeface="Arial"/>
                <a:cs typeface="Arial"/>
              </a:rPr>
              <a:t>1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5" dirty="0">
                <a:latin typeface="Arial"/>
                <a:cs typeface="Arial"/>
              </a:rPr>
              <a:t>NC</a:t>
            </a:r>
            <a:r>
              <a:rPr sz="1200" i="1" spc="-67" baseline="-10416" dirty="0">
                <a:latin typeface="Arial"/>
                <a:cs typeface="Arial"/>
              </a:rPr>
              <a:t>x </a:t>
            </a:r>
            <a:r>
              <a:rPr sz="1050" i="1" spc="195" dirty="0">
                <a:latin typeface="Arial"/>
                <a:cs typeface="Arial"/>
              </a:rPr>
              <a:t>&gt; </a:t>
            </a:r>
            <a:r>
              <a:rPr sz="1050" i="1" spc="-10" dirty="0">
                <a:solidFill>
                  <a:srgbClr val="00FF00"/>
                </a:solidFill>
                <a:latin typeface="Arial"/>
                <a:cs typeface="Arial"/>
              </a:rPr>
              <a:t>&lt;</a:t>
            </a:r>
            <a:r>
              <a:rPr sz="1050" spc="-10" dirty="0">
                <a:solidFill>
                  <a:srgbClr val="00FF00"/>
                </a:solidFill>
                <a:latin typeface="Arial"/>
                <a:cs typeface="Arial"/>
              </a:rPr>
              <a:t>NEG </a:t>
            </a:r>
            <a:r>
              <a:rPr sz="1050" spc="-110" dirty="0">
                <a:solidFill>
                  <a:srgbClr val="00FF00"/>
                </a:solidFill>
                <a:latin typeface="Arial"/>
                <a:cs typeface="Arial"/>
              </a:rPr>
              <a:t>SC </a:t>
            </a:r>
            <a:r>
              <a:rPr sz="1050" spc="-20" dirty="0">
                <a:solidFill>
                  <a:srgbClr val="00FF00"/>
                </a:solidFill>
                <a:latin typeface="Arial"/>
                <a:cs typeface="Arial"/>
              </a:rPr>
              <a:t>of </a:t>
            </a:r>
            <a:r>
              <a:rPr sz="1050" spc="-45" dirty="0">
                <a:solidFill>
                  <a:srgbClr val="00FF00"/>
                </a:solidFill>
                <a:latin typeface="Arial"/>
                <a:cs typeface="Arial"/>
              </a:rPr>
              <a:t>NC</a:t>
            </a:r>
            <a:r>
              <a:rPr sz="1200" i="1" spc="-67" baseline="-10416" dirty="0">
                <a:solidFill>
                  <a:srgbClr val="00FF00"/>
                </a:solidFill>
                <a:latin typeface="Arial"/>
                <a:cs typeface="Arial"/>
              </a:rPr>
              <a:t>x </a:t>
            </a:r>
            <a:r>
              <a:rPr sz="1050" i="1" spc="30" dirty="0">
                <a:solidFill>
                  <a:srgbClr val="00FF00"/>
                </a:solidFill>
                <a:latin typeface="Arial"/>
                <a:cs typeface="Arial"/>
              </a:rPr>
              <a:t>&gt;&lt;</a:t>
            </a:r>
            <a:r>
              <a:rPr sz="1050" spc="30" dirty="0">
                <a:solidFill>
                  <a:srgbClr val="00FF00"/>
                </a:solidFill>
                <a:latin typeface="Arial"/>
                <a:cs typeface="Arial"/>
              </a:rPr>
              <a:t>PRON </a:t>
            </a:r>
            <a:r>
              <a:rPr sz="1050" spc="-20" dirty="0">
                <a:solidFill>
                  <a:srgbClr val="00FF00"/>
                </a:solidFill>
                <a:latin typeface="Arial"/>
                <a:cs typeface="Arial"/>
              </a:rPr>
              <a:t>of </a:t>
            </a:r>
            <a:r>
              <a:rPr sz="1050" spc="-45" dirty="0">
                <a:solidFill>
                  <a:srgbClr val="00FF00"/>
                </a:solidFill>
                <a:latin typeface="Arial"/>
                <a:cs typeface="Arial"/>
              </a:rPr>
              <a:t>NC</a:t>
            </a:r>
            <a:r>
              <a:rPr sz="1200" i="1" spc="-67" baseline="-10416" dirty="0">
                <a:solidFill>
                  <a:srgbClr val="00FF00"/>
                </a:solidFill>
                <a:latin typeface="Arial"/>
                <a:cs typeface="Arial"/>
              </a:rPr>
              <a:t>y </a:t>
            </a:r>
            <a:r>
              <a:rPr sz="1050" i="1" spc="195" dirty="0">
                <a:solidFill>
                  <a:srgbClr val="00FF00"/>
                </a:solidFill>
                <a:latin typeface="Arial"/>
                <a:cs typeface="Arial"/>
              </a:rPr>
              <a:t>&gt; </a:t>
            </a:r>
            <a:r>
              <a:rPr sz="1050" i="1" spc="50" dirty="0">
                <a:latin typeface="Arial"/>
                <a:cs typeface="Arial"/>
              </a:rPr>
              <a:t>&lt;N</a:t>
            </a:r>
            <a:r>
              <a:rPr sz="1200" spc="75" baseline="-10416" dirty="0">
                <a:latin typeface="Arial"/>
                <a:cs typeface="Arial"/>
              </a:rPr>
              <a:t>2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45" dirty="0">
                <a:latin typeface="Arial"/>
                <a:cs typeface="Arial"/>
              </a:rPr>
              <a:t>NC</a:t>
            </a:r>
            <a:r>
              <a:rPr sz="1200" i="1" spc="-67" baseline="-10416" dirty="0">
                <a:latin typeface="Arial"/>
                <a:cs typeface="Arial"/>
              </a:rPr>
              <a:t>y</a:t>
            </a:r>
            <a:r>
              <a:rPr sz="1200" i="1" spc="-262" baseline="-10416" dirty="0">
                <a:latin typeface="Arial"/>
                <a:cs typeface="Arial"/>
              </a:rPr>
              <a:t> </a:t>
            </a:r>
            <a:r>
              <a:rPr sz="1050" i="1" spc="95" dirty="0">
                <a:latin typeface="Arial"/>
                <a:cs typeface="Arial"/>
              </a:rPr>
              <a:t>&gt;</a:t>
            </a:r>
            <a:r>
              <a:rPr sz="1050" spc="95" dirty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  <a:p>
            <a:pPr marL="191770" indent="-179070">
              <a:lnSpc>
                <a:spcPct val="100000"/>
              </a:lnSpc>
              <a:spcBef>
                <a:spcPts val="330"/>
              </a:spcBef>
              <a:buClr>
                <a:srgbClr val="46AA78"/>
              </a:buClr>
              <a:buFont typeface="Arial"/>
              <a:buAutoNum type="alphaLcPeriod"/>
              <a:tabLst>
                <a:tab pos="192405" algn="l"/>
              </a:tabLst>
            </a:pPr>
            <a:r>
              <a:rPr sz="1050" i="1" spc="-15" dirty="0">
                <a:solidFill>
                  <a:srgbClr val="0000FF"/>
                </a:solidFill>
                <a:latin typeface="Arial"/>
                <a:cs typeface="Arial"/>
              </a:rPr>
              <a:t>&lt;</a:t>
            </a:r>
            <a:r>
              <a:rPr sz="1050" spc="-15" dirty="0">
                <a:solidFill>
                  <a:srgbClr val="0000FF"/>
                </a:solidFill>
                <a:latin typeface="Arial"/>
                <a:cs typeface="Arial"/>
              </a:rPr>
              <a:t>All-concord </a:t>
            </a:r>
            <a:r>
              <a:rPr sz="1050" spc="-25" dirty="0">
                <a:solidFill>
                  <a:srgbClr val="0000FF"/>
                </a:solidFill>
                <a:latin typeface="Arial"/>
                <a:cs typeface="Arial"/>
              </a:rPr>
              <a:t>for </a:t>
            </a:r>
            <a:r>
              <a:rPr sz="1050" spc="-45" dirty="0">
                <a:solidFill>
                  <a:srgbClr val="0000FF"/>
                </a:solidFill>
                <a:latin typeface="Arial"/>
                <a:cs typeface="Arial"/>
              </a:rPr>
              <a:t>NC</a:t>
            </a:r>
            <a:r>
              <a:rPr sz="1200" i="1" spc="-67" baseline="-10416" dirty="0">
                <a:solidFill>
                  <a:srgbClr val="0000FF"/>
                </a:solidFill>
                <a:latin typeface="Arial"/>
                <a:cs typeface="Arial"/>
              </a:rPr>
              <a:t>x </a:t>
            </a:r>
            <a:r>
              <a:rPr sz="1050" i="1" spc="-20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r>
              <a:rPr sz="1050" spc="-20" dirty="0">
                <a:solidFill>
                  <a:srgbClr val="0000FF"/>
                </a:solidFill>
                <a:latin typeface="Arial"/>
                <a:cs typeface="Arial"/>
              </a:rPr>
              <a:t>onke </a:t>
            </a:r>
            <a:r>
              <a:rPr sz="1050" i="1" spc="5" dirty="0">
                <a:solidFill>
                  <a:srgbClr val="FF0000"/>
                </a:solidFill>
                <a:latin typeface="Arial"/>
                <a:cs typeface="Arial"/>
              </a:rPr>
              <a:t>&lt;</a:t>
            </a:r>
            <a:r>
              <a:rPr sz="1050" spc="5" dirty="0">
                <a:solidFill>
                  <a:srgbClr val="FF0000"/>
                </a:solidFill>
                <a:latin typeface="Arial"/>
                <a:cs typeface="Arial"/>
              </a:rPr>
              <a:t>plural </a:t>
            </a:r>
            <a:r>
              <a:rPr sz="1050" i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200" baseline="-10416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050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1050" spc="-50" dirty="0">
                <a:solidFill>
                  <a:srgbClr val="FF0000"/>
                </a:solidFill>
                <a:latin typeface="Arial"/>
                <a:cs typeface="Arial"/>
              </a:rPr>
              <a:t>being  </a:t>
            </a:r>
            <a:r>
              <a:rPr sz="1050" spc="-20" dirty="0">
                <a:solidFill>
                  <a:srgbClr val="FF0000"/>
                </a:solidFill>
                <a:latin typeface="Arial"/>
                <a:cs typeface="Arial"/>
              </a:rPr>
              <a:t>of  </a:t>
            </a:r>
            <a:r>
              <a:rPr sz="1050" spc="-45" dirty="0">
                <a:solidFill>
                  <a:srgbClr val="FF0000"/>
                </a:solidFill>
                <a:latin typeface="Arial"/>
                <a:cs typeface="Arial"/>
              </a:rPr>
              <a:t>NC</a:t>
            </a:r>
            <a:r>
              <a:rPr sz="1200" i="1" spc="-67" baseline="-10416" dirty="0">
                <a:solidFill>
                  <a:srgbClr val="FF0000"/>
                </a:solidFill>
                <a:latin typeface="Arial"/>
                <a:cs typeface="Arial"/>
              </a:rPr>
              <a:t>x </a:t>
            </a:r>
            <a:r>
              <a:rPr sz="1050" i="1" spc="195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endParaRPr sz="1050">
              <a:latin typeface="Arial"/>
              <a:cs typeface="Arial"/>
            </a:endParaRPr>
          </a:p>
          <a:p>
            <a:pPr marL="191770">
              <a:lnSpc>
                <a:spcPct val="100000"/>
              </a:lnSpc>
              <a:spcBef>
                <a:spcPts val="30"/>
              </a:spcBef>
            </a:pPr>
            <a:r>
              <a:rPr sz="1050" i="1" spc="-10" dirty="0">
                <a:latin typeface="Arial"/>
                <a:cs typeface="Arial"/>
              </a:rPr>
              <a:t>&lt;</a:t>
            </a:r>
            <a:r>
              <a:rPr sz="1050" spc="-10" dirty="0">
                <a:latin typeface="Arial"/>
                <a:cs typeface="Arial"/>
              </a:rPr>
              <a:t>NEG </a:t>
            </a:r>
            <a:r>
              <a:rPr sz="1050" spc="-110" dirty="0">
                <a:latin typeface="Arial"/>
                <a:cs typeface="Arial"/>
              </a:rPr>
              <a:t>SC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5" dirty="0">
                <a:latin typeface="Arial"/>
                <a:cs typeface="Arial"/>
              </a:rPr>
              <a:t>NC</a:t>
            </a:r>
            <a:r>
              <a:rPr sz="1200" i="1" spc="-67" baseline="-10416" dirty="0">
                <a:latin typeface="Arial"/>
                <a:cs typeface="Arial"/>
              </a:rPr>
              <a:t>x </a:t>
            </a:r>
            <a:r>
              <a:rPr sz="1050" i="1" spc="30" dirty="0">
                <a:latin typeface="Arial"/>
                <a:cs typeface="Arial"/>
              </a:rPr>
              <a:t>&gt;&lt;</a:t>
            </a:r>
            <a:r>
              <a:rPr sz="1050" spc="30" dirty="0">
                <a:latin typeface="Arial"/>
                <a:cs typeface="Arial"/>
              </a:rPr>
              <a:t>PRON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5" dirty="0">
                <a:latin typeface="Arial"/>
                <a:cs typeface="Arial"/>
              </a:rPr>
              <a:t>NC</a:t>
            </a:r>
            <a:r>
              <a:rPr sz="1200" i="1" spc="-67" baseline="-10416" dirty="0">
                <a:latin typeface="Arial"/>
                <a:cs typeface="Arial"/>
              </a:rPr>
              <a:t>y </a:t>
            </a:r>
            <a:r>
              <a:rPr sz="1050" i="1" spc="195" dirty="0">
                <a:latin typeface="Arial"/>
                <a:cs typeface="Arial"/>
              </a:rPr>
              <a:t>&gt; </a:t>
            </a:r>
            <a:r>
              <a:rPr sz="1050" i="1" spc="50" dirty="0">
                <a:latin typeface="Arial"/>
                <a:cs typeface="Arial"/>
              </a:rPr>
              <a:t>&lt;N</a:t>
            </a:r>
            <a:r>
              <a:rPr sz="1200" spc="75" baseline="-10416" dirty="0">
                <a:latin typeface="Arial"/>
                <a:cs typeface="Arial"/>
              </a:rPr>
              <a:t>2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45" dirty="0">
                <a:latin typeface="Arial"/>
                <a:cs typeface="Arial"/>
              </a:rPr>
              <a:t>NC</a:t>
            </a:r>
            <a:r>
              <a:rPr sz="1200" i="1" spc="-67" baseline="-10416" dirty="0">
                <a:latin typeface="Arial"/>
                <a:cs typeface="Arial"/>
              </a:rPr>
              <a:t>y </a:t>
            </a:r>
            <a:r>
              <a:rPr sz="1200" i="1" spc="-7" baseline="-10416" dirty="0">
                <a:latin typeface="Arial"/>
                <a:cs typeface="Arial"/>
              </a:rPr>
              <a:t> </a:t>
            </a:r>
            <a:r>
              <a:rPr sz="1050" i="1" spc="95" dirty="0">
                <a:latin typeface="Arial"/>
                <a:cs typeface="Arial"/>
              </a:rPr>
              <a:t>&gt;</a:t>
            </a:r>
            <a:r>
              <a:rPr sz="1050" spc="95" dirty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3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5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36</a:t>
            </a:r>
            <a:r>
              <a:rPr spc="50" dirty="0"/>
              <a:t>/45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51191" y="308000"/>
            <a:ext cx="190563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35" dirty="0">
                <a:solidFill>
                  <a:srgbClr val="46AA78"/>
                </a:solidFill>
                <a:latin typeface="Arial"/>
                <a:cs typeface="Arial"/>
              </a:rPr>
              <a:t>Existential</a:t>
            </a:r>
            <a:r>
              <a:rPr sz="1400" spc="2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46AA78"/>
                </a:solidFill>
                <a:latin typeface="Arial"/>
                <a:cs typeface="Arial"/>
              </a:rPr>
              <a:t>Quantification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5860" y="1266736"/>
            <a:ext cx="1846390" cy="342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10" dirty="0">
                <a:solidFill>
                  <a:srgbClr val="46AA78"/>
                </a:solidFill>
                <a:latin typeface="Arial"/>
                <a:cs typeface="Arial"/>
              </a:rPr>
              <a:t>(E1)   </a:t>
            </a:r>
            <a:r>
              <a:rPr sz="600" spc="-10" dirty="0">
                <a:latin typeface="Arial"/>
                <a:cs typeface="Arial"/>
              </a:rPr>
              <a:t>Giraffe </a:t>
            </a:r>
            <a:r>
              <a:rPr lang="en-US" sz="600" i="1" spc="210" dirty="0">
                <a:latin typeface="Menlo"/>
                <a:cs typeface="Menlo"/>
              </a:rPr>
              <a:t> </a:t>
            </a:r>
            <a:r>
              <a:rPr sz="600" i="1" spc="-130" dirty="0" smtClean="0">
                <a:latin typeface="Menlo"/>
                <a:cs typeface="Menlo"/>
              </a:rPr>
              <a:t> </a:t>
            </a:r>
            <a:r>
              <a:rPr sz="600" i="1" spc="10" dirty="0">
                <a:latin typeface="Menlo"/>
                <a:cs typeface="Menlo"/>
              </a:rPr>
              <a:t>∃</a:t>
            </a:r>
            <a:r>
              <a:rPr sz="600" spc="10" dirty="0">
                <a:latin typeface="Arial"/>
                <a:cs typeface="Arial"/>
              </a:rPr>
              <a:t>eats</a:t>
            </a:r>
            <a:r>
              <a:rPr sz="600" i="1" spc="10" dirty="0">
                <a:latin typeface="Arial"/>
                <a:cs typeface="Arial"/>
              </a:rPr>
              <a:t>.</a:t>
            </a:r>
            <a:r>
              <a:rPr sz="600" spc="10" dirty="0">
                <a:latin typeface="Arial"/>
                <a:cs typeface="Arial"/>
              </a:rPr>
              <a:t>Twig</a:t>
            </a:r>
            <a:endParaRPr sz="600" dirty="0">
              <a:latin typeface="Arial"/>
              <a:cs typeface="Arial"/>
            </a:endParaRPr>
          </a:p>
          <a:p>
            <a:pPr marL="233045" marR="5080">
              <a:lnSpc>
                <a:spcPct val="138400"/>
              </a:lnSpc>
            </a:pPr>
            <a:r>
              <a:rPr sz="600" spc="-25" dirty="0">
                <a:latin typeface="Arial"/>
                <a:cs typeface="Arial"/>
              </a:rPr>
              <a:t>yonke </a:t>
            </a:r>
            <a:r>
              <a:rPr sz="600" spc="5" dirty="0">
                <a:latin typeface="Arial"/>
                <a:cs typeface="Arial"/>
              </a:rPr>
              <a:t>indlulamithi </a:t>
            </a:r>
            <a:r>
              <a:rPr sz="600" dirty="0">
                <a:latin typeface="Arial"/>
                <a:cs typeface="Arial"/>
              </a:rPr>
              <a:t>idla </a:t>
            </a:r>
            <a:r>
              <a:rPr sz="600" spc="-10" dirty="0">
                <a:latin typeface="Arial"/>
                <a:cs typeface="Arial"/>
              </a:rPr>
              <a:t>ihlamvana </a:t>
            </a:r>
            <a:r>
              <a:rPr sz="600" u="sng" spc="-10" dirty="0">
                <a:latin typeface="Arial"/>
                <a:cs typeface="Arial"/>
              </a:rPr>
              <a:t>elilodwa  </a:t>
            </a:r>
            <a:r>
              <a:rPr sz="600" spc="-25" dirty="0">
                <a:latin typeface="Arial"/>
                <a:cs typeface="Arial"/>
              </a:rPr>
              <a:t>zonke </a:t>
            </a:r>
            <a:r>
              <a:rPr sz="600" spc="5" dirty="0">
                <a:latin typeface="Arial"/>
                <a:cs typeface="Arial"/>
              </a:rPr>
              <a:t>izindlulamithi </a:t>
            </a:r>
            <a:r>
              <a:rPr sz="600" spc="-5" dirty="0">
                <a:latin typeface="Arial"/>
                <a:cs typeface="Arial"/>
              </a:rPr>
              <a:t>zidla </a:t>
            </a:r>
            <a:r>
              <a:rPr sz="600" spc="-10" dirty="0">
                <a:latin typeface="Arial"/>
                <a:cs typeface="Arial"/>
              </a:rPr>
              <a:t>ihlamvana </a:t>
            </a:r>
            <a:r>
              <a:rPr sz="600" spc="35" dirty="0">
                <a:latin typeface="Arial"/>
                <a:cs typeface="Arial"/>
              </a:rPr>
              <a:t> </a:t>
            </a:r>
            <a:r>
              <a:rPr sz="600" u="sng" spc="-10" dirty="0">
                <a:latin typeface="Arial"/>
                <a:cs typeface="Arial"/>
              </a:rPr>
              <a:t>elilodwa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89770" y="1358140"/>
            <a:ext cx="1271270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95" marR="5080" indent="-74930">
              <a:lnSpc>
                <a:spcPct val="138400"/>
              </a:lnSpc>
            </a:pPr>
            <a:r>
              <a:rPr sz="600" spc="-5" dirty="0">
                <a:latin typeface="Arial"/>
                <a:cs typeface="Arial"/>
              </a:rPr>
              <a:t>(‘each giraffe </a:t>
            </a:r>
            <a:r>
              <a:rPr sz="600" spc="-20" dirty="0">
                <a:latin typeface="Arial"/>
                <a:cs typeface="Arial"/>
              </a:rPr>
              <a:t>eats </a:t>
            </a:r>
            <a:r>
              <a:rPr sz="600" u="sng" spc="15" dirty="0">
                <a:latin typeface="Arial"/>
                <a:cs typeface="Arial"/>
              </a:rPr>
              <a:t>at </a:t>
            </a:r>
            <a:r>
              <a:rPr sz="600" u="sng" spc="-15" dirty="0">
                <a:latin typeface="Arial"/>
                <a:cs typeface="Arial"/>
              </a:rPr>
              <a:t>least </a:t>
            </a:r>
            <a:r>
              <a:rPr sz="600" u="sng" spc="-25" dirty="0">
                <a:latin typeface="Arial"/>
                <a:cs typeface="Arial"/>
              </a:rPr>
              <a:t>one </a:t>
            </a:r>
            <a:r>
              <a:rPr sz="600" spc="20" dirty="0">
                <a:latin typeface="Arial"/>
                <a:cs typeface="Arial"/>
              </a:rPr>
              <a:t>twig’)  </a:t>
            </a:r>
            <a:r>
              <a:rPr sz="600" spc="15" dirty="0">
                <a:latin typeface="Arial"/>
                <a:cs typeface="Arial"/>
              </a:rPr>
              <a:t>(‘all </a:t>
            </a:r>
            <a:r>
              <a:rPr sz="600" spc="-15" dirty="0">
                <a:latin typeface="Arial"/>
                <a:cs typeface="Arial"/>
              </a:rPr>
              <a:t>giraffes </a:t>
            </a:r>
            <a:r>
              <a:rPr sz="600" spc="-10" dirty="0">
                <a:latin typeface="Arial"/>
                <a:cs typeface="Arial"/>
              </a:rPr>
              <a:t>eat </a:t>
            </a:r>
            <a:r>
              <a:rPr sz="600" u="sng" spc="15" dirty="0">
                <a:latin typeface="Arial"/>
                <a:cs typeface="Arial"/>
              </a:rPr>
              <a:t>at </a:t>
            </a:r>
            <a:r>
              <a:rPr sz="600" u="sng" spc="-15" dirty="0">
                <a:latin typeface="Arial"/>
                <a:cs typeface="Arial"/>
              </a:rPr>
              <a:t>least </a:t>
            </a:r>
            <a:r>
              <a:rPr sz="600" u="sng" spc="-25" dirty="0">
                <a:latin typeface="Arial"/>
                <a:cs typeface="Arial"/>
              </a:rPr>
              <a:t>one  </a:t>
            </a:r>
            <a:r>
              <a:rPr sz="600" u="sng" spc="-5" dirty="0">
                <a:latin typeface="Arial"/>
                <a:cs typeface="Arial"/>
              </a:rPr>
              <a:t> </a:t>
            </a:r>
            <a:r>
              <a:rPr sz="600" spc="20" dirty="0">
                <a:latin typeface="Arial"/>
                <a:cs typeface="Arial"/>
              </a:rPr>
              <a:t>twig’)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0049" y="1704276"/>
            <a:ext cx="3653790" cy="542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45" dirty="0">
                <a:solidFill>
                  <a:srgbClr val="46AA78"/>
                </a:solidFill>
                <a:latin typeface="Arial"/>
                <a:cs typeface="Arial"/>
              </a:rPr>
              <a:t>a.  </a:t>
            </a:r>
            <a:r>
              <a:rPr sz="1050" i="1" spc="-15" dirty="0">
                <a:latin typeface="Arial"/>
                <a:cs typeface="Arial"/>
              </a:rPr>
              <a:t>&lt;</a:t>
            </a:r>
            <a:r>
              <a:rPr sz="1050" spc="-15" dirty="0">
                <a:latin typeface="Arial"/>
                <a:cs typeface="Arial"/>
              </a:rPr>
              <a:t>All-concord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45" dirty="0">
                <a:latin typeface="Arial"/>
                <a:cs typeface="Arial"/>
              </a:rPr>
              <a:t>NC</a:t>
            </a:r>
            <a:r>
              <a:rPr sz="1200" i="1" spc="-67" baseline="-10416" dirty="0">
                <a:latin typeface="Arial"/>
                <a:cs typeface="Arial"/>
              </a:rPr>
              <a:t>x </a:t>
            </a:r>
            <a:r>
              <a:rPr sz="1050" i="1" spc="-20" dirty="0">
                <a:latin typeface="Arial"/>
                <a:cs typeface="Arial"/>
              </a:rPr>
              <a:t>&gt;</a:t>
            </a:r>
            <a:r>
              <a:rPr sz="1050" spc="-20" dirty="0">
                <a:latin typeface="Arial"/>
                <a:cs typeface="Arial"/>
              </a:rPr>
              <a:t>onke </a:t>
            </a:r>
            <a:r>
              <a:rPr sz="1050" i="1" spc="40" dirty="0">
                <a:latin typeface="Arial"/>
                <a:cs typeface="Arial"/>
              </a:rPr>
              <a:t>&lt;</a:t>
            </a:r>
            <a:r>
              <a:rPr sz="1050" spc="40" dirty="0">
                <a:latin typeface="Arial"/>
                <a:cs typeface="Arial"/>
              </a:rPr>
              <a:t>pl. </a:t>
            </a:r>
            <a:r>
              <a:rPr sz="1050" i="1" dirty="0">
                <a:latin typeface="Arial"/>
                <a:cs typeface="Arial"/>
              </a:rPr>
              <a:t>N</a:t>
            </a:r>
            <a:r>
              <a:rPr sz="1200" baseline="-10416" dirty="0">
                <a:latin typeface="Arial"/>
                <a:cs typeface="Arial"/>
              </a:rPr>
              <a:t>1</a:t>
            </a:r>
            <a:r>
              <a:rPr sz="1050" dirty="0">
                <a:latin typeface="Arial"/>
                <a:cs typeface="Arial"/>
              </a:rPr>
              <a:t>, </a:t>
            </a:r>
            <a:r>
              <a:rPr sz="1050" spc="-60" dirty="0">
                <a:latin typeface="Arial"/>
                <a:cs typeface="Arial"/>
              </a:rPr>
              <a:t>is 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114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NC</a:t>
            </a:r>
            <a:r>
              <a:rPr sz="1200" i="1" spc="-67" baseline="-10416" dirty="0">
                <a:latin typeface="Arial"/>
                <a:cs typeface="Arial"/>
              </a:rPr>
              <a:t>x </a:t>
            </a:r>
            <a:r>
              <a:rPr sz="1050" i="1" spc="195" dirty="0">
                <a:latin typeface="Arial"/>
                <a:cs typeface="Arial"/>
              </a:rPr>
              <a:t>&gt;</a:t>
            </a:r>
            <a:endParaRPr sz="1050">
              <a:latin typeface="Arial"/>
              <a:cs typeface="Arial"/>
            </a:endParaRPr>
          </a:p>
          <a:p>
            <a:pPr marL="186690" marR="5080">
              <a:lnSpc>
                <a:spcPct val="102600"/>
              </a:lnSpc>
            </a:pPr>
            <a:r>
              <a:rPr sz="1050" i="1" spc="-20" dirty="0">
                <a:latin typeface="Arial"/>
                <a:cs typeface="Arial"/>
              </a:rPr>
              <a:t>&lt;</a:t>
            </a:r>
            <a:r>
              <a:rPr sz="1050" spc="-20" dirty="0">
                <a:latin typeface="Arial"/>
                <a:cs typeface="Arial"/>
              </a:rPr>
              <a:t>conjugated </a:t>
            </a:r>
            <a:r>
              <a:rPr sz="1050" spc="-5" dirty="0">
                <a:latin typeface="Arial"/>
                <a:cs typeface="Arial"/>
              </a:rPr>
              <a:t>verb</a:t>
            </a:r>
            <a:r>
              <a:rPr sz="1050" i="1" spc="-5" dirty="0">
                <a:latin typeface="Arial"/>
                <a:cs typeface="Arial"/>
              </a:rPr>
              <a:t>&gt; </a:t>
            </a:r>
            <a:r>
              <a:rPr sz="1050" i="1" spc="50" dirty="0">
                <a:latin typeface="Arial"/>
                <a:cs typeface="Arial"/>
              </a:rPr>
              <a:t>&lt;N</a:t>
            </a:r>
            <a:r>
              <a:rPr sz="1200" spc="75" baseline="-10416" dirty="0">
                <a:latin typeface="Arial"/>
                <a:cs typeface="Arial"/>
              </a:rPr>
              <a:t>2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5" dirty="0">
                <a:latin typeface="Arial"/>
                <a:cs typeface="Arial"/>
              </a:rPr>
              <a:t>NC</a:t>
            </a:r>
            <a:r>
              <a:rPr sz="1200" i="1" spc="-67" baseline="-10416" dirty="0">
                <a:latin typeface="Arial"/>
                <a:cs typeface="Arial"/>
              </a:rPr>
              <a:t>y </a:t>
            </a:r>
            <a:r>
              <a:rPr sz="1050" i="1" spc="195" dirty="0">
                <a:latin typeface="Arial"/>
                <a:cs typeface="Arial"/>
              </a:rPr>
              <a:t>&gt; </a:t>
            </a:r>
            <a:r>
              <a:rPr sz="1050" i="1" spc="5" dirty="0">
                <a:solidFill>
                  <a:srgbClr val="0000FF"/>
                </a:solidFill>
                <a:latin typeface="Arial"/>
                <a:cs typeface="Arial"/>
              </a:rPr>
              <a:t>&lt;</a:t>
            </a:r>
            <a:r>
              <a:rPr sz="1050" spc="5" dirty="0">
                <a:solidFill>
                  <a:srgbClr val="0000FF"/>
                </a:solidFill>
                <a:latin typeface="Arial"/>
                <a:cs typeface="Arial"/>
              </a:rPr>
              <a:t>RC </a:t>
            </a:r>
            <a:r>
              <a:rPr sz="1050" spc="-25" dirty="0">
                <a:solidFill>
                  <a:srgbClr val="0000FF"/>
                </a:solidFill>
                <a:latin typeface="Arial"/>
                <a:cs typeface="Arial"/>
              </a:rPr>
              <a:t>for </a:t>
            </a:r>
            <a:r>
              <a:rPr sz="1050" spc="-45" dirty="0">
                <a:solidFill>
                  <a:srgbClr val="0000FF"/>
                </a:solidFill>
                <a:latin typeface="Arial"/>
                <a:cs typeface="Arial"/>
              </a:rPr>
              <a:t>NC</a:t>
            </a:r>
            <a:r>
              <a:rPr sz="1200" i="1" spc="-67" baseline="-10416" dirty="0">
                <a:solidFill>
                  <a:srgbClr val="0000FF"/>
                </a:solidFill>
                <a:latin typeface="Arial"/>
                <a:cs typeface="Arial"/>
              </a:rPr>
              <a:t>y </a:t>
            </a:r>
            <a:r>
              <a:rPr sz="1050" i="1" spc="60" dirty="0">
                <a:solidFill>
                  <a:srgbClr val="0000FF"/>
                </a:solidFill>
                <a:latin typeface="Arial"/>
                <a:cs typeface="Arial"/>
              </a:rPr>
              <a:t>&gt;&lt;</a:t>
            </a:r>
            <a:r>
              <a:rPr sz="1050" spc="60" dirty="0">
                <a:solidFill>
                  <a:srgbClr val="0000FF"/>
                </a:solidFill>
                <a:latin typeface="Arial"/>
                <a:cs typeface="Arial"/>
              </a:rPr>
              <a:t>QC </a:t>
            </a:r>
            <a:r>
              <a:rPr sz="1050" spc="-25" dirty="0">
                <a:solidFill>
                  <a:srgbClr val="0000FF"/>
                </a:solidFill>
                <a:latin typeface="Arial"/>
                <a:cs typeface="Arial"/>
              </a:rPr>
              <a:t>for  </a:t>
            </a:r>
            <a:r>
              <a:rPr sz="1050" spc="-45" dirty="0">
                <a:solidFill>
                  <a:srgbClr val="0000FF"/>
                </a:solidFill>
                <a:latin typeface="Arial"/>
                <a:cs typeface="Arial"/>
              </a:rPr>
              <a:t>NC</a:t>
            </a:r>
            <a:r>
              <a:rPr sz="1200" i="1" spc="-67" baseline="-10416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200" i="1" spc="-254" baseline="-1041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0000FF"/>
                </a:solidFill>
                <a:latin typeface="Arial"/>
                <a:cs typeface="Arial"/>
              </a:rPr>
              <a:t>&gt;</a:t>
            </a:r>
            <a:r>
              <a:rPr sz="1050" spc="-5" dirty="0">
                <a:solidFill>
                  <a:srgbClr val="0000FF"/>
                </a:solidFill>
                <a:latin typeface="Arial"/>
                <a:cs typeface="Arial"/>
              </a:rPr>
              <a:t>dwa</a:t>
            </a:r>
            <a:r>
              <a:rPr sz="1050" spc="-5" dirty="0"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983" y="1273175"/>
            <a:ext cx="99566" cy="114500"/>
          </a:xfrm>
          <a:prstGeom prst="rect">
            <a:avLst/>
          </a:prstGeom>
        </p:spPr>
      </p:pic>
      <p:sp>
        <p:nvSpPr>
          <p:cNvPr id="26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8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20176" y="308000"/>
            <a:ext cx="56769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46AA78"/>
                </a:solidFill>
                <a:latin typeface="Arial"/>
                <a:cs typeface="Arial"/>
              </a:rPr>
              <a:t>Outline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10743" y="1209840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0743" y="1743113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0743" y="2276386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0253" y="1193292"/>
            <a:ext cx="1504950" cy="1254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070" indent="-166370">
              <a:lnSpc>
                <a:spcPct val="100000"/>
              </a:lnSpc>
              <a:buClr>
                <a:srgbClr val="FBFDFC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15" dirty="0">
                <a:solidFill>
                  <a:srgbClr val="D9EDE4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lain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AutoNum type="arabicPlain"/>
            </a:pPr>
            <a:endParaRPr sz="140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spcBef>
                <a:spcPts val="5"/>
              </a:spcBef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10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1050" spc="1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lain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lain"/>
            </a:pPr>
            <a:endParaRPr sz="140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FBFDFC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30" dirty="0">
                <a:solidFill>
                  <a:srgbClr val="D9EDE4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1050" spc="10" dirty="0">
                <a:solidFill>
                  <a:srgbClr val="D9EDE4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050" spc="-40" dirty="0">
                <a:solidFill>
                  <a:srgbClr val="D9EDE4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fld id="{81D60167-4931-47E6-BA6A-407CBD079E47}" type="slidenum">
              <a:rPr sz="600" b="1" spc="-5" dirty="0">
                <a:latin typeface="Arial"/>
                <a:cs typeface="Arial"/>
              </a:rPr>
              <a:t>5</a:t>
            </a:fld>
            <a:r>
              <a:rPr sz="600" b="1" spc="50" dirty="0">
                <a:latin typeface="Arial"/>
                <a:cs typeface="Arial"/>
              </a:rPr>
              <a:t>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9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994" y="281657"/>
            <a:ext cx="3887956" cy="2830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37/45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2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4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994" y="281657"/>
            <a:ext cx="3887956" cy="2830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66214" y="306368"/>
            <a:ext cx="360680" cy="2773680"/>
          </a:xfrm>
          <a:custGeom>
            <a:avLst/>
            <a:gdLst/>
            <a:ahLst/>
            <a:cxnLst/>
            <a:rect l="l" t="t" r="r" b="b"/>
            <a:pathLst>
              <a:path w="360679" h="2773680">
                <a:moveTo>
                  <a:pt x="47095" y="0"/>
                </a:moveTo>
                <a:lnTo>
                  <a:pt x="313386" y="0"/>
                </a:lnTo>
                <a:lnTo>
                  <a:pt x="331717" y="3700"/>
                </a:lnTo>
                <a:lnTo>
                  <a:pt x="346687" y="13793"/>
                </a:lnTo>
                <a:lnTo>
                  <a:pt x="356780" y="28763"/>
                </a:lnTo>
                <a:lnTo>
                  <a:pt x="360481" y="47095"/>
                </a:lnTo>
                <a:lnTo>
                  <a:pt x="360481" y="2726279"/>
                </a:lnTo>
                <a:lnTo>
                  <a:pt x="356780" y="2744610"/>
                </a:lnTo>
                <a:lnTo>
                  <a:pt x="346687" y="2759580"/>
                </a:lnTo>
                <a:lnTo>
                  <a:pt x="331717" y="2769673"/>
                </a:lnTo>
                <a:lnTo>
                  <a:pt x="313386" y="2773374"/>
                </a:lnTo>
                <a:lnTo>
                  <a:pt x="47095" y="2773374"/>
                </a:lnTo>
                <a:lnTo>
                  <a:pt x="28763" y="2769673"/>
                </a:lnTo>
                <a:lnTo>
                  <a:pt x="13793" y="2759580"/>
                </a:lnTo>
                <a:lnTo>
                  <a:pt x="3700" y="2744610"/>
                </a:lnTo>
                <a:lnTo>
                  <a:pt x="0" y="2726279"/>
                </a:lnTo>
                <a:lnTo>
                  <a:pt x="0" y="47095"/>
                </a:lnTo>
                <a:lnTo>
                  <a:pt x="3700" y="28763"/>
                </a:lnTo>
                <a:lnTo>
                  <a:pt x="13793" y="13793"/>
                </a:lnTo>
                <a:lnTo>
                  <a:pt x="28763" y="3700"/>
                </a:lnTo>
                <a:lnTo>
                  <a:pt x="47095" y="0"/>
                </a:lnTo>
                <a:close/>
              </a:path>
            </a:pathLst>
          </a:custGeom>
          <a:ln w="20931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37/45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5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9994" y="281657"/>
            <a:ext cx="3887956" cy="28309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49951" y="306368"/>
            <a:ext cx="430530" cy="2773680"/>
          </a:xfrm>
          <a:custGeom>
            <a:avLst/>
            <a:gdLst/>
            <a:ahLst/>
            <a:cxnLst/>
            <a:rect l="l" t="t" r="r" b="b"/>
            <a:pathLst>
              <a:path w="430529" h="2773680">
                <a:moveTo>
                  <a:pt x="47095" y="0"/>
                </a:moveTo>
                <a:lnTo>
                  <a:pt x="383155" y="0"/>
                </a:lnTo>
                <a:lnTo>
                  <a:pt x="401486" y="3700"/>
                </a:lnTo>
                <a:lnTo>
                  <a:pt x="416456" y="13793"/>
                </a:lnTo>
                <a:lnTo>
                  <a:pt x="426549" y="28763"/>
                </a:lnTo>
                <a:lnTo>
                  <a:pt x="430250" y="47095"/>
                </a:lnTo>
                <a:lnTo>
                  <a:pt x="430250" y="2726279"/>
                </a:lnTo>
                <a:lnTo>
                  <a:pt x="426549" y="2744610"/>
                </a:lnTo>
                <a:lnTo>
                  <a:pt x="416456" y="2759580"/>
                </a:lnTo>
                <a:lnTo>
                  <a:pt x="401486" y="2769673"/>
                </a:lnTo>
                <a:lnTo>
                  <a:pt x="383155" y="2773374"/>
                </a:lnTo>
                <a:lnTo>
                  <a:pt x="47095" y="2773374"/>
                </a:lnTo>
                <a:lnTo>
                  <a:pt x="28763" y="2769673"/>
                </a:lnTo>
                <a:lnTo>
                  <a:pt x="13793" y="2759580"/>
                </a:lnTo>
                <a:lnTo>
                  <a:pt x="3700" y="2744610"/>
                </a:lnTo>
                <a:lnTo>
                  <a:pt x="0" y="2726279"/>
                </a:lnTo>
                <a:lnTo>
                  <a:pt x="0" y="47095"/>
                </a:lnTo>
                <a:lnTo>
                  <a:pt x="3700" y="28763"/>
                </a:lnTo>
                <a:lnTo>
                  <a:pt x="13793" y="13793"/>
                </a:lnTo>
                <a:lnTo>
                  <a:pt x="28763" y="3700"/>
                </a:lnTo>
                <a:lnTo>
                  <a:pt x="47095" y="0"/>
                </a:lnTo>
                <a:close/>
              </a:path>
            </a:pathLst>
          </a:custGeom>
          <a:ln w="20931">
            <a:solidFill>
              <a:srgbClr val="0054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37/45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5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77732" y="308000"/>
            <a:ext cx="6527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551" y="125943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551" y="146946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551" y="1679498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4394" y="1145113"/>
            <a:ext cx="3738055" cy="608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25299"/>
              </a:lnSpc>
              <a:buFont typeface="Arial"/>
              <a:buChar char="•"/>
            </a:pPr>
            <a:r>
              <a:rPr sz="1050" i="1" spc="-50" dirty="0">
                <a:solidFill>
                  <a:srgbClr val="0000FF"/>
                </a:solidFill>
                <a:latin typeface="Menlo"/>
                <a:cs typeface="Menlo"/>
              </a:rPr>
              <a:t>∀</a:t>
            </a:r>
            <a:r>
              <a:rPr sz="1050" i="1" spc="-50" dirty="0">
                <a:latin typeface="Arial"/>
                <a:cs typeface="Arial"/>
              </a:rPr>
              <a:t>x </a:t>
            </a:r>
            <a:r>
              <a:rPr sz="1050" spc="-40" dirty="0">
                <a:latin typeface="Arial"/>
                <a:cs typeface="Arial"/>
              </a:rPr>
              <a:t>(</a:t>
            </a:r>
            <a:r>
              <a:rPr sz="1050" spc="-40" dirty="0">
                <a:solidFill>
                  <a:srgbClr val="FF0000"/>
                </a:solidFill>
                <a:latin typeface="Arial"/>
                <a:cs typeface="Arial"/>
              </a:rPr>
              <a:t>Professor</a:t>
            </a:r>
            <a:r>
              <a:rPr sz="1050" spc="-40" dirty="0">
                <a:latin typeface="Arial"/>
                <a:cs typeface="Arial"/>
              </a:rPr>
              <a:t>(</a:t>
            </a:r>
            <a:r>
              <a:rPr sz="1050" i="1" spc="-40" dirty="0">
                <a:latin typeface="Arial"/>
                <a:cs typeface="Arial"/>
              </a:rPr>
              <a:t>x </a:t>
            </a:r>
            <a:r>
              <a:rPr sz="1050" spc="50" dirty="0">
                <a:latin typeface="Arial"/>
                <a:cs typeface="Arial"/>
              </a:rPr>
              <a:t>) </a:t>
            </a:r>
            <a:r>
              <a:rPr sz="1050" i="1" spc="405" dirty="0">
                <a:latin typeface="Menlo"/>
                <a:cs typeface="Menlo"/>
              </a:rPr>
              <a:t>→ </a:t>
            </a:r>
            <a:r>
              <a:rPr sz="1050" i="1" spc="-50" dirty="0">
                <a:solidFill>
                  <a:srgbClr val="0000FF"/>
                </a:solidFill>
                <a:latin typeface="Menlo"/>
                <a:cs typeface="Menlo"/>
              </a:rPr>
              <a:t>∃</a:t>
            </a:r>
            <a:r>
              <a:rPr sz="1050" i="1" spc="-50" dirty="0">
                <a:latin typeface="Arial"/>
                <a:cs typeface="Arial"/>
              </a:rPr>
              <a:t>y </a:t>
            </a:r>
            <a:r>
              <a:rPr sz="1050" spc="-30" dirty="0">
                <a:latin typeface="Arial"/>
                <a:cs typeface="Arial"/>
              </a:rPr>
              <a:t>(</a:t>
            </a:r>
            <a:r>
              <a:rPr sz="1050" spc="-30" dirty="0">
                <a:solidFill>
                  <a:srgbClr val="00FF00"/>
                </a:solidFill>
                <a:latin typeface="Arial"/>
                <a:cs typeface="Arial"/>
              </a:rPr>
              <a:t>teaches</a:t>
            </a:r>
            <a:r>
              <a:rPr sz="1050" spc="-30" dirty="0">
                <a:latin typeface="Arial"/>
                <a:cs typeface="Arial"/>
              </a:rPr>
              <a:t>(</a:t>
            </a:r>
            <a:r>
              <a:rPr sz="1050" i="1" spc="-30" dirty="0">
                <a:latin typeface="Arial"/>
                <a:cs typeface="Arial"/>
              </a:rPr>
              <a:t>x, </a:t>
            </a:r>
            <a:r>
              <a:rPr sz="1050" i="1" spc="-45" dirty="0">
                <a:latin typeface="Arial"/>
                <a:cs typeface="Arial"/>
              </a:rPr>
              <a:t>y </a:t>
            </a:r>
            <a:r>
              <a:rPr sz="1050" spc="50" dirty="0">
                <a:latin typeface="Arial"/>
                <a:cs typeface="Arial"/>
              </a:rPr>
              <a:t>) </a:t>
            </a:r>
            <a:r>
              <a:rPr sz="1050" i="1" spc="60" dirty="0">
                <a:latin typeface="Menlo"/>
                <a:cs typeface="Menlo"/>
              </a:rPr>
              <a:t>∧ </a:t>
            </a:r>
            <a:r>
              <a:rPr sz="1050" spc="-60" dirty="0">
                <a:solidFill>
                  <a:srgbClr val="FF0000"/>
                </a:solidFill>
                <a:latin typeface="Arial"/>
                <a:cs typeface="Arial"/>
              </a:rPr>
              <a:t>Course</a:t>
            </a:r>
            <a:r>
              <a:rPr sz="1050" spc="-60" dirty="0">
                <a:latin typeface="Arial"/>
                <a:cs typeface="Arial"/>
              </a:rPr>
              <a:t>(</a:t>
            </a:r>
            <a:r>
              <a:rPr sz="1050" i="1" spc="-60" dirty="0">
                <a:latin typeface="Arial"/>
                <a:cs typeface="Arial"/>
              </a:rPr>
              <a:t>y </a:t>
            </a:r>
            <a:r>
              <a:rPr sz="1050" spc="50" dirty="0">
                <a:latin typeface="Arial"/>
                <a:cs typeface="Arial"/>
              </a:rPr>
              <a:t>)))  </a:t>
            </a:r>
            <a:endParaRPr lang="en-US" sz="1050" spc="50" dirty="0" smtClean="0">
              <a:latin typeface="Arial"/>
              <a:cs typeface="Arial"/>
            </a:endParaRPr>
          </a:p>
          <a:p>
            <a:pPr marL="184150" marR="5080" indent="-171450">
              <a:lnSpc>
                <a:spcPct val="125299"/>
              </a:lnSpc>
              <a:buFont typeface="Arial"/>
              <a:buChar char="•"/>
            </a:pPr>
            <a:r>
              <a:rPr sz="1050" spc="-60" dirty="0" smtClean="0">
                <a:solidFill>
                  <a:srgbClr val="FF0000"/>
                </a:solidFill>
                <a:latin typeface="Arial"/>
                <a:cs typeface="Arial"/>
              </a:rPr>
              <a:t>Professor </a:t>
            </a:r>
            <a:r>
              <a:rPr lang="en-US" sz="1050" i="1" spc="175" dirty="0">
                <a:latin typeface="Menlo"/>
                <a:cs typeface="Menlo"/>
              </a:rPr>
              <a:t> </a:t>
            </a:r>
            <a:r>
              <a:rPr lang="en-US" sz="1050" i="1" spc="175" dirty="0" smtClean="0">
                <a:latin typeface="Menlo"/>
                <a:cs typeface="Menlo"/>
              </a:rPr>
              <a:t> </a:t>
            </a:r>
            <a:r>
              <a:rPr sz="1050" i="1" spc="-55" dirty="0" smtClean="0">
                <a:solidFill>
                  <a:srgbClr val="0000FF"/>
                </a:solidFill>
                <a:latin typeface="Menlo"/>
                <a:cs typeface="Menlo"/>
              </a:rPr>
              <a:t>∃ </a:t>
            </a:r>
            <a:r>
              <a:rPr sz="1050" spc="-70" dirty="0" smtClean="0">
                <a:solidFill>
                  <a:srgbClr val="00FF00"/>
                </a:solidFill>
                <a:latin typeface="Arial"/>
                <a:cs typeface="Arial"/>
              </a:rPr>
              <a:t>teaches</a:t>
            </a:r>
            <a:r>
              <a:rPr sz="1050" spc="-70" dirty="0" smtClean="0">
                <a:latin typeface="Arial"/>
                <a:cs typeface="Arial"/>
              </a:rPr>
              <a:t>.</a:t>
            </a:r>
            <a:r>
              <a:rPr sz="1050" spc="-70" dirty="0" smtClean="0">
                <a:solidFill>
                  <a:srgbClr val="FF0000"/>
                </a:solidFill>
                <a:latin typeface="Arial"/>
                <a:cs typeface="Arial"/>
              </a:rPr>
              <a:t>Course</a:t>
            </a:r>
            <a:endParaRPr lang="en-US"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25299"/>
              </a:lnSpc>
              <a:buFont typeface="Arial"/>
              <a:buChar char="•"/>
            </a:pPr>
            <a:r>
              <a:rPr sz="1050" b="1" spc="-55" dirty="0" smtClean="0">
                <a:solidFill>
                  <a:srgbClr val="0000FF"/>
                </a:solidFill>
                <a:latin typeface="Arial"/>
                <a:cs typeface="Arial"/>
              </a:rPr>
              <a:t>Each </a:t>
            </a:r>
            <a:r>
              <a:rPr sz="1050" spc="-60" dirty="0">
                <a:solidFill>
                  <a:srgbClr val="FF0000"/>
                </a:solidFill>
                <a:latin typeface="Arial"/>
                <a:cs typeface="Arial"/>
              </a:rPr>
              <a:t>Professor  </a:t>
            </a:r>
            <a:r>
              <a:rPr sz="1050" spc="-70" dirty="0">
                <a:solidFill>
                  <a:srgbClr val="00FF00"/>
                </a:solidFill>
                <a:latin typeface="Arial"/>
                <a:cs typeface="Arial"/>
              </a:rPr>
              <a:t>teaches  </a:t>
            </a:r>
            <a:r>
              <a:rPr sz="1050" b="1" spc="15" dirty="0">
                <a:solidFill>
                  <a:srgbClr val="0000FF"/>
                </a:solidFill>
                <a:latin typeface="Arial"/>
                <a:cs typeface="Arial"/>
              </a:rPr>
              <a:t>at </a:t>
            </a:r>
            <a:r>
              <a:rPr sz="1050" b="1" spc="-40" dirty="0">
                <a:solidFill>
                  <a:srgbClr val="0000FF"/>
                </a:solidFill>
                <a:latin typeface="Arial"/>
                <a:cs typeface="Arial"/>
              </a:rPr>
              <a:t>least  </a:t>
            </a:r>
            <a:r>
              <a:rPr sz="1050" b="1" spc="-60" dirty="0">
                <a:solidFill>
                  <a:srgbClr val="0000FF"/>
                </a:solidFill>
                <a:latin typeface="Arial"/>
                <a:cs typeface="Arial"/>
              </a:rPr>
              <a:t>one</a:t>
            </a:r>
            <a:r>
              <a:rPr sz="105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spc="-80" dirty="0">
                <a:solidFill>
                  <a:srgbClr val="FF0000"/>
                </a:solidFill>
                <a:latin typeface="Arial"/>
                <a:cs typeface="Arial"/>
              </a:rPr>
              <a:t>Course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38/45</a:t>
            </a:r>
            <a:endParaRPr sz="600"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616" y="1394023"/>
            <a:ext cx="132522" cy="152400"/>
          </a:xfrm>
          <a:prstGeom prst="rect">
            <a:avLst/>
          </a:prstGeom>
        </p:spPr>
      </p:pic>
      <p:sp>
        <p:nvSpPr>
          <p:cNvPr id="27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9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77732" y="308000"/>
            <a:ext cx="65278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5" dirty="0">
                <a:solidFill>
                  <a:srgbClr val="46AA78"/>
                </a:solid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551" y="188953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551" y="209956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551" y="230959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4395" y="1775211"/>
            <a:ext cx="3661855" cy="600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5080" indent="-171450">
              <a:lnSpc>
                <a:spcPct val="125299"/>
              </a:lnSpc>
              <a:buFont typeface="Arial"/>
              <a:buChar char="•"/>
            </a:pPr>
            <a:r>
              <a:rPr sz="1050" i="1" spc="-50" dirty="0">
                <a:solidFill>
                  <a:srgbClr val="0000FF"/>
                </a:solidFill>
                <a:latin typeface="Menlo"/>
                <a:cs typeface="Menlo"/>
              </a:rPr>
              <a:t>∀</a:t>
            </a:r>
            <a:r>
              <a:rPr sz="1050" i="1" spc="-50" dirty="0">
                <a:latin typeface="Arial"/>
                <a:cs typeface="Arial"/>
              </a:rPr>
              <a:t>x </a:t>
            </a:r>
            <a:r>
              <a:rPr sz="1050" spc="-35" dirty="0">
                <a:latin typeface="Arial"/>
                <a:cs typeface="Arial"/>
              </a:rPr>
              <a:t>(</a:t>
            </a:r>
            <a:r>
              <a:rPr sz="1050" spc="-35" dirty="0">
                <a:solidFill>
                  <a:srgbClr val="FF0000"/>
                </a:solidFill>
                <a:latin typeface="Arial"/>
                <a:cs typeface="Arial"/>
              </a:rPr>
              <a:t>uSolwazi</a:t>
            </a:r>
            <a:r>
              <a:rPr sz="1050" spc="-35" dirty="0">
                <a:latin typeface="Arial"/>
                <a:cs typeface="Arial"/>
              </a:rPr>
              <a:t>(</a:t>
            </a:r>
            <a:r>
              <a:rPr sz="1050" i="1" spc="-35" dirty="0">
                <a:latin typeface="Arial"/>
                <a:cs typeface="Arial"/>
              </a:rPr>
              <a:t>x </a:t>
            </a:r>
            <a:r>
              <a:rPr sz="1050" spc="50" dirty="0">
                <a:latin typeface="Arial"/>
                <a:cs typeface="Arial"/>
              </a:rPr>
              <a:t>) </a:t>
            </a:r>
            <a:r>
              <a:rPr sz="1050" i="1" spc="405" dirty="0">
                <a:latin typeface="Menlo"/>
                <a:cs typeface="Menlo"/>
              </a:rPr>
              <a:t>→ </a:t>
            </a:r>
            <a:r>
              <a:rPr sz="1050" i="1" spc="-50" dirty="0">
                <a:solidFill>
                  <a:srgbClr val="0000FF"/>
                </a:solidFill>
                <a:latin typeface="Menlo"/>
                <a:cs typeface="Menlo"/>
              </a:rPr>
              <a:t>∃</a:t>
            </a:r>
            <a:r>
              <a:rPr sz="1050" i="1" spc="-50" dirty="0">
                <a:latin typeface="Arial"/>
                <a:cs typeface="Arial"/>
              </a:rPr>
              <a:t>y </a:t>
            </a:r>
            <a:r>
              <a:rPr sz="1050" spc="-20" dirty="0">
                <a:latin typeface="Arial"/>
                <a:cs typeface="Arial"/>
              </a:rPr>
              <a:t>(</a:t>
            </a:r>
            <a:r>
              <a:rPr sz="1050" spc="-20" dirty="0">
                <a:solidFill>
                  <a:srgbClr val="00FF00"/>
                </a:solidFill>
                <a:latin typeface="Arial"/>
                <a:cs typeface="Arial"/>
              </a:rPr>
              <a:t>ufundisa</a:t>
            </a:r>
            <a:r>
              <a:rPr sz="1050" spc="-20" dirty="0">
                <a:latin typeface="Arial"/>
                <a:cs typeface="Arial"/>
              </a:rPr>
              <a:t>(</a:t>
            </a:r>
            <a:r>
              <a:rPr sz="1050" i="1" spc="-20" dirty="0">
                <a:latin typeface="Arial"/>
                <a:cs typeface="Arial"/>
              </a:rPr>
              <a:t>x, </a:t>
            </a:r>
            <a:r>
              <a:rPr sz="1050" i="1" spc="-45" dirty="0">
                <a:latin typeface="Arial"/>
                <a:cs typeface="Arial"/>
              </a:rPr>
              <a:t>y </a:t>
            </a:r>
            <a:r>
              <a:rPr sz="1050" spc="50" dirty="0">
                <a:latin typeface="Arial"/>
                <a:cs typeface="Arial"/>
              </a:rPr>
              <a:t>) </a:t>
            </a:r>
            <a:r>
              <a:rPr sz="1050" i="1" spc="60" dirty="0">
                <a:latin typeface="Menlo"/>
                <a:cs typeface="Menlo"/>
              </a:rPr>
              <a:t>∧ </a:t>
            </a:r>
            <a:r>
              <a:rPr sz="1050" spc="-30" dirty="0">
                <a:solidFill>
                  <a:srgbClr val="FF0000"/>
                </a:solidFill>
                <a:latin typeface="Arial"/>
                <a:cs typeface="Arial"/>
              </a:rPr>
              <a:t>Isifundo</a:t>
            </a:r>
            <a:r>
              <a:rPr sz="1050" spc="-30" dirty="0">
                <a:latin typeface="Arial"/>
                <a:cs typeface="Arial"/>
              </a:rPr>
              <a:t>(</a:t>
            </a:r>
            <a:r>
              <a:rPr sz="1050" i="1" spc="-30" dirty="0">
                <a:latin typeface="Arial"/>
                <a:cs typeface="Arial"/>
              </a:rPr>
              <a:t>y </a:t>
            </a:r>
            <a:r>
              <a:rPr sz="1050" spc="50" dirty="0">
                <a:latin typeface="Arial"/>
                <a:cs typeface="Arial"/>
              </a:rPr>
              <a:t>)))  </a:t>
            </a:r>
            <a:endParaRPr lang="en-US" sz="1050" spc="50" dirty="0" smtClean="0">
              <a:latin typeface="Arial"/>
              <a:cs typeface="Arial"/>
            </a:endParaRPr>
          </a:p>
          <a:p>
            <a:pPr marL="184150" marR="5080" indent="-171450">
              <a:lnSpc>
                <a:spcPct val="125299"/>
              </a:lnSpc>
              <a:buFont typeface="Arial"/>
              <a:buChar char="•"/>
            </a:pPr>
            <a:r>
              <a:rPr sz="1050" spc="-60" dirty="0" smtClean="0">
                <a:solidFill>
                  <a:srgbClr val="FF0000"/>
                </a:solidFill>
                <a:latin typeface="Arial"/>
                <a:cs typeface="Arial"/>
              </a:rPr>
              <a:t>uSolwazi </a:t>
            </a:r>
            <a:r>
              <a:rPr lang="en-US" sz="1050" i="1" spc="175" dirty="0">
                <a:latin typeface="Menlo"/>
                <a:cs typeface="Menlo"/>
              </a:rPr>
              <a:t> </a:t>
            </a:r>
            <a:r>
              <a:rPr sz="1050" i="1" spc="-390" dirty="0" smtClean="0">
                <a:latin typeface="Menlo"/>
                <a:cs typeface="Menlo"/>
              </a:rPr>
              <a:t> </a:t>
            </a:r>
            <a:r>
              <a:rPr sz="1050" i="1" spc="-55" dirty="0">
                <a:solidFill>
                  <a:srgbClr val="0000FF"/>
                </a:solidFill>
                <a:latin typeface="Menlo"/>
                <a:cs typeface="Menlo"/>
              </a:rPr>
              <a:t>∃ </a:t>
            </a:r>
            <a:r>
              <a:rPr sz="1050" spc="-40" dirty="0" smtClean="0">
                <a:solidFill>
                  <a:srgbClr val="00FF00"/>
                </a:solidFill>
                <a:latin typeface="Arial"/>
                <a:cs typeface="Arial"/>
              </a:rPr>
              <a:t>ufundisa</a:t>
            </a:r>
            <a:r>
              <a:rPr sz="1050" spc="-40" dirty="0" smtClean="0">
                <a:latin typeface="Arial"/>
                <a:cs typeface="Arial"/>
              </a:rPr>
              <a:t>.</a:t>
            </a:r>
            <a:r>
              <a:rPr sz="1050" spc="-40" dirty="0" smtClean="0">
                <a:solidFill>
                  <a:srgbClr val="FF0000"/>
                </a:solidFill>
                <a:latin typeface="Arial"/>
                <a:cs typeface="Arial"/>
              </a:rPr>
              <a:t>Isifundo</a:t>
            </a:r>
            <a:endParaRPr lang="en-US"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25299"/>
              </a:lnSpc>
              <a:buFont typeface="Arial"/>
              <a:buChar char="•"/>
            </a:pPr>
            <a:r>
              <a:rPr sz="1050" spc="-95" dirty="0" smtClean="0"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38/45</a:t>
            </a:r>
            <a:endParaRPr sz="600">
              <a:latin typeface="Arial"/>
              <a:cs typeface="Arial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4872" y="2022079"/>
            <a:ext cx="132522" cy="152400"/>
          </a:xfrm>
          <a:prstGeom prst="rect">
            <a:avLst/>
          </a:prstGeom>
        </p:spPr>
      </p:pic>
      <p:sp>
        <p:nvSpPr>
          <p:cNvPr id="27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9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40846" y="398636"/>
            <a:ext cx="3175" cy="2736850"/>
          </a:xfrm>
          <a:custGeom>
            <a:avLst/>
            <a:gdLst/>
            <a:ahLst/>
            <a:cxnLst/>
            <a:rect l="l" t="t" r="r" b="b"/>
            <a:pathLst>
              <a:path w="3175" h="2736850">
                <a:moveTo>
                  <a:pt x="0" y="2736422"/>
                </a:moveTo>
                <a:lnTo>
                  <a:pt x="2832" y="2736422"/>
                </a:lnTo>
                <a:lnTo>
                  <a:pt x="2832" y="0"/>
                </a:lnTo>
                <a:lnTo>
                  <a:pt x="0" y="0"/>
                </a:lnTo>
                <a:lnTo>
                  <a:pt x="0" y="2736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6169" y="398636"/>
            <a:ext cx="5715" cy="2736850"/>
          </a:xfrm>
          <a:custGeom>
            <a:avLst/>
            <a:gdLst/>
            <a:ahLst/>
            <a:cxnLst/>
            <a:rect l="l" t="t" r="r" b="b"/>
            <a:pathLst>
              <a:path w="5715" h="2736850">
                <a:moveTo>
                  <a:pt x="0" y="2736422"/>
                </a:moveTo>
                <a:lnTo>
                  <a:pt x="5665" y="2736422"/>
                </a:lnTo>
                <a:lnTo>
                  <a:pt x="5665" y="0"/>
                </a:lnTo>
                <a:lnTo>
                  <a:pt x="0" y="0"/>
                </a:lnTo>
                <a:lnTo>
                  <a:pt x="0" y="2736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1834" y="407134"/>
            <a:ext cx="3099435" cy="2725420"/>
          </a:xfrm>
          <a:custGeom>
            <a:avLst/>
            <a:gdLst/>
            <a:ahLst/>
            <a:cxnLst/>
            <a:rect l="l" t="t" r="r" b="b"/>
            <a:pathLst>
              <a:path w="3099435" h="2725420">
                <a:moveTo>
                  <a:pt x="0" y="2725091"/>
                </a:moveTo>
                <a:lnTo>
                  <a:pt x="3099012" y="2725091"/>
                </a:lnTo>
                <a:lnTo>
                  <a:pt x="3099012" y="0"/>
                </a:lnTo>
                <a:lnTo>
                  <a:pt x="0" y="0"/>
                </a:lnTo>
                <a:lnTo>
                  <a:pt x="0" y="2725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9001" y="415633"/>
            <a:ext cx="3076350" cy="351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39/45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7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63984" y="410448"/>
            <a:ext cx="3175" cy="2707005"/>
          </a:xfrm>
          <a:custGeom>
            <a:avLst/>
            <a:gdLst/>
            <a:ahLst/>
            <a:cxnLst/>
            <a:rect l="l" t="t" r="r" b="b"/>
            <a:pathLst>
              <a:path w="3175" h="2707005">
                <a:moveTo>
                  <a:pt x="0" y="2706855"/>
                </a:moveTo>
                <a:lnTo>
                  <a:pt x="2801" y="2706855"/>
                </a:lnTo>
                <a:lnTo>
                  <a:pt x="2801" y="0"/>
                </a:lnTo>
                <a:lnTo>
                  <a:pt x="0" y="0"/>
                </a:lnTo>
                <a:lnTo>
                  <a:pt x="0" y="2706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2852" y="410448"/>
            <a:ext cx="5715" cy="2707005"/>
          </a:xfrm>
          <a:custGeom>
            <a:avLst/>
            <a:gdLst/>
            <a:ahLst/>
            <a:cxnLst/>
            <a:rect l="l" t="t" r="r" b="b"/>
            <a:pathLst>
              <a:path w="5715" h="2707005">
                <a:moveTo>
                  <a:pt x="0" y="2706855"/>
                </a:moveTo>
                <a:lnTo>
                  <a:pt x="5604" y="2706855"/>
                </a:lnTo>
                <a:lnTo>
                  <a:pt x="5604" y="0"/>
                </a:lnTo>
                <a:lnTo>
                  <a:pt x="0" y="0"/>
                </a:lnTo>
                <a:lnTo>
                  <a:pt x="0" y="2706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59227" y="536544"/>
            <a:ext cx="638885" cy="3810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70090" y="2643744"/>
            <a:ext cx="347463" cy="347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8456" y="418854"/>
            <a:ext cx="3065780" cy="2696210"/>
          </a:xfrm>
          <a:custGeom>
            <a:avLst/>
            <a:gdLst/>
            <a:ahLst/>
            <a:cxnLst/>
            <a:rect l="l" t="t" r="r" b="b"/>
            <a:pathLst>
              <a:path w="3065779" h="2696210">
                <a:moveTo>
                  <a:pt x="0" y="2695647"/>
                </a:moveTo>
                <a:lnTo>
                  <a:pt x="3065528" y="2695647"/>
                </a:lnTo>
                <a:lnTo>
                  <a:pt x="3065528" y="0"/>
                </a:lnTo>
                <a:lnTo>
                  <a:pt x="0" y="0"/>
                </a:lnTo>
                <a:lnTo>
                  <a:pt x="0" y="26956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777276" y="444073"/>
            <a:ext cx="784860" cy="2533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117475" algn="ctr">
              <a:lnSpc>
                <a:spcPct val="100000"/>
              </a:lnSpc>
              <a:spcBef>
                <a:spcPts val="295"/>
              </a:spcBef>
            </a:pPr>
            <a:r>
              <a:rPr sz="500" spc="10" dirty="0">
                <a:latin typeface="Helvetica"/>
                <a:cs typeface="Helvetica"/>
              </a:rPr>
              <a:t>text</a:t>
            </a:r>
            <a:endParaRPr sz="500">
              <a:latin typeface="Helvetica"/>
              <a:cs typeface="Helvetic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5654" y="427261"/>
            <a:ext cx="3043111" cy="347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0873" y="575774"/>
            <a:ext cx="515620" cy="257810"/>
          </a:xfrm>
          <a:custGeom>
            <a:avLst/>
            <a:gdLst/>
            <a:ahLst/>
            <a:cxnLst/>
            <a:rect l="l" t="t" r="r" b="b"/>
            <a:pathLst>
              <a:path w="515619" h="257809">
                <a:moveTo>
                  <a:pt x="440084" y="37753"/>
                </a:moveTo>
                <a:lnTo>
                  <a:pt x="482033" y="65238"/>
                </a:lnTo>
                <a:lnTo>
                  <a:pt x="507202" y="96199"/>
                </a:lnTo>
                <a:lnTo>
                  <a:pt x="515591" y="128897"/>
                </a:lnTo>
                <a:lnTo>
                  <a:pt x="507202" y="161595"/>
                </a:lnTo>
                <a:lnTo>
                  <a:pt x="482033" y="192556"/>
                </a:lnTo>
                <a:lnTo>
                  <a:pt x="440084" y="220042"/>
                </a:lnTo>
                <a:lnTo>
                  <a:pt x="399643" y="236559"/>
                </a:lnTo>
                <a:lnTo>
                  <a:pt x="354804" y="248357"/>
                </a:lnTo>
                <a:lnTo>
                  <a:pt x="307033" y="255435"/>
                </a:lnTo>
                <a:lnTo>
                  <a:pt x="257795" y="257795"/>
                </a:lnTo>
                <a:lnTo>
                  <a:pt x="208558" y="255435"/>
                </a:lnTo>
                <a:lnTo>
                  <a:pt x="160787" y="248357"/>
                </a:lnTo>
                <a:lnTo>
                  <a:pt x="115948" y="236559"/>
                </a:lnTo>
                <a:lnTo>
                  <a:pt x="75506" y="220042"/>
                </a:lnTo>
                <a:lnTo>
                  <a:pt x="33558" y="192556"/>
                </a:lnTo>
                <a:lnTo>
                  <a:pt x="8389" y="161595"/>
                </a:lnTo>
                <a:lnTo>
                  <a:pt x="0" y="128897"/>
                </a:lnTo>
                <a:lnTo>
                  <a:pt x="8389" y="96199"/>
                </a:lnTo>
                <a:lnTo>
                  <a:pt x="33558" y="65238"/>
                </a:lnTo>
                <a:lnTo>
                  <a:pt x="75506" y="37753"/>
                </a:lnTo>
                <a:lnTo>
                  <a:pt x="115948" y="21236"/>
                </a:lnTo>
                <a:lnTo>
                  <a:pt x="160787" y="9438"/>
                </a:lnTo>
                <a:lnTo>
                  <a:pt x="208558" y="2359"/>
                </a:lnTo>
                <a:lnTo>
                  <a:pt x="257795" y="0"/>
                </a:lnTo>
                <a:lnTo>
                  <a:pt x="307033" y="2359"/>
                </a:lnTo>
                <a:lnTo>
                  <a:pt x="354804" y="9438"/>
                </a:lnTo>
                <a:lnTo>
                  <a:pt x="399643" y="21236"/>
                </a:lnTo>
                <a:lnTo>
                  <a:pt x="440084" y="37753"/>
                </a:lnTo>
              </a:path>
            </a:pathLst>
          </a:custGeom>
          <a:ln w="11208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79980" y="856720"/>
            <a:ext cx="570230" cy="530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5700"/>
              </a:lnSpc>
            </a:pPr>
            <a:r>
              <a:rPr sz="800" i="1" spc="15" dirty="0">
                <a:latin typeface="Helvetica Neue"/>
                <a:cs typeface="Helvetica Neue"/>
              </a:rPr>
              <a:t>look-up</a:t>
            </a:r>
            <a:r>
              <a:rPr sz="800" i="1" spc="-55" dirty="0">
                <a:latin typeface="Helvetica Neue"/>
                <a:cs typeface="Helvetica Neue"/>
              </a:rPr>
              <a:t> </a:t>
            </a:r>
            <a:r>
              <a:rPr sz="800" i="1" spc="25" dirty="0">
                <a:latin typeface="Helvetica Neue"/>
                <a:cs typeface="Helvetica Neue"/>
              </a:rPr>
              <a:t>NC  </a:t>
            </a:r>
            <a:r>
              <a:rPr sz="800" i="1" spc="15" dirty="0">
                <a:latin typeface="Helvetica Neue"/>
                <a:cs typeface="Helvetica Neue"/>
              </a:rPr>
              <a:t>pluralise</a:t>
            </a:r>
            <a:endParaRPr sz="8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i="1" spc="5" dirty="0">
                <a:latin typeface="Helvetica Neue"/>
                <a:cs typeface="Helvetica Neue"/>
              </a:rPr>
              <a:t>for-all</a:t>
            </a:r>
            <a:endParaRPr sz="800">
              <a:latin typeface="Helvetica Neue"/>
              <a:cs typeface="Helvetica Neu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77276" y="444073"/>
            <a:ext cx="784595" cy="2533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39095" y="900869"/>
            <a:ext cx="213995" cy="17145"/>
          </a:xfrm>
          <a:custGeom>
            <a:avLst/>
            <a:gdLst/>
            <a:ahLst/>
            <a:cxnLst/>
            <a:rect l="l" t="t" r="r" b="b"/>
            <a:pathLst>
              <a:path w="213994" h="17144">
                <a:moveTo>
                  <a:pt x="0" y="16764"/>
                </a:moveTo>
                <a:lnTo>
                  <a:pt x="213743" y="0"/>
                </a:lnTo>
              </a:path>
            </a:pathLst>
          </a:custGeom>
          <a:ln w="11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51261" y="880755"/>
            <a:ext cx="55244" cy="40640"/>
          </a:xfrm>
          <a:custGeom>
            <a:avLst/>
            <a:gdLst/>
            <a:ahLst/>
            <a:cxnLst/>
            <a:rect l="l" t="t" r="r" b="b"/>
            <a:pathLst>
              <a:path w="55244" h="40640">
                <a:moveTo>
                  <a:pt x="55213" y="15906"/>
                </a:moveTo>
                <a:lnTo>
                  <a:pt x="0" y="0"/>
                </a:lnTo>
                <a:lnTo>
                  <a:pt x="3155" y="40227"/>
                </a:lnTo>
                <a:lnTo>
                  <a:pt x="55213" y="15906"/>
                </a:lnTo>
                <a:close/>
              </a:path>
            </a:pathLst>
          </a:custGeom>
          <a:ln w="11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15801" y="1015915"/>
            <a:ext cx="348615" cy="41910"/>
          </a:xfrm>
          <a:custGeom>
            <a:avLst/>
            <a:gdLst/>
            <a:ahLst/>
            <a:cxnLst/>
            <a:rect l="l" t="t" r="r" b="b"/>
            <a:pathLst>
              <a:path w="348614" h="41909">
                <a:moveTo>
                  <a:pt x="0" y="41824"/>
                </a:moveTo>
                <a:lnTo>
                  <a:pt x="348539" y="0"/>
                </a:lnTo>
              </a:path>
            </a:pathLst>
          </a:custGeom>
          <a:ln w="11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61937" y="995883"/>
            <a:ext cx="55880" cy="40640"/>
          </a:xfrm>
          <a:custGeom>
            <a:avLst/>
            <a:gdLst/>
            <a:ahLst/>
            <a:cxnLst/>
            <a:rect l="l" t="t" r="r" b="b"/>
            <a:pathLst>
              <a:path w="55880" h="40640">
                <a:moveTo>
                  <a:pt x="55821" y="13621"/>
                </a:moveTo>
                <a:lnTo>
                  <a:pt x="0" y="0"/>
                </a:lnTo>
                <a:lnTo>
                  <a:pt x="4807" y="40063"/>
                </a:lnTo>
                <a:lnTo>
                  <a:pt x="55821" y="13621"/>
                </a:lnTo>
                <a:close/>
              </a:path>
            </a:pathLst>
          </a:custGeom>
          <a:ln w="11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82363" y="528137"/>
            <a:ext cx="1056402" cy="25835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98112" y="1212521"/>
            <a:ext cx="2029460" cy="97790"/>
          </a:xfrm>
          <a:custGeom>
            <a:avLst/>
            <a:gdLst/>
            <a:ahLst/>
            <a:cxnLst/>
            <a:rect l="l" t="t" r="r" b="b"/>
            <a:pathLst>
              <a:path w="2029460" h="97790">
                <a:moveTo>
                  <a:pt x="0" y="97410"/>
                </a:moveTo>
                <a:lnTo>
                  <a:pt x="2029384" y="0"/>
                </a:lnTo>
              </a:path>
            </a:pathLst>
          </a:custGeom>
          <a:ln w="11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26529" y="1192368"/>
            <a:ext cx="55244" cy="40640"/>
          </a:xfrm>
          <a:custGeom>
            <a:avLst/>
            <a:gdLst/>
            <a:ahLst/>
            <a:cxnLst/>
            <a:rect l="l" t="t" r="r" b="b"/>
            <a:pathLst>
              <a:path w="55245" h="40640">
                <a:moveTo>
                  <a:pt x="54706" y="17572"/>
                </a:moveTo>
                <a:lnTo>
                  <a:pt x="0" y="0"/>
                </a:lnTo>
                <a:lnTo>
                  <a:pt x="1934" y="40304"/>
                </a:lnTo>
                <a:lnTo>
                  <a:pt x="54706" y="17572"/>
                </a:lnTo>
                <a:close/>
              </a:path>
            </a:pathLst>
          </a:custGeom>
          <a:ln w="112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31737" y="2694182"/>
            <a:ext cx="224170" cy="224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31737" y="2694182"/>
            <a:ext cx="224790" cy="224790"/>
          </a:xfrm>
          <a:custGeom>
            <a:avLst/>
            <a:gdLst/>
            <a:ahLst/>
            <a:cxnLst/>
            <a:rect l="l" t="t" r="r" b="b"/>
            <a:pathLst>
              <a:path w="224790" h="224789">
                <a:moveTo>
                  <a:pt x="56042" y="0"/>
                </a:moveTo>
                <a:lnTo>
                  <a:pt x="168127" y="0"/>
                </a:lnTo>
                <a:lnTo>
                  <a:pt x="168127" y="112085"/>
                </a:lnTo>
                <a:lnTo>
                  <a:pt x="224170" y="112085"/>
                </a:lnTo>
                <a:lnTo>
                  <a:pt x="112085" y="224170"/>
                </a:lnTo>
                <a:lnTo>
                  <a:pt x="0" y="112085"/>
                </a:lnTo>
                <a:lnTo>
                  <a:pt x="56042" y="112085"/>
                </a:lnTo>
                <a:lnTo>
                  <a:pt x="56042" y="0"/>
                </a:lnTo>
                <a:close/>
              </a:path>
            </a:pathLst>
          </a:custGeom>
          <a:ln w="5604">
            <a:solidFill>
              <a:srgbClr val="C0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100471" y="2968067"/>
            <a:ext cx="788670" cy="13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20" dirty="0">
                <a:solidFill>
                  <a:srgbClr val="0433FF"/>
                </a:solidFill>
                <a:latin typeface="Helvetica Neue"/>
                <a:cs typeface="Helvetica Neue"/>
              </a:rPr>
              <a:t>Bonke</a:t>
            </a:r>
            <a:r>
              <a:rPr sz="800" spc="-50" dirty="0">
                <a:solidFill>
                  <a:srgbClr val="0433FF"/>
                </a:solidFill>
                <a:latin typeface="Helvetica Neue"/>
                <a:cs typeface="Helvetica Neue"/>
              </a:rPr>
              <a:t> </a:t>
            </a:r>
            <a:r>
              <a:rPr sz="800" spc="15" dirty="0">
                <a:solidFill>
                  <a:srgbClr val="FF2600"/>
                </a:solidFill>
                <a:latin typeface="Helvetica Neue"/>
                <a:cs typeface="Helvetica Neue"/>
              </a:rPr>
              <a:t>oSolwazi</a:t>
            </a:r>
            <a:endParaRPr sz="800">
              <a:latin typeface="Helvetica Neue"/>
              <a:cs typeface="Helvetica Neue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39/45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3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7036" y="398636"/>
            <a:ext cx="3175" cy="2736850"/>
          </a:xfrm>
          <a:custGeom>
            <a:avLst/>
            <a:gdLst/>
            <a:ahLst/>
            <a:cxnLst/>
            <a:rect l="l" t="t" r="r" b="b"/>
            <a:pathLst>
              <a:path w="3175" h="2736850">
                <a:moveTo>
                  <a:pt x="0" y="2736422"/>
                </a:moveTo>
                <a:lnTo>
                  <a:pt x="2832" y="2736422"/>
                </a:lnTo>
                <a:lnTo>
                  <a:pt x="2832" y="0"/>
                </a:lnTo>
                <a:lnTo>
                  <a:pt x="0" y="0"/>
                </a:lnTo>
                <a:lnTo>
                  <a:pt x="0" y="2736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2358" y="398636"/>
            <a:ext cx="5715" cy="2736850"/>
          </a:xfrm>
          <a:custGeom>
            <a:avLst/>
            <a:gdLst/>
            <a:ahLst/>
            <a:cxnLst/>
            <a:rect l="l" t="t" r="r" b="b"/>
            <a:pathLst>
              <a:path w="5715" h="2736850">
                <a:moveTo>
                  <a:pt x="0" y="2736422"/>
                </a:moveTo>
                <a:lnTo>
                  <a:pt x="5665" y="2736422"/>
                </a:lnTo>
                <a:lnTo>
                  <a:pt x="5665" y="0"/>
                </a:lnTo>
                <a:lnTo>
                  <a:pt x="0" y="0"/>
                </a:lnTo>
                <a:lnTo>
                  <a:pt x="0" y="2736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13204" y="526109"/>
            <a:ext cx="645863" cy="385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82584" y="2695984"/>
            <a:ext cx="351259" cy="351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8024" y="407134"/>
            <a:ext cx="3099435" cy="2725420"/>
          </a:xfrm>
          <a:custGeom>
            <a:avLst/>
            <a:gdLst/>
            <a:ahLst/>
            <a:cxnLst/>
            <a:rect l="l" t="t" r="r" b="b"/>
            <a:pathLst>
              <a:path w="3099435" h="2725420">
                <a:moveTo>
                  <a:pt x="0" y="2725091"/>
                </a:moveTo>
                <a:lnTo>
                  <a:pt x="3099012" y="2725091"/>
                </a:lnTo>
                <a:lnTo>
                  <a:pt x="3099012" y="0"/>
                </a:lnTo>
                <a:lnTo>
                  <a:pt x="0" y="0"/>
                </a:lnTo>
                <a:lnTo>
                  <a:pt x="0" y="2725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50569" y="656415"/>
            <a:ext cx="1184275" cy="1195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  <a:spcBef>
                <a:spcPts val="370"/>
              </a:spcBef>
            </a:pPr>
            <a:r>
              <a:rPr sz="500" spc="10" dirty="0">
                <a:latin typeface="Helvetica"/>
                <a:cs typeface="Helvetica"/>
              </a:rPr>
              <a:t>text</a:t>
            </a:r>
            <a:endParaRPr sz="500">
              <a:latin typeface="Helvetica"/>
              <a:cs typeface="Helvetic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85191" y="415633"/>
            <a:ext cx="3076350" cy="3512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75524" y="565768"/>
            <a:ext cx="521334" cy="260985"/>
          </a:xfrm>
          <a:custGeom>
            <a:avLst/>
            <a:gdLst/>
            <a:ahLst/>
            <a:cxnLst/>
            <a:rect l="l" t="t" r="r" b="b"/>
            <a:pathLst>
              <a:path w="521335" h="260984">
                <a:moveTo>
                  <a:pt x="444892" y="38165"/>
                </a:moveTo>
                <a:lnTo>
                  <a:pt x="487298" y="65951"/>
                </a:lnTo>
                <a:lnTo>
                  <a:pt x="512742" y="97250"/>
                </a:lnTo>
                <a:lnTo>
                  <a:pt x="521223" y="130305"/>
                </a:lnTo>
                <a:lnTo>
                  <a:pt x="512742" y="163360"/>
                </a:lnTo>
                <a:lnTo>
                  <a:pt x="487298" y="194659"/>
                </a:lnTo>
                <a:lnTo>
                  <a:pt x="444892" y="222445"/>
                </a:lnTo>
                <a:lnTo>
                  <a:pt x="404009" y="239143"/>
                </a:lnTo>
                <a:lnTo>
                  <a:pt x="358680" y="251069"/>
                </a:lnTo>
                <a:lnTo>
                  <a:pt x="310387" y="258225"/>
                </a:lnTo>
                <a:lnTo>
                  <a:pt x="260611" y="260611"/>
                </a:lnTo>
                <a:lnTo>
                  <a:pt x="210836" y="258225"/>
                </a:lnTo>
                <a:lnTo>
                  <a:pt x="162543" y="251069"/>
                </a:lnTo>
                <a:lnTo>
                  <a:pt x="117214" y="239143"/>
                </a:lnTo>
                <a:lnTo>
                  <a:pt x="76331" y="222445"/>
                </a:lnTo>
                <a:lnTo>
                  <a:pt x="33925" y="194659"/>
                </a:lnTo>
                <a:lnTo>
                  <a:pt x="8481" y="163360"/>
                </a:lnTo>
                <a:lnTo>
                  <a:pt x="0" y="130305"/>
                </a:lnTo>
                <a:lnTo>
                  <a:pt x="8481" y="97250"/>
                </a:lnTo>
                <a:lnTo>
                  <a:pt x="33925" y="65951"/>
                </a:lnTo>
                <a:lnTo>
                  <a:pt x="76331" y="38165"/>
                </a:lnTo>
                <a:lnTo>
                  <a:pt x="117214" y="21468"/>
                </a:lnTo>
                <a:lnTo>
                  <a:pt x="162543" y="9541"/>
                </a:lnTo>
                <a:lnTo>
                  <a:pt x="210836" y="2385"/>
                </a:lnTo>
                <a:lnTo>
                  <a:pt x="260611" y="0"/>
                </a:lnTo>
                <a:lnTo>
                  <a:pt x="310387" y="2385"/>
                </a:lnTo>
                <a:lnTo>
                  <a:pt x="358680" y="9541"/>
                </a:lnTo>
                <a:lnTo>
                  <a:pt x="404009" y="21468"/>
                </a:lnTo>
                <a:lnTo>
                  <a:pt x="444892" y="38165"/>
                </a:lnTo>
              </a:path>
            </a:pathLst>
          </a:custGeom>
          <a:ln w="1133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50953" y="1013034"/>
            <a:ext cx="737235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-5" dirty="0">
                <a:latin typeface="Helvetica Neue"/>
                <a:cs typeface="Helvetica Neue"/>
              </a:rPr>
              <a:t>AlgoConjugate</a:t>
            </a:r>
            <a:endParaRPr sz="850">
              <a:latin typeface="Helvetica Neue"/>
              <a:cs typeface="Helvetica Neu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91666" y="1234293"/>
            <a:ext cx="385445" cy="234315"/>
          </a:xfrm>
          <a:custGeom>
            <a:avLst/>
            <a:gdLst/>
            <a:ahLst/>
            <a:cxnLst/>
            <a:rect l="l" t="t" r="r" b="b"/>
            <a:pathLst>
              <a:path w="385444" h="234315">
                <a:moveTo>
                  <a:pt x="0" y="0"/>
                </a:moveTo>
                <a:lnTo>
                  <a:pt x="385113" y="233992"/>
                </a:lnTo>
              </a:path>
            </a:pathLst>
          </a:custGeom>
          <a:ln w="11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66188" y="1450855"/>
            <a:ext cx="57150" cy="45720"/>
          </a:xfrm>
          <a:custGeom>
            <a:avLst/>
            <a:gdLst/>
            <a:ahLst/>
            <a:cxnLst/>
            <a:rect l="l" t="t" r="r" b="b"/>
            <a:pathLst>
              <a:path w="57150" h="45719">
                <a:moveTo>
                  <a:pt x="57072" y="45672"/>
                </a:moveTo>
                <a:lnTo>
                  <a:pt x="21181" y="0"/>
                </a:lnTo>
                <a:lnTo>
                  <a:pt x="0" y="34860"/>
                </a:lnTo>
                <a:lnTo>
                  <a:pt x="57072" y="45672"/>
                </a:lnTo>
                <a:close/>
              </a:path>
            </a:pathLst>
          </a:custGeom>
          <a:ln w="11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50569" y="656415"/>
            <a:ext cx="1184275" cy="1195705"/>
          </a:xfrm>
          <a:custGeom>
            <a:avLst/>
            <a:gdLst/>
            <a:ahLst/>
            <a:cxnLst/>
            <a:rect l="l" t="t" r="r" b="b"/>
            <a:pathLst>
              <a:path w="1184275" h="1195705">
                <a:moveTo>
                  <a:pt x="0" y="1195414"/>
                </a:moveTo>
                <a:lnTo>
                  <a:pt x="1184083" y="1195414"/>
                </a:lnTo>
                <a:lnTo>
                  <a:pt x="1184083" y="0"/>
                </a:lnTo>
                <a:lnTo>
                  <a:pt x="0" y="0"/>
                </a:lnTo>
                <a:lnTo>
                  <a:pt x="0" y="1195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049200" y="661774"/>
            <a:ext cx="118173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50" i="1" spc="-5" dirty="0">
                <a:latin typeface="Helvetica Neue"/>
                <a:cs typeface="Helvetica Neue"/>
              </a:rPr>
              <a:t>... for relevant NC.</a:t>
            </a:r>
            <a:r>
              <a:rPr sz="850" i="1" spc="-35" dirty="0">
                <a:latin typeface="Helvetica Neue"/>
                <a:cs typeface="Helvetica Neue"/>
              </a:rPr>
              <a:t> </a:t>
            </a:r>
            <a:r>
              <a:rPr sz="850" i="1" spc="-10" dirty="0">
                <a:latin typeface="Helvetica Neue"/>
                <a:cs typeface="Helvetica Neue"/>
              </a:rPr>
              <a:t>Here:  </a:t>
            </a:r>
            <a:r>
              <a:rPr sz="850" i="1" spc="-5" dirty="0">
                <a:latin typeface="Helvetica Neue"/>
                <a:cs typeface="Helvetica Neue"/>
              </a:rPr>
              <a:t>ngi-</a:t>
            </a:r>
            <a:endParaRPr sz="85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50" i="1" spc="-5" dirty="0">
                <a:latin typeface="Helvetica Neue"/>
                <a:cs typeface="Helvetica Neue"/>
              </a:rPr>
              <a:t>u-</a:t>
            </a:r>
            <a:endParaRPr sz="85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50" i="1" spc="-5" dirty="0">
                <a:latin typeface="Helvetica Neue"/>
                <a:cs typeface="Helvetica Neue"/>
              </a:rPr>
              <a:t>u-</a:t>
            </a:r>
            <a:endParaRPr sz="85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50" i="1" spc="-5" dirty="0">
                <a:latin typeface="Helvetica Neue"/>
                <a:cs typeface="Helvetica Neue"/>
              </a:rPr>
              <a:t>si-</a:t>
            </a:r>
            <a:endParaRPr sz="85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50" i="1" spc="-5" dirty="0">
                <a:latin typeface="Helvetica Neue"/>
                <a:cs typeface="Helvetica Neue"/>
              </a:rPr>
              <a:t>ni-</a:t>
            </a:r>
            <a:endParaRPr sz="850">
              <a:latin typeface="Helvetica Neue"/>
              <a:cs typeface="Helvetica Neu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50" i="1" spc="-5" dirty="0">
                <a:latin typeface="Helvetica Neue"/>
                <a:cs typeface="Helvetica Neue"/>
              </a:rPr>
              <a:t>ba-</a:t>
            </a:r>
            <a:endParaRPr sz="850">
              <a:latin typeface="Helvetica Neue"/>
              <a:cs typeface="Helvetica Neu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94569" y="2978952"/>
            <a:ext cx="129921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solidFill>
                  <a:srgbClr val="0433FF"/>
                </a:solidFill>
                <a:latin typeface="Helvetica Neue"/>
                <a:cs typeface="Helvetica Neue"/>
              </a:rPr>
              <a:t>Bonke </a:t>
            </a:r>
            <a:r>
              <a:rPr sz="850" spc="-5" dirty="0">
                <a:solidFill>
                  <a:srgbClr val="FF2600"/>
                </a:solidFill>
                <a:latin typeface="Helvetica Neue"/>
                <a:cs typeface="Helvetica Neue"/>
              </a:rPr>
              <a:t>oSolwazi</a:t>
            </a:r>
            <a:r>
              <a:rPr sz="850" spc="-25" dirty="0">
                <a:solidFill>
                  <a:srgbClr val="FF2600"/>
                </a:solidFill>
                <a:latin typeface="Helvetica Neue"/>
                <a:cs typeface="Helvetica Neue"/>
              </a:rPr>
              <a:t> </a:t>
            </a:r>
            <a:r>
              <a:rPr sz="850" spc="-5" dirty="0">
                <a:solidFill>
                  <a:srgbClr val="00F900"/>
                </a:solidFill>
                <a:latin typeface="Helvetica Neue"/>
                <a:cs typeface="Helvetica Neue"/>
              </a:rPr>
              <a:t>bafundisa</a:t>
            </a:r>
            <a:endParaRPr sz="850">
              <a:latin typeface="Helvetica Neue"/>
              <a:cs typeface="Helvetica Neue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044904" y="2746973"/>
            <a:ext cx="226618" cy="2266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44904" y="2746973"/>
            <a:ext cx="226695" cy="226695"/>
          </a:xfrm>
          <a:custGeom>
            <a:avLst/>
            <a:gdLst/>
            <a:ahLst/>
            <a:cxnLst/>
            <a:rect l="l" t="t" r="r" b="b"/>
            <a:pathLst>
              <a:path w="226694" h="226694">
                <a:moveTo>
                  <a:pt x="56654" y="0"/>
                </a:moveTo>
                <a:lnTo>
                  <a:pt x="169964" y="0"/>
                </a:lnTo>
                <a:lnTo>
                  <a:pt x="169964" y="113309"/>
                </a:lnTo>
                <a:lnTo>
                  <a:pt x="226618" y="113309"/>
                </a:lnTo>
                <a:lnTo>
                  <a:pt x="113309" y="226618"/>
                </a:lnTo>
                <a:lnTo>
                  <a:pt x="0" y="113309"/>
                </a:lnTo>
                <a:lnTo>
                  <a:pt x="56654" y="113309"/>
                </a:lnTo>
                <a:lnTo>
                  <a:pt x="56654" y="0"/>
                </a:lnTo>
                <a:close/>
              </a:path>
            </a:pathLst>
          </a:custGeom>
          <a:ln w="5665">
            <a:solidFill>
              <a:srgbClr val="C0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39/45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37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8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9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0125" y="398636"/>
            <a:ext cx="3175" cy="2736850"/>
          </a:xfrm>
          <a:custGeom>
            <a:avLst/>
            <a:gdLst/>
            <a:ahLst/>
            <a:cxnLst/>
            <a:rect l="l" t="t" r="r" b="b"/>
            <a:pathLst>
              <a:path w="3175" h="2736850">
                <a:moveTo>
                  <a:pt x="0" y="2736422"/>
                </a:moveTo>
                <a:lnTo>
                  <a:pt x="2832" y="2736422"/>
                </a:lnTo>
                <a:lnTo>
                  <a:pt x="2832" y="0"/>
                </a:lnTo>
                <a:lnTo>
                  <a:pt x="0" y="0"/>
                </a:lnTo>
                <a:lnTo>
                  <a:pt x="0" y="2736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2614" y="398636"/>
            <a:ext cx="8890" cy="2736850"/>
          </a:xfrm>
          <a:custGeom>
            <a:avLst/>
            <a:gdLst/>
            <a:ahLst/>
            <a:cxnLst/>
            <a:rect l="l" t="t" r="r" b="b"/>
            <a:pathLst>
              <a:path w="8890" h="2736850">
                <a:moveTo>
                  <a:pt x="0" y="2736422"/>
                </a:moveTo>
                <a:lnTo>
                  <a:pt x="8498" y="2736422"/>
                </a:lnTo>
                <a:lnTo>
                  <a:pt x="8498" y="0"/>
                </a:lnTo>
                <a:lnTo>
                  <a:pt x="0" y="0"/>
                </a:lnTo>
                <a:lnTo>
                  <a:pt x="0" y="2736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0690" y="526109"/>
            <a:ext cx="645863" cy="385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33415" y="2695984"/>
            <a:ext cx="351259" cy="351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1112" y="407134"/>
            <a:ext cx="3099435" cy="2725420"/>
          </a:xfrm>
          <a:custGeom>
            <a:avLst/>
            <a:gdLst/>
            <a:ahLst/>
            <a:cxnLst/>
            <a:rect l="l" t="t" r="r" b="b"/>
            <a:pathLst>
              <a:path w="3099435" h="2725420">
                <a:moveTo>
                  <a:pt x="0" y="2725091"/>
                </a:moveTo>
                <a:lnTo>
                  <a:pt x="3099012" y="2725091"/>
                </a:lnTo>
                <a:lnTo>
                  <a:pt x="3099012" y="0"/>
                </a:lnTo>
                <a:lnTo>
                  <a:pt x="0" y="0"/>
                </a:lnTo>
                <a:lnTo>
                  <a:pt x="0" y="2725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2614" y="415633"/>
            <a:ext cx="3076350" cy="3512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83010" y="565768"/>
            <a:ext cx="521334" cy="260985"/>
          </a:xfrm>
          <a:custGeom>
            <a:avLst/>
            <a:gdLst/>
            <a:ahLst/>
            <a:cxnLst/>
            <a:rect l="l" t="t" r="r" b="b"/>
            <a:pathLst>
              <a:path w="521335" h="260984">
                <a:moveTo>
                  <a:pt x="444892" y="38165"/>
                </a:moveTo>
                <a:lnTo>
                  <a:pt x="487298" y="65951"/>
                </a:lnTo>
                <a:lnTo>
                  <a:pt x="512742" y="97250"/>
                </a:lnTo>
                <a:lnTo>
                  <a:pt x="521223" y="130305"/>
                </a:lnTo>
                <a:lnTo>
                  <a:pt x="512742" y="163360"/>
                </a:lnTo>
                <a:lnTo>
                  <a:pt x="487298" y="194659"/>
                </a:lnTo>
                <a:lnTo>
                  <a:pt x="444892" y="222445"/>
                </a:lnTo>
                <a:lnTo>
                  <a:pt x="404009" y="239143"/>
                </a:lnTo>
                <a:lnTo>
                  <a:pt x="358680" y="251069"/>
                </a:lnTo>
                <a:lnTo>
                  <a:pt x="310387" y="258225"/>
                </a:lnTo>
                <a:lnTo>
                  <a:pt x="260611" y="260611"/>
                </a:lnTo>
                <a:lnTo>
                  <a:pt x="210836" y="258225"/>
                </a:lnTo>
                <a:lnTo>
                  <a:pt x="162543" y="251069"/>
                </a:lnTo>
                <a:lnTo>
                  <a:pt x="117214" y="239143"/>
                </a:lnTo>
                <a:lnTo>
                  <a:pt x="76331" y="222445"/>
                </a:lnTo>
                <a:lnTo>
                  <a:pt x="33925" y="194659"/>
                </a:lnTo>
                <a:lnTo>
                  <a:pt x="8481" y="163360"/>
                </a:lnTo>
                <a:lnTo>
                  <a:pt x="0" y="130305"/>
                </a:lnTo>
                <a:lnTo>
                  <a:pt x="8481" y="97250"/>
                </a:lnTo>
                <a:lnTo>
                  <a:pt x="33925" y="65951"/>
                </a:lnTo>
                <a:lnTo>
                  <a:pt x="76331" y="38165"/>
                </a:lnTo>
                <a:lnTo>
                  <a:pt x="117214" y="21468"/>
                </a:lnTo>
                <a:lnTo>
                  <a:pt x="162543" y="9541"/>
                </a:lnTo>
                <a:lnTo>
                  <a:pt x="210836" y="2385"/>
                </a:lnTo>
                <a:lnTo>
                  <a:pt x="260611" y="0"/>
                </a:lnTo>
                <a:lnTo>
                  <a:pt x="310387" y="2385"/>
                </a:lnTo>
                <a:lnTo>
                  <a:pt x="358680" y="9541"/>
                </a:lnTo>
                <a:lnTo>
                  <a:pt x="404009" y="21468"/>
                </a:lnTo>
                <a:lnTo>
                  <a:pt x="444892" y="38165"/>
                </a:lnTo>
              </a:path>
            </a:pathLst>
          </a:custGeom>
          <a:ln w="1133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11992" y="2978952"/>
            <a:ext cx="1711960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solidFill>
                  <a:srgbClr val="0433FF"/>
                </a:solidFill>
                <a:latin typeface="Helvetica Neue"/>
                <a:cs typeface="Helvetica Neue"/>
              </a:rPr>
              <a:t>Bonke </a:t>
            </a:r>
            <a:r>
              <a:rPr sz="850" spc="-5" dirty="0">
                <a:solidFill>
                  <a:srgbClr val="FF2600"/>
                </a:solidFill>
                <a:latin typeface="Helvetica Neue"/>
                <a:cs typeface="Helvetica Neue"/>
              </a:rPr>
              <a:t>oSolwazi </a:t>
            </a:r>
            <a:r>
              <a:rPr sz="850" spc="-5" dirty="0">
                <a:solidFill>
                  <a:srgbClr val="00F900"/>
                </a:solidFill>
                <a:latin typeface="Helvetica Neue"/>
                <a:cs typeface="Helvetica Neue"/>
              </a:rPr>
              <a:t>bafundisa</a:t>
            </a:r>
            <a:r>
              <a:rPr sz="850" spc="5" dirty="0">
                <a:solidFill>
                  <a:srgbClr val="00F900"/>
                </a:solidFill>
                <a:latin typeface="Helvetica Neue"/>
                <a:cs typeface="Helvetica Neue"/>
              </a:rPr>
              <a:t> </a:t>
            </a:r>
            <a:r>
              <a:rPr sz="850" spc="-5" dirty="0">
                <a:solidFill>
                  <a:srgbClr val="FF2600"/>
                </a:solidFill>
                <a:latin typeface="Helvetica Neue"/>
                <a:cs typeface="Helvetica Neue"/>
              </a:rPr>
              <a:t>Isifundo</a:t>
            </a:r>
            <a:endParaRPr sz="850">
              <a:latin typeface="Helvetica Neue"/>
              <a:cs typeface="Helvetica Neue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95736" y="2746973"/>
            <a:ext cx="226618" cy="2266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5736" y="2746973"/>
            <a:ext cx="226695" cy="226695"/>
          </a:xfrm>
          <a:custGeom>
            <a:avLst/>
            <a:gdLst/>
            <a:ahLst/>
            <a:cxnLst/>
            <a:rect l="l" t="t" r="r" b="b"/>
            <a:pathLst>
              <a:path w="226694" h="226694">
                <a:moveTo>
                  <a:pt x="56654" y="0"/>
                </a:moveTo>
                <a:lnTo>
                  <a:pt x="169964" y="0"/>
                </a:lnTo>
                <a:lnTo>
                  <a:pt x="169964" y="113309"/>
                </a:lnTo>
                <a:lnTo>
                  <a:pt x="226618" y="113309"/>
                </a:lnTo>
                <a:lnTo>
                  <a:pt x="113309" y="226618"/>
                </a:lnTo>
                <a:lnTo>
                  <a:pt x="0" y="113309"/>
                </a:lnTo>
                <a:lnTo>
                  <a:pt x="56654" y="113309"/>
                </a:lnTo>
                <a:lnTo>
                  <a:pt x="56654" y="0"/>
                </a:lnTo>
                <a:close/>
              </a:path>
            </a:pathLst>
          </a:custGeom>
          <a:ln w="5665">
            <a:solidFill>
              <a:srgbClr val="C0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39/45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3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33213" y="398636"/>
            <a:ext cx="3175" cy="2736850"/>
          </a:xfrm>
          <a:custGeom>
            <a:avLst/>
            <a:gdLst/>
            <a:ahLst/>
            <a:cxnLst/>
            <a:rect l="l" t="t" r="r" b="b"/>
            <a:pathLst>
              <a:path w="3175" h="2736850">
                <a:moveTo>
                  <a:pt x="0" y="2736422"/>
                </a:moveTo>
                <a:lnTo>
                  <a:pt x="2832" y="2736422"/>
                </a:lnTo>
                <a:lnTo>
                  <a:pt x="2832" y="0"/>
                </a:lnTo>
                <a:lnTo>
                  <a:pt x="0" y="0"/>
                </a:lnTo>
                <a:lnTo>
                  <a:pt x="0" y="2736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5703" y="398636"/>
            <a:ext cx="8890" cy="2736850"/>
          </a:xfrm>
          <a:custGeom>
            <a:avLst/>
            <a:gdLst/>
            <a:ahLst/>
            <a:cxnLst/>
            <a:rect l="l" t="t" r="r" b="b"/>
            <a:pathLst>
              <a:path w="8890" h="2736850">
                <a:moveTo>
                  <a:pt x="0" y="2736422"/>
                </a:moveTo>
                <a:lnTo>
                  <a:pt x="8498" y="2736422"/>
                </a:lnTo>
                <a:lnTo>
                  <a:pt x="8498" y="0"/>
                </a:lnTo>
                <a:lnTo>
                  <a:pt x="0" y="0"/>
                </a:lnTo>
                <a:lnTo>
                  <a:pt x="0" y="2736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72421" y="526109"/>
            <a:ext cx="402248" cy="385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68105" y="2695984"/>
            <a:ext cx="351259" cy="3512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4201" y="407134"/>
            <a:ext cx="3099435" cy="2725420"/>
          </a:xfrm>
          <a:custGeom>
            <a:avLst/>
            <a:gdLst/>
            <a:ahLst/>
            <a:cxnLst/>
            <a:rect l="l" t="t" r="r" b="b"/>
            <a:pathLst>
              <a:path w="3099435" h="2725420">
                <a:moveTo>
                  <a:pt x="0" y="2725091"/>
                </a:moveTo>
                <a:lnTo>
                  <a:pt x="3099012" y="2725091"/>
                </a:lnTo>
                <a:lnTo>
                  <a:pt x="3099012" y="0"/>
                </a:lnTo>
                <a:lnTo>
                  <a:pt x="0" y="0"/>
                </a:lnTo>
                <a:lnTo>
                  <a:pt x="0" y="27250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96747" y="472287"/>
            <a:ext cx="759460" cy="2510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50">
              <a:latin typeface="Times New Roman"/>
              <a:cs typeface="Times New Roman"/>
            </a:endParaRPr>
          </a:p>
          <a:p>
            <a:pPr marL="128905">
              <a:lnSpc>
                <a:spcPct val="100000"/>
              </a:lnSpc>
            </a:pPr>
            <a:r>
              <a:rPr sz="500" spc="10" dirty="0">
                <a:latin typeface="Helvetica"/>
                <a:cs typeface="Helvetica"/>
              </a:rPr>
              <a:t>text</a:t>
            </a:r>
            <a:endParaRPr sz="500">
              <a:latin typeface="Helvetica"/>
              <a:cs typeface="Helvetic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5703" y="415633"/>
            <a:ext cx="3076350" cy="3512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36367" y="567294"/>
            <a:ext cx="274955" cy="257810"/>
          </a:xfrm>
          <a:custGeom>
            <a:avLst/>
            <a:gdLst/>
            <a:ahLst/>
            <a:cxnLst/>
            <a:rect l="l" t="t" r="r" b="b"/>
            <a:pathLst>
              <a:path w="274955" h="257809">
                <a:moveTo>
                  <a:pt x="235327" y="36639"/>
                </a:moveTo>
                <a:lnTo>
                  <a:pt x="261346" y="70459"/>
                </a:lnTo>
                <a:lnTo>
                  <a:pt x="274355" y="108833"/>
                </a:lnTo>
                <a:lnTo>
                  <a:pt x="274355" y="148724"/>
                </a:lnTo>
                <a:lnTo>
                  <a:pt x="261346" y="187098"/>
                </a:lnTo>
                <a:lnTo>
                  <a:pt x="235327" y="220918"/>
                </a:lnTo>
                <a:lnTo>
                  <a:pt x="199300" y="245344"/>
                </a:lnTo>
                <a:lnTo>
                  <a:pt x="158424" y="257558"/>
                </a:lnTo>
                <a:lnTo>
                  <a:pt x="115931" y="257558"/>
                </a:lnTo>
                <a:lnTo>
                  <a:pt x="75055" y="245344"/>
                </a:lnTo>
                <a:lnTo>
                  <a:pt x="39028" y="220918"/>
                </a:lnTo>
                <a:lnTo>
                  <a:pt x="13009" y="187098"/>
                </a:lnTo>
                <a:lnTo>
                  <a:pt x="0" y="148724"/>
                </a:lnTo>
                <a:lnTo>
                  <a:pt x="0" y="108833"/>
                </a:lnTo>
                <a:lnTo>
                  <a:pt x="13009" y="70459"/>
                </a:lnTo>
                <a:lnTo>
                  <a:pt x="39028" y="36639"/>
                </a:lnTo>
                <a:lnTo>
                  <a:pt x="75055" y="12213"/>
                </a:lnTo>
                <a:lnTo>
                  <a:pt x="115931" y="0"/>
                </a:lnTo>
                <a:lnTo>
                  <a:pt x="158424" y="0"/>
                </a:lnTo>
                <a:lnTo>
                  <a:pt x="199300" y="12213"/>
                </a:lnTo>
                <a:lnTo>
                  <a:pt x="235327" y="36639"/>
                </a:lnTo>
              </a:path>
            </a:pathLst>
          </a:custGeom>
          <a:ln w="1133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35080" y="2978952"/>
            <a:ext cx="2196465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solidFill>
                  <a:srgbClr val="0433FF"/>
                </a:solidFill>
                <a:latin typeface="Helvetica Neue"/>
                <a:cs typeface="Helvetica Neue"/>
              </a:rPr>
              <a:t>Bonke </a:t>
            </a:r>
            <a:r>
              <a:rPr sz="850" spc="-5" dirty="0">
                <a:solidFill>
                  <a:srgbClr val="FF2600"/>
                </a:solidFill>
                <a:latin typeface="Helvetica Neue"/>
                <a:cs typeface="Helvetica Neue"/>
              </a:rPr>
              <a:t>oSolwazi </a:t>
            </a:r>
            <a:r>
              <a:rPr sz="850" spc="-5" dirty="0">
                <a:solidFill>
                  <a:srgbClr val="00F900"/>
                </a:solidFill>
                <a:latin typeface="Helvetica Neue"/>
                <a:cs typeface="Helvetica Neue"/>
              </a:rPr>
              <a:t>bafundisa </a:t>
            </a:r>
            <a:r>
              <a:rPr sz="850" spc="-5" dirty="0">
                <a:solidFill>
                  <a:srgbClr val="FF2600"/>
                </a:solidFill>
                <a:latin typeface="Helvetica Neue"/>
                <a:cs typeface="Helvetica Neue"/>
              </a:rPr>
              <a:t>Isifundo</a:t>
            </a:r>
            <a:r>
              <a:rPr sz="850" spc="35" dirty="0">
                <a:solidFill>
                  <a:srgbClr val="FF2600"/>
                </a:solidFill>
                <a:latin typeface="Helvetica Neue"/>
                <a:cs typeface="Helvetica Neue"/>
              </a:rPr>
              <a:t> </a:t>
            </a:r>
            <a:r>
              <a:rPr sz="850" spc="-5" dirty="0">
                <a:solidFill>
                  <a:srgbClr val="0433FF"/>
                </a:solidFill>
                <a:latin typeface="Helvetica Neue"/>
                <a:cs typeface="Helvetica Neue"/>
              </a:rPr>
              <a:t>esisodwa</a:t>
            </a:r>
            <a:endParaRPr sz="850">
              <a:latin typeface="Helvetica Neue"/>
              <a:cs typeface="Helvetica Neue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92250" y="905696"/>
            <a:ext cx="578485" cy="1195705"/>
          </a:xfrm>
          <a:custGeom>
            <a:avLst/>
            <a:gdLst/>
            <a:ahLst/>
            <a:cxnLst/>
            <a:rect l="l" t="t" r="r" b="b"/>
            <a:pathLst>
              <a:path w="578485" h="1195705">
                <a:moveTo>
                  <a:pt x="0" y="1195414"/>
                </a:moveTo>
                <a:lnTo>
                  <a:pt x="577877" y="1195414"/>
                </a:lnTo>
                <a:lnTo>
                  <a:pt x="577877" y="0"/>
                </a:lnTo>
                <a:lnTo>
                  <a:pt x="0" y="0"/>
                </a:lnTo>
                <a:lnTo>
                  <a:pt x="0" y="11954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290881" y="911055"/>
            <a:ext cx="57594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i="1" spc="-5" dirty="0">
                <a:latin typeface="Helvetica Neue"/>
                <a:cs typeface="Helvetica Neue"/>
              </a:rPr>
              <a:t>look-up</a:t>
            </a:r>
            <a:r>
              <a:rPr sz="850" i="1" spc="-75" dirty="0">
                <a:latin typeface="Helvetica Neue"/>
                <a:cs typeface="Helvetica Neue"/>
              </a:rPr>
              <a:t> </a:t>
            </a:r>
            <a:r>
              <a:rPr sz="850" i="1" spc="-5" dirty="0">
                <a:latin typeface="Helvetica Neue"/>
                <a:cs typeface="Helvetica Neue"/>
              </a:rPr>
              <a:t>NC</a:t>
            </a:r>
            <a:endParaRPr sz="850">
              <a:latin typeface="Helvetica Neue"/>
              <a:cs typeface="Helvetica Neue"/>
            </a:endParaRPr>
          </a:p>
          <a:p>
            <a:pPr marL="12700" marR="98425">
              <a:lnSpc>
                <a:spcPct val="201200"/>
              </a:lnSpc>
            </a:pPr>
            <a:r>
              <a:rPr sz="850" i="1" spc="-5" dirty="0">
                <a:latin typeface="Helvetica Neue"/>
                <a:cs typeface="Helvetica Neue"/>
              </a:rPr>
              <a:t>get RC  get QC  add</a:t>
            </a:r>
            <a:r>
              <a:rPr sz="850" i="1" spc="-80" dirty="0">
                <a:latin typeface="Helvetica Neue"/>
                <a:cs typeface="Helvetica Neue"/>
              </a:rPr>
              <a:t> </a:t>
            </a:r>
            <a:r>
              <a:rPr sz="850" i="1" spc="-5" dirty="0">
                <a:latin typeface="Helvetica Neue"/>
                <a:cs typeface="Helvetica Neue"/>
              </a:rPr>
              <a:t>-dwa</a:t>
            </a:r>
            <a:endParaRPr sz="850">
              <a:latin typeface="Helvetica Neue"/>
              <a:cs typeface="Helvetica Neue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96747" y="472287"/>
            <a:ext cx="759172" cy="2509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72961" y="1004841"/>
            <a:ext cx="222885" cy="740410"/>
          </a:xfrm>
          <a:custGeom>
            <a:avLst/>
            <a:gdLst/>
            <a:ahLst/>
            <a:cxnLst/>
            <a:rect l="l" t="t" r="r" b="b"/>
            <a:pathLst>
              <a:path w="222885" h="740410">
                <a:moveTo>
                  <a:pt x="0" y="0"/>
                </a:moveTo>
                <a:lnTo>
                  <a:pt x="106015" y="352563"/>
                </a:lnTo>
                <a:lnTo>
                  <a:pt x="89492" y="369548"/>
                </a:lnTo>
                <a:lnTo>
                  <a:pt x="90170" y="395782"/>
                </a:lnTo>
                <a:lnTo>
                  <a:pt x="104073" y="418039"/>
                </a:lnTo>
                <a:lnTo>
                  <a:pt x="127224" y="423095"/>
                </a:lnTo>
                <a:lnTo>
                  <a:pt x="167261" y="556241"/>
                </a:lnTo>
                <a:lnTo>
                  <a:pt x="150738" y="573226"/>
                </a:lnTo>
                <a:lnTo>
                  <a:pt x="151416" y="599460"/>
                </a:lnTo>
                <a:lnTo>
                  <a:pt x="165319" y="621716"/>
                </a:lnTo>
                <a:lnTo>
                  <a:pt x="188469" y="626772"/>
                </a:lnTo>
                <a:lnTo>
                  <a:pt x="222569" y="740173"/>
                </a:lnTo>
              </a:path>
            </a:pathLst>
          </a:custGeom>
          <a:ln w="11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75999" y="1739142"/>
            <a:ext cx="39370" cy="58419"/>
          </a:xfrm>
          <a:custGeom>
            <a:avLst/>
            <a:gdLst/>
            <a:ahLst/>
            <a:cxnLst/>
            <a:rect l="l" t="t" r="r" b="b"/>
            <a:pathLst>
              <a:path w="39369" h="58419">
                <a:moveTo>
                  <a:pt x="35193" y="57957"/>
                </a:moveTo>
                <a:lnTo>
                  <a:pt x="39063" y="0"/>
                </a:lnTo>
                <a:lnTo>
                  <a:pt x="0" y="11746"/>
                </a:lnTo>
                <a:lnTo>
                  <a:pt x="35193" y="57957"/>
                </a:lnTo>
                <a:close/>
              </a:path>
            </a:pathLst>
          </a:custGeom>
          <a:ln w="11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020218" y="460956"/>
            <a:ext cx="674190" cy="25098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66171" y="1234293"/>
            <a:ext cx="1311275" cy="642620"/>
          </a:xfrm>
          <a:custGeom>
            <a:avLst/>
            <a:gdLst/>
            <a:ahLst/>
            <a:cxnLst/>
            <a:rect l="l" t="t" r="r" b="b"/>
            <a:pathLst>
              <a:path w="1311275" h="642619">
                <a:moveTo>
                  <a:pt x="0" y="0"/>
                </a:moveTo>
                <a:lnTo>
                  <a:pt x="1311072" y="642047"/>
                </a:lnTo>
              </a:path>
            </a:pathLst>
          </a:custGeom>
          <a:ln w="11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68273" y="1858024"/>
            <a:ext cx="58419" cy="42545"/>
          </a:xfrm>
          <a:custGeom>
            <a:avLst/>
            <a:gdLst/>
            <a:ahLst/>
            <a:cxnLst/>
            <a:rect l="l" t="t" r="r" b="b"/>
            <a:pathLst>
              <a:path w="58419" h="42544">
                <a:moveTo>
                  <a:pt x="57816" y="42237"/>
                </a:moveTo>
                <a:lnTo>
                  <a:pt x="17940" y="0"/>
                </a:lnTo>
                <a:lnTo>
                  <a:pt x="0" y="36634"/>
                </a:lnTo>
                <a:lnTo>
                  <a:pt x="57816" y="42237"/>
                </a:lnTo>
                <a:close/>
              </a:path>
            </a:pathLst>
          </a:custGeom>
          <a:ln w="11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77502" y="1506235"/>
            <a:ext cx="1572260" cy="379730"/>
          </a:xfrm>
          <a:custGeom>
            <a:avLst/>
            <a:gdLst/>
            <a:ahLst/>
            <a:cxnLst/>
            <a:rect l="l" t="t" r="r" b="b"/>
            <a:pathLst>
              <a:path w="1572260" h="379730">
                <a:moveTo>
                  <a:pt x="0" y="0"/>
                </a:moveTo>
                <a:lnTo>
                  <a:pt x="1571941" y="379434"/>
                </a:lnTo>
              </a:path>
            </a:pathLst>
          </a:custGeom>
          <a:ln w="11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44658" y="1865843"/>
            <a:ext cx="57785" cy="40005"/>
          </a:xfrm>
          <a:custGeom>
            <a:avLst/>
            <a:gdLst/>
            <a:ahLst/>
            <a:cxnLst/>
            <a:rect l="l" t="t" r="r" b="b"/>
            <a:pathLst>
              <a:path w="57785" h="40005">
                <a:moveTo>
                  <a:pt x="57655" y="32588"/>
                </a:moveTo>
                <a:lnTo>
                  <a:pt x="9571" y="0"/>
                </a:lnTo>
                <a:lnTo>
                  <a:pt x="0" y="39652"/>
                </a:lnTo>
                <a:lnTo>
                  <a:pt x="57655" y="32588"/>
                </a:lnTo>
                <a:close/>
              </a:path>
            </a:pathLst>
          </a:custGeom>
          <a:ln w="113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30425" y="2746973"/>
            <a:ext cx="226618" cy="2266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30425" y="2746973"/>
            <a:ext cx="226695" cy="226695"/>
          </a:xfrm>
          <a:custGeom>
            <a:avLst/>
            <a:gdLst/>
            <a:ahLst/>
            <a:cxnLst/>
            <a:rect l="l" t="t" r="r" b="b"/>
            <a:pathLst>
              <a:path w="226694" h="226694">
                <a:moveTo>
                  <a:pt x="56654" y="0"/>
                </a:moveTo>
                <a:lnTo>
                  <a:pt x="169964" y="0"/>
                </a:lnTo>
                <a:lnTo>
                  <a:pt x="169964" y="113309"/>
                </a:lnTo>
                <a:lnTo>
                  <a:pt x="226618" y="113309"/>
                </a:lnTo>
                <a:lnTo>
                  <a:pt x="113309" y="226618"/>
                </a:lnTo>
                <a:lnTo>
                  <a:pt x="0" y="113309"/>
                </a:lnTo>
                <a:lnTo>
                  <a:pt x="56654" y="113309"/>
                </a:lnTo>
                <a:lnTo>
                  <a:pt x="56654" y="0"/>
                </a:lnTo>
                <a:close/>
              </a:path>
            </a:pathLst>
          </a:custGeom>
          <a:ln w="5665">
            <a:solidFill>
              <a:srgbClr val="C0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39/45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42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43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10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4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11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2551" y="82758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551" y="138176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24395" y="308000"/>
            <a:ext cx="3636645" cy="1654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0">
              <a:lnSpc>
                <a:spcPct val="100000"/>
              </a:lnSpc>
            </a:pP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Multilingual</a:t>
            </a:r>
            <a:r>
              <a:rPr sz="1400" spc="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ontologies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84150" marR="116205" indent="-171450">
              <a:lnSpc>
                <a:spcPct val="102600"/>
              </a:lnSpc>
              <a:buFont typeface="Arial" panose="020B0604020202020204" pitchFamily="34" charset="0"/>
              <a:buChar char="•"/>
            </a:pPr>
            <a:r>
              <a:rPr sz="1050" spc="-15" dirty="0">
                <a:latin typeface="Arial"/>
                <a:cs typeface="Arial"/>
              </a:rPr>
              <a:t>What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0" dirty="0">
                <a:latin typeface="Arial"/>
                <a:cs typeface="Arial"/>
              </a:rPr>
              <a:t>previous sub-sections </a:t>
            </a:r>
            <a:r>
              <a:rPr sz="1050" spc="-55" dirty="0">
                <a:latin typeface="Arial"/>
                <a:cs typeface="Arial"/>
              </a:rPr>
              <a:t>do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30" dirty="0">
                <a:latin typeface="Arial"/>
                <a:cs typeface="Arial"/>
              </a:rPr>
              <a:t>mention: </a:t>
            </a:r>
            <a:r>
              <a:rPr sz="1050" spc="-35" dirty="0">
                <a:latin typeface="Arial"/>
                <a:cs typeface="Arial"/>
              </a:rPr>
              <a:t>they  </a:t>
            </a:r>
            <a:r>
              <a:rPr sz="1050" spc="-40" dirty="0" smtClean="0">
                <a:latin typeface="Arial"/>
                <a:cs typeface="Arial"/>
              </a:rPr>
              <a:t>are</a:t>
            </a:r>
            <a:r>
              <a:rPr lang="en-US" sz="1050" spc="-40" dirty="0" smtClean="0">
                <a:latin typeface="Arial"/>
                <a:cs typeface="Arial"/>
              </a:rPr>
              <a:t> </a:t>
            </a:r>
            <a:r>
              <a:rPr sz="1050" spc="-40" dirty="0" smtClean="0">
                <a:latin typeface="Arial"/>
                <a:cs typeface="Arial"/>
              </a:rPr>
              <a:t>“</a:t>
            </a:r>
            <a:r>
              <a:rPr sz="1050" spc="-40" dirty="0">
                <a:latin typeface="Arial"/>
                <a:cs typeface="Arial"/>
              </a:rPr>
              <a:t>English </a:t>
            </a:r>
            <a:r>
              <a:rPr sz="1050" spc="-25" dirty="0">
                <a:latin typeface="Arial"/>
                <a:cs typeface="Arial"/>
              </a:rPr>
              <a:t>ontologies”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50" dirty="0">
                <a:latin typeface="Arial"/>
                <a:cs typeface="Arial"/>
              </a:rPr>
              <a:t>work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25" dirty="0">
                <a:latin typeface="Arial"/>
                <a:cs typeface="Arial"/>
              </a:rPr>
              <a:t>natural </a:t>
            </a:r>
            <a:r>
              <a:rPr sz="1050" spc="-65" dirty="0">
                <a:latin typeface="Arial"/>
                <a:cs typeface="Arial"/>
              </a:rPr>
              <a:t>language </a:t>
            </a:r>
            <a:r>
              <a:rPr sz="1050" dirty="0">
                <a:latin typeface="Arial"/>
                <a:cs typeface="Arial"/>
              </a:rPr>
              <a:t>text  </a:t>
            </a:r>
            <a:r>
              <a:rPr sz="1050" spc="-20" dirty="0">
                <a:latin typeface="Arial"/>
                <a:cs typeface="Arial"/>
              </a:rPr>
              <a:t>in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English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sz="1050" spc="-60" dirty="0">
                <a:latin typeface="Arial"/>
                <a:cs typeface="Arial"/>
              </a:rPr>
              <a:t>How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25" dirty="0">
                <a:latin typeface="Arial"/>
                <a:cs typeface="Arial"/>
              </a:rPr>
              <a:t>build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20" dirty="0">
                <a:latin typeface="Arial"/>
                <a:cs typeface="Arial"/>
              </a:rPr>
              <a:t>for, </a:t>
            </a:r>
            <a:r>
              <a:rPr sz="1050" spc="-100" dirty="0">
                <a:latin typeface="Arial"/>
                <a:cs typeface="Arial"/>
              </a:rPr>
              <a:t>say, </a:t>
            </a:r>
            <a:r>
              <a:rPr sz="1050" spc="-70" dirty="0">
                <a:latin typeface="Arial"/>
                <a:cs typeface="Arial"/>
              </a:rPr>
              <a:t>Spanish </a:t>
            </a:r>
            <a:r>
              <a:rPr sz="1050" spc="-50" dirty="0">
                <a:latin typeface="Arial"/>
                <a:cs typeface="Arial"/>
              </a:rPr>
              <a:t>organic </a:t>
            </a:r>
            <a:r>
              <a:rPr sz="1050" spc="-35" dirty="0">
                <a:latin typeface="Arial"/>
                <a:cs typeface="Arial"/>
              </a:rPr>
              <a:t>agriculture?  </a:t>
            </a:r>
            <a:r>
              <a:rPr sz="1050" spc="-40" dirty="0">
                <a:latin typeface="Arial"/>
                <a:cs typeface="Arial"/>
              </a:rPr>
              <a:t>[Organic.Lingua </a:t>
            </a:r>
            <a:r>
              <a:rPr sz="1050" spc="-25" dirty="0">
                <a:latin typeface="Arial"/>
                <a:cs typeface="Arial"/>
              </a:rPr>
              <a:t>project] </a:t>
            </a:r>
            <a:r>
              <a:rPr sz="1050" spc="-5" dirty="0">
                <a:latin typeface="Arial"/>
                <a:cs typeface="Arial"/>
              </a:rPr>
              <a:t>‘intelligent’ </a:t>
            </a:r>
            <a:r>
              <a:rPr sz="1050" spc="-60" dirty="0">
                <a:latin typeface="Arial"/>
                <a:cs typeface="Arial"/>
              </a:rPr>
              <a:t>eGovernment </a:t>
            </a:r>
            <a:r>
              <a:rPr sz="1050" spc="-35" dirty="0">
                <a:latin typeface="Arial"/>
                <a:cs typeface="Arial"/>
              </a:rPr>
              <a:t>portals </a:t>
            </a:r>
            <a:r>
              <a:rPr sz="1050" spc="-20" dirty="0">
                <a:latin typeface="Arial"/>
                <a:cs typeface="Arial"/>
              </a:rPr>
              <a:t>in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5" dirty="0">
                <a:latin typeface="Arial"/>
                <a:cs typeface="Arial"/>
              </a:rPr>
              <a:t>11  </a:t>
            </a:r>
            <a:r>
              <a:rPr sz="1050" spc="-20" dirty="0">
                <a:latin typeface="Arial"/>
                <a:cs typeface="Arial"/>
              </a:rPr>
              <a:t>official </a:t>
            </a:r>
            <a:r>
              <a:rPr sz="1050" spc="-70" dirty="0">
                <a:latin typeface="Arial"/>
                <a:cs typeface="Arial"/>
              </a:rPr>
              <a:t>languages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0" dirty="0">
                <a:latin typeface="Arial"/>
                <a:cs typeface="Arial"/>
              </a:rPr>
              <a:t>South</a:t>
            </a:r>
            <a:r>
              <a:rPr sz="1050" spc="114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Africa?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6/45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7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91232" y="308000"/>
            <a:ext cx="62547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5" dirty="0">
                <a:solidFill>
                  <a:srgbClr val="46AA78"/>
                </a:solidFill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5703" y="954986"/>
            <a:ext cx="3110413" cy="1779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40/45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5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43176" y="308000"/>
            <a:ext cx="132143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How 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to</a:t>
            </a:r>
            <a:r>
              <a:rPr sz="1400" spc="14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evaluate?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551" y="95816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551" y="132002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327" y="150982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327" y="166166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327" y="196532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24395" y="881898"/>
            <a:ext cx="3556635" cy="13152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289560" indent="-171450">
              <a:lnSpc>
                <a:spcPct val="102600"/>
              </a:lnSpc>
              <a:buFont typeface="Arial" panose="020B0604020202020204" pitchFamily="34" charset="0"/>
              <a:buChar char="•"/>
            </a:pPr>
            <a:r>
              <a:rPr sz="1050" spc="-35" dirty="0">
                <a:latin typeface="Arial"/>
                <a:cs typeface="Arial"/>
              </a:rPr>
              <a:t>Typical </a:t>
            </a:r>
            <a:r>
              <a:rPr sz="1050" spc="-85" dirty="0">
                <a:latin typeface="Arial"/>
                <a:cs typeface="Arial"/>
              </a:rPr>
              <a:t>way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5" dirty="0">
                <a:latin typeface="Arial"/>
                <a:cs typeface="Arial"/>
              </a:rPr>
              <a:t>evaluating: </a:t>
            </a:r>
            <a:r>
              <a:rPr sz="1050" spc="-80" dirty="0">
                <a:latin typeface="Arial"/>
                <a:cs typeface="Arial"/>
              </a:rPr>
              <a:t>ask </a:t>
            </a:r>
            <a:r>
              <a:rPr sz="1050" spc="-35" dirty="0">
                <a:latin typeface="Arial"/>
                <a:cs typeface="Arial"/>
              </a:rPr>
              <a:t>linguists </a:t>
            </a:r>
            <a:r>
              <a:rPr sz="1050" spc="-10" dirty="0">
                <a:latin typeface="Arial"/>
                <a:cs typeface="Arial"/>
              </a:rPr>
              <a:t>and/or </a:t>
            </a:r>
            <a:r>
              <a:rPr sz="1050" spc="-45" dirty="0">
                <a:latin typeface="Arial"/>
                <a:cs typeface="Arial"/>
              </a:rPr>
              <a:t>intended  </a:t>
            </a:r>
            <a:r>
              <a:rPr sz="1050" spc="-25" dirty="0">
                <a:latin typeface="Arial"/>
                <a:cs typeface="Arial"/>
              </a:rPr>
              <a:t>target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group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50" spc="-55" dirty="0">
                <a:latin typeface="Arial"/>
                <a:cs typeface="Arial"/>
              </a:rPr>
              <a:t>Questions  </a:t>
            </a:r>
            <a:r>
              <a:rPr sz="1050" spc="-70" dirty="0">
                <a:latin typeface="Arial"/>
                <a:cs typeface="Arial"/>
              </a:rPr>
              <a:t>depend  </a:t>
            </a:r>
            <a:r>
              <a:rPr sz="1050" spc="-55" dirty="0">
                <a:latin typeface="Arial"/>
                <a:cs typeface="Arial"/>
              </a:rPr>
              <a:t>on  </a:t>
            </a:r>
            <a:r>
              <a:rPr sz="1050" spc="-25" dirty="0">
                <a:latin typeface="Arial"/>
                <a:cs typeface="Arial"/>
              </a:rPr>
              <a:t>what </a:t>
            </a:r>
            <a:r>
              <a:rPr sz="1050" spc="-65" dirty="0">
                <a:latin typeface="Arial"/>
                <a:cs typeface="Arial"/>
              </a:rPr>
              <a:t>you  </a:t>
            </a:r>
            <a:r>
              <a:rPr sz="1050" spc="-35" dirty="0">
                <a:latin typeface="Arial"/>
                <a:cs typeface="Arial"/>
              </a:rPr>
              <a:t>want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5" dirty="0">
                <a:latin typeface="Arial"/>
                <a:cs typeface="Arial"/>
              </a:rPr>
              <a:t>know;</a:t>
            </a:r>
            <a:r>
              <a:rPr sz="1050" spc="-9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e.g.,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00" spc="-70" dirty="0">
                <a:latin typeface="Arial"/>
                <a:cs typeface="Arial"/>
              </a:rPr>
              <a:t>Does 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text </a:t>
            </a:r>
            <a:r>
              <a:rPr sz="1000" spc="-35" dirty="0">
                <a:latin typeface="Arial"/>
                <a:cs typeface="Arial"/>
              </a:rPr>
              <a:t>capture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55" dirty="0">
                <a:latin typeface="Arial"/>
                <a:cs typeface="Arial"/>
              </a:rPr>
              <a:t>semantics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adequately?</a:t>
            </a:r>
            <a:endParaRPr sz="1000" dirty="0">
              <a:latin typeface="Arial"/>
              <a:cs typeface="Arial"/>
            </a:endParaRPr>
          </a:p>
          <a:p>
            <a:pPr marL="461010" marR="93345" indent="-171450">
              <a:lnSpc>
                <a:spcPts val="12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1000" spc="-10" dirty="0">
                <a:latin typeface="Arial"/>
                <a:cs typeface="Arial"/>
              </a:rPr>
              <a:t>Must </a:t>
            </a:r>
            <a:r>
              <a:rPr sz="1000" spc="45" dirty="0">
                <a:latin typeface="Arial"/>
                <a:cs typeface="Arial"/>
              </a:rPr>
              <a:t>it </a:t>
            </a:r>
            <a:r>
              <a:rPr sz="1000" spc="-35" dirty="0">
                <a:latin typeface="Arial"/>
                <a:cs typeface="Arial"/>
              </a:rPr>
              <a:t>really </a:t>
            </a:r>
            <a:r>
              <a:rPr sz="1000" spc="-70" dirty="0">
                <a:latin typeface="Arial"/>
                <a:cs typeface="Arial"/>
              </a:rPr>
              <a:t>be </a:t>
            </a:r>
            <a:r>
              <a:rPr sz="1000" spc="-30" dirty="0">
                <a:latin typeface="Arial"/>
                <a:cs typeface="Arial"/>
              </a:rPr>
              <a:t>grammatically </a:t>
            </a:r>
            <a:r>
              <a:rPr sz="1000" spc="-35" dirty="0">
                <a:latin typeface="Arial"/>
                <a:cs typeface="Arial"/>
              </a:rPr>
              <a:t>correct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50" dirty="0">
                <a:latin typeface="Arial"/>
                <a:cs typeface="Arial"/>
              </a:rPr>
              <a:t>understandable  </a:t>
            </a:r>
            <a:r>
              <a:rPr sz="1000" spc="-60" dirty="0">
                <a:latin typeface="Arial"/>
                <a:cs typeface="Arial"/>
              </a:rPr>
              <a:t>also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acceptable?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5"/>
              </a:lnSpc>
              <a:buFont typeface="Arial" panose="020B0604020202020204" pitchFamily="34" charset="0"/>
              <a:buChar char="•"/>
            </a:pPr>
            <a:r>
              <a:rPr sz="1000" spc="-65" dirty="0">
                <a:latin typeface="Arial"/>
                <a:cs typeface="Arial"/>
              </a:rPr>
              <a:t>Compared  </a:t>
            </a:r>
            <a:r>
              <a:rPr sz="1000" spc="-40" dirty="0">
                <a:latin typeface="Arial"/>
                <a:cs typeface="Arial"/>
              </a:rPr>
              <a:t>against </a:t>
            </a:r>
            <a:r>
              <a:rPr sz="1000" spc="-30" dirty="0">
                <a:latin typeface="Arial"/>
                <a:cs typeface="Arial"/>
              </a:rPr>
              <a:t>alternate </a:t>
            </a:r>
            <a:r>
              <a:rPr sz="1000" spc="-40" dirty="0">
                <a:latin typeface="Arial"/>
                <a:cs typeface="Arial"/>
              </a:rPr>
              <a:t>representation </a:t>
            </a:r>
            <a:r>
              <a:rPr sz="1000" spc="-30" dirty="0">
                <a:latin typeface="Arial"/>
                <a:cs typeface="Arial"/>
              </a:rPr>
              <a:t>(figures, tables) 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or</a:t>
            </a:r>
            <a:r>
              <a:rPr lang="en-US" sz="1000" spc="-45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human-authored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text?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41/45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8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0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43176" y="308000"/>
            <a:ext cx="132143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How </a:t>
            </a:r>
            <a:r>
              <a:rPr sz="1400" spc="20" dirty="0">
                <a:solidFill>
                  <a:srgbClr val="46AA78"/>
                </a:solidFill>
                <a:latin typeface="Arial"/>
                <a:cs typeface="Arial"/>
              </a:rPr>
              <a:t>to</a:t>
            </a:r>
            <a:r>
              <a:rPr sz="1400" spc="14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46AA78"/>
                </a:solidFill>
                <a:latin typeface="Arial"/>
                <a:cs typeface="Arial"/>
              </a:rPr>
              <a:t>evaluate?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2551" y="95816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551" y="132002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327" y="1509826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327" y="166166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327" y="1965325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2551" y="2314511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2551" y="2524544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551" y="273457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24395" y="881898"/>
            <a:ext cx="3556635" cy="1919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289560" indent="-171450">
              <a:lnSpc>
                <a:spcPct val="102600"/>
              </a:lnSpc>
              <a:buFont typeface="Arial" panose="020B0604020202020204" pitchFamily="34" charset="0"/>
              <a:buChar char="•"/>
            </a:pPr>
            <a:r>
              <a:rPr sz="1050" spc="-35" dirty="0">
                <a:latin typeface="Arial"/>
                <a:cs typeface="Arial"/>
              </a:rPr>
              <a:t>Typical </a:t>
            </a:r>
            <a:r>
              <a:rPr sz="1050" spc="-85" dirty="0">
                <a:latin typeface="Arial"/>
                <a:cs typeface="Arial"/>
              </a:rPr>
              <a:t>way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35" dirty="0">
                <a:latin typeface="Arial"/>
                <a:cs typeface="Arial"/>
              </a:rPr>
              <a:t>evaluating: </a:t>
            </a:r>
            <a:r>
              <a:rPr sz="1050" spc="-80" dirty="0">
                <a:latin typeface="Arial"/>
                <a:cs typeface="Arial"/>
              </a:rPr>
              <a:t>ask </a:t>
            </a:r>
            <a:r>
              <a:rPr sz="1050" spc="-35" dirty="0">
                <a:latin typeface="Arial"/>
                <a:cs typeface="Arial"/>
              </a:rPr>
              <a:t>linguists </a:t>
            </a:r>
            <a:r>
              <a:rPr sz="1050" spc="-10" dirty="0">
                <a:latin typeface="Arial"/>
                <a:cs typeface="Arial"/>
              </a:rPr>
              <a:t>and/or </a:t>
            </a:r>
            <a:r>
              <a:rPr sz="1050" spc="-45" dirty="0">
                <a:latin typeface="Arial"/>
                <a:cs typeface="Arial"/>
              </a:rPr>
              <a:t>intended  </a:t>
            </a:r>
            <a:r>
              <a:rPr sz="1050" spc="-25" dirty="0">
                <a:latin typeface="Arial"/>
                <a:cs typeface="Arial"/>
              </a:rPr>
              <a:t>target</a:t>
            </a:r>
            <a:r>
              <a:rPr sz="1050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group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50" spc="-55" dirty="0">
                <a:latin typeface="Arial"/>
                <a:cs typeface="Arial"/>
              </a:rPr>
              <a:t>Questions  </a:t>
            </a:r>
            <a:r>
              <a:rPr sz="1050" spc="-70" dirty="0">
                <a:latin typeface="Arial"/>
                <a:cs typeface="Arial"/>
              </a:rPr>
              <a:t>depend  </a:t>
            </a:r>
            <a:r>
              <a:rPr sz="1050" spc="-55" dirty="0">
                <a:latin typeface="Arial"/>
                <a:cs typeface="Arial"/>
              </a:rPr>
              <a:t>on  </a:t>
            </a:r>
            <a:r>
              <a:rPr sz="1050" spc="-25" dirty="0">
                <a:latin typeface="Arial"/>
                <a:cs typeface="Arial"/>
              </a:rPr>
              <a:t>what </a:t>
            </a:r>
            <a:r>
              <a:rPr sz="1050" spc="-65" dirty="0">
                <a:latin typeface="Arial"/>
                <a:cs typeface="Arial"/>
              </a:rPr>
              <a:t>you  </a:t>
            </a:r>
            <a:r>
              <a:rPr sz="1050" spc="-35" dirty="0">
                <a:latin typeface="Arial"/>
                <a:cs typeface="Arial"/>
              </a:rPr>
              <a:t>want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45" dirty="0">
                <a:latin typeface="Arial"/>
                <a:cs typeface="Arial"/>
              </a:rPr>
              <a:t>know;</a:t>
            </a:r>
            <a:r>
              <a:rPr sz="1050" spc="-90" dirty="0">
                <a:latin typeface="Arial"/>
                <a:cs typeface="Arial"/>
              </a:rPr>
              <a:t> </a:t>
            </a:r>
            <a:r>
              <a:rPr sz="1050" spc="-40" dirty="0">
                <a:latin typeface="Arial"/>
                <a:cs typeface="Arial"/>
              </a:rPr>
              <a:t>e.g.,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175"/>
              </a:spcBef>
              <a:buFont typeface="Arial" panose="020B0604020202020204" pitchFamily="34" charset="0"/>
              <a:buChar char="•"/>
            </a:pPr>
            <a:r>
              <a:rPr sz="1000" spc="-70" dirty="0">
                <a:latin typeface="Arial"/>
                <a:cs typeface="Arial"/>
              </a:rPr>
              <a:t>Does 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text </a:t>
            </a:r>
            <a:r>
              <a:rPr sz="1000" spc="-35" dirty="0">
                <a:latin typeface="Arial"/>
                <a:cs typeface="Arial"/>
              </a:rPr>
              <a:t>capture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spc="-55" dirty="0">
                <a:latin typeface="Arial"/>
                <a:cs typeface="Arial"/>
              </a:rPr>
              <a:t>semantics 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adequately?</a:t>
            </a:r>
            <a:endParaRPr sz="1000" dirty="0">
              <a:latin typeface="Arial"/>
              <a:cs typeface="Arial"/>
            </a:endParaRPr>
          </a:p>
          <a:p>
            <a:pPr marL="461010" marR="93345" indent="-171450">
              <a:lnSpc>
                <a:spcPts val="1200"/>
              </a:lnSpc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z="1000" spc="-10" dirty="0">
                <a:latin typeface="Arial"/>
                <a:cs typeface="Arial"/>
              </a:rPr>
              <a:t>Must </a:t>
            </a:r>
            <a:r>
              <a:rPr sz="1000" spc="45" dirty="0">
                <a:latin typeface="Arial"/>
                <a:cs typeface="Arial"/>
              </a:rPr>
              <a:t>it </a:t>
            </a:r>
            <a:r>
              <a:rPr sz="1000" spc="-35" dirty="0">
                <a:latin typeface="Arial"/>
                <a:cs typeface="Arial"/>
              </a:rPr>
              <a:t>really </a:t>
            </a:r>
            <a:r>
              <a:rPr sz="1000" spc="-70" dirty="0">
                <a:latin typeface="Arial"/>
                <a:cs typeface="Arial"/>
              </a:rPr>
              <a:t>be </a:t>
            </a:r>
            <a:r>
              <a:rPr sz="1000" spc="-30" dirty="0">
                <a:latin typeface="Arial"/>
                <a:cs typeface="Arial"/>
              </a:rPr>
              <a:t>grammatically </a:t>
            </a:r>
            <a:r>
              <a:rPr sz="1000" spc="-35" dirty="0">
                <a:latin typeface="Arial"/>
                <a:cs typeface="Arial"/>
              </a:rPr>
              <a:t>correct </a:t>
            </a:r>
            <a:r>
              <a:rPr sz="1000" spc="-45" dirty="0">
                <a:latin typeface="Arial"/>
                <a:cs typeface="Arial"/>
              </a:rPr>
              <a:t>or </a:t>
            </a:r>
            <a:r>
              <a:rPr sz="1000" spc="-55" dirty="0">
                <a:latin typeface="Arial"/>
                <a:cs typeface="Arial"/>
              </a:rPr>
              <a:t>is </a:t>
            </a:r>
            <a:r>
              <a:rPr sz="1000" spc="-50" dirty="0">
                <a:latin typeface="Arial"/>
                <a:cs typeface="Arial"/>
              </a:rPr>
              <a:t>understandable  </a:t>
            </a:r>
            <a:r>
              <a:rPr sz="1000" spc="-60" dirty="0">
                <a:latin typeface="Arial"/>
                <a:cs typeface="Arial"/>
              </a:rPr>
              <a:t>also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5" dirty="0">
                <a:latin typeface="Arial"/>
                <a:cs typeface="Arial"/>
              </a:rPr>
              <a:t>acceptable?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55"/>
              </a:lnSpc>
              <a:buFont typeface="Arial" panose="020B0604020202020204" pitchFamily="34" charset="0"/>
              <a:buChar char="•"/>
            </a:pPr>
            <a:r>
              <a:rPr sz="1000" spc="-65" dirty="0">
                <a:latin typeface="Arial"/>
                <a:cs typeface="Arial"/>
              </a:rPr>
              <a:t>Compared  </a:t>
            </a:r>
            <a:r>
              <a:rPr sz="1000" spc="-40" dirty="0">
                <a:latin typeface="Arial"/>
                <a:cs typeface="Arial"/>
              </a:rPr>
              <a:t>against </a:t>
            </a:r>
            <a:r>
              <a:rPr sz="1000" spc="-30" dirty="0">
                <a:latin typeface="Arial"/>
                <a:cs typeface="Arial"/>
              </a:rPr>
              <a:t>alternate </a:t>
            </a:r>
            <a:r>
              <a:rPr sz="1000" spc="-40" dirty="0">
                <a:latin typeface="Arial"/>
                <a:cs typeface="Arial"/>
              </a:rPr>
              <a:t>representation </a:t>
            </a:r>
            <a:r>
              <a:rPr sz="1000" spc="-30" dirty="0">
                <a:latin typeface="Arial"/>
                <a:cs typeface="Arial"/>
              </a:rPr>
              <a:t>(figures, tables) </a:t>
            </a:r>
            <a:r>
              <a:rPr sz="1000" spc="6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or</a:t>
            </a:r>
            <a:r>
              <a:rPr lang="en-US" sz="1000" dirty="0">
                <a:latin typeface="Arial"/>
                <a:cs typeface="Arial"/>
              </a:rPr>
              <a:t> </a:t>
            </a:r>
            <a:r>
              <a:rPr sz="1000" spc="-45" dirty="0">
                <a:latin typeface="Arial"/>
                <a:cs typeface="Arial"/>
              </a:rPr>
              <a:t>human-authored</a:t>
            </a:r>
            <a:r>
              <a:rPr sz="1000" spc="3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text?</a:t>
            </a:r>
            <a:endParaRPr sz="1000" dirty="0">
              <a:latin typeface="Arial"/>
              <a:cs typeface="Arial"/>
            </a:endParaRPr>
          </a:p>
          <a:p>
            <a:pPr marL="184150" marR="22860" indent="-171450">
              <a:lnSpc>
                <a:spcPct val="125299"/>
              </a:lnSpc>
              <a:spcBef>
                <a:spcPts val="15"/>
              </a:spcBef>
              <a:buFont typeface="Arial" panose="020B0604020202020204" pitchFamily="34" charset="0"/>
              <a:buChar char="•"/>
            </a:pPr>
            <a:r>
              <a:rPr sz="1050" spc="-70" dirty="0">
                <a:latin typeface="Arial"/>
                <a:cs typeface="Arial"/>
              </a:rPr>
              <a:t>Survey, </a:t>
            </a:r>
            <a:r>
              <a:rPr sz="1050" spc="-85" dirty="0">
                <a:latin typeface="Arial"/>
                <a:cs typeface="Arial"/>
              </a:rPr>
              <a:t>asked </a:t>
            </a:r>
            <a:r>
              <a:rPr sz="1050" spc="-35" dirty="0">
                <a:latin typeface="Arial"/>
                <a:cs typeface="Arial"/>
              </a:rPr>
              <a:t>linguists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35" dirty="0">
                <a:latin typeface="Arial"/>
                <a:cs typeface="Arial"/>
              </a:rPr>
              <a:t>non-linguists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15" dirty="0">
                <a:latin typeface="Arial"/>
                <a:cs typeface="Arial"/>
              </a:rPr>
              <a:t>their </a:t>
            </a:r>
            <a:r>
              <a:rPr sz="1050" spc="-70" dirty="0">
                <a:latin typeface="Arial"/>
                <a:cs typeface="Arial"/>
              </a:rPr>
              <a:t>preferences  </a:t>
            </a:r>
            <a:r>
              <a:rPr sz="1050" spc="-65" dirty="0">
                <a:latin typeface="Arial"/>
                <a:cs typeface="Arial"/>
              </a:rPr>
              <a:t>10  </a:t>
            </a:r>
            <a:r>
              <a:rPr sz="1050" spc="-55" dirty="0">
                <a:latin typeface="Arial"/>
                <a:cs typeface="Arial"/>
              </a:rPr>
              <a:t>questions  </a:t>
            </a:r>
            <a:r>
              <a:rPr sz="1050" spc="5" dirty="0">
                <a:latin typeface="Arial"/>
                <a:cs typeface="Arial"/>
              </a:rPr>
              <a:t>pitting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35" dirty="0">
                <a:latin typeface="Arial"/>
                <a:cs typeface="Arial"/>
              </a:rPr>
              <a:t>patterns </a:t>
            </a:r>
            <a:r>
              <a:rPr sz="1050" spc="-45" dirty="0">
                <a:latin typeface="Arial"/>
                <a:cs typeface="Arial"/>
              </a:rPr>
              <a:t>against </a:t>
            </a:r>
            <a:r>
              <a:rPr sz="1050" spc="-80" dirty="0">
                <a:latin typeface="Arial"/>
                <a:cs typeface="Arial"/>
              </a:rPr>
              <a:t>each </a:t>
            </a:r>
            <a:r>
              <a:rPr sz="1050" spc="15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other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 panose="020B0604020202020204" pitchFamily="34" charset="0"/>
              <a:buChar char="•"/>
            </a:pPr>
            <a:r>
              <a:rPr sz="1050" spc="-35" dirty="0">
                <a:latin typeface="Arial"/>
                <a:cs typeface="Arial"/>
              </a:rPr>
              <a:t>Online,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40" dirty="0">
                <a:latin typeface="Arial"/>
                <a:cs typeface="Arial"/>
              </a:rPr>
              <a:t>isiZulu-localised </a:t>
            </a:r>
            <a:r>
              <a:rPr sz="1050" spc="-55" dirty="0">
                <a:latin typeface="Arial"/>
                <a:cs typeface="Arial"/>
              </a:rPr>
              <a:t>version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60" dirty="0">
                <a:latin typeface="Arial"/>
                <a:cs typeface="Arial"/>
              </a:rPr>
              <a:t>Limesurvey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322698" y="3365112"/>
            <a:ext cx="23431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25" dirty="0">
                <a:latin typeface="Arial"/>
                <a:cs typeface="Arial"/>
              </a:rPr>
              <a:t>41/45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3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43569" y="308000"/>
            <a:ext cx="721360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80" dirty="0">
                <a:solidFill>
                  <a:srgbClr val="46AA78"/>
                </a:solidFill>
                <a:latin typeface="Arial"/>
                <a:cs typeface="Arial"/>
              </a:rPr>
              <a:t>Summary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0743" y="1209840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743" y="1743113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0743" y="2276386"/>
            <a:ext cx="160096" cy="160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50253" y="1193292"/>
            <a:ext cx="1504950" cy="1254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070" indent="-166370">
              <a:lnSpc>
                <a:spcPct val="100000"/>
              </a:lnSpc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15" dirty="0">
                <a:solidFill>
                  <a:srgbClr val="46AA78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ECF6F1"/>
              </a:buClr>
              <a:buFont typeface="Arial"/>
              <a:buAutoNum type="arabicPlain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ECF6F1"/>
              </a:buClr>
              <a:buFont typeface="Arial"/>
              <a:buAutoNum type="arabicPlain"/>
            </a:pPr>
            <a:endParaRPr sz="140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spcBef>
                <a:spcPts val="5"/>
              </a:spcBef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10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1050" spc="1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1050" spc="-45" dirty="0">
                <a:solidFill>
                  <a:srgbClr val="46AA78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ECF6F1"/>
              </a:buClr>
              <a:buFont typeface="Arial"/>
              <a:buAutoNum type="arabicPlain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ECF6F1"/>
              </a:buClr>
              <a:buFont typeface="Arial"/>
              <a:buAutoNum type="arabicPlain"/>
            </a:pPr>
            <a:endParaRPr sz="1400">
              <a:latin typeface="Times New Roman"/>
              <a:cs typeface="Times New Roman"/>
            </a:endParaRPr>
          </a:p>
          <a:p>
            <a:pPr marL="179070" indent="-166370">
              <a:lnSpc>
                <a:spcPct val="100000"/>
              </a:lnSpc>
              <a:buClr>
                <a:srgbClr val="ECF6F1"/>
              </a:buClr>
              <a:buSzPct val="76190"/>
              <a:buFont typeface="Arial"/>
              <a:buAutoNum type="arabicPlain"/>
              <a:tabLst>
                <a:tab pos="179705" algn="l"/>
              </a:tabLst>
            </a:pPr>
            <a:r>
              <a:rPr sz="1050" spc="-30" dirty="0">
                <a:solidFill>
                  <a:srgbClr val="46AA78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1050" spc="10" dirty="0">
                <a:solidFill>
                  <a:srgbClr val="46AA78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050" spc="-40" dirty="0">
                <a:solidFill>
                  <a:srgbClr val="46AA78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42</a:t>
            </a:r>
            <a:r>
              <a:rPr spc="50" dirty="0"/>
              <a:t>/45</a:t>
            </a:r>
          </a:p>
        </p:txBody>
      </p:sp>
      <p:sp>
        <p:nvSpPr>
          <p:cNvPr id="26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8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44167" y="308000"/>
            <a:ext cx="92011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0" dirty="0">
                <a:solidFill>
                  <a:srgbClr val="46AA78"/>
                </a:solidFill>
                <a:latin typeface="Arial"/>
                <a:cs typeface="Arial"/>
              </a:rPr>
              <a:t>References</a:t>
            </a:r>
            <a:r>
              <a:rPr sz="1400" spc="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7954" y="622038"/>
            <a:ext cx="101219" cy="13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868" y="622038"/>
            <a:ext cx="25304" cy="25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7954" y="622038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0" y="139174"/>
                </a:moveTo>
                <a:lnTo>
                  <a:pt x="101219" y="139174"/>
                </a:lnTo>
                <a:lnTo>
                  <a:pt x="101219" y="25304"/>
                </a:lnTo>
                <a:lnTo>
                  <a:pt x="75914" y="0"/>
                </a:lnTo>
                <a:lnTo>
                  <a:pt x="0" y="0"/>
                </a:lnTo>
                <a:lnTo>
                  <a:pt x="0" y="139174"/>
                </a:lnTo>
                <a:close/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0606" y="64101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62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3259" y="65999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3259" y="67264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0606" y="69162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0606" y="70427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0606" y="71693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0606" y="72958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4890" y="688461"/>
            <a:ext cx="31635" cy="44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3868" y="62203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04" y="25304"/>
                </a:moveTo>
                <a:lnTo>
                  <a:pt x="0" y="25304"/>
                </a:lnTo>
                <a:lnTo>
                  <a:pt x="0" y="0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7954" y="984750"/>
            <a:ext cx="101219" cy="13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868" y="984750"/>
            <a:ext cx="25304" cy="25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7954" y="984750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0" y="139174"/>
                </a:moveTo>
                <a:lnTo>
                  <a:pt x="101219" y="139174"/>
                </a:lnTo>
                <a:lnTo>
                  <a:pt x="101219" y="25304"/>
                </a:lnTo>
                <a:lnTo>
                  <a:pt x="75914" y="0"/>
                </a:lnTo>
                <a:lnTo>
                  <a:pt x="0" y="0"/>
                </a:lnTo>
                <a:lnTo>
                  <a:pt x="0" y="139174"/>
                </a:lnTo>
                <a:close/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0606" y="100372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62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3259" y="102270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3259" y="103535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0606" y="105433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0606" y="106699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0606" y="107964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0606" y="109229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4890" y="1051173"/>
            <a:ext cx="31635" cy="44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3868" y="98475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04" y="25304"/>
                </a:moveTo>
                <a:lnTo>
                  <a:pt x="0" y="25304"/>
                </a:lnTo>
                <a:lnTo>
                  <a:pt x="0" y="0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7954" y="1515356"/>
            <a:ext cx="101219" cy="13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3868" y="1515356"/>
            <a:ext cx="25304" cy="25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7954" y="1515356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0" y="139174"/>
                </a:moveTo>
                <a:lnTo>
                  <a:pt x="101219" y="139174"/>
                </a:lnTo>
                <a:lnTo>
                  <a:pt x="101219" y="25304"/>
                </a:lnTo>
                <a:lnTo>
                  <a:pt x="75914" y="0"/>
                </a:lnTo>
                <a:lnTo>
                  <a:pt x="0" y="0"/>
                </a:lnTo>
                <a:lnTo>
                  <a:pt x="0" y="139174"/>
                </a:lnTo>
                <a:close/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0606" y="1534335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62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3259" y="1553313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3259" y="156596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0606" y="158494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0606" y="159759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0606" y="161024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0606" y="162290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4890" y="1581779"/>
            <a:ext cx="31635" cy="44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3868" y="151535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04" y="25304"/>
                </a:moveTo>
                <a:lnTo>
                  <a:pt x="0" y="25304"/>
                </a:lnTo>
                <a:lnTo>
                  <a:pt x="0" y="0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7954" y="1962421"/>
            <a:ext cx="101219" cy="13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3868" y="1962421"/>
            <a:ext cx="25304" cy="25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7954" y="1962421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0" y="139174"/>
                </a:moveTo>
                <a:lnTo>
                  <a:pt x="101219" y="139174"/>
                </a:lnTo>
                <a:lnTo>
                  <a:pt x="101219" y="25304"/>
                </a:lnTo>
                <a:lnTo>
                  <a:pt x="75914" y="0"/>
                </a:lnTo>
                <a:lnTo>
                  <a:pt x="0" y="0"/>
                </a:lnTo>
                <a:lnTo>
                  <a:pt x="0" y="139174"/>
                </a:lnTo>
                <a:close/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0606" y="19814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62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3259" y="200037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3259" y="201303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0606" y="203200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0606" y="204466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0606" y="2057313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0606" y="206996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4890" y="2028845"/>
            <a:ext cx="31635" cy="44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3868" y="196242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04" y="25304"/>
                </a:moveTo>
                <a:lnTo>
                  <a:pt x="0" y="25304"/>
                </a:lnTo>
                <a:lnTo>
                  <a:pt x="0" y="0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7954" y="2320904"/>
            <a:ext cx="101219" cy="13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3868" y="2320904"/>
            <a:ext cx="25304" cy="25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7954" y="2320904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0" y="139174"/>
                </a:moveTo>
                <a:lnTo>
                  <a:pt x="101219" y="139174"/>
                </a:lnTo>
                <a:lnTo>
                  <a:pt x="101219" y="25304"/>
                </a:lnTo>
                <a:lnTo>
                  <a:pt x="75914" y="0"/>
                </a:lnTo>
                <a:lnTo>
                  <a:pt x="0" y="0"/>
                </a:lnTo>
                <a:lnTo>
                  <a:pt x="0" y="139174"/>
                </a:lnTo>
                <a:close/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0606" y="233988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62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3259" y="235886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3259" y="2371513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0606" y="239049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0606" y="240314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0606" y="241579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0606" y="242844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4890" y="2387328"/>
            <a:ext cx="31635" cy="44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3868" y="232090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04" y="25304"/>
                </a:moveTo>
                <a:lnTo>
                  <a:pt x="0" y="25304"/>
                </a:lnTo>
                <a:lnTo>
                  <a:pt x="0" y="0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97954" y="2770078"/>
            <a:ext cx="101219" cy="13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73868" y="2770078"/>
            <a:ext cx="25304" cy="25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97954" y="2770078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0" y="139174"/>
                </a:moveTo>
                <a:lnTo>
                  <a:pt x="101219" y="139174"/>
                </a:lnTo>
                <a:lnTo>
                  <a:pt x="101219" y="25304"/>
                </a:lnTo>
                <a:lnTo>
                  <a:pt x="75914" y="0"/>
                </a:lnTo>
                <a:lnTo>
                  <a:pt x="0" y="0"/>
                </a:lnTo>
                <a:lnTo>
                  <a:pt x="0" y="139174"/>
                </a:lnTo>
                <a:close/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0606" y="278905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62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3259" y="280803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3259" y="282068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0606" y="283966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0606" y="285231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0606" y="286497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0606" y="287762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4890" y="2836501"/>
            <a:ext cx="31635" cy="44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3868" y="277007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04" y="25304"/>
                </a:moveTo>
                <a:lnTo>
                  <a:pt x="0" y="25304"/>
                </a:lnTo>
                <a:lnTo>
                  <a:pt x="0" y="0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397906" y="666038"/>
            <a:ext cx="3841750" cy="2543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u="sng" spc="-5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u="sng" spc="-30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spc="65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Sonja </a:t>
            </a:r>
            <a:r>
              <a:rPr sz="600" spc="-5" dirty="0">
                <a:solidFill>
                  <a:srgbClr val="46AA78"/>
                </a:solidFill>
                <a:latin typeface="Arial"/>
                <a:cs typeface="Arial"/>
              </a:rPr>
              <a:t>E.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Bosch and Roald </a:t>
            </a:r>
            <a:r>
              <a:rPr sz="600" spc="6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46AA78"/>
                </a:solidFill>
                <a:latin typeface="Arial"/>
                <a:cs typeface="Arial"/>
              </a:rPr>
              <a:t>Eisele.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710"/>
              </a:lnSpc>
              <a:spcBef>
                <a:spcPts val="140"/>
              </a:spcBef>
            </a:pPr>
            <a:r>
              <a:rPr sz="600" dirty="0">
                <a:latin typeface="Arial"/>
                <a:cs typeface="Arial"/>
              </a:rPr>
              <a:t>The </a:t>
            </a:r>
            <a:r>
              <a:rPr sz="600" spc="-20" dirty="0">
                <a:latin typeface="Arial"/>
                <a:cs typeface="Arial"/>
              </a:rPr>
              <a:t>effectiveness  </a:t>
            </a:r>
            <a:r>
              <a:rPr sz="600" spc="5" dirty="0">
                <a:latin typeface="Arial"/>
                <a:cs typeface="Arial"/>
              </a:rPr>
              <a:t>of </a:t>
            </a:r>
            <a:r>
              <a:rPr sz="600" spc="-10" dirty="0">
                <a:latin typeface="Arial"/>
                <a:cs typeface="Arial"/>
              </a:rPr>
              <a:t>morphological </a:t>
            </a:r>
            <a:r>
              <a:rPr sz="600" spc="-20" dirty="0">
                <a:latin typeface="Arial"/>
                <a:cs typeface="Arial"/>
              </a:rPr>
              <a:t>rules </a:t>
            </a:r>
            <a:r>
              <a:rPr sz="600" dirty="0">
                <a:latin typeface="Arial"/>
                <a:cs typeface="Arial"/>
              </a:rPr>
              <a:t>for </a:t>
            </a:r>
            <a:r>
              <a:rPr sz="600" spc="-20" dirty="0">
                <a:latin typeface="Arial"/>
                <a:cs typeface="Arial"/>
              </a:rPr>
              <a:t>an  </a:t>
            </a:r>
            <a:r>
              <a:rPr sz="600" dirty="0">
                <a:latin typeface="Arial"/>
                <a:cs typeface="Arial"/>
              </a:rPr>
              <a:t>isiZulu </a:t>
            </a:r>
            <a:r>
              <a:rPr sz="600" spc="-10" dirty="0">
                <a:latin typeface="Arial"/>
                <a:cs typeface="Arial"/>
              </a:rPr>
              <a:t>spelling </a:t>
            </a:r>
            <a:r>
              <a:rPr sz="600" spc="85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checker.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710"/>
              </a:lnSpc>
            </a:pPr>
            <a:r>
              <a:rPr sz="600" i="1" spc="-5" dirty="0">
                <a:solidFill>
                  <a:srgbClr val="86C7A7"/>
                </a:solidFill>
                <a:latin typeface="Arial"/>
                <a:cs typeface="Arial"/>
              </a:rPr>
              <a:t>South </a:t>
            </a:r>
            <a:r>
              <a:rPr sz="600" i="1" dirty="0">
                <a:solidFill>
                  <a:srgbClr val="86C7A7"/>
                </a:solidFill>
                <a:latin typeface="Arial"/>
                <a:cs typeface="Arial"/>
              </a:rPr>
              <a:t>African </a:t>
            </a:r>
            <a:r>
              <a:rPr sz="600" i="1" spc="-5" dirty="0">
                <a:solidFill>
                  <a:srgbClr val="86C7A7"/>
                </a:solidFill>
                <a:latin typeface="Arial"/>
                <a:cs typeface="Arial"/>
              </a:rPr>
              <a:t>Journal </a:t>
            </a:r>
            <a:r>
              <a:rPr sz="600" i="1" spc="5" dirty="0">
                <a:solidFill>
                  <a:srgbClr val="86C7A7"/>
                </a:solidFill>
                <a:latin typeface="Arial"/>
                <a:cs typeface="Arial"/>
              </a:rPr>
              <a:t>of </a:t>
            </a:r>
            <a:r>
              <a:rPr sz="600" i="1" dirty="0">
                <a:solidFill>
                  <a:srgbClr val="86C7A7"/>
                </a:solidFill>
                <a:latin typeface="Arial"/>
                <a:cs typeface="Arial"/>
              </a:rPr>
              <a:t>African </a:t>
            </a:r>
            <a:r>
              <a:rPr sz="600" i="1" spc="-20" dirty="0">
                <a:solidFill>
                  <a:srgbClr val="86C7A7"/>
                </a:solidFill>
                <a:latin typeface="Arial"/>
                <a:cs typeface="Arial"/>
              </a:rPr>
              <a:t>Languages</a:t>
            </a:r>
            <a:r>
              <a:rPr sz="600" spc="-20" dirty="0">
                <a:solidFill>
                  <a:srgbClr val="86C7A7"/>
                </a:solidFill>
                <a:latin typeface="Arial"/>
                <a:cs typeface="Arial"/>
              </a:rPr>
              <a:t>,  </a:t>
            </a:r>
            <a:r>
              <a:rPr sz="600" spc="-5" dirty="0">
                <a:solidFill>
                  <a:srgbClr val="86C7A7"/>
                </a:solidFill>
                <a:latin typeface="Arial"/>
                <a:cs typeface="Arial"/>
              </a:rPr>
              <a:t>25(1):25–36, </a:t>
            </a:r>
            <a:r>
              <a:rPr sz="600" spc="80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2005.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00" u="sng" spc="-5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u="sng" spc="-30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spc="65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spc="30" dirty="0">
                <a:solidFill>
                  <a:srgbClr val="46AA78"/>
                </a:solidFill>
                <a:latin typeface="Arial"/>
                <a:cs typeface="Arial"/>
              </a:rPr>
              <a:t>M. </a:t>
            </a:r>
            <a:r>
              <a:rPr sz="600" spc="-10" dirty="0">
                <a:solidFill>
                  <a:srgbClr val="46AA78"/>
                </a:solidFill>
                <a:latin typeface="Arial"/>
                <a:cs typeface="Arial"/>
              </a:rPr>
              <a:t>Curland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600" spc="35" dirty="0">
                <a:solidFill>
                  <a:srgbClr val="46AA78"/>
                </a:solidFill>
                <a:latin typeface="Arial"/>
                <a:cs typeface="Arial"/>
              </a:rPr>
              <a:t>T.</a:t>
            </a:r>
            <a:r>
              <a:rPr sz="600" spc="10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Halpin.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710"/>
              </a:lnSpc>
              <a:spcBef>
                <a:spcPts val="140"/>
              </a:spcBef>
            </a:pPr>
            <a:r>
              <a:rPr sz="600" dirty="0">
                <a:latin typeface="Arial"/>
                <a:cs typeface="Arial"/>
              </a:rPr>
              <a:t>Model </a:t>
            </a:r>
            <a:r>
              <a:rPr sz="600" spc="-10" dirty="0">
                <a:latin typeface="Arial"/>
                <a:cs typeface="Arial"/>
              </a:rPr>
              <a:t>driven </a:t>
            </a:r>
            <a:r>
              <a:rPr sz="600" spc="-15" dirty="0">
                <a:latin typeface="Arial"/>
                <a:cs typeface="Arial"/>
              </a:rPr>
              <a:t>development </a:t>
            </a:r>
            <a:r>
              <a:rPr sz="600" spc="15" dirty="0">
                <a:latin typeface="Arial"/>
                <a:cs typeface="Arial"/>
              </a:rPr>
              <a:t>with </a:t>
            </a:r>
            <a:r>
              <a:rPr sz="600" spc="40" dirty="0">
                <a:latin typeface="Arial"/>
                <a:cs typeface="Arial"/>
              </a:rPr>
              <a:t> </a:t>
            </a:r>
            <a:r>
              <a:rPr sz="600" spc="10" dirty="0">
                <a:latin typeface="Arial"/>
                <a:cs typeface="Arial"/>
              </a:rPr>
              <a:t>NORMA.</a:t>
            </a:r>
            <a:endParaRPr sz="600">
              <a:latin typeface="Arial"/>
              <a:cs typeface="Arial"/>
            </a:endParaRPr>
          </a:p>
          <a:p>
            <a:pPr marL="208279" marR="129539">
              <a:lnSpc>
                <a:spcPts val="700"/>
              </a:lnSpc>
              <a:spcBef>
                <a:spcPts val="25"/>
              </a:spcBef>
            </a:pP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In </a:t>
            </a:r>
            <a:r>
              <a:rPr sz="600" i="1" spc="-20" dirty="0">
                <a:solidFill>
                  <a:srgbClr val="86C7A7"/>
                </a:solidFill>
                <a:latin typeface="Arial"/>
                <a:cs typeface="Arial"/>
              </a:rPr>
              <a:t>Proceedings </a:t>
            </a:r>
            <a:r>
              <a:rPr sz="600" i="1" spc="5" dirty="0">
                <a:solidFill>
                  <a:srgbClr val="86C7A7"/>
                </a:solidFill>
                <a:latin typeface="Arial"/>
                <a:cs typeface="Arial"/>
              </a:rPr>
              <a:t>of </a:t>
            </a:r>
            <a:r>
              <a:rPr sz="600" i="1" dirty="0">
                <a:solidFill>
                  <a:srgbClr val="86C7A7"/>
                </a:solidFill>
                <a:latin typeface="Arial"/>
                <a:cs typeface="Arial"/>
              </a:rPr>
              <a:t>the </a:t>
            </a:r>
            <a:r>
              <a:rPr sz="600" i="1" spc="5" dirty="0">
                <a:solidFill>
                  <a:srgbClr val="86C7A7"/>
                </a:solidFill>
                <a:latin typeface="Arial"/>
                <a:cs typeface="Arial"/>
              </a:rPr>
              <a:t>40th </a:t>
            </a:r>
            <a:r>
              <a:rPr sz="600" i="1" dirty="0">
                <a:solidFill>
                  <a:srgbClr val="86C7A7"/>
                </a:solidFill>
                <a:latin typeface="Arial"/>
                <a:cs typeface="Arial"/>
              </a:rPr>
              <a:t>International </a:t>
            </a:r>
            <a:r>
              <a:rPr sz="600" i="1" spc="-25" dirty="0">
                <a:solidFill>
                  <a:srgbClr val="86C7A7"/>
                </a:solidFill>
                <a:latin typeface="Arial"/>
                <a:cs typeface="Arial"/>
              </a:rPr>
              <a:t>Conference </a:t>
            </a:r>
            <a:r>
              <a:rPr sz="600" i="1" spc="-15" dirty="0">
                <a:solidFill>
                  <a:srgbClr val="86C7A7"/>
                </a:solidFill>
                <a:latin typeface="Arial"/>
                <a:cs typeface="Arial"/>
              </a:rPr>
              <a:t>on </a:t>
            </a:r>
            <a:r>
              <a:rPr sz="600" i="1" spc="-20" dirty="0">
                <a:solidFill>
                  <a:srgbClr val="86C7A7"/>
                </a:solidFill>
                <a:latin typeface="Arial"/>
                <a:cs typeface="Arial"/>
              </a:rPr>
              <a:t>System </a:t>
            </a:r>
            <a:r>
              <a:rPr sz="600" i="1" spc="-30" dirty="0">
                <a:solidFill>
                  <a:srgbClr val="86C7A7"/>
                </a:solidFill>
                <a:latin typeface="Arial"/>
                <a:cs typeface="Arial"/>
              </a:rPr>
              <a:t>Sciences </a:t>
            </a:r>
            <a:r>
              <a:rPr sz="600" i="1" spc="-5" dirty="0">
                <a:solidFill>
                  <a:srgbClr val="86C7A7"/>
                </a:solidFill>
                <a:latin typeface="Arial"/>
                <a:cs typeface="Arial"/>
              </a:rPr>
              <a:t>(HICSS-40)</a:t>
            </a:r>
            <a:r>
              <a:rPr sz="600" spc="-5" dirty="0">
                <a:solidFill>
                  <a:srgbClr val="86C7A7"/>
                </a:solidFill>
                <a:latin typeface="Arial"/>
                <a:cs typeface="Arial"/>
              </a:rPr>
              <a:t>, </a:t>
            </a:r>
            <a:r>
              <a:rPr sz="600" spc="-35" dirty="0">
                <a:solidFill>
                  <a:srgbClr val="86C7A7"/>
                </a:solidFill>
                <a:latin typeface="Arial"/>
                <a:cs typeface="Arial"/>
              </a:rPr>
              <a:t>pages </a:t>
            </a:r>
            <a:r>
              <a:rPr sz="600" spc="-20" dirty="0">
                <a:solidFill>
                  <a:srgbClr val="86C7A7"/>
                </a:solidFill>
                <a:latin typeface="Arial"/>
                <a:cs typeface="Arial"/>
              </a:rPr>
              <a:t>286a–286a. 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IEEE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Computer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Society,</a:t>
            </a:r>
            <a:r>
              <a:rPr sz="600" spc="120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2007.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675"/>
              </a:lnSpc>
            </a:pPr>
            <a:r>
              <a:rPr sz="600" spc="-25" dirty="0">
                <a:solidFill>
                  <a:srgbClr val="86C7A7"/>
                </a:solidFill>
                <a:latin typeface="Arial"/>
                <a:cs typeface="Arial"/>
              </a:rPr>
              <a:t>Los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Alamitos,</a:t>
            </a:r>
            <a:r>
              <a:rPr sz="600" spc="90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Hawaii.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600" u="sng" spc="-5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u="sng" spc="-30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spc="65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46AA78"/>
                </a:solidFill>
                <a:latin typeface="Arial"/>
                <a:cs typeface="Arial"/>
              </a:rPr>
              <a:t>Enrico </a:t>
            </a:r>
            <a:r>
              <a:rPr sz="600" spc="-10" dirty="0">
                <a:solidFill>
                  <a:srgbClr val="46AA78"/>
                </a:solidFill>
                <a:latin typeface="Arial"/>
                <a:cs typeface="Arial"/>
              </a:rPr>
              <a:t>Franconi,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Paolo </a:t>
            </a:r>
            <a:r>
              <a:rPr sz="600" spc="-10" dirty="0">
                <a:solidFill>
                  <a:srgbClr val="46AA78"/>
                </a:solidFill>
                <a:latin typeface="Arial"/>
                <a:cs typeface="Arial"/>
              </a:rPr>
              <a:t>Guagliardo,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600" spc="-5" dirty="0">
                <a:solidFill>
                  <a:srgbClr val="46AA78"/>
                </a:solidFill>
                <a:latin typeface="Arial"/>
                <a:cs typeface="Arial"/>
              </a:rPr>
              <a:t>Marco  </a:t>
            </a:r>
            <a:r>
              <a:rPr sz="600" spc="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Trevisan.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710"/>
              </a:lnSpc>
              <a:spcBef>
                <a:spcPts val="140"/>
              </a:spcBef>
            </a:pPr>
            <a:r>
              <a:rPr sz="600" spc="5" dirty="0">
                <a:latin typeface="Arial"/>
                <a:cs typeface="Arial"/>
              </a:rPr>
              <a:t>An intelligent </a:t>
            </a:r>
            <a:r>
              <a:rPr sz="600" spc="-15" dirty="0">
                <a:latin typeface="Arial"/>
                <a:cs typeface="Arial"/>
              </a:rPr>
              <a:t>query </a:t>
            </a:r>
            <a:r>
              <a:rPr sz="600" spc="-5" dirty="0">
                <a:latin typeface="Arial"/>
                <a:cs typeface="Arial"/>
              </a:rPr>
              <a:t>interface </a:t>
            </a:r>
            <a:r>
              <a:rPr sz="600" spc="-30" dirty="0">
                <a:latin typeface="Arial"/>
                <a:cs typeface="Arial"/>
              </a:rPr>
              <a:t>based  </a:t>
            </a:r>
            <a:r>
              <a:rPr sz="600" spc="-15" dirty="0">
                <a:latin typeface="Arial"/>
                <a:cs typeface="Arial"/>
              </a:rPr>
              <a:t>on </a:t>
            </a:r>
            <a:r>
              <a:rPr sz="600" dirty="0">
                <a:latin typeface="Arial"/>
                <a:cs typeface="Arial"/>
              </a:rPr>
              <a:t>ontology </a:t>
            </a:r>
            <a:r>
              <a:rPr sz="600" spc="7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navigation.</a:t>
            </a:r>
            <a:endParaRPr sz="600">
              <a:latin typeface="Arial"/>
              <a:cs typeface="Arial"/>
            </a:endParaRPr>
          </a:p>
          <a:p>
            <a:pPr marL="208279" marR="723265">
              <a:lnSpc>
                <a:spcPts val="700"/>
              </a:lnSpc>
              <a:spcBef>
                <a:spcPts val="25"/>
              </a:spcBef>
            </a:pP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In </a:t>
            </a:r>
            <a:r>
              <a:rPr sz="600" i="1" spc="-15" dirty="0">
                <a:solidFill>
                  <a:srgbClr val="86C7A7"/>
                </a:solidFill>
                <a:latin typeface="Arial"/>
                <a:cs typeface="Arial"/>
              </a:rPr>
              <a:t>Workshop on </a:t>
            </a:r>
            <a:r>
              <a:rPr sz="600" i="1" spc="-10" dirty="0">
                <a:solidFill>
                  <a:srgbClr val="86C7A7"/>
                </a:solidFill>
                <a:latin typeface="Arial"/>
                <a:cs typeface="Arial"/>
              </a:rPr>
              <a:t>Visual Interfaces </a:t>
            </a:r>
            <a:r>
              <a:rPr sz="600" i="1" spc="20" dirty="0">
                <a:solidFill>
                  <a:srgbClr val="86C7A7"/>
                </a:solidFill>
                <a:latin typeface="Arial"/>
                <a:cs typeface="Arial"/>
              </a:rPr>
              <a:t>to </a:t>
            </a:r>
            <a:r>
              <a:rPr sz="600" i="1" dirty="0">
                <a:solidFill>
                  <a:srgbClr val="86C7A7"/>
                </a:solidFill>
                <a:latin typeface="Arial"/>
                <a:cs typeface="Arial"/>
              </a:rPr>
              <a:t>the </a:t>
            </a:r>
            <a:r>
              <a:rPr sz="600" i="1" spc="-10" dirty="0">
                <a:solidFill>
                  <a:srgbClr val="86C7A7"/>
                </a:solidFill>
                <a:latin typeface="Arial"/>
                <a:cs typeface="Arial"/>
              </a:rPr>
              <a:t>Social </a:t>
            </a:r>
            <a:r>
              <a:rPr sz="600" i="1" spc="-15" dirty="0">
                <a:solidFill>
                  <a:srgbClr val="86C7A7"/>
                </a:solidFill>
                <a:latin typeface="Arial"/>
                <a:cs typeface="Arial"/>
              </a:rPr>
              <a:t>and </a:t>
            </a:r>
            <a:r>
              <a:rPr sz="600" i="1" spc="-10" dirty="0">
                <a:solidFill>
                  <a:srgbClr val="86C7A7"/>
                </a:solidFill>
                <a:latin typeface="Arial"/>
                <a:cs typeface="Arial"/>
              </a:rPr>
              <a:t>Semantic </a:t>
            </a:r>
            <a:r>
              <a:rPr sz="600" i="1" spc="-15" dirty="0">
                <a:solidFill>
                  <a:srgbClr val="86C7A7"/>
                </a:solidFill>
                <a:latin typeface="Arial"/>
                <a:cs typeface="Arial"/>
              </a:rPr>
              <a:t>Web </a:t>
            </a:r>
            <a:r>
              <a:rPr sz="600" i="1" spc="5" dirty="0">
                <a:solidFill>
                  <a:srgbClr val="86C7A7"/>
                </a:solidFill>
                <a:latin typeface="Arial"/>
                <a:cs typeface="Arial"/>
              </a:rPr>
              <a:t>(VISSW’10)</a:t>
            </a:r>
            <a:r>
              <a:rPr sz="600" spc="5" dirty="0">
                <a:solidFill>
                  <a:srgbClr val="86C7A7"/>
                </a:solidFill>
                <a:latin typeface="Arial"/>
                <a:cs typeface="Arial"/>
              </a:rPr>
              <a:t>,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2010. 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Hong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Kong, </a:t>
            </a:r>
            <a:r>
              <a:rPr sz="600" spc="-20" dirty="0">
                <a:solidFill>
                  <a:srgbClr val="86C7A7"/>
                </a:solidFill>
                <a:latin typeface="Arial"/>
                <a:cs typeface="Arial"/>
              </a:rPr>
              <a:t>February</a:t>
            </a:r>
            <a:r>
              <a:rPr sz="600" spc="114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2010.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600" u="sng" spc="-5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u="sng" spc="-30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spc="65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Norbert </a:t>
            </a:r>
            <a:r>
              <a:rPr sz="600" spc="-5" dirty="0">
                <a:solidFill>
                  <a:srgbClr val="46AA78"/>
                </a:solidFill>
                <a:latin typeface="Arial"/>
                <a:cs typeface="Arial"/>
              </a:rPr>
              <a:t>E. </a:t>
            </a:r>
            <a:r>
              <a:rPr sz="600" spc="-20" dirty="0">
                <a:solidFill>
                  <a:srgbClr val="46AA78"/>
                </a:solidFill>
                <a:latin typeface="Arial"/>
                <a:cs typeface="Arial"/>
              </a:rPr>
              <a:t>Fuchs, </a:t>
            </a:r>
            <a:r>
              <a:rPr sz="600" spc="-10" dirty="0">
                <a:solidFill>
                  <a:srgbClr val="46AA78"/>
                </a:solidFill>
                <a:latin typeface="Arial"/>
                <a:cs typeface="Arial"/>
              </a:rPr>
              <a:t>Kaarel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Kaljurand,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and Tobias  </a:t>
            </a:r>
            <a:r>
              <a:rPr sz="600" spc="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46AA78"/>
                </a:solidFill>
                <a:latin typeface="Arial"/>
                <a:cs typeface="Arial"/>
              </a:rPr>
              <a:t>Kuhn.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710"/>
              </a:lnSpc>
              <a:spcBef>
                <a:spcPts val="140"/>
              </a:spcBef>
            </a:pPr>
            <a:r>
              <a:rPr sz="600" spc="-20" dirty="0">
                <a:latin typeface="Arial"/>
                <a:cs typeface="Arial"/>
              </a:rPr>
              <a:t>Discourse </a:t>
            </a:r>
            <a:r>
              <a:rPr sz="600" spc="-15" dirty="0">
                <a:latin typeface="Arial"/>
                <a:cs typeface="Arial"/>
              </a:rPr>
              <a:t>Representation </a:t>
            </a:r>
            <a:r>
              <a:rPr sz="600" spc="-5" dirty="0">
                <a:latin typeface="Arial"/>
                <a:cs typeface="Arial"/>
              </a:rPr>
              <a:t>Structures </a:t>
            </a:r>
            <a:r>
              <a:rPr sz="600" dirty="0">
                <a:latin typeface="Arial"/>
                <a:cs typeface="Arial"/>
              </a:rPr>
              <a:t>for </a:t>
            </a:r>
            <a:r>
              <a:rPr sz="600" spc="-20" dirty="0">
                <a:latin typeface="Arial"/>
                <a:cs typeface="Arial"/>
              </a:rPr>
              <a:t>ACE  </a:t>
            </a:r>
            <a:r>
              <a:rPr sz="600" spc="-5" dirty="0">
                <a:latin typeface="Arial"/>
                <a:cs typeface="Arial"/>
              </a:rPr>
              <a:t> 6.6.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710"/>
              </a:lnSpc>
            </a:pP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Technical </a:t>
            </a:r>
            <a:r>
              <a:rPr sz="600" spc="-5" dirty="0">
                <a:solidFill>
                  <a:srgbClr val="86C7A7"/>
                </a:solidFill>
                <a:latin typeface="Arial"/>
                <a:cs typeface="Arial"/>
              </a:rPr>
              <a:t>Report ifi-2010.0010,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Department </a:t>
            </a:r>
            <a:r>
              <a:rPr sz="600" spc="5" dirty="0">
                <a:solidFill>
                  <a:srgbClr val="86C7A7"/>
                </a:solidFill>
                <a:latin typeface="Arial"/>
                <a:cs typeface="Arial"/>
              </a:rPr>
              <a:t>of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Informatics, </a:t>
            </a:r>
            <a:r>
              <a:rPr sz="600" spc="-5" dirty="0">
                <a:solidFill>
                  <a:srgbClr val="86C7A7"/>
                </a:solidFill>
                <a:latin typeface="Arial"/>
                <a:cs typeface="Arial"/>
              </a:rPr>
              <a:t>University </a:t>
            </a:r>
            <a:r>
              <a:rPr sz="600" spc="5" dirty="0">
                <a:solidFill>
                  <a:srgbClr val="86C7A7"/>
                </a:solidFill>
                <a:latin typeface="Arial"/>
                <a:cs typeface="Arial"/>
              </a:rPr>
              <a:t>of Zurich, Zurich, </a:t>
            </a:r>
            <a:r>
              <a:rPr sz="600" spc="-5" dirty="0">
                <a:solidFill>
                  <a:srgbClr val="86C7A7"/>
                </a:solidFill>
                <a:latin typeface="Arial"/>
                <a:cs typeface="Arial"/>
              </a:rPr>
              <a:t>Switzerland,   </a:t>
            </a:r>
            <a:r>
              <a:rPr sz="600" spc="10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2010.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00" u="sng" spc="-5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u="sng" spc="-30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spc="65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Mustafa </a:t>
            </a:r>
            <a:r>
              <a:rPr sz="600" spc="-10" dirty="0">
                <a:solidFill>
                  <a:srgbClr val="46AA78"/>
                </a:solidFill>
                <a:latin typeface="Arial"/>
                <a:cs typeface="Arial"/>
              </a:rPr>
              <a:t>Jarrar,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C.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Maria Keet,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and Paolo  </a:t>
            </a:r>
            <a:r>
              <a:rPr sz="600" spc="7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46AA78"/>
                </a:solidFill>
                <a:latin typeface="Arial"/>
                <a:cs typeface="Arial"/>
              </a:rPr>
              <a:t>Dongilli.</a:t>
            </a:r>
            <a:endParaRPr sz="600">
              <a:latin typeface="Arial"/>
              <a:cs typeface="Arial"/>
            </a:endParaRPr>
          </a:p>
          <a:p>
            <a:pPr marL="208279" marR="864235">
              <a:lnSpc>
                <a:spcPts val="700"/>
              </a:lnSpc>
              <a:spcBef>
                <a:spcPts val="180"/>
              </a:spcBef>
            </a:pPr>
            <a:r>
              <a:rPr sz="600" spc="10" dirty="0">
                <a:latin typeface="Arial"/>
                <a:cs typeface="Arial"/>
              </a:rPr>
              <a:t>Multilingual </a:t>
            </a:r>
            <a:r>
              <a:rPr sz="600" spc="-5" dirty="0">
                <a:latin typeface="Arial"/>
                <a:cs typeface="Arial"/>
              </a:rPr>
              <a:t>verbalization </a:t>
            </a:r>
            <a:r>
              <a:rPr sz="600" spc="5" dirty="0">
                <a:latin typeface="Arial"/>
                <a:cs typeface="Arial"/>
              </a:rPr>
              <a:t>of </a:t>
            </a:r>
            <a:r>
              <a:rPr sz="600" spc="10" dirty="0">
                <a:latin typeface="Arial"/>
                <a:cs typeface="Arial"/>
              </a:rPr>
              <a:t>ORM </a:t>
            </a:r>
            <a:r>
              <a:rPr sz="600" spc="-10" dirty="0">
                <a:latin typeface="Arial"/>
                <a:cs typeface="Arial"/>
              </a:rPr>
              <a:t>conceptual </a:t>
            </a:r>
            <a:r>
              <a:rPr sz="600" spc="-20" dirty="0">
                <a:latin typeface="Arial"/>
                <a:cs typeface="Arial"/>
              </a:rPr>
              <a:t>models </a:t>
            </a:r>
            <a:r>
              <a:rPr sz="600" spc="-15" dirty="0">
                <a:latin typeface="Arial"/>
                <a:cs typeface="Arial"/>
              </a:rPr>
              <a:t>and </a:t>
            </a:r>
            <a:r>
              <a:rPr sz="600" spc="-10" dirty="0">
                <a:latin typeface="Arial"/>
                <a:cs typeface="Arial"/>
              </a:rPr>
              <a:t>axiomatized ontologies.  </a:t>
            </a:r>
            <a:r>
              <a:rPr sz="600" spc="-5" dirty="0">
                <a:solidFill>
                  <a:srgbClr val="86C7A7"/>
                </a:solidFill>
                <a:latin typeface="Arial"/>
                <a:cs typeface="Arial"/>
              </a:rPr>
              <a:t>Starlab technical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report, Vrije Universiteit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Brussel, </a:t>
            </a:r>
            <a:r>
              <a:rPr sz="600" spc="-5" dirty="0">
                <a:solidFill>
                  <a:srgbClr val="86C7A7"/>
                </a:solidFill>
                <a:latin typeface="Arial"/>
                <a:cs typeface="Arial"/>
              </a:rPr>
              <a:t>Belgium, </a:t>
            </a:r>
            <a:r>
              <a:rPr sz="600" spc="-20" dirty="0">
                <a:solidFill>
                  <a:srgbClr val="86C7A7"/>
                </a:solidFill>
                <a:latin typeface="Arial"/>
                <a:cs typeface="Arial"/>
              </a:rPr>
              <a:t>February   </a:t>
            </a:r>
            <a:r>
              <a:rPr sz="600" spc="10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2006.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675"/>
              </a:lnSpc>
            </a:pPr>
            <a:r>
              <a:rPr sz="600" spc="-5" dirty="0">
                <a:solidFill>
                  <a:srgbClr val="86C7A7"/>
                </a:solidFill>
                <a:latin typeface="Arial"/>
                <a:cs typeface="Arial"/>
              </a:rPr>
              <a:t>URL</a:t>
            </a:r>
            <a:r>
              <a:rPr sz="600" spc="105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45" dirty="0">
                <a:solidFill>
                  <a:srgbClr val="86C7A7"/>
                </a:solidFill>
                <a:latin typeface="Courier New"/>
                <a:cs typeface="Courier New"/>
                <a:hlinkClick r:id="rId6"/>
              </a:rPr>
              <a:t>http://www.meteck.org/files/ORMmultiverb_JKD.pdf</a:t>
            </a:r>
            <a:r>
              <a:rPr sz="600" spc="-45" dirty="0">
                <a:solidFill>
                  <a:srgbClr val="86C7A7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00" u="sng" spc="-5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u="sng" spc="-30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spc="65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C. </a:t>
            </a:r>
            <a:r>
              <a:rPr sz="600" spc="30" dirty="0">
                <a:solidFill>
                  <a:srgbClr val="46AA78"/>
                </a:solidFill>
                <a:latin typeface="Arial"/>
                <a:cs typeface="Arial"/>
              </a:rPr>
              <a:t>M. </a:t>
            </a:r>
            <a:r>
              <a:rPr sz="600" spc="-5" dirty="0">
                <a:solidFill>
                  <a:srgbClr val="46AA78"/>
                </a:solidFill>
                <a:latin typeface="Arial"/>
                <a:cs typeface="Arial"/>
              </a:rPr>
              <a:t>Keet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600" spc="10" dirty="0">
                <a:solidFill>
                  <a:srgbClr val="46AA78"/>
                </a:solidFill>
                <a:latin typeface="Arial"/>
                <a:cs typeface="Arial"/>
              </a:rPr>
              <a:t>L.</a:t>
            </a:r>
            <a:r>
              <a:rPr sz="600" spc="18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Khumalo.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710"/>
              </a:lnSpc>
              <a:spcBef>
                <a:spcPts val="140"/>
              </a:spcBef>
            </a:pPr>
            <a:r>
              <a:rPr sz="600" spc="-15" dirty="0">
                <a:latin typeface="Arial"/>
                <a:cs typeface="Arial"/>
              </a:rPr>
              <a:t>Toward </a:t>
            </a:r>
            <a:r>
              <a:rPr sz="600" spc="-30" dirty="0">
                <a:latin typeface="Arial"/>
                <a:cs typeface="Arial"/>
              </a:rPr>
              <a:t>a  </a:t>
            </a:r>
            <a:r>
              <a:rPr sz="600" spc="-5" dirty="0">
                <a:latin typeface="Arial"/>
                <a:cs typeface="Arial"/>
              </a:rPr>
              <a:t>knowledge-to-text </a:t>
            </a:r>
            <a:r>
              <a:rPr sz="600" dirty="0">
                <a:latin typeface="Arial"/>
                <a:cs typeface="Arial"/>
              </a:rPr>
              <a:t>controlled natural </a:t>
            </a:r>
            <a:r>
              <a:rPr sz="600" spc="-20" dirty="0">
                <a:latin typeface="Arial"/>
                <a:cs typeface="Arial"/>
              </a:rPr>
              <a:t>language </a:t>
            </a:r>
            <a:r>
              <a:rPr sz="600" spc="5" dirty="0">
                <a:latin typeface="Arial"/>
                <a:cs typeface="Arial"/>
              </a:rPr>
              <a:t>of </a:t>
            </a:r>
            <a:r>
              <a:rPr sz="600" spc="12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isiZulu.</a:t>
            </a:r>
            <a:endParaRPr sz="600">
              <a:latin typeface="Arial"/>
              <a:cs typeface="Arial"/>
            </a:endParaRPr>
          </a:p>
          <a:p>
            <a:pPr marL="208279" marR="1645285">
              <a:lnSpc>
                <a:spcPts val="700"/>
              </a:lnSpc>
              <a:spcBef>
                <a:spcPts val="25"/>
              </a:spcBef>
            </a:pPr>
            <a:r>
              <a:rPr sz="600" i="1" spc="-20" dirty="0">
                <a:solidFill>
                  <a:srgbClr val="86C7A7"/>
                </a:solidFill>
                <a:latin typeface="Arial"/>
                <a:cs typeface="Arial"/>
              </a:rPr>
              <a:t>Language </a:t>
            </a:r>
            <a:r>
              <a:rPr sz="600" i="1" spc="-30" dirty="0">
                <a:solidFill>
                  <a:srgbClr val="86C7A7"/>
                </a:solidFill>
                <a:latin typeface="Arial"/>
                <a:cs typeface="Arial"/>
              </a:rPr>
              <a:t>Resources </a:t>
            </a:r>
            <a:r>
              <a:rPr sz="600" i="1" spc="-15" dirty="0">
                <a:solidFill>
                  <a:srgbClr val="86C7A7"/>
                </a:solidFill>
                <a:latin typeface="Arial"/>
                <a:cs typeface="Arial"/>
              </a:rPr>
              <a:t>and </a:t>
            </a:r>
            <a:r>
              <a:rPr sz="600" i="1" spc="-5" dirty="0">
                <a:solidFill>
                  <a:srgbClr val="86C7A7"/>
                </a:solidFill>
                <a:latin typeface="Arial"/>
                <a:cs typeface="Arial"/>
              </a:rPr>
              <a:t>Evaluation</a:t>
            </a:r>
            <a:r>
              <a:rPr sz="600" spc="-5" dirty="0">
                <a:solidFill>
                  <a:srgbClr val="86C7A7"/>
                </a:solidFill>
                <a:latin typeface="Arial"/>
                <a:cs typeface="Arial"/>
              </a:rPr>
              <a:t>, 51(1):131–157,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2017. 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doi:</a:t>
            </a:r>
            <a:r>
              <a:rPr sz="600" spc="55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70" dirty="0">
                <a:solidFill>
                  <a:srgbClr val="86C7A7"/>
                </a:solidFill>
                <a:latin typeface="Times New Roman"/>
                <a:cs typeface="Times New Roman"/>
              </a:rPr>
              <a:t>10.1007/s10579-016-9340-0</a:t>
            </a:r>
            <a:r>
              <a:rPr sz="600" spc="70" dirty="0">
                <a:solidFill>
                  <a:srgbClr val="86C7A7"/>
                </a:solidFill>
                <a:latin typeface="Arial"/>
                <a:cs typeface="Arial"/>
              </a:rPr>
              <a:t>.</a:t>
            </a:r>
            <a:endParaRPr sz="600">
              <a:latin typeface="Arial"/>
              <a:cs typeface="Arial"/>
            </a:endParaRPr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43</a:t>
            </a:r>
            <a:r>
              <a:rPr spc="50" dirty="0"/>
              <a:t>/45</a:t>
            </a:r>
          </a:p>
        </p:txBody>
      </p:sp>
      <p:sp>
        <p:nvSpPr>
          <p:cNvPr id="95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96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97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17433" y="308000"/>
            <a:ext cx="973455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0" dirty="0">
                <a:solidFill>
                  <a:srgbClr val="46AA78"/>
                </a:solidFill>
                <a:latin typeface="Arial"/>
                <a:cs typeface="Arial"/>
              </a:rPr>
              <a:t>References</a:t>
            </a:r>
            <a:r>
              <a:rPr sz="1400" spc="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10" dirty="0">
                <a:solidFill>
                  <a:srgbClr val="46AA78"/>
                </a:solidFill>
                <a:latin typeface="Arial"/>
                <a:cs typeface="Arial"/>
              </a:rPr>
              <a:t>II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7954" y="744784"/>
            <a:ext cx="101219" cy="13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868" y="744784"/>
            <a:ext cx="25304" cy="25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7954" y="744784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0" y="139174"/>
                </a:moveTo>
                <a:lnTo>
                  <a:pt x="101219" y="139174"/>
                </a:lnTo>
                <a:lnTo>
                  <a:pt x="101219" y="25304"/>
                </a:lnTo>
                <a:lnTo>
                  <a:pt x="75914" y="0"/>
                </a:lnTo>
                <a:lnTo>
                  <a:pt x="0" y="0"/>
                </a:lnTo>
                <a:lnTo>
                  <a:pt x="0" y="139174"/>
                </a:lnTo>
                <a:close/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0606" y="763762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62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3259" y="78274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3259" y="795393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0606" y="81437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0606" y="827023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0606" y="83967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0606" y="85232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4890" y="811207"/>
            <a:ext cx="31635" cy="44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3868" y="74478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04" y="25304"/>
                </a:moveTo>
                <a:lnTo>
                  <a:pt x="0" y="25304"/>
                </a:lnTo>
                <a:lnTo>
                  <a:pt x="0" y="0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7954" y="1280419"/>
            <a:ext cx="101219" cy="13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868" y="1280419"/>
            <a:ext cx="25304" cy="25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7954" y="1280419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0" y="139174"/>
                </a:moveTo>
                <a:lnTo>
                  <a:pt x="101219" y="139174"/>
                </a:lnTo>
                <a:lnTo>
                  <a:pt x="101219" y="25304"/>
                </a:lnTo>
                <a:lnTo>
                  <a:pt x="75914" y="0"/>
                </a:lnTo>
                <a:lnTo>
                  <a:pt x="0" y="0"/>
                </a:lnTo>
                <a:lnTo>
                  <a:pt x="0" y="139174"/>
                </a:lnTo>
                <a:close/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0606" y="129939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62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3259" y="13183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3259" y="133102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0606" y="135000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0606" y="136265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0606" y="137531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0606" y="1387963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4890" y="1346842"/>
            <a:ext cx="31635" cy="44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3868" y="1280419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04" y="25304"/>
                </a:moveTo>
                <a:lnTo>
                  <a:pt x="0" y="25304"/>
                </a:lnTo>
                <a:lnTo>
                  <a:pt x="0" y="0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7954" y="1816041"/>
            <a:ext cx="101219" cy="13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3868" y="1816041"/>
            <a:ext cx="25304" cy="25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97954" y="1816041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0" y="139174"/>
                </a:moveTo>
                <a:lnTo>
                  <a:pt x="101219" y="139174"/>
                </a:lnTo>
                <a:lnTo>
                  <a:pt x="101219" y="25304"/>
                </a:lnTo>
                <a:lnTo>
                  <a:pt x="75914" y="0"/>
                </a:lnTo>
                <a:lnTo>
                  <a:pt x="0" y="0"/>
                </a:lnTo>
                <a:lnTo>
                  <a:pt x="0" y="139174"/>
                </a:lnTo>
                <a:close/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0606" y="183502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62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3259" y="185399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3259" y="186665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0606" y="188562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0606" y="189828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10606" y="1910933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0606" y="192358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4890" y="1882465"/>
            <a:ext cx="31635" cy="44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3868" y="181604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04" y="25304"/>
                </a:moveTo>
                <a:lnTo>
                  <a:pt x="0" y="25304"/>
                </a:lnTo>
                <a:lnTo>
                  <a:pt x="0" y="0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7954" y="2178741"/>
            <a:ext cx="101219" cy="13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73868" y="2178741"/>
            <a:ext cx="25304" cy="25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7954" y="2178741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0" y="139174"/>
                </a:moveTo>
                <a:lnTo>
                  <a:pt x="101219" y="139174"/>
                </a:lnTo>
                <a:lnTo>
                  <a:pt x="101219" y="25304"/>
                </a:lnTo>
                <a:lnTo>
                  <a:pt x="75914" y="0"/>
                </a:lnTo>
                <a:lnTo>
                  <a:pt x="0" y="0"/>
                </a:lnTo>
                <a:lnTo>
                  <a:pt x="0" y="139174"/>
                </a:lnTo>
                <a:close/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0606" y="219771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62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3259" y="221669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3259" y="222934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0606" y="224832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0606" y="226098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0606" y="227363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0606" y="2286285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4890" y="2245164"/>
            <a:ext cx="31635" cy="44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3868" y="217874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04" y="25304"/>
                </a:moveTo>
                <a:lnTo>
                  <a:pt x="0" y="25304"/>
                </a:lnTo>
                <a:lnTo>
                  <a:pt x="0" y="0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97954" y="2541453"/>
            <a:ext cx="101219" cy="13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73868" y="2541453"/>
            <a:ext cx="25304" cy="25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7954" y="2541453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0" y="139174"/>
                </a:moveTo>
                <a:lnTo>
                  <a:pt x="101219" y="139174"/>
                </a:lnTo>
                <a:lnTo>
                  <a:pt x="101219" y="25304"/>
                </a:lnTo>
                <a:lnTo>
                  <a:pt x="75914" y="0"/>
                </a:lnTo>
                <a:lnTo>
                  <a:pt x="0" y="0"/>
                </a:lnTo>
                <a:lnTo>
                  <a:pt x="0" y="139174"/>
                </a:lnTo>
                <a:close/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0606" y="256043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62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3259" y="257940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23259" y="2592062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10606" y="261104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0606" y="262369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0606" y="263634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0606" y="264899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4890" y="2607876"/>
            <a:ext cx="31635" cy="44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3868" y="254145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04" y="25304"/>
                </a:moveTo>
                <a:lnTo>
                  <a:pt x="0" y="25304"/>
                </a:lnTo>
                <a:lnTo>
                  <a:pt x="0" y="0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97906" y="788784"/>
            <a:ext cx="3773170" cy="228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u="sng" spc="-5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u="sng" spc="-30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spc="65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C.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Maria </a:t>
            </a:r>
            <a:r>
              <a:rPr sz="600" spc="-5" dirty="0">
                <a:solidFill>
                  <a:srgbClr val="46AA78"/>
                </a:solidFill>
                <a:latin typeface="Arial"/>
                <a:cs typeface="Arial"/>
              </a:rPr>
              <a:t>Keet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and Langa </a:t>
            </a:r>
            <a:r>
              <a:rPr sz="600" spc="6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Khumalo.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710"/>
              </a:lnSpc>
              <a:spcBef>
                <a:spcPts val="140"/>
              </a:spcBef>
            </a:pPr>
            <a:r>
              <a:rPr sz="600" spc="-15" dirty="0">
                <a:latin typeface="Arial"/>
                <a:cs typeface="Arial"/>
              </a:rPr>
              <a:t>Toward </a:t>
            </a:r>
            <a:r>
              <a:rPr sz="600" spc="-10" dirty="0">
                <a:latin typeface="Arial"/>
                <a:cs typeface="Arial"/>
              </a:rPr>
              <a:t>verbalizing </a:t>
            </a:r>
            <a:r>
              <a:rPr sz="600" spc="-5" dirty="0">
                <a:latin typeface="Arial"/>
                <a:cs typeface="Arial"/>
              </a:rPr>
              <a:t>logical </a:t>
            </a:r>
            <a:r>
              <a:rPr sz="600" spc="-15" dirty="0">
                <a:latin typeface="Arial"/>
                <a:cs typeface="Arial"/>
              </a:rPr>
              <a:t>theories </a:t>
            </a:r>
            <a:r>
              <a:rPr sz="600" spc="5" dirty="0">
                <a:latin typeface="Arial"/>
                <a:cs typeface="Arial"/>
              </a:rPr>
              <a:t>in </a:t>
            </a:r>
            <a:r>
              <a:rPr sz="600" spc="7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isiZulu.</a:t>
            </a:r>
            <a:endParaRPr sz="600">
              <a:latin typeface="Arial"/>
              <a:cs typeface="Arial"/>
            </a:endParaRPr>
          </a:p>
          <a:p>
            <a:pPr marL="208279" marR="5080">
              <a:lnSpc>
                <a:spcPts val="700"/>
              </a:lnSpc>
              <a:spcBef>
                <a:spcPts val="25"/>
              </a:spcBef>
            </a:pP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In </a:t>
            </a:r>
            <a:r>
              <a:rPr sz="600" spc="15" dirty="0">
                <a:solidFill>
                  <a:srgbClr val="86C7A7"/>
                </a:solidFill>
                <a:latin typeface="Arial"/>
                <a:cs typeface="Arial"/>
              </a:rPr>
              <a:t>B.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Davis, </a:t>
            </a:r>
            <a:r>
              <a:rPr sz="600" spc="35" dirty="0">
                <a:solidFill>
                  <a:srgbClr val="86C7A7"/>
                </a:solidFill>
                <a:latin typeface="Arial"/>
                <a:cs typeface="Arial"/>
              </a:rPr>
              <a:t>T. </a:t>
            </a:r>
            <a:r>
              <a:rPr sz="600" spc="5" dirty="0">
                <a:solidFill>
                  <a:srgbClr val="86C7A7"/>
                </a:solidFill>
                <a:latin typeface="Arial"/>
                <a:cs typeface="Arial"/>
              </a:rPr>
              <a:t>Kuhn,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and </a:t>
            </a:r>
            <a:r>
              <a:rPr sz="600" spc="25" dirty="0">
                <a:solidFill>
                  <a:srgbClr val="86C7A7"/>
                </a:solidFill>
                <a:latin typeface="Arial"/>
                <a:cs typeface="Arial"/>
              </a:rPr>
              <a:t>K.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Kaljurand,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editors, </a:t>
            </a:r>
            <a:r>
              <a:rPr sz="600" i="1" spc="-20" dirty="0">
                <a:solidFill>
                  <a:srgbClr val="86C7A7"/>
                </a:solidFill>
                <a:latin typeface="Arial"/>
                <a:cs typeface="Arial"/>
              </a:rPr>
              <a:t>Proceedings </a:t>
            </a:r>
            <a:r>
              <a:rPr sz="600" i="1" spc="5" dirty="0">
                <a:solidFill>
                  <a:srgbClr val="86C7A7"/>
                </a:solidFill>
                <a:latin typeface="Arial"/>
                <a:cs typeface="Arial"/>
              </a:rPr>
              <a:t>of </a:t>
            </a:r>
            <a:r>
              <a:rPr sz="600" i="1" dirty="0">
                <a:solidFill>
                  <a:srgbClr val="86C7A7"/>
                </a:solidFill>
                <a:latin typeface="Arial"/>
                <a:cs typeface="Arial"/>
              </a:rPr>
              <a:t>the </a:t>
            </a:r>
            <a:r>
              <a:rPr sz="600" i="1" spc="10" dirty="0">
                <a:solidFill>
                  <a:srgbClr val="86C7A7"/>
                </a:solidFill>
                <a:latin typeface="Arial"/>
                <a:cs typeface="Arial"/>
              </a:rPr>
              <a:t>4th </a:t>
            </a:r>
            <a:r>
              <a:rPr sz="600" i="1" spc="-15" dirty="0">
                <a:solidFill>
                  <a:srgbClr val="86C7A7"/>
                </a:solidFill>
                <a:latin typeface="Arial"/>
                <a:cs typeface="Arial"/>
              </a:rPr>
              <a:t>Workshop on </a:t>
            </a:r>
            <a:r>
              <a:rPr sz="600" i="1" spc="-10" dirty="0">
                <a:solidFill>
                  <a:srgbClr val="86C7A7"/>
                </a:solidFill>
                <a:latin typeface="Arial"/>
                <a:cs typeface="Arial"/>
              </a:rPr>
              <a:t>Controlled </a:t>
            </a:r>
            <a:r>
              <a:rPr sz="600" i="1" spc="5" dirty="0">
                <a:solidFill>
                  <a:srgbClr val="86C7A7"/>
                </a:solidFill>
                <a:latin typeface="Arial"/>
                <a:cs typeface="Arial"/>
              </a:rPr>
              <a:t>Natural  </a:t>
            </a:r>
            <a:r>
              <a:rPr sz="600" i="1" spc="-20" dirty="0">
                <a:solidFill>
                  <a:srgbClr val="86C7A7"/>
                </a:solidFill>
                <a:latin typeface="Arial"/>
                <a:cs typeface="Arial"/>
              </a:rPr>
              <a:t>Language </a:t>
            </a:r>
            <a:r>
              <a:rPr sz="600" i="1" spc="10" dirty="0">
                <a:solidFill>
                  <a:srgbClr val="86C7A7"/>
                </a:solidFill>
                <a:latin typeface="Arial"/>
                <a:cs typeface="Arial"/>
              </a:rPr>
              <a:t>(CNL’14)</a:t>
            </a:r>
            <a:r>
              <a:rPr sz="600" spc="10" dirty="0">
                <a:solidFill>
                  <a:srgbClr val="86C7A7"/>
                </a:solidFill>
                <a:latin typeface="Arial"/>
                <a:cs typeface="Arial"/>
              </a:rPr>
              <a:t>,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volume </a:t>
            </a:r>
            <a:r>
              <a:rPr sz="600" spc="-20" dirty="0">
                <a:solidFill>
                  <a:srgbClr val="86C7A7"/>
                </a:solidFill>
                <a:latin typeface="Arial"/>
                <a:cs typeface="Arial"/>
              </a:rPr>
              <a:t>8625 </a:t>
            </a:r>
            <a:r>
              <a:rPr sz="600" spc="5" dirty="0">
                <a:solidFill>
                  <a:srgbClr val="86C7A7"/>
                </a:solidFill>
                <a:latin typeface="Arial"/>
                <a:cs typeface="Arial"/>
              </a:rPr>
              <a:t>of </a:t>
            </a:r>
            <a:r>
              <a:rPr sz="600" i="1" spc="10" dirty="0">
                <a:solidFill>
                  <a:srgbClr val="86C7A7"/>
                </a:solidFill>
                <a:latin typeface="Arial"/>
                <a:cs typeface="Arial"/>
              </a:rPr>
              <a:t>LNAI</a:t>
            </a:r>
            <a:r>
              <a:rPr sz="600" spc="10" dirty="0">
                <a:solidFill>
                  <a:srgbClr val="86C7A7"/>
                </a:solidFill>
                <a:latin typeface="Arial"/>
                <a:cs typeface="Arial"/>
              </a:rPr>
              <a:t>, </a:t>
            </a:r>
            <a:r>
              <a:rPr sz="600" spc="-35" dirty="0">
                <a:solidFill>
                  <a:srgbClr val="86C7A7"/>
                </a:solidFill>
                <a:latin typeface="Arial"/>
                <a:cs typeface="Arial"/>
              </a:rPr>
              <a:t>pages 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78–89.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Springer,  </a:t>
            </a:r>
            <a:r>
              <a:rPr sz="600" spc="35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2014a.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675"/>
              </a:lnSpc>
            </a:pP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20-22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August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2014, </a:t>
            </a:r>
            <a:r>
              <a:rPr sz="600" spc="-30" dirty="0">
                <a:solidFill>
                  <a:srgbClr val="86C7A7"/>
                </a:solidFill>
                <a:latin typeface="Arial"/>
                <a:cs typeface="Arial"/>
              </a:rPr>
              <a:t>Galway, </a:t>
            </a:r>
            <a:r>
              <a:rPr sz="600" spc="45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86C7A7"/>
                </a:solidFill>
                <a:latin typeface="Arial"/>
                <a:cs typeface="Arial"/>
              </a:rPr>
              <a:t>Ireland.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00" u="sng" spc="-5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u="sng" spc="-30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spc="65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C.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Maria </a:t>
            </a:r>
            <a:r>
              <a:rPr sz="600" spc="-5" dirty="0">
                <a:solidFill>
                  <a:srgbClr val="46AA78"/>
                </a:solidFill>
                <a:latin typeface="Arial"/>
                <a:cs typeface="Arial"/>
              </a:rPr>
              <a:t>Keet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and Langa </a:t>
            </a:r>
            <a:r>
              <a:rPr sz="600" spc="6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Khumalo.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710"/>
              </a:lnSpc>
              <a:spcBef>
                <a:spcPts val="140"/>
              </a:spcBef>
            </a:pPr>
            <a:r>
              <a:rPr sz="600" spc="-20" dirty="0">
                <a:latin typeface="Arial"/>
                <a:cs typeface="Arial"/>
              </a:rPr>
              <a:t>Basics </a:t>
            </a:r>
            <a:r>
              <a:rPr sz="600" dirty="0">
                <a:latin typeface="Arial"/>
                <a:cs typeface="Arial"/>
              </a:rPr>
              <a:t>for </a:t>
            </a:r>
            <a:r>
              <a:rPr sz="600" spc="-30" dirty="0">
                <a:latin typeface="Arial"/>
                <a:cs typeface="Arial"/>
              </a:rPr>
              <a:t>a  </a:t>
            </a:r>
            <a:r>
              <a:rPr sz="600" spc="-10" dirty="0">
                <a:latin typeface="Arial"/>
                <a:cs typeface="Arial"/>
              </a:rPr>
              <a:t>grammar </a:t>
            </a:r>
            <a:r>
              <a:rPr sz="600" spc="-20" dirty="0">
                <a:latin typeface="Arial"/>
                <a:cs typeface="Arial"/>
              </a:rPr>
              <a:t>engine </a:t>
            </a:r>
            <a:r>
              <a:rPr sz="600" spc="20" dirty="0">
                <a:latin typeface="Arial"/>
                <a:cs typeface="Arial"/>
              </a:rPr>
              <a:t>to </a:t>
            </a:r>
            <a:r>
              <a:rPr sz="600" spc="-15" dirty="0">
                <a:latin typeface="Arial"/>
                <a:cs typeface="Arial"/>
              </a:rPr>
              <a:t>verbalize </a:t>
            </a:r>
            <a:r>
              <a:rPr sz="600" spc="-5" dirty="0">
                <a:latin typeface="Arial"/>
                <a:cs typeface="Arial"/>
              </a:rPr>
              <a:t>logical </a:t>
            </a:r>
            <a:r>
              <a:rPr sz="600" spc="-15" dirty="0">
                <a:latin typeface="Arial"/>
                <a:cs typeface="Arial"/>
              </a:rPr>
              <a:t>theories </a:t>
            </a:r>
            <a:r>
              <a:rPr sz="600" spc="5" dirty="0">
                <a:latin typeface="Arial"/>
                <a:cs typeface="Arial"/>
              </a:rPr>
              <a:t>in  </a:t>
            </a:r>
            <a:r>
              <a:rPr sz="600" spc="4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isiZulu.</a:t>
            </a:r>
            <a:endParaRPr sz="600">
              <a:latin typeface="Arial"/>
              <a:cs typeface="Arial"/>
            </a:endParaRPr>
          </a:p>
          <a:p>
            <a:pPr marL="208279" marR="139700">
              <a:lnSpc>
                <a:spcPts val="700"/>
              </a:lnSpc>
              <a:spcBef>
                <a:spcPts val="25"/>
              </a:spcBef>
            </a:pP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In </a:t>
            </a:r>
            <a:r>
              <a:rPr sz="600" spc="15" dirty="0">
                <a:solidFill>
                  <a:srgbClr val="86C7A7"/>
                </a:solidFill>
                <a:latin typeface="Arial"/>
                <a:cs typeface="Arial"/>
              </a:rPr>
              <a:t>A. </a:t>
            </a:r>
            <a:r>
              <a:rPr sz="600" spc="-5" dirty="0">
                <a:solidFill>
                  <a:srgbClr val="86C7A7"/>
                </a:solidFill>
                <a:latin typeface="Arial"/>
                <a:cs typeface="Arial"/>
              </a:rPr>
              <a:t>Bikakis </a:t>
            </a:r>
            <a:r>
              <a:rPr sz="600" spc="5" dirty="0">
                <a:solidFill>
                  <a:srgbClr val="86C7A7"/>
                </a:solidFill>
                <a:latin typeface="Arial"/>
                <a:cs typeface="Arial"/>
              </a:rPr>
              <a:t>et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al.,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editors, </a:t>
            </a:r>
            <a:r>
              <a:rPr sz="600" i="1" spc="-20" dirty="0">
                <a:solidFill>
                  <a:srgbClr val="86C7A7"/>
                </a:solidFill>
                <a:latin typeface="Arial"/>
                <a:cs typeface="Arial"/>
              </a:rPr>
              <a:t>Proceedings </a:t>
            </a:r>
            <a:r>
              <a:rPr sz="600" i="1" spc="5" dirty="0">
                <a:solidFill>
                  <a:srgbClr val="86C7A7"/>
                </a:solidFill>
                <a:latin typeface="Arial"/>
                <a:cs typeface="Arial"/>
              </a:rPr>
              <a:t>of </a:t>
            </a:r>
            <a:r>
              <a:rPr sz="600" i="1" dirty="0">
                <a:solidFill>
                  <a:srgbClr val="86C7A7"/>
                </a:solidFill>
                <a:latin typeface="Arial"/>
                <a:cs typeface="Arial"/>
              </a:rPr>
              <a:t>the </a:t>
            </a:r>
            <a:r>
              <a:rPr sz="600" i="1" spc="10" dirty="0">
                <a:solidFill>
                  <a:srgbClr val="86C7A7"/>
                </a:solidFill>
                <a:latin typeface="Arial"/>
                <a:cs typeface="Arial"/>
              </a:rPr>
              <a:t>8th </a:t>
            </a:r>
            <a:r>
              <a:rPr sz="600" i="1" dirty="0">
                <a:solidFill>
                  <a:srgbClr val="86C7A7"/>
                </a:solidFill>
                <a:latin typeface="Arial"/>
                <a:cs typeface="Arial"/>
              </a:rPr>
              <a:t>International </a:t>
            </a:r>
            <a:r>
              <a:rPr sz="600" i="1" spc="-15" dirty="0">
                <a:solidFill>
                  <a:srgbClr val="86C7A7"/>
                </a:solidFill>
                <a:latin typeface="Arial"/>
                <a:cs typeface="Arial"/>
              </a:rPr>
              <a:t>Web </a:t>
            </a:r>
            <a:r>
              <a:rPr sz="600" i="1" spc="-20" dirty="0">
                <a:solidFill>
                  <a:srgbClr val="86C7A7"/>
                </a:solidFill>
                <a:latin typeface="Arial"/>
                <a:cs typeface="Arial"/>
              </a:rPr>
              <a:t>Rule </a:t>
            </a:r>
            <a:r>
              <a:rPr sz="600" i="1" spc="-15" dirty="0">
                <a:solidFill>
                  <a:srgbClr val="86C7A7"/>
                </a:solidFill>
                <a:latin typeface="Arial"/>
                <a:cs typeface="Arial"/>
              </a:rPr>
              <a:t>Symposium </a:t>
            </a:r>
            <a:r>
              <a:rPr sz="600" i="1" spc="5" dirty="0">
                <a:solidFill>
                  <a:srgbClr val="86C7A7"/>
                </a:solidFill>
                <a:latin typeface="Arial"/>
                <a:cs typeface="Arial"/>
              </a:rPr>
              <a:t>(RuleML’14)</a:t>
            </a:r>
            <a:r>
              <a:rPr sz="600" spc="5" dirty="0">
                <a:solidFill>
                  <a:srgbClr val="86C7A7"/>
                </a:solidFill>
                <a:latin typeface="Arial"/>
                <a:cs typeface="Arial"/>
              </a:rPr>
              <a:t>, 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volume </a:t>
            </a:r>
            <a:r>
              <a:rPr sz="600" spc="-20" dirty="0">
                <a:solidFill>
                  <a:srgbClr val="86C7A7"/>
                </a:solidFill>
                <a:latin typeface="Arial"/>
                <a:cs typeface="Arial"/>
              </a:rPr>
              <a:t>8620 </a:t>
            </a:r>
            <a:r>
              <a:rPr sz="600" spc="5" dirty="0">
                <a:solidFill>
                  <a:srgbClr val="86C7A7"/>
                </a:solidFill>
                <a:latin typeface="Arial"/>
                <a:cs typeface="Arial"/>
              </a:rPr>
              <a:t>of </a:t>
            </a:r>
            <a:r>
              <a:rPr sz="600" i="1" spc="-10" dirty="0">
                <a:solidFill>
                  <a:srgbClr val="86C7A7"/>
                </a:solidFill>
                <a:latin typeface="Arial"/>
                <a:cs typeface="Arial"/>
              </a:rPr>
              <a:t>LNCS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, </a:t>
            </a:r>
            <a:r>
              <a:rPr sz="600" spc="-35" dirty="0">
                <a:solidFill>
                  <a:srgbClr val="86C7A7"/>
                </a:solidFill>
                <a:latin typeface="Arial"/>
                <a:cs typeface="Arial"/>
              </a:rPr>
              <a:t>pages 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216–225.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Springer, </a:t>
            </a:r>
            <a:r>
              <a:rPr sz="600" spc="90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2014b.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675"/>
              </a:lnSpc>
            </a:pP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August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18-20,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2014, Prague, </a:t>
            </a:r>
            <a:r>
              <a:rPr sz="600" spc="-30" dirty="0">
                <a:solidFill>
                  <a:srgbClr val="86C7A7"/>
                </a:solidFill>
                <a:latin typeface="Arial"/>
                <a:cs typeface="Arial"/>
              </a:rPr>
              <a:t>Czech  </a:t>
            </a:r>
            <a:r>
              <a:rPr sz="600" spc="-20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Republic.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600" u="sng" spc="-5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u="sng" spc="-30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spc="65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Langa</a:t>
            </a:r>
            <a:r>
              <a:rPr sz="600" spc="-3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Khumalo.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710"/>
              </a:lnSpc>
              <a:spcBef>
                <a:spcPts val="140"/>
              </a:spcBef>
            </a:pPr>
            <a:r>
              <a:rPr sz="600" spc="-20" dirty="0">
                <a:latin typeface="Arial"/>
                <a:cs typeface="Arial"/>
              </a:rPr>
              <a:t>Advances </a:t>
            </a:r>
            <a:r>
              <a:rPr sz="600" spc="5" dirty="0">
                <a:latin typeface="Arial"/>
                <a:cs typeface="Arial"/>
              </a:rPr>
              <a:t>in </a:t>
            </a:r>
            <a:r>
              <a:rPr sz="600" spc="-15" dirty="0">
                <a:latin typeface="Arial"/>
                <a:cs typeface="Arial"/>
              </a:rPr>
              <a:t>developing corpora </a:t>
            </a:r>
            <a:r>
              <a:rPr sz="600" spc="5" dirty="0">
                <a:latin typeface="Arial"/>
                <a:cs typeface="Arial"/>
              </a:rPr>
              <a:t>in </a:t>
            </a:r>
            <a:r>
              <a:rPr sz="600" dirty="0">
                <a:latin typeface="Arial"/>
                <a:cs typeface="Arial"/>
              </a:rPr>
              <a:t>African </a:t>
            </a:r>
            <a:r>
              <a:rPr sz="600" spc="155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languages.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710"/>
              </a:lnSpc>
            </a:pPr>
            <a:r>
              <a:rPr sz="600" i="1" spc="-10" dirty="0">
                <a:solidFill>
                  <a:srgbClr val="86C7A7"/>
                </a:solidFill>
                <a:latin typeface="Arial"/>
                <a:cs typeface="Arial"/>
              </a:rPr>
              <a:t>Kuwala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,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1(2):21–30,</a:t>
            </a:r>
            <a:r>
              <a:rPr sz="600" spc="45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2015.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00" u="sng" spc="-5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u="sng" spc="-30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spc="65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Tobias</a:t>
            </a:r>
            <a:r>
              <a:rPr sz="600" spc="-4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46AA78"/>
                </a:solidFill>
                <a:latin typeface="Arial"/>
                <a:cs typeface="Arial"/>
              </a:rPr>
              <a:t>Kuhn.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710"/>
              </a:lnSpc>
              <a:spcBef>
                <a:spcPts val="140"/>
              </a:spcBef>
            </a:pPr>
            <a:r>
              <a:rPr sz="600" spc="20" dirty="0">
                <a:latin typeface="Arial"/>
                <a:cs typeface="Arial"/>
              </a:rPr>
              <a:t>A </a:t>
            </a:r>
            <a:r>
              <a:rPr sz="600" spc="-5" dirty="0">
                <a:latin typeface="Arial"/>
                <a:cs typeface="Arial"/>
              </a:rPr>
              <a:t>principled </a:t>
            </a:r>
            <a:r>
              <a:rPr sz="600" spc="-15" dirty="0">
                <a:latin typeface="Arial"/>
                <a:cs typeface="Arial"/>
              </a:rPr>
              <a:t>approach </a:t>
            </a:r>
            <a:r>
              <a:rPr sz="600" spc="20" dirty="0">
                <a:latin typeface="Arial"/>
                <a:cs typeface="Arial"/>
              </a:rPr>
              <a:t>to </a:t>
            </a:r>
            <a:r>
              <a:rPr sz="600" spc="-15" dirty="0">
                <a:latin typeface="Arial"/>
                <a:cs typeface="Arial"/>
              </a:rPr>
              <a:t>grammars </a:t>
            </a:r>
            <a:r>
              <a:rPr sz="600" dirty="0">
                <a:latin typeface="Arial"/>
                <a:cs typeface="Arial"/>
              </a:rPr>
              <a:t>for controlled natural </a:t>
            </a:r>
            <a:r>
              <a:rPr sz="600" spc="-25" dirty="0">
                <a:latin typeface="Arial"/>
                <a:cs typeface="Arial"/>
              </a:rPr>
              <a:t>languages </a:t>
            </a:r>
            <a:r>
              <a:rPr sz="600" spc="-15" dirty="0">
                <a:latin typeface="Arial"/>
                <a:cs typeface="Arial"/>
              </a:rPr>
              <a:t>and   </a:t>
            </a:r>
            <a:r>
              <a:rPr sz="600" spc="80" dirty="0">
                <a:latin typeface="Arial"/>
                <a:cs typeface="Arial"/>
              </a:rPr>
              <a:t> </a:t>
            </a:r>
            <a:r>
              <a:rPr sz="600" spc="-5" dirty="0">
                <a:latin typeface="Arial"/>
                <a:cs typeface="Arial"/>
              </a:rPr>
              <a:t>predictive </a:t>
            </a:r>
            <a:r>
              <a:rPr sz="600" spc="-10" dirty="0">
                <a:latin typeface="Arial"/>
                <a:cs typeface="Arial"/>
              </a:rPr>
              <a:t>editors.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710"/>
              </a:lnSpc>
            </a:pPr>
            <a:r>
              <a:rPr sz="600" i="1" spc="-5" dirty="0">
                <a:solidFill>
                  <a:srgbClr val="86C7A7"/>
                </a:solidFill>
                <a:latin typeface="Arial"/>
                <a:cs typeface="Arial"/>
              </a:rPr>
              <a:t>Journal </a:t>
            </a:r>
            <a:r>
              <a:rPr sz="600" i="1" spc="5" dirty="0">
                <a:solidFill>
                  <a:srgbClr val="86C7A7"/>
                </a:solidFill>
                <a:latin typeface="Arial"/>
                <a:cs typeface="Arial"/>
              </a:rPr>
              <a:t>of </a:t>
            </a:r>
            <a:r>
              <a:rPr sz="600" i="1" spc="-5" dirty="0">
                <a:solidFill>
                  <a:srgbClr val="86C7A7"/>
                </a:solidFill>
                <a:latin typeface="Arial"/>
                <a:cs typeface="Arial"/>
              </a:rPr>
              <a:t>Logic, </a:t>
            </a:r>
            <a:r>
              <a:rPr sz="600" i="1" spc="-20" dirty="0">
                <a:solidFill>
                  <a:srgbClr val="86C7A7"/>
                </a:solidFill>
                <a:latin typeface="Arial"/>
                <a:cs typeface="Arial"/>
              </a:rPr>
              <a:t>Language  </a:t>
            </a:r>
            <a:r>
              <a:rPr sz="600" i="1" spc="-15" dirty="0">
                <a:solidFill>
                  <a:srgbClr val="86C7A7"/>
                </a:solidFill>
                <a:latin typeface="Arial"/>
                <a:cs typeface="Arial"/>
              </a:rPr>
              <a:t>and </a:t>
            </a:r>
            <a:r>
              <a:rPr sz="600" i="1" dirty="0">
                <a:solidFill>
                  <a:srgbClr val="86C7A7"/>
                </a:solidFill>
                <a:latin typeface="Arial"/>
                <a:cs typeface="Arial"/>
              </a:rPr>
              <a:t>Information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, </a:t>
            </a:r>
            <a:r>
              <a:rPr sz="600" spc="-5" dirty="0">
                <a:solidFill>
                  <a:srgbClr val="86C7A7"/>
                </a:solidFill>
                <a:latin typeface="Arial"/>
                <a:cs typeface="Arial"/>
              </a:rPr>
              <a:t>22(1):33–70, </a:t>
            </a:r>
            <a:r>
              <a:rPr sz="600" spc="100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2013.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00" u="sng" spc="-5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u="sng" spc="-30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spc="65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spc="15" dirty="0">
                <a:solidFill>
                  <a:srgbClr val="46AA78"/>
                </a:solidFill>
                <a:latin typeface="Arial"/>
                <a:cs typeface="Arial"/>
              </a:rPr>
              <a:t>B. </a:t>
            </a:r>
            <a:r>
              <a:rPr sz="600" spc="-10" dirty="0">
                <a:solidFill>
                  <a:srgbClr val="46AA78"/>
                </a:solidFill>
                <a:latin typeface="Arial"/>
                <a:cs typeface="Arial"/>
              </a:rPr>
              <a:t>Ndaba, </a:t>
            </a:r>
            <a:r>
              <a:rPr sz="600" spc="10" dirty="0">
                <a:solidFill>
                  <a:srgbClr val="46AA78"/>
                </a:solidFill>
                <a:latin typeface="Arial"/>
                <a:cs typeface="Arial"/>
              </a:rPr>
              <a:t>H.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Suleman, C. </a:t>
            </a:r>
            <a:r>
              <a:rPr sz="600" spc="30" dirty="0">
                <a:solidFill>
                  <a:srgbClr val="46AA78"/>
                </a:solidFill>
                <a:latin typeface="Arial"/>
                <a:cs typeface="Arial"/>
              </a:rPr>
              <a:t>M.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Keet,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600" spc="10" dirty="0">
                <a:solidFill>
                  <a:srgbClr val="46AA78"/>
                </a:solidFill>
                <a:latin typeface="Arial"/>
                <a:cs typeface="Arial"/>
              </a:rPr>
              <a:t>L.  </a:t>
            </a:r>
            <a:r>
              <a:rPr sz="600" spc="1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Khumalo.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710"/>
              </a:lnSpc>
              <a:spcBef>
                <a:spcPts val="140"/>
              </a:spcBef>
            </a:pPr>
            <a:r>
              <a:rPr sz="600" dirty="0">
                <a:latin typeface="Arial"/>
                <a:cs typeface="Arial"/>
              </a:rPr>
              <a:t>The </a:t>
            </a:r>
            <a:r>
              <a:rPr sz="600" spc="-15" dirty="0">
                <a:latin typeface="Arial"/>
                <a:cs typeface="Arial"/>
              </a:rPr>
              <a:t>effects </a:t>
            </a:r>
            <a:r>
              <a:rPr sz="600" spc="5" dirty="0">
                <a:latin typeface="Arial"/>
                <a:cs typeface="Arial"/>
              </a:rPr>
              <a:t>of </a:t>
            </a:r>
            <a:r>
              <a:rPr sz="600" spc="-30" dirty="0">
                <a:latin typeface="Arial"/>
                <a:cs typeface="Arial"/>
              </a:rPr>
              <a:t>a  </a:t>
            </a:r>
            <a:r>
              <a:rPr sz="600" spc="-20" dirty="0">
                <a:latin typeface="Arial"/>
                <a:cs typeface="Arial"/>
              </a:rPr>
              <a:t>corpus </a:t>
            </a:r>
            <a:r>
              <a:rPr sz="600" spc="-15" dirty="0">
                <a:latin typeface="Arial"/>
                <a:cs typeface="Arial"/>
              </a:rPr>
              <a:t>on </a:t>
            </a:r>
            <a:r>
              <a:rPr sz="600" spc="-10" dirty="0">
                <a:latin typeface="Arial"/>
                <a:cs typeface="Arial"/>
              </a:rPr>
              <a:t>isizulu </a:t>
            </a:r>
            <a:r>
              <a:rPr sz="600" spc="-20" dirty="0">
                <a:latin typeface="Arial"/>
                <a:cs typeface="Arial"/>
              </a:rPr>
              <a:t>spellcheckers </a:t>
            </a:r>
            <a:r>
              <a:rPr sz="600" spc="-30" dirty="0">
                <a:latin typeface="Arial"/>
                <a:cs typeface="Arial"/>
              </a:rPr>
              <a:t>based  </a:t>
            </a:r>
            <a:r>
              <a:rPr sz="600" spc="-15" dirty="0">
                <a:latin typeface="Arial"/>
                <a:cs typeface="Arial"/>
              </a:rPr>
              <a:t>on  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n-grams.</a:t>
            </a:r>
            <a:endParaRPr sz="600">
              <a:latin typeface="Arial"/>
              <a:cs typeface="Arial"/>
            </a:endParaRPr>
          </a:p>
          <a:p>
            <a:pPr marL="208279" marR="60960">
              <a:lnSpc>
                <a:spcPts val="700"/>
              </a:lnSpc>
              <a:spcBef>
                <a:spcPts val="25"/>
              </a:spcBef>
            </a:pP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In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Paul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Cunningham and </a:t>
            </a:r>
            <a:r>
              <a:rPr sz="600" spc="10" dirty="0">
                <a:solidFill>
                  <a:srgbClr val="86C7A7"/>
                </a:solidFill>
                <a:latin typeface="Arial"/>
                <a:cs typeface="Arial"/>
              </a:rPr>
              <a:t>Miriam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Cunningham,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editors, </a:t>
            </a:r>
            <a:r>
              <a:rPr sz="600" i="1" spc="5" dirty="0">
                <a:solidFill>
                  <a:srgbClr val="86C7A7"/>
                </a:solidFill>
                <a:latin typeface="Arial"/>
                <a:cs typeface="Arial"/>
              </a:rPr>
              <a:t>IST-Africa </a:t>
            </a:r>
            <a:r>
              <a:rPr sz="600" i="1" spc="-15" dirty="0">
                <a:solidFill>
                  <a:srgbClr val="86C7A7"/>
                </a:solidFill>
                <a:latin typeface="Arial"/>
                <a:cs typeface="Arial"/>
              </a:rPr>
              <a:t>2016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. </a:t>
            </a:r>
            <a:r>
              <a:rPr sz="600" spc="15" dirty="0">
                <a:solidFill>
                  <a:srgbClr val="86C7A7"/>
                </a:solidFill>
                <a:latin typeface="Arial"/>
                <a:cs typeface="Arial"/>
              </a:rPr>
              <a:t>IIMC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International Information 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Management </a:t>
            </a:r>
            <a:r>
              <a:rPr sz="600" spc="-5" dirty="0">
                <a:solidFill>
                  <a:srgbClr val="86C7A7"/>
                </a:solidFill>
                <a:latin typeface="Arial"/>
                <a:cs typeface="Arial"/>
              </a:rPr>
              <a:t>Corporation,</a:t>
            </a:r>
            <a:r>
              <a:rPr sz="600" spc="80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2016.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675"/>
              </a:lnSpc>
            </a:pP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11-13 May, 2016,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Durban, </a:t>
            </a:r>
            <a:r>
              <a:rPr sz="600" spc="-5" dirty="0">
                <a:solidFill>
                  <a:srgbClr val="86C7A7"/>
                </a:solidFill>
                <a:latin typeface="Arial"/>
                <a:cs typeface="Arial"/>
              </a:rPr>
              <a:t>South </a:t>
            </a:r>
            <a:r>
              <a:rPr sz="600" spc="85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86C7A7"/>
                </a:solidFill>
                <a:latin typeface="Arial"/>
                <a:cs typeface="Arial"/>
              </a:rPr>
              <a:t>Africa.</a:t>
            </a:r>
            <a:endParaRPr sz="600">
              <a:latin typeface="Arial"/>
              <a:cs typeface="Arial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44</a:t>
            </a:r>
            <a:r>
              <a:rPr spc="50" dirty="0"/>
              <a:t>/45</a:t>
            </a:r>
          </a:p>
        </p:txBody>
      </p:sp>
      <p:sp>
        <p:nvSpPr>
          <p:cNvPr id="83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84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85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790712" y="308000"/>
            <a:ext cx="1026794" cy="236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0" dirty="0">
                <a:solidFill>
                  <a:srgbClr val="46AA78"/>
                </a:solidFill>
                <a:latin typeface="Arial"/>
                <a:cs typeface="Arial"/>
              </a:rPr>
              <a:t>References</a:t>
            </a:r>
            <a:r>
              <a:rPr sz="1400" spc="15" dirty="0">
                <a:solidFill>
                  <a:srgbClr val="46AA78"/>
                </a:solidFill>
                <a:latin typeface="Arial"/>
                <a:cs typeface="Arial"/>
              </a:rPr>
              <a:t> III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7954" y="960722"/>
            <a:ext cx="101219" cy="13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868" y="960722"/>
            <a:ext cx="25304" cy="25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7954" y="960722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0" y="139174"/>
                </a:moveTo>
                <a:lnTo>
                  <a:pt x="101219" y="139174"/>
                </a:lnTo>
                <a:lnTo>
                  <a:pt x="101219" y="25304"/>
                </a:lnTo>
                <a:lnTo>
                  <a:pt x="75914" y="0"/>
                </a:lnTo>
                <a:lnTo>
                  <a:pt x="0" y="0"/>
                </a:lnTo>
                <a:lnTo>
                  <a:pt x="0" y="139174"/>
                </a:lnTo>
                <a:close/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0606" y="979700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62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3259" y="99867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3259" y="101133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0606" y="1030309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0606" y="1042961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0606" y="105561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0606" y="1068266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4890" y="1027145"/>
            <a:ext cx="31635" cy="44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3868" y="960722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04" y="25304"/>
                </a:moveTo>
                <a:lnTo>
                  <a:pt x="0" y="25304"/>
                </a:lnTo>
                <a:lnTo>
                  <a:pt x="0" y="0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7954" y="1319205"/>
            <a:ext cx="101219" cy="13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3868" y="1319205"/>
            <a:ext cx="25304" cy="25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7954" y="1319205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0" y="139174"/>
                </a:moveTo>
                <a:lnTo>
                  <a:pt x="101219" y="139174"/>
                </a:lnTo>
                <a:lnTo>
                  <a:pt x="101219" y="25304"/>
                </a:lnTo>
                <a:lnTo>
                  <a:pt x="75914" y="0"/>
                </a:lnTo>
                <a:lnTo>
                  <a:pt x="0" y="0"/>
                </a:lnTo>
                <a:lnTo>
                  <a:pt x="0" y="139174"/>
                </a:lnTo>
                <a:close/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0606" y="133818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62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4890" y="1385628"/>
            <a:ext cx="31635" cy="44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3868" y="131920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04" y="25304"/>
                </a:moveTo>
                <a:lnTo>
                  <a:pt x="0" y="25304"/>
                </a:lnTo>
                <a:lnTo>
                  <a:pt x="0" y="0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7954" y="1766270"/>
            <a:ext cx="101219" cy="13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3868" y="1766270"/>
            <a:ext cx="25304" cy="25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7954" y="1766270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0" y="139174"/>
                </a:moveTo>
                <a:lnTo>
                  <a:pt x="101219" y="139174"/>
                </a:lnTo>
                <a:lnTo>
                  <a:pt x="101219" y="25304"/>
                </a:lnTo>
                <a:lnTo>
                  <a:pt x="75914" y="0"/>
                </a:lnTo>
                <a:lnTo>
                  <a:pt x="0" y="0"/>
                </a:lnTo>
                <a:lnTo>
                  <a:pt x="0" y="139174"/>
                </a:lnTo>
                <a:close/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0606" y="1785248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62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3259" y="1804227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3259" y="181687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0606" y="183585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0606" y="184851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0606" y="186116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0606" y="187381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4890" y="1832693"/>
            <a:ext cx="31635" cy="44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3868" y="176627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04" y="25304"/>
                </a:moveTo>
                <a:lnTo>
                  <a:pt x="0" y="25304"/>
                </a:lnTo>
                <a:lnTo>
                  <a:pt x="0" y="0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7954" y="2301893"/>
            <a:ext cx="101219" cy="139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73868" y="2301893"/>
            <a:ext cx="25304" cy="25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7954" y="2301893"/>
            <a:ext cx="101600" cy="139700"/>
          </a:xfrm>
          <a:custGeom>
            <a:avLst/>
            <a:gdLst/>
            <a:ahLst/>
            <a:cxnLst/>
            <a:rect l="l" t="t" r="r" b="b"/>
            <a:pathLst>
              <a:path w="101600" h="139700">
                <a:moveTo>
                  <a:pt x="0" y="139174"/>
                </a:moveTo>
                <a:lnTo>
                  <a:pt x="101219" y="139174"/>
                </a:lnTo>
                <a:lnTo>
                  <a:pt x="101219" y="25304"/>
                </a:lnTo>
                <a:lnTo>
                  <a:pt x="75914" y="0"/>
                </a:lnTo>
                <a:lnTo>
                  <a:pt x="0" y="0"/>
                </a:lnTo>
                <a:lnTo>
                  <a:pt x="0" y="139174"/>
                </a:lnTo>
                <a:close/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0606" y="2320871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62" y="0"/>
                </a:lnTo>
              </a:path>
            </a:pathLst>
          </a:custGeom>
          <a:ln w="507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3259" y="2339849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3259" y="235250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609" y="0"/>
                </a:lnTo>
              </a:path>
            </a:pathLst>
          </a:custGeom>
          <a:ln w="5079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0606" y="237148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0606" y="238413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0606" y="239678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0606" y="240943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631" y="0"/>
                </a:lnTo>
              </a:path>
            </a:pathLst>
          </a:custGeom>
          <a:ln w="5079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4890" y="2368316"/>
            <a:ext cx="31635" cy="44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3868" y="230189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304" y="25304"/>
                </a:moveTo>
                <a:lnTo>
                  <a:pt x="0" y="25304"/>
                </a:lnTo>
                <a:lnTo>
                  <a:pt x="0" y="0"/>
                </a:lnTo>
              </a:path>
            </a:pathLst>
          </a:custGeom>
          <a:ln w="50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97906" y="1004722"/>
            <a:ext cx="3695065" cy="1736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u="sng" spc="-5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u="sng" spc="-30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spc="65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spc="15" dirty="0">
                <a:solidFill>
                  <a:srgbClr val="46AA78"/>
                </a:solidFill>
                <a:latin typeface="Arial"/>
                <a:cs typeface="Arial"/>
              </a:rPr>
              <a:t>D.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J. </a:t>
            </a:r>
            <a:r>
              <a:rPr sz="600" spc="-5" dirty="0">
                <a:solidFill>
                  <a:srgbClr val="46AA78"/>
                </a:solidFill>
                <a:latin typeface="Arial"/>
                <a:cs typeface="Arial"/>
              </a:rPr>
              <a:t>Prinsloo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600" spc="5" dirty="0">
                <a:solidFill>
                  <a:srgbClr val="46AA78"/>
                </a:solidFill>
                <a:latin typeface="Arial"/>
                <a:cs typeface="Arial"/>
              </a:rPr>
              <a:t>G.-M. </a:t>
            </a:r>
            <a:r>
              <a:rPr sz="600" spc="-30" dirty="0">
                <a:solidFill>
                  <a:srgbClr val="46AA78"/>
                </a:solidFill>
                <a:latin typeface="Arial"/>
                <a:cs typeface="Arial"/>
              </a:rPr>
              <a:t>de  </a:t>
            </a:r>
            <a:r>
              <a:rPr sz="600" spc="-2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Schryver.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710"/>
              </a:lnSpc>
              <a:spcBef>
                <a:spcPts val="140"/>
              </a:spcBef>
            </a:pPr>
            <a:r>
              <a:rPr sz="600" spc="-20" dirty="0">
                <a:latin typeface="Arial"/>
                <a:cs typeface="Arial"/>
              </a:rPr>
              <a:t>Spellcheckers </a:t>
            </a:r>
            <a:r>
              <a:rPr sz="600" dirty="0">
                <a:latin typeface="Arial"/>
                <a:cs typeface="Arial"/>
              </a:rPr>
              <a:t>for the </a:t>
            </a:r>
            <a:r>
              <a:rPr sz="600" spc="-5" dirty="0">
                <a:latin typeface="Arial"/>
                <a:cs typeface="Arial"/>
              </a:rPr>
              <a:t>south african </a:t>
            </a:r>
            <a:r>
              <a:rPr sz="600" spc="-20" dirty="0">
                <a:latin typeface="Arial"/>
                <a:cs typeface="Arial"/>
              </a:rPr>
              <a:t>languages, </a:t>
            </a:r>
            <a:r>
              <a:rPr sz="600" spc="5" dirty="0">
                <a:latin typeface="Arial"/>
                <a:cs typeface="Arial"/>
              </a:rPr>
              <a:t>part </a:t>
            </a:r>
            <a:r>
              <a:rPr sz="600" spc="-5" dirty="0">
                <a:latin typeface="Arial"/>
                <a:cs typeface="Arial"/>
              </a:rPr>
              <a:t>2:    </a:t>
            </a:r>
            <a:r>
              <a:rPr sz="600" spc="1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the </a:t>
            </a:r>
            <a:r>
              <a:rPr sz="600" spc="5" dirty="0">
                <a:latin typeface="Arial"/>
                <a:cs typeface="Arial"/>
              </a:rPr>
              <a:t>utilisation of </a:t>
            </a:r>
            <a:r>
              <a:rPr sz="600" spc="-15" dirty="0">
                <a:latin typeface="Arial"/>
                <a:cs typeface="Arial"/>
              </a:rPr>
              <a:t>clusters </a:t>
            </a:r>
            <a:r>
              <a:rPr sz="600" spc="5" dirty="0">
                <a:latin typeface="Arial"/>
                <a:cs typeface="Arial"/>
              </a:rPr>
              <a:t>of </a:t>
            </a:r>
            <a:r>
              <a:rPr sz="600" spc="-10" dirty="0">
                <a:latin typeface="Arial"/>
                <a:cs typeface="Arial"/>
              </a:rPr>
              <a:t>circumfixes.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10"/>
              </a:lnSpc>
            </a:pPr>
            <a:r>
              <a:rPr sz="600" u="sng" spc="-55" dirty="0">
                <a:solidFill>
                  <a:srgbClr val="86C7A7"/>
                </a:solidFill>
                <a:latin typeface="Times New Roman"/>
                <a:cs typeface="Times New Roman"/>
              </a:rPr>
              <a:t> </a:t>
            </a:r>
            <a:r>
              <a:rPr sz="600" spc="-5" dirty="0">
                <a:solidFill>
                  <a:srgbClr val="86C7A7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86C7A7"/>
                </a:solidFill>
                <a:latin typeface="Times New Roman"/>
                <a:cs typeface="Times New Roman"/>
              </a:rPr>
              <a:t> </a:t>
            </a:r>
            <a:r>
              <a:rPr sz="600" spc="70" dirty="0">
                <a:solidFill>
                  <a:srgbClr val="86C7A7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86C7A7"/>
                </a:solidFill>
                <a:latin typeface="Times New Roman"/>
                <a:cs typeface="Times New Roman"/>
              </a:rPr>
              <a:t>     </a:t>
            </a:r>
            <a:r>
              <a:rPr sz="600" spc="15" dirty="0">
                <a:solidFill>
                  <a:srgbClr val="86C7A7"/>
                </a:solidFill>
                <a:latin typeface="Times New Roman"/>
                <a:cs typeface="Times New Roman"/>
              </a:rPr>
              <a:t> </a:t>
            </a:r>
            <a:r>
              <a:rPr sz="600" i="1" spc="-5" dirty="0">
                <a:solidFill>
                  <a:srgbClr val="86C7A7"/>
                </a:solidFill>
                <a:latin typeface="Arial"/>
                <a:cs typeface="Arial"/>
              </a:rPr>
              <a:t>South </a:t>
            </a:r>
            <a:r>
              <a:rPr sz="600" i="1" dirty="0">
                <a:solidFill>
                  <a:srgbClr val="86C7A7"/>
                </a:solidFill>
                <a:latin typeface="Arial"/>
                <a:cs typeface="Arial"/>
              </a:rPr>
              <a:t>African </a:t>
            </a:r>
            <a:r>
              <a:rPr sz="600" i="1" spc="-5" dirty="0">
                <a:solidFill>
                  <a:srgbClr val="86C7A7"/>
                </a:solidFill>
                <a:latin typeface="Arial"/>
                <a:cs typeface="Arial"/>
              </a:rPr>
              <a:t>Journal </a:t>
            </a:r>
            <a:r>
              <a:rPr sz="600" i="1" spc="5" dirty="0">
                <a:solidFill>
                  <a:srgbClr val="86C7A7"/>
                </a:solidFill>
                <a:latin typeface="Arial"/>
                <a:cs typeface="Arial"/>
              </a:rPr>
              <a:t>of </a:t>
            </a:r>
            <a:r>
              <a:rPr sz="600" i="1" dirty="0">
                <a:solidFill>
                  <a:srgbClr val="86C7A7"/>
                </a:solidFill>
                <a:latin typeface="Arial"/>
                <a:cs typeface="Arial"/>
              </a:rPr>
              <a:t>African </a:t>
            </a:r>
            <a:r>
              <a:rPr sz="600" i="1" spc="-20" dirty="0">
                <a:solidFill>
                  <a:srgbClr val="86C7A7"/>
                </a:solidFill>
                <a:latin typeface="Arial"/>
                <a:cs typeface="Arial"/>
              </a:rPr>
              <a:t>Languages</a:t>
            </a:r>
            <a:r>
              <a:rPr sz="600" spc="-20" dirty="0">
                <a:solidFill>
                  <a:srgbClr val="86C7A7"/>
                </a:solidFill>
                <a:latin typeface="Arial"/>
                <a:cs typeface="Arial"/>
              </a:rPr>
              <a:t>, </a:t>
            </a:r>
            <a:r>
              <a:rPr sz="600" i="1" spc="-10" dirty="0">
                <a:solidFill>
                  <a:srgbClr val="86C7A7"/>
                </a:solidFill>
                <a:latin typeface="Menlo"/>
                <a:cs typeface="Menlo"/>
              </a:rPr>
              <a:t>§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:83–94,  </a:t>
            </a:r>
            <a:r>
              <a:rPr sz="600" spc="35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2004.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ct val="100000"/>
              </a:lnSpc>
              <a:spcBef>
                <a:spcPts val="545"/>
              </a:spcBef>
            </a:pPr>
            <a:r>
              <a:rPr sz="600" spc="-10" dirty="0">
                <a:solidFill>
                  <a:srgbClr val="46AA78"/>
                </a:solidFill>
                <a:latin typeface="Arial"/>
                <a:cs typeface="Arial"/>
              </a:rPr>
              <a:t>R.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Schwitter, </a:t>
            </a:r>
            <a:r>
              <a:rPr sz="600" spc="25" dirty="0">
                <a:solidFill>
                  <a:srgbClr val="46AA78"/>
                </a:solidFill>
                <a:latin typeface="Arial"/>
                <a:cs typeface="Arial"/>
              </a:rPr>
              <a:t>K.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Kaljurand, </a:t>
            </a:r>
            <a:r>
              <a:rPr sz="600" spc="15" dirty="0">
                <a:solidFill>
                  <a:srgbClr val="46AA78"/>
                </a:solidFill>
                <a:latin typeface="Arial"/>
                <a:cs typeface="Arial"/>
              </a:rPr>
              <a:t>A. </a:t>
            </a:r>
            <a:r>
              <a:rPr sz="600" spc="-20" dirty="0">
                <a:solidFill>
                  <a:srgbClr val="46AA78"/>
                </a:solidFill>
                <a:latin typeface="Arial"/>
                <a:cs typeface="Arial"/>
              </a:rPr>
              <a:t>Cregan,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C. </a:t>
            </a:r>
            <a:r>
              <a:rPr sz="600" spc="-5" dirty="0">
                <a:solidFill>
                  <a:srgbClr val="46AA78"/>
                </a:solidFill>
                <a:latin typeface="Arial"/>
                <a:cs typeface="Arial"/>
              </a:rPr>
              <a:t>Dolbear,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600" spc="-20" dirty="0">
                <a:solidFill>
                  <a:srgbClr val="46AA78"/>
                </a:solidFill>
                <a:latin typeface="Arial"/>
                <a:cs typeface="Arial"/>
              </a:rPr>
              <a:t>G.   </a:t>
            </a:r>
            <a:r>
              <a:rPr sz="600" spc="55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600" spc="10" dirty="0">
                <a:solidFill>
                  <a:srgbClr val="46AA78"/>
                </a:solidFill>
                <a:latin typeface="Arial"/>
                <a:cs typeface="Arial"/>
              </a:rPr>
              <a:t>Hart.</a:t>
            </a:r>
            <a:endParaRPr sz="600">
              <a:latin typeface="Arial"/>
              <a:cs typeface="Arial"/>
            </a:endParaRPr>
          </a:p>
          <a:p>
            <a:pPr marL="208279" marR="1281430">
              <a:lnSpc>
                <a:spcPts val="700"/>
              </a:lnSpc>
              <a:spcBef>
                <a:spcPts val="180"/>
              </a:spcBef>
            </a:pPr>
            <a:r>
              <a:rPr sz="600" spc="20" dirty="0">
                <a:latin typeface="Arial"/>
                <a:cs typeface="Arial"/>
              </a:rPr>
              <a:t>A </a:t>
            </a:r>
            <a:r>
              <a:rPr sz="600" spc="-15" dirty="0">
                <a:latin typeface="Arial"/>
                <a:cs typeface="Arial"/>
              </a:rPr>
              <a:t>comparison </a:t>
            </a:r>
            <a:r>
              <a:rPr sz="600" spc="5" dirty="0">
                <a:latin typeface="Arial"/>
                <a:cs typeface="Arial"/>
              </a:rPr>
              <a:t>of </a:t>
            </a:r>
            <a:r>
              <a:rPr sz="600" spc="-10" dirty="0">
                <a:latin typeface="Arial"/>
                <a:cs typeface="Arial"/>
              </a:rPr>
              <a:t>three </a:t>
            </a:r>
            <a:r>
              <a:rPr sz="600" dirty="0">
                <a:latin typeface="Arial"/>
                <a:cs typeface="Arial"/>
              </a:rPr>
              <a:t>controlled natural </a:t>
            </a:r>
            <a:r>
              <a:rPr sz="600" spc="-25" dirty="0">
                <a:latin typeface="Arial"/>
                <a:cs typeface="Arial"/>
              </a:rPr>
              <a:t>languages </a:t>
            </a:r>
            <a:r>
              <a:rPr sz="600" dirty="0">
                <a:latin typeface="Arial"/>
                <a:cs typeface="Arial"/>
              </a:rPr>
              <a:t>for </a:t>
            </a:r>
            <a:r>
              <a:rPr sz="600" spc="5" dirty="0">
                <a:latin typeface="Arial"/>
                <a:cs typeface="Arial"/>
              </a:rPr>
              <a:t>OWL </a:t>
            </a:r>
            <a:r>
              <a:rPr sz="600" spc="-10" dirty="0">
                <a:latin typeface="Arial"/>
                <a:cs typeface="Arial"/>
              </a:rPr>
              <a:t>1.1. </a:t>
            </a:r>
            <a:r>
              <a:rPr sz="600" spc="145" dirty="0"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In </a:t>
            </a:r>
            <a:r>
              <a:rPr sz="600" i="1" dirty="0">
                <a:solidFill>
                  <a:srgbClr val="86C7A7"/>
                </a:solidFill>
                <a:latin typeface="Arial"/>
                <a:cs typeface="Arial"/>
              </a:rPr>
              <a:t>Proc. </a:t>
            </a:r>
            <a:r>
              <a:rPr sz="600" i="1" spc="5" dirty="0">
                <a:solidFill>
                  <a:srgbClr val="86C7A7"/>
                </a:solidFill>
                <a:latin typeface="Arial"/>
                <a:cs typeface="Arial"/>
              </a:rPr>
              <a:t>of OWLED </a:t>
            </a:r>
            <a:r>
              <a:rPr sz="600" i="1" spc="-20" dirty="0">
                <a:solidFill>
                  <a:srgbClr val="86C7A7"/>
                </a:solidFill>
                <a:latin typeface="Arial"/>
                <a:cs typeface="Arial"/>
              </a:rPr>
              <a:t>2008 </a:t>
            </a:r>
            <a:r>
              <a:rPr sz="600" i="1" dirty="0">
                <a:solidFill>
                  <a:srgbClr val="86C7A7"/>
                </a:solidFill>
                <a:latin typeface="Arial"/>
                <a:cs typeface="Arial"/>
              </a:rPr>
              <a:t>DC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, </a:t>
            </a:r>
            <a:r>
              <a:rPr sz="600" spc="70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2008.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675"/>
              </a:lnSpc>
            </a:pPr>
            <a:r>
              <a:rPr sz="600" spc="-5" dirty="0">
                <a:solidFill>
                  <a:srgbClr val="86C7A7"/>
                </a:solidFill>
                <a:latin typeface="Arial"/>
                <a:cs typeface="Arial"/>
              </a:rPr>
              <a:t>Washington,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DC,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USA </a:t>
            </a:r>
            <a:r>
              <a:rPr sz="600" spc="5" dirty="0">
                <a:solidFill>
                  <a:srgbClr val="86C7A7"/>
                </a:solidFill>
                <a:latin typeface="Arial"/>
                <a:cs typeface="Arial"/>
              </a:rPr>
              <a:t>metropolitan </a:t>
            </a:r>
            <a:r>
              <a:rPr sz="600" spc="-25" dirty="0">
                <a:solidFill>
                  <a:srgbClr val="86C7A7"/>
                </a:solidFill>
                <a:latin typeface="Arial"/>
                <a:cs typeface="Arial"/>
              </a:rPr>
              <a:t>area,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on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1-2 </a:t>
            </a:r>
            <a:r>
              <a:rPr sz="600" spc="5" dirty="0">
                <a:solidFill>
                  <a:srgbClr val="86C7A7"/>
                </a:solidFill>
                <a:latin typeface="Arial"/>
                <a:cs typeface="Arial"/>
              </a:rPr>
              <a:t>April  </a:t>
            </a:r>
            <a:r>
              <a:rPr sz="600" spc="95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2008.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00" u="sng" spc="-5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u="sng" spc="-30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spc="65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spc="-20" dirty="0">
                <a:solidFill>
                  <a:srgbClr val="46AA78"/>
                </a:solidFill>
                <a:latin typeface="Arial"/>
                <a:cs typeface="Arial"/>
              </a:rPr>
              <a:t>Sebastian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Spiegler, </a:t>
            </a:r>
            <a:r>
              <a:rPr sz="600" spc="-5" dirty="0">
                <a:solidFill>
                  <a:srgbClr val="46AA78"/>
                </a:solidFill>
                <a:latin typeface="Arial"/>
                <a:cs typeface="Arial"/>
              </a:rPr>
              <a:t>Andrew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van der </a:t>
            </a:r>
            <a:r>
              <a:rPr sz="600" spc="-25" dirty="0">
                <a:solidFill>
                  <a:srgbClr val="46AA78"/>
                </a:solidFill>
                <a:latin typeface="Arial"/>
                <a:cs typeface="Arial"/>
              </a:rPr>
              <a:t>Spuy,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600" spc="-10" dirty="0">
                <a:solidFill>
                  <a:srgbClr val="46AA78"/>
                </a:solidFill>
                <a:latin typeface="Arial"/>
                <a:cs typeface="Arial"/>
              </a:rPr>
              <a:t>Peter </a:t>
            </a:r>
            <a:r>
              <a:rPr sz="600" spc="15" dirty="0">
                <a:solidFill>
                  <a:srgbClr val="46AA78"/>
                </a:solidFill>
                <a:latin typeface="Arial"/>
                <a:cs typeface="Arial"/>
              </a:rPr>
              <a:t>A.  </a:t>
            </a:r>
            <a:r>
              <a:rPr sz="600" spc="16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600" spc="-5" dirty="0">
                <a:solidFill>
                  <a:srgbClr val="46AA78"/>
                </a:solidFill>
                <a:latin typeface="Arial"/>
                <a:cs typeface="Arial"/>
              </a:rPr>
              <a:t>Flach.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710"/>
              </a:lnSpc>
              <a:spcBef>
                <a:spcPts val="140"/>
              </a:spcBef>
            </a:pPr>
            <a:r>
              <a:rPr sz="600" spc="-15" dirty="0">
                <a:latin typeface="Arial"/>
                <a:cs typeface="Arial"/>
              </a:rPr>
              <a:t>Ukwabelana </a:t>
            </a:r>
            <a:r>
              <a:rPr sz="600" spc="-20" dirty="0">
                <a:latin typeface="Arial"/>
                <a:cs typeface="Arial"/>
              </a:rPr>
              <a:t>– an open-source </a:t>
            </a:r>
            <a:r>
              <a:rPr sz="600" spc="-10" dirty="0">
                <a:latin typeface="Arial"/>
                <a:cs typeface="Arial"/>
              </a:rPr>
              <a:t>morphological </a:t>
            </a:r>
            <a:r>
              <a:rPr sz="600" spc="-5" dirty="0">
                <a:latin typeface="Arial"/>
                <a:cs typeface="Arial"/>
              </a:rPr>
              <a:t>zulu  </a:t>
            </a:r>
            <a:r>
              <a:rPr sz="600" spc="60" dirty="0">
                <a:latin typeface="Arial"/>
                <a:cs typeface="Arial"/>
              </a:rPr>
              <a:t> </a:t>
            </a:r>
            <a:r>
              <a:rPr sz="600" spc="-15" dirty="0">
                <a:latin typeface="Arial"/>
                <a:cs typeface="Arial"/>
              </a:rPr>
              <a:t>corpus.</a:t>
            </a:r>
            <a:endParaRPr sz="600">
              <a:latin typeface="Arial"/>
              <a:cs typeface="Arial"/>
            </a:endParaRPr>
          </a:p>
          <a:p>
            <a:pPr marL="208279" marR="5080">
              <a:lnSpc>
                <a:spcPts val="700"/>
              </a:lnSpc>
              <a:spcBef>
                <a:spcPts val="25"/>
              </a:spcBef>
            </a:pP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In </a:t>
            </a:r>
            <a:r>
              <a:rPr sz="600" i="1" spc="-20" dirty="0">
                <a:solidFill>
                  <a:srgbClr val="86C7A7"/>
                </a:solidFill>
                <a:latin typeface="Arial"/>
                <a:cs typeface="Arial"/>
              </a:rPr>
              <a:t>Proceedings </a:t>
            </a:r>
            <a:r>
              <a:rPr sz="600" i="1" spc="5" dirty="0">
                <a:solidFill>
                  <a:srgbClr val="86C7A7"/>
                </a:solidFill>
                <a:latin typeface="Arial"/>
                <a:cs typeface="Arial"/>
              </a:rPr>
              <a:t>of </a:t>
            </a:r>
            <a:r>
              <a:rPr sz="600" i="1" dirty="0">
                <a:solidFill>
                  <a:srgbClr val="86C7A7"/>
                </a:solidFill>
                <a:latin typeface="Arial"/>
                <a:cs typeface="Arial"/>
              </a:rPr>
              <a:t>the </a:t>
            </a:r>
            <a:r>
              <a:rPr sz="600" i="1" spc="-10" dirty="0">
                <a:solidFill>
                  <a:srgbClr val="86C7A7"/>
                </a:solidFill>
                <a:latin typeface="Arial"/>
                <a:cs typeface="Arial"/>
              </a:rPr>
              <a:t>23rd </a:t>
            </a:r>
            <a:r>
              <a:rPr sz="600" i="1" dirty="0">
                <a:solidFill>
                  <a:srgbClr val="86C7A7"/>
                </a:solidFill>
                <a:latin typeface="Arial"/>
                <a:cs typeface="Arial"/>
              </a:rPr>
              <a:t>International </a:t>
            </a:r>
            <a:r>
              <a:rPr sz="600" i="1" spc="-25" dirty="0">
                <a:solidFill>
                  <a:srgbClr val="86C7A7"/>
                </a:solidFill>
                <a:latin typeface="Arial"/>
                <a:cs typeface="Arial"/>
              </a:rPr>
              <a:t>Conference </a:t>
            </a:r>
            <a:r>
              <a:rPr sz="600" i="1" spc="-15" dirty="0">
                <a:solidFill>
                  <a:srgbClr val="86C7A7"/>
                </a:solidFill>
                <a:latin typeface="Arial"/>
                <a:cs typeface="Arial"/>
              </a:rPr>
              <a:t>on </a:t>
            </a:r>
            <a:r>
              <a:rPr sz="600" i="1" dirty="0">
                <a:solidFill>
                  <a:srgbClr val="86C7A7"/>
                </a:solidFill>
                <a:latin typeface="Arial"/>
                <a:cs typeface="Arial"/>
              </a:rPr>
              <a:t>Computational </a:t>
            </a:r>
            <a:r>
              <a:rPr sz="600" i="1" spc="-5" dirty="0">
                <a:solidFill>
                  <a:srgbClr val="86C7A7"/>
                </a:solidFill>
                <a:latin typeface="Arial"/>
                <a:cs typeface="Arial"/>
              </a:rPr>
              <a:t>Linguistics </a:t>
            </a:r>
            <a:r>
              <a:rPr sz="600" i="1" spc="5" dirty="0">
                <a:solidFill>
                  <a:srgbClr val="86C7A7"/>
                </a:solidFill>
                <a:latin typeface="Arial"/>
                <a:cs typeface="Arial"/>
              </a:rPr>
              <a:t>(COLING’10)</a:t>
            </a:r>
            <a:r>
              <a:rPr sz="600" spc="5" dirty="0">
                <a:solidFill>
                  <a:srgbClr val="86C7A7"/>
                </a:solidFill>
                <a:latin typeface="Arial"/>
                <a:cs typeface="Arial"/>
              </a:rPr>
              <a:t>, </a:t>
            </a:r>
            <a:r>
              <a:rPr sz="600" spc="-35" dirty="0">
                <a:solidFill>
                  <a:srgbClr val="86C7A7"/>
                </a:solidFill>
                <a:latin typeface="Arial"/>
                <a:cs typeface="Arial"/>
              </a:rPr>
              <a:t>pages 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1020–1028.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Association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for </a:t>
            </a:r>
            <a:r>
              <a:rPr sz="600" spc="-5" dirty="0">
                <a:solidFill>
                  <a:srgbClr val="86C7A7"/>
                </a:solidFill>
                <a:latin typeface="Arial"/>
                <a:cs typeface="Arial"/>
              </a:rPr>
              <a:t>Computational Linguistics, </a:t>
            </a:r>
            <a:r>
              <a:rPr sz="600" spc="155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2010.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675"/>
              </a:lnSpc>
            </a:pP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Beijing.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600" u="sng" spc="-5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u="sng" spc="-30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Times New Roman"/>
                <a:cs typeface="Times New Roman"/>
              </a:rPr>
              <a:t>    </a:t>
            </a:r>
            <a:r>
              <a:rPr sz="600" spc="65" dirty="0">
                <a:solidFill>
                  <a:srgbClr val="46AA78"/>
                </a:solidFill>
                <a:latin typeface="Times New Roman"/>
                <a:cs typeface="Times New Roman"/>
              </a:rPr>
              <a:t>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Allan </a:t>
            </a:r>
            <a:r>
              <a:rPr sz="600" spc="15" dirty="0">
                <a:solidFill>
                  <a:srgbClr val="46AA78"/>
                </a:solidFill>
                <a:latin typeface="Arial"/>
                <a:cs typeface="Arial"/>
              </a:rPr>
              <a:t>Third, </a:t>
            </a:r>
            <a:r>
              <a:rPr sz="600" spc="-20" dirty="0">
                <a:solidFill>
                  <a:srgbClr val="46AA78"/>
                </a:solidFill>
                <a:latin typeface="Arial"/>
                <a:cs typeface="Arial"/>
              </a:rPr>
              <a:t>Sandra </a:t>
            </a:r>
            <a:r>
              <a:rPr sz="600" dirty="0">
                <a:solidFill>
                  <a:srgbClr val="46AA78"/>
                </a:solidFill>
                <a:latin typeface="Arial"/>
                <a:cs typeface="Arial"/>
              </a:rPr>
              <a:t>Williams, </a:t>
            </a:r>
            <a:r>
              <a:rPr sz="600" spc="-15" dirty="0">
                <a:solidFill>
                  <a:srgbClr val="46AA78"/>
                </a:solidFill>
                <a:latin typeface="Arial"/>
                <a:cs typeface="Arial"/>
              </a:rPr>
              <a:t>and </a:t>
            </a:r>
            <a:r>
              <a:rPr sz="600" spc="-10" dirty="0">
                <a:solidFill>
                  <a:srgbClr val="46AA78"/>
                </a:solidFill>
                <a:latin typeface="Arial"/>
                <a:cs typeface="Arial"/>
              </a:rPr>
              <a:t>Richard </a:t>
            </a:r>
            <a:r>
              <a:rPr sz="600" spc="14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600" spc="-20" dirty="0">
                <a:solidFill>
                  <a:srgbClr val="46AA78"/>
                </a:solidFill>
                <a:latin typeface="Arial"/>
                <a:cs typeface="Arial"/>
              </a:rPr>
              <a:t>Power.</a:t>
            </a:r>
            <a:endParaRPr sz="600">
              <a:latin typeface="Arial"/>
              <a:cs typeface="Arial"/>
            </a:endParaRPr>
          </a:p>
          <a:p>
            <a:pPr marL="208279" marR="343535">
              <a:lnSpc>
                <a:spcPts val="700"/>
              </a:lnSpc>
              <a:spcBef>
                <a:spcPts val="180"/>
              </a:spcBef>
            </a:pPr>
            <a:r>
              <a:rPr sz="600" spc="5" dirty="0">
                <a:latin typeface="Arial"/>
                <a:cs typeface="Arial"/>
              </a:rPr>
              <a:t>OWL </a:t>
            </a:r>
            <a:r>
              <a:rPr sz="600" spc="20" dirty="0">
                <a:latin typeface="Arial"/>
                <a:cs typeface="Arial"/>
              </a:rPr>
              <a:t>to </a:t>
            </a:r>
            <a:r>
              <a:rPr sz="600" spc="-10" dirty="0">
                <a:latin typeface="Arial"/>
                <a:cs typeface="Arial"/>
              </a:rPr>
              <a:t>English: </a:t>
            </a:r>
            <a:r>
              <a:rPr sz="600" spc="-30" dirty="0">
                <a:latin typeface="Arial"/>
                <a:cs typeface="Arial"/>
              </a:rPr>
              <a:t>a </a:t>
            </a:r>
            <a:r>
              <a:rPr sz="600" spc="15" dirty="0">
                <a:latin typeface="Arial"/>
                <a:cs typeface="Arial"/>
              </a:rPr>
              <a:t>tool </a:t>
            </a:r>
            <a:r>
              <a:rPr sz="600" dirty="0">
                <a:latin typeface="Arial"/>
                <a:cs typeface="Arial"/>
              </a:rPr>
              <a:t>for </a:t>
            </a:r>
            <a:r>
              <a:rPr sz="600" spc="-10" dirty="0">
                <a:latin typeface="Arial"/>
                <a:cs typeface="Arial"/>
              </a:rPr>
              <a:t>generating </a:t>
            </a:r>
            <a:r>
              <a:rPr sz="600" spc="-20" dirty="0">
                <a:latin typeface="Arial"/>
                <a:cs typeface="Arial"/>
              </a:rPr>
              <a:t>organised </a:t>
            </a:r>
            <a:r>
              <a:rPr sz="600" spc="-15" dirty="0">
                <a:latin typeface="Arial"/>
                <a:cs typeface="Arial"/>
              </a:rPr>
              <a:t>easily-navigated </a:t>
            </a:r>
            <a:r>
              <a:rPr sz="600" spc="-5" dirty="0">
                <a:latin typeface="Arial"/>
                <a:cs typeface="Arial"/>
              </a:rPr>
              <a:t>hypertexts </a:t>
            </a:r>
            <a:r>
              <a:rPr sz="600" spc="5" dirty="0">
                <a:latin typeface="Arial"/>
                <a:cs typeface="Arial"/>
              </a:rPr>
              <a:t>from </a:t>
            </a:r>
            <a:r>
              <a:rPr sz="600" spc="-10" dirty="0">
                <a:latin typeface="Arial"/>
                <a:cs typeface="Arial"/>
              </a:rPr>
              <a:t>ontologies. </a:t>
            </a:r>
            <a:r>
              <a:rPr sz="600" spc="145" dirty="0">
                <a:latin typeface="Arial"/>
                <a:cs typeface="Arial"/>
              </a:rPr>
              <a:t>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poster/demo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paper,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Open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Unversity </a:t>
            </a:r>
            <a:r>
              <a:rPr sz="600" spc="15" dirty="0">
                <a:solidFill>
                  <a:srgbClr val="86C7A7"/>
                </a:solidFill>
                <a:latin typeface="Arial"/>
                <a:cs typeface="Arial"/>
              </a:rPr>
              <a:t>UK, </a:t>
            </a:r>
            <a:r>
              <a:rPr sz="600" spc="110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2011.</a:t>
            </a:r>
            <a:endParaRPr sz="600">
              <a:latin typeface="Arial"/>
              <a:cs typeface="Arial"/>
            </a:endParaRPr>
          </a:p>
          <a:p>
            <a:pPr marL="208279">
              <a:lnSpc>
                <a:spcPts val="675"/>
              </a:lnSpc>
            </a:pPr>
            <a:r>
              <a:rPr sz="600" spc="5" dirty="0">
                <a:solidFill>
                  <a:srgbClr val="86C7A7"/>
                </a:solidFill>
                <a:latin typeface="Arial"/>
                <a:cs typeface="Arial"/>
              </a:rPr>
              <a:t>10th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International </a:t>
            </a:r>
            <a:r>
              <a:rPr sz="600" spc="-10" dirty="0">
                <a:solidFill>
                  <a:srgbClr val="86C7A7"/>
                </a:solidFill>
                <a:latin typeface="Arial"/>
                <a:cs typeface="Arial"/>
              </a:rPr>
              <a:t>Semantic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Web </a:t>
            </a:r>
            <a:r>
              <a:rPr sz="600" spc="-25" dirty="0">
                <a:solidFill>
                  <a:srgbClr val="86C7A7"/>
                </a:solidFill>
                <a:latin typeface="Arial"/>
                <a:cs typeface="Arial"/>
              </a:rPr>
              <a:t>Conference 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(ISWC’11),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23-27 </a:t>
            </a:r>
            <a:r>
              <a:rPr sz="600" spc="15" dirty="0">
                <a:solidFill>
                  <a:srgbClr val="86C7A7"/>
                </a:solidFill>
                <a:latin typeface="Arial"/>
                <a:cs typeface="Arial"/>
              </a:rPr>
              <a:t>Oct </a:t>
            </a:r>
            <a:r>
              <a:rPr sz="600" spc="-15" dirty="0">
                <a:solidFill>
                  <a:srgbClr val="86C7A7"/>
                </a:solidFill>
                <a:latin typeface="Arial"/>
                <a:cs typeface="Arial"/>
              </a:rPr>
              <a:t>2011, </a:t>
            </a:r>
            <a:r>
              <a:rPr sz="600" dirty="0">
                <a:solidFill>
                  <a:srgbClr val="86C7A7"/>
                </a:solidFill>
                <a:latin typeface="Arial"/>
                <a:cs typeface="Arial"/>
              </a:rPr>
              <a:t>Bonn,  </a:t>
            </a:r>
            <a:r>
              <a:rPr sz="600" spc="135" dirty="0">
                <a:solidFill>
                  <a:srgbClr val="86C7A7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86C7A7"/>
                </a:solidFill>
                <a:latin typeface="Arial"/>
                <a:cs typeface="Arial"/>
              </a:rPr>
              <a:t>Germany.</a:t>
            </a:r>
            <a:endParaRPr sz="600">
              <a:latin typeface="Arial"/>
              <a:cs typeface="Arial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pc="-5" dirty="0"/>
              <a:t>45</a:t>
            </a:r>
            <a:r>
              <a:rPr spc="50" dirty="0"/>
              <a:t>/45</a:t>
            </a:r>
          </a:p>
        </p:txBody>
      </p:sp>
      <p:sp>
        <p:nvSpPr>
          <p:cNvPr id="65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66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8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67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9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2551" y="82758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551" y="138176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551" y="191570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327" y="2105507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327" y="225734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2327" y="2409177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4395" y="308000"/>
            <a:ext cx="3636645" cy="2480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0">
              <a:lnSpc>
                <a:spcPct val="100000"/>
              </a:lnSpc>
            </a:pP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Multilingual</a:t>
            </a:r>
            <a:r>
              <a:rPr sz="1400" spc="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ontologies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84150" marR="116205" indent="-171450">
              <a:lnSpc>
                <a:spcPct val="102600"/>
              </a:lnSpc>
              <a:buFont typeface="Arial" panose="020B0604020202020204" pitchFamily="34" charset="0"/>
              <a:buChar char="•"/>
            </a:pPr>
            <a:r>
              <a:rPr sz="1050" spc="-15" dirty="0">
                <a:latin typeface="Arial"/>
                <a:cs typeface="Arial"/>
              </a:rPr>
              <a:t>What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0" dirty="0">
                <a:latin typeface="Arial"/>
                <a:cs typeface="Arial"/>
              </a:rPr>
              <a:t>previous sub-sections </a:t>
            </a:r>
            <a:r>
              <a:rPr sz="1050" spc="-55" dirty="0">
                <a:latin typeface="Arial"/>
                <a:cs typeface="Arial"/>
              </a:rPr>
              <a:t>do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30" dirty="0">
                <a:latin typeface="Arial"/>
                <a:cs typeface="Arial"/>
              </a:rPr>
              <a:t>mention: </a:t>
            </a:r>
            <a:r>
              <a:rPr sz="1050" spc="-35" dirty="0">
                <a:latin typeface="Arial"/>
                <a:cs typeface="Arial"/>
              </a:rPr>
              <a:t>they  </a:t>
            </a:r>
            <a:r>
              <a:rPr sz="1050" spc="-40" dirty="0" smtClean="0">
                <a:latin typeface="Arial"/>
                <a:cs typeface="Arial"/>
              </a:rPr>
              <a:t>are</a:t>
            </a:r>
            <a:r>
              <a:rPr lang="en-US" sz="1050" spc="-40" dirty="0" smtClean="0">
                <a:latin typeface="Arial"/>
                <a:cs typeface="Arial"/>
              </a:rPr>
              <a:t> </a:t>
            </a:r>
            <a:r>
              <a:rPr sz="1050" spc="-40" dirty="0" smtClean="0">
                <a:latin typeface="Arial"/>
                <a:cs typeface="Arial"/>
              </a:rPr>
              <a:t>“</a:t>
            </a:r>
            <a:r>
              <a:rPr sz="1050" spc="-40" dirty="0">
                <a:latin typeface="Arial"/>
                <a:cs typeface="Arial"/>
              </a:rPr>
              <a:t>English </a:t>
            </a:r>
            <a:r>
              <a:rPr sz="1050" spc="-25" dirty="0">
                <a:latin typeface="Arial"/>
                <a:cs typeface="Arial"/>
              </a:rPr>
              <a:t>ontologies”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50" dirty="0">
                <a:latin typeface="Arial"/>
                <a:cs typeface="Arial"/>
              </a:rPr>
              <a:t>work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25" dirty="0">
                <a:latin typeface="Arial"/>
                <a:cs typeface="Arial"/>
              </a:rPr>
              <a:t>natural </a:t>
            </a:r>
            <a:r>
              <a:rPr sz="1050" spc="-65" dirty="0">
                <a:latin typeface="Arial"/>
                <a:cs typeface="Arial"/>
              </a:rPr>
              <a:t>language </a:t>
            </a:r>
            <a:r>
              <a:rPr sz="1050" dirty="0">
                <a:latin typeface="Arial"/>
                <a:cs typeface="Arial"/>
              </a:rPr>
              <a:t>text  </a:t>
            </a:r>
            <a:r>
              <a:rPr sz="1050" spc="-20" dirty="0">
                <a:latin typeface="Arial"/>
                <a:cs typeface="Arial"/>
              </a:rPr>
              <a:t>in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English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sz="1050" spc="-60" dirty="0">
                <a:latin typeface="Arial"/>
                <a:cs typeface="Arial"/>
              </a:rPr>
              <a:t>How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25" dirty="0">
                <a:latin typeface="Arial"/>
                <a:cs typeface="Arial"/>
              </a:rPr>
              <a:t>build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20" dirty="0">
                <a:latin typeface="Arial"/>
                <a:cs typeface="Arial"/>
              </a:rPr>
              <a:t>for, </a:t>
            </a:r>
            <a:r>
              <a:rPr sz="1050" spc="-100" dirty="0">
                <a:latin typeface="Arial"/>
                <a:cs typeface="Arial"/>
              </a:rPr>
              <a:t>say, </a:t>
            </a:r>
            <a:r>
              <a:rPr sz="1050" spc="-70" dirty="0">
                <a:latin typeface="Arial"/>
                <a:cs typeface="Arial"/>
              </a:rPr>
              <a:t>Spanish </a:t>
            </a:r>
            <a:r>
              <a:rPr sz="1050" spc="-50" dirty="0">
                <a:latin typeface="Arial"/>
                <a:cs typeface="Arial"/>
              </a:rPr>
              <a:t>organic </a:t>
            </a:r>
            <a:r>
              <a:rPr sz="1050" spc="-35" dirty="0">
                <a:latin typeface="Arial"/>
                <a:cs typeface="Arial"/>
              </a:rPr>
              <a:t>agriculture?  </a:t>
            </a:r>
            <a:r>
              <a:rPr sz="1050" spc="-40" dirty="0">
                <a:latin typeface="Arial"/>
                <a:cs typeface="Arial"/>
              </a:rPr>
              <a:t>[Organic.Lingua </a:t>
            </a:r>
            <a:r>
              <a:rPr sz="1050" spc="-25" dirty="0">
                <a:latin typeface="Arial"/>
                <a:cs typeface="Arial"/>
              </a:rPr>
              <a:t>project] </a:t>
            </a:r>
            <a:r>
              <a:rPr sz="1050" spc="-5" dirty="0">
                <a:latin typeface="Arial"/>
                <a:cs typeface="Arial"/>
              </a:rPr>
              <a:t>‘intelligent’ </a:t>
            </a:r>
            <a:r>
              <a:rPr sz="1050" spc="-60" dirty="0">
                <a:latin typeface="Arial"/>
                <a:cs typeface="Arial"/>
              </a:rPr>
              <a:t>eGovernment </a:t>
            </a:r>
            <a:r>
              <a:rPr sz="1050" spc="-35" dirty="0">
                <a:latin typeface="Arial"/>
                <a:cs typeface="Arial"/>
              </a:rPr>
              <a:t>portals </a:t>
            </a:r>
            <a:r>
              <a:rPr sz="1050" spc="-20" dirty="0">
                <a:latin typeface="Arial"/>
                <a:cs typeface="Arial"/>
              </a:rPr>
              <a:t>in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5" dirty="0">
                <a:latin typeface="Arial"/>
                <a:cs typeface="Arial"/>
              </a:rPr>
              <a:t>11  </a:t>
            </a:r>
            <a:r>
              <a:rPr sz="1050" spc="-20" dirty="0">
                <a:latin typeface="Arial"/>
                <a:cs typeface="Arial"/>
              </a:rPr>
              <a:t>official </a:t>
            </a:r>
            <a:r>
              <a:rPr sz="1050" spc="-70" dirty="0">
                <a:latin typeface="Arial"/>
                <a:cs typeface="Arial"/>
              </a:rPr>
              <a:t>languages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0" dirty="0">
                <a:latin typeface="Arial"/>
                <a:cs typeface="Arial"/>
              </a:rPr>
              <a:t>South</a:t>
            </a:r>
            <a:r>
              <a:rPr sz="1050" spc="114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Africa?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70"/>
              </a:spcBef>
              <a:buFont typeface="Arial" panose="020B0604020202020204" pitchFamily="34" charset="0"/>
              <a:buChar char="•"/>
            </a:pPr>
            <a:r>
              <a:rPr sz="1050" spc="-20" dirty="0">
                <a:solidFill>
                  <a:srgbClr val="009A55"/>
                </a:solidFill>
                <a:latin typeface="Arial"/>
                <a:cs typeface="Arial"/>
              </a:rPr>
              <a:t>Multilingualism </a:t>
            </a:r>
            <a:r>
              <a:rPr sz="1050" dirty="0">
                <a:latin typeface="Arial"/>
                <a:cs typeface="Arial"/>
              </a:rPr>
              <a:t>with</a:t>
            </a:r>
            <a:r>
              <a:rPr sz="1050" spc="12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ontologies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170"/>
              </a:spcBef>
              <a:buFont typeface="Arial" panose="020B0604020202020204" pitchFamily="34" charset="0"/>
              <a:buChar char="•"/>
            </a:pPr>
            <a:r>
              <a:rPr sz="1000" spc="-20" dirty="0">
                <a:latin typeface="Arial"/>
                <a:cs typeface="Arial"/>
              </a:rPr>
              <a:t>‘Ontology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different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languages’?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95"/>
              </a:lnSpc>
              <a:buFont typeface="Arial" panose="020B0604020202020204" pitchFamily="34" charset="0"/>
              <a:buChar char="•"/>
            </a:pPr>
            <a:r>
              <a:rPr sz="1000" spc="-25" dirty="0">
                <a:latin typeface="Arial"/>
                <a:cs typeface="Arial"/>
              </a:rPr>
              <a:t>NLP </a:t>
            </a:r>
            <a:r>
              <a:rPr sz="1000" spc="5" dirty="0">
                <a:latin typeface="Arial"/>
                <a:cs typeface="Arial"/>
              </a:rPr>
              <a:t>(NLU) </a:t>
            </a:r>
            <a:r>
              <a:rPr sz="1000" spc="-20" dirty="0">
                <a:latin typeface="Arial"/>
                <a:cs typeface="Arial"/>
              </a:rPr>
              <a:t>for target </a:t>
            </a:r>
            <a:r>
              <a:rPr sz="1000" spc="-60" dirty="0">
                <a:latin typeface="Arial"/>
                <a:cs typeface="Arial"/>
              </a:rPr>
              <a:t>language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learn</a:t>
            </a:r>
            <a:endParaRPr sz="1000" dirty="0">
              <a:latin typeface="Arial"/>
              <a:cs typeface="Arial"/>
            </a:endParaRPr>
          </a:p>
          <a:p>
            <a:pPr marL="461010" marR="339725" indent="-171450">
              <a:lnSpc>
                <a:spcPts val="12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sz="1000" spc="-50" dirty="0">
                <a:latin typeface="Arial"/>
                <a:cs typeface="Arial"/>
              </a:rPr>
              <a:t>NLG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70" dirty="0">
                <a:latin typeface="Arial"/>
                <a:cs typeface="Arial"/>
              </a:rPr>
              <a:t>user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45" dirty="0">
                <a:latin typeface="Arial"/>
                <a:cs typeface="Arial"/>
              </a:rPr>
              <a:t>domain </a:t>
            </a:r>
            <a:r>
              <a:rPr sz="1000" spc="-30" dirty="0">
                <a:latin typeface="Arial"/>
                <a:cs typeface="Arial"/>
              </a:rPr>
              <a:t>expert-friendly </a:t>
            </a:r>
            <a:r>
              <a:rPr sz="1000" spc="-35" dirty="0">
                <a:latin typeface="Arial"/>
                <a:cs typeface="Arial"/>
              </a:rPr>
              <a:t>interface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25" dirty="0">
                <a:latin typeface="Arial"/>
                <a:cs typeface="Arial"/>
              </a:rPr>
              <a:t>the  </a:t>
            </a:r>
            <a:r>
              <a:rPr sz="1000" spc="-30" dirty="0">
                <a:latin typeface="Arial"/>
                <a:cs typeface="Arial"/>
              </a:rPr>
              <a:t>ontology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6/45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9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0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1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2551" y="82758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551" y="138176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551" y="1915706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327" y="2105507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2327" y="2257348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2327" y="2409177"/>
            <a:ext cx="52590" cy="525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2551" y="2758363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24395" y="308000"/>
            <a:ext cx="3636645" cy="2847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38200">
              <a:lnSpc>
                <a:spcPct val="100000"/>
              </a:lnSpc>
            </a:pPr>
            <a:r>
              <a:rPr sz="1400" spc="-10" dirty="0">
                <a:solidFill>
                  <a:srgbClr val="46AA78"/>
                </a:solidFill>
                <a:latin typeface="Arial"/>
                <a:cs typeface="Arial"/>
              </a:rPr>
              <a:t>Multilingual</a:t>
            </a:r>
            <a:r>
              <a:rPr sz="1400" spc="10" dirty="0">
                <a:solidFill>
                  <a:srgbClr val="46AA78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46AA78"/>
                </a:solidFill>
                <a:latin typeface="Arial"/>
                <a:cs typeface="Arial"/>
              </a:rPr>
              <a:t>ontologies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84150" marR="116205" indent="-171450">
              <a:lnSpc>
                <a:spcPct val="102600"/>
              </a:lnSpc>
              <a:buFont typeface="Arial" panose="020B0604020202020204" pitchFamily="34" charset="0"/>
              <a:buChar char="•"/>
            </a:pPr>
            <a:r>
              <a:rPr sz="1050" spc="-15" dirty="0">
                <a:latin typeface="Arial"/>
                <a:cs typeface="Arial"/>
              </a:rPr>
              <a:t>What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0" dirty="0">
                <a:latin typeface="Arial"/>
                <a:cs typeface="Arial"/>
              </a:rPr>
              <a:t>previous sub-sections </a:t>
            </a:r>
            <a:r>
              <a:rPr sz="1050" spc="-55" dirty="0">
                <a:latin typeface="Arial"/>
                <a:cs typeface="Arial"/>
              </a:rPr>
              <a:t>do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30" dirty="0">
                <a:latin typeface="Arial"/>
                <a:cs typeface="Arial"/>
              </a:rPr>
              <a:t>mention: </a:t>
            </a:r>
            <a:r>
              <a:rPr sz="1050" spc="-35" dirty="0">
                <a:latin typeface="Arial"/>
                <a:cs typeface="Arial"/>
              </a:rPr>
              <a:t>they  </a:t>
            </a:r>
            <a:r>
              <a:rPr sz="1050" spc="-40" dirty="0" smtClean="0">
                <a:latin typeface="Arial"/>
                <a:cs typeface="Arial"/>
              </a:rPr>
              <a:t>are</a:t>
            </a:r>
            <a:r>
              <a:rPr lang="en-US" sz="1050" spc="-40" dirty="0" smtClean="0">
                <a:latin typeface="Arial"/>
                <a:cs typeface="Arial"/>
              </a:rPr>
              <a:t> </a:t>
            </a:r>
            <a:r>
              <a:rPr sz="1050" spc="-40" dirty="0" smtClean="0">
                <a:latin typeface="Arial"/>
                <a:cs typeface="Arial"/>
              </a:rPr>
              <a:t>“</a:t>
            </a:r>
            <a:r>
              <a:rPr sz="1050" spc="-40" dirty="0">
                <a:latin typeface="Arial"/>
                <a:cs typeface="Arial"/>
              </a:rPr>
              <a:t>English </a:t>
            </a:r>
            <a:r>
              <a:rPr sz="1050" spc="-25" dirty="0">
                <a:latin typeface="Arial"/>
                <a:cs typeface="Arial"/>
              </a:rPr>
              <a:t>ontologies” </a:t>
            </a:r>
            <a:r>
              <a:rPr sz="1050" spc="-60" dirty="0">
                <a:latin typeface="Arial"/>
                <a:cs typeface="Arial"/>
              </a:rPr>
              <a:t>and </a:t>
            </a:r>
            <a:r>
              <a:rPr sz="1050" spc="-50" dirty="0">
                <a:latin typeface="Arial"/>
                <a:cs typeface="Arial"/>
              </a:rPr>
              <a:t>work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25" dirty="0">
                <a:latin typeface="Arial"/>
                <a:cs typeface="Arial"/>
              </a:rPr>
              <a:t>natural </a:t>
            </a:r>
            <a:r>
              <a:rPr sz="1050" spc="-65" dirty="0">
                <a:latin typeface="Arial"/>
                <a:cs typeface="Arial"/>
              </a:rPr>
              <a:t>language </a:t>
            </a:r>
            <a:r>
              <a:rPr sz="1050" dirty="0">
                <a:latin typeface="Arial"/>
                <a:cs typeface="Arial"/>
              </a:rPr>
              <a:t>text  </a:t>
            </a:r>
            <a:r>
              <a:rPr sz="1050" spc="-20" dirty="0">
                <a:latin typeface="Arial"/>
                <a:cs typeface="Arial"/>
              </a:rPr>
              <a:t>in</a:t>
            </a:r>
            <a:r>
              <a:rPr sz="1050" spc="-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English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295"/>
              </a:spcBef>
              <a:buFont typeface="Arial" panose="020B0604020202020204" pitchFamily="34" charset="0"/>
              <a:buChar char="•"/>
            </a:pPr>
            <a:r>
              <a:rPr sz="1050" spc="-60" dirty="0">
                <a:latin typeface="Arial"/>
                <a:cs typeface="Arial"/>
              </a:rPr>
              <a:t>How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25" dirty="0">
                <a:latin typeface="Arial"/>
                <a:cs typeface="Arial"/>
              </a:rPr>
              <a:t>build </a:t>
            </a:r>
            <a:r>
              <a:rPr sz="1050" spc="-70" dirty="0">
                <a:latin typeface="Arial"/>
                <a:cs typeface="Arial"/>
              </a:rPr>
              <a:t>an </a:t>
            </a:r>
            <a:r>
              <a:rPr sz="1050" spc="-35" dirty="0">
                <a:latin typeface="Arial"/>
                <a:cs typeface="Arial"/>
              </a:rPr>
              <a:t>ontology </a:t>
            </a:r>
            <a:r>
              <a:rPr sz="1050" spc="-20" dirty="0">
                <a:latin typeface="Arial"/>
                <a:cs typeface="Arial"/>
              </a:rPr>
              <a:t>for, </a:t>
            </a:r>
            <a:r>
              <a:rPr sz="1050" spc="-100" dirty="0">
                <a:latin typeface="Arial"/>
                <a:cs typeface="Arial"/>
              </a:rPr>
              <a:t>say, </a:t>
            </a:r>
            <a:r>
              <a:rPr sz="1050" spc="-70" dirty="0">
                <a:latin typeface="Arial"/>
                <a:cs typeface="Arial"/>
              </a:rPr>
              <a:t>Spanish </a:t>
            </a:r>
            <a:r>
              <a:rPr sz="1050" spc="-50" dirty="0">
                <a:latin typeface="Arial"/>
                <a:cs typeface="Arial"/>
              </a:rPr>
              <a:t>organic </a:t>
            </a:r>
            <a:r>
              <a:rPr sz="1050" spc="-35" dirty="0">
                <a:latin typeface="Arial"/>
                <a:cs typeface="Arial"/>
              </a:rPr>
              <a:t>agriculture?  </a:t>
            </a:r>
            <a:r>
              <a:rPr sz="1050" spc="-40" dirty="0">
                <a:latin typeface="Arial"/>
                <a:cs typeface="Arial"/>
              </a:rPr>
              <a:t>[Organic.Lingua </a:t>
            </a:r>
            <a:r>
              <a:rPr sz="1050" spc="-25" dirty="0">
                <a:latin typeface="Arial"/>
                <a:cs typeface="Arial"/>
              </a:rPr>
              <a:t>project] </a:t>
            </a:r>
            <a:r>
              <a:rPr sz="1050" spc="-5" dirty="0">
                <a:latin typeface="Arial"/>
                <a:cs typeface="Arial"/>
              </a:rPr>
              <a:t>‘intelligent’ </a:t>
            </a:r>
            <a:r>
              <a:rPr sz="1050" spc="-60" dirty="0">
                <a:latin typeface="Arial"/>
                <a:cs typeface="Arial"/>
              </a:rPr>
              <a:t>eGovernment </a:t>
            </a:r>
            <a:r>
              <a:rPr sz="1050" spc="-35" dirty="0">
                <a:latin typeface="Arial"/>
                <a:cs typeface="Arial"/>
              </a:rPr>
              <a:t>portals </a:t>
            </a:r>
            <a:r>
              <a:rPr sz="1050" spc="-20" dirty="0">
                <a:latin typeface="Arial"/>
                <a:cs typeface="Arial"/>
              </a:rPr>
              <a:t>in  </a:t>
            </a:r>
            <a:r>
              <a:rPr sz="1050" spc="-30" dirty="0">
                <a:latin typeface="Arial"/>
                <a:cs typeface="Arial"/>
              </a:rPr>
              <a:t>the </a:t>
            </a:r>
            <a:r>
              <a:rPr sz="1050" spc="-65" dirty="0">
                <a:latin typeface="Arial"/>
                <a:cs typeface="Arial"/>
              </a:rPr>
              <a:t>11  </a:t>
            </a:r>
            <a:r>
              <a:rPr sz="1050" spc="-20" dirty="0">
                <a:latin typeface="Arial"/>
                <a:cs typeface="Arial"/>
              </a:rPr>
              <a:t>official </a:t>
            </a:r>
            <a:r>
              <a:rPr sz="1050" spc="-70" dirty="0">
                <a:latin typeface="Arial"/>
                <a:cs typeface="Arial"/>
              </a:rPr>
              <a:t>languages 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40" dirty="0">
                <a:latin typeface="Arial"/>
                <a:cs typeface="Arial"/>
              </a:rPr>
              <a:t>South</a:t>
            </a:r>
            <a:r>
              <a:rPr sz="1050" spc="114" dirty="0">
                <a:latin typeface="Arial"/>
                <a:cs typeface="Arial"/>
              </a:rPr>
              <a:t> </a:t>
            </a:r>
            <a:r>
              <a:rPr sz="1050" spc="-30" dirty="0">
                <a:latin typeface="Arial"/>
                <a:cs typeface="Arial"/>
              </a:rPr>
              <a:t>Africa?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170"/>
              </a:spcBef>
              <a:buFont typeface="Arial" panose="020B0604020202020204" pitchFamily="34" charset="0"/>
              <a:buChar char="•"/>
            </a:pPr>
            <a:r>
              <a:rPr sz="1050" spc="-20" dirty="0">
                <a:solidFill>
                  <a:srgbClr val="009A55"/>
                </a:solidFill>
                <a:latin typeface="Arial"/>
                <a:cs typeface="Arial"/>
              </a:rPr>
              <a:t>Multilingualism </a:t>
            </a:r>
            <a:r>
              <a:rPr sz="1050" dirty="0">
                <a:latin typeface="Arial"/>
                <a:cs typeface="Arial"/>
              </a:rPr>
              <a:t>with</a:t>
            </a:r>
            <a:r>
              <a:rPr sz="1050" spc="125" dirty="0">
                <a:latin typeface="Arial"/>
                <a:cs typeface="Arial"/>
              </a:rPr>
              <a:t> </a:t>
            </a:r>
            <a:r>
              <a:rPr sz="1050" spc="-45" dirty="0">
                <a:latin typeface="Arial"/>
                <a:cs typeface="Arial"/>
              </a:rPr>
              <a:t>ontologies</a:t>
            </a:r>
            <a:endParaRPr sz="1050" dirty="0">
              <a:latin typeface="Arial"/>
              <a:cs typeface="Arial"/>
            </a:endParaRPr>
          </a:p>
          <a:p>
            <a:pPr marL="461010" indent="-171450">
              <a:lnSpc>
                <a:spcPts val="1200"/>
              </a:lnSpc>
              <a:spcBef>
                <a:spcPts val="170"/>
              </a:spcBef>
              <a:buFont typeface="Arial" panose="020B0604020202020204" pitchFamily="34" charset="0"/>
              <a:buChar char="•"/>
            </a:pPr>
            <a:r>
              <a:rPr sz="1000" spc="-20" dirty="0">
                <a:latin typeface="Arial"/>
                <a:cs typeface="Arial"/>
              </a:rPr>
              <a:t>‘Ontology </a:t>
            </a:r>
            <a:r>
              <a:rPr sz="1000" spc="-15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different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languages’?</a:t>
            </a:r>
            <a:endParaRPr sz="1000" dirty="0">
              <a:latin typeface="Arial"/>
              <a:cs typeface="Arial"/>
            </a:endParaRPr>
          </a:p>
          <a:p>
            <a:pPr marL="461010" indent="-171450">
              <a:lnSpc>
                <a:spcPts val="1195"/>
              </a:lnSpc>
              <a:buFont typeface="Arial" panose="020B0604020202020204" pitchFamily="34" charset="0"/>
              <a:buChar char="•"/>
            </a:pPr>
            <a:r>
              <a:rPr sz="1000" spc="-25" dirty="0">
                <a:latin typeface="Arial"/>
                <a:cs typeface="Arial"/>
              </a:rPr>
              <a:t>NLP </a:t>
            </a:r>
            <a:r>
              <a:rPr sz="1000" spc="5" dirty="0">
                <a:latin typeface="Arial"/>
                <a:cs typeface="Arial"/>
              </a:rPr>
              <a:t>(NLU) </a:t>
            </a:r>
            <a:r>
              <a:rPr sz="1000" spc="-20" dirty="0">
                <a:latin typeface="Arial"/>
                <a:cs typeface="Arial"/>
              </a:rPr>
              <a:t>for target </a:t>
            </a:r>
            <a:r>
              <a:rPr sz="1000" spc="-60" dirty="0">
                <a:latin typeface="Arial"/>
                <a:cs typeface="Arial"/>
              </a:rPr>
              <a:t>language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105" dirty="0">
                <a:latin typeface="Arial"/>
                <a:cs typeface="Arial"/>
              </a:rPr>
              <a:t> </a:t>
            </a:r>
            <a:r>
              <a:rPr sz="1000" spc="-50" dirty="0">
                <a:latin typeface="Arial"/>
                <a:cs typeface="Arial"/>
              </a:rPr>
              <a:t>learn</a:t>
            </a:r>
            <a:endParaRPr sz="1000" dirty="0">
              <a:latin typeface="Arial"/>
              <a:cs typeface="Arial"/>
            </a:endParaRPr>
          </a:p>
          <a:p>
            <a:pPr marL="461010" marR="339725" indent="-171450">
              <a:lnSpc>
                <a:spcPts val="12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sz="1000" spc="-50" dirty="0">
                <a:latin typeface="Arial"/>
                <a:cs typeface="Arial"/>
              </a:rPr>
              <a:t>NLG </a:t>
            </a:r>
            <a:r>
              <a:rPr sz="1000" spc="-20" dirty="0">
                <a:latin typeface="Arial"/>
                <a:cs typeface="Arial"/>
              </a:rPr>
              <a:t>for </a:t>
            </a:r>
            <a:r>
              <a:rPr sz="1000" spc="-70" dirty="0">
                <a:latin typeface="Arial"/>
                <a:cs typeface="Arial"/>
              </a:rPr>
              <a:t>user </a:t>
            </a:r>
            <a:r>
              <a:rPr sz="1000" spc="-55" dirty="0">
                <a:latin typeface="Arial"/>
                <a:cs typeface="Arial"/>
              </a:rPr>
              <a:t>and </a:t>
            </a:r>
            <a:r>
              <a:rPr sz="1000" spc="-45" dirty="0">
                <a:latin typeface="Arial"/>
                <a:cs typeface="Arial"/>
              </a:rPr>
              <a:t>domain </a:t>
            </a:r>
            <a:r>
              <a:rPr sz="1000" spc="-30" dirty="0">
                <a:latin typeface="Arial"/>
                <a:cs typeface="Arial"/>
              </a:rPr>
              <a:t>expert-friendly </a:t>
            </a:r>
            <a:r>
              <a:rPr sz="1000" spc="-35" dirty="0">
                <a:latin typeface="Arial"/>
                <a:cs typeface="Arial"/>
              </a:rPr>
              <a:t>interface </a:t>
            </a:r>
            <a:r>
              <a:rPr sz="1000" spc="10" dirty="0">
                <a:latin typeface="Arial"/>
                <a:cs typeface="Arial"/>
              </a:rPr>
              <a:t>to </a:t>
            </a:r>
            <a:r>
              <a:rPr sz="1000" spc="-25" dirty="0">
                <a:latin typeface="Arial"/>
                <a:cs typeface="Arial"/>
              </a:rPr>
              <a:t>the  </a:t>
            </a:r>
            <a:r>
              <a:rPr sz="1000" spc="-30" dirty="0">
                <a:latin typeface="Arial"/>
                <a:cs typeface="Arial"/>
              </a:rPr>
              <a:t>ontology</a:t>
            </a:r>
            <a:endParaRPr sz="1000" dirty="0">
              <a:latin typeface="Arial"/>
              <a:cs typeface="Arial"/>
            </a:endParaRPr>
          </a:p>
          <a:p>
            <a:pPr marL="184150" marR="31750" indent="-171450">
              <a:lnSpc>
                <a:spcPct val="102600"/>
              </a:lnSpc>
              <a:spcBef>
                <a:spcPts val="280"/>
              </a:spcBef>
              <a:buFont typeface="Arial" panose="020B0604020202020204" pitchFamily="34" charset="0"/>
              <a:buChar char="•"/>
            </a:pPr>
            <a:r>
              <a:rPr sz="1050" spc="-50" dirty="0">
                <a:latin typeface="Arial"/>
                <a:cs typeface="Arial"/>
              </a:rPr>
              <a:t>Despite </a:t>
            </a:r>
            <a:r>
              <a:rPr sz="1050" spc="-40" dirty="0">
                <a:latin typeface="Arial"/>
                <a:cs typeface="Arial"/>
              </a:rPr>
              <a:t>OWL’s </a:t>
            </a:r>
            <a:r>
              <a:rPr sz="1050" spc="-50" dirty="0">
                <a:latin typeface="Arial"/>
                <a:cs typeface="Arial"/>
              </a:rPr>
              <a:t>goal </a:t>
            </a:r>
            <a:r>
              <a:rPr sz="1050" spc="-20" dirty="0">
                <a:latin typeface="Arial"/>
                <a:cs typeface="Arial"/>
              </a:rPr>
              <a:t>of </a:t>
            </a:r>
            <a:r>
              <a:rPr sz="1050" spc="-25" dirty="0">
                <a:latin typeface="Arial"/>
                <a:cs typeface="Arial"/>
              </a:rPr>
              <a:t>internationalization,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90" dirty="0">
                <a:latin typeface="Arial"/>
                <a:cs typeface="Arial"/>
              </a:rPr>
              <a:t>has </a:t>
            </a:r>
            <a:r>
              <a:rPr sz="1050" spc="-10" dirty="0">
                <a:latin typeface="Arial"/>
                <a:cs typeface="Arial"/>
              </a:rPr>
              <a:t>not </a:t>
            </a:r>
            <a:r>
              <a:rPr sz="1050" spc="-80" dirty="0">
                <a:latin typeface="Arial"/>
                <a:cs typeface="Arial"/>
              </a:rPr>
              <a:t>been  </a:t>
            </a:r>
            <a:r>
              <a:rPr sz="1050" spc="-60" dirty="0">
                <a:latin typeface="Arial"/>
                <a:cs typeface="Arial"/>
              </a:rPr>
              <a:t>realised  </a:t>
            </a:r>
            <a:r>
              <a:rPr sz="1050" spc="-30" dirty="0">
                <a:latin typeface="Arial"/>
                <a:cs typeface="Arial"/>
              </a:rPr>
              <a:t>yet, </a:t>
            </a:r>
            <a:r>
              <a:rPr sz="1050" spc="-60" dirty="0">
                <a:latin typeface="Arial"/>
                <a:cs typeface="Arial"/>
              </a:rPr>
              <a:t>and  </a:t>
            </a:r>
            <a:r>
              <a:rPr sz="1050" spc="45" dirty="0">
                <a:latin typeface="Arial"/>
                <a:cs typeface="Arial"/>
              </a:rPr>
              <a:t>it </a:t>
            </a:r>
            <a:r>
              <a:rPr sz="1050" spc="-60" dirty="0">
                <a:latin typeface="Arial"/>
                <a:cs typeface="Arial"/>
              </a:rPr>
              <a:t>is  </a:t>
            </a:r>
            <a:r>
              <a:rPr sz="1050" spc="-70" dirty="0">
                <a:latin typeface="Arial"/>
                <a:cs typeface="Arial"/>
              </a:rPr>
              <a:t>an  </a:t>
            </a:r>
            <a:r>
              <a:rPr sz="1050" spc="-40" dirty="0">
                <a:latin typeface="Arial"/>
                <a:cs typeface="Arial"/>
              </a:rPr>
              <a:t>active </a:t>
            </a:r>
            <a:r>
              <a:rPr sz="1050" spc="-30" dirty="0">
                <a:latin typeface="Arial"/>
                <a:cs typeface="Arial"/>
              </a:rPr>
              <a:t>field </a:t>
            </a:r>
            <a:r>
              <a:rPr sz="1050" spc="-20" dirty="0">
                <a:latin typeface="Arial"/>
                <a:cs typeface="Arial"/>
              </a:rPr>
              <a:t>of</a:t>
            </a:r>
            <a:r>
              <a:rPr sz="1050" spc="30" dirty="0">
                <a:latin typeface="Arial"/>
                <a:cs typeface="Arial"/>
              </a:rPr>
              <a:t> </a:t>
            </a:r>
            <a:r>
              <a:rPr sz="1050" spc="-75" dirty="0">
                <a:latin typeface="Arial"/>
                <a:cs typeface="Arial"/>
              </a:rPr>
              <a:t>research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64444" y="3365112"/>
            <a:ext cx="192405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685"/>
              </a:lnSpc>
            </a:pPr>
            <a:r>
              <a:rPr sz="600" b="1" spc="35" dirty="0">
                <a:latin typeface="Arial"/>
                <a:cs typeface="Arial"/>
              </a:rPr>
              <a:t>6/45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30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31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7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5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056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5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90A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4330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18000" y="0"/>
                </a:move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close/>
              </a:path>
            </a:pathLst>
          </a:custGeom>
          <a:solidFill>
            <a:srgbClr val="2255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1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55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59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63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67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71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75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279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8317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8723" y="157063"/>
            <a:ext cx="36195" cy="36195"/>
          </a:xfrm>
          <a:custGeom>
            <a:avLst/>
            <a:gdLst/>
            <a:ahLst/>
            <a:cxnLst/>
            <a:rect l="l" t="t" r="r" b="b"/>
            <a:pathLst>
              <a:path w="36194" h="36194">
                <a:moveTo>
                  <a:pt x="36002" y="18001"/>
                </a:moveTo>
                <a:lnTo>
                  <a:pt x="34587" y="10994"/>
                </a:lnTo>
                <a:lnTo>
                  <a:pt x="30729" y="5272"/>
                </a:lnTo>
                <a:lnTo>
                  <a:pt x="25007" y="1414"/>
                </a:lnTo>
                <a:lnTo>
                  <a:pt x="18000" y="0"/>
                </a:lnTo>
                <a:lnTo>
                  <a:pt x="10994" y="1414"/>
                </a:lnTo>
                <a:lnTo>
                  <a:pt x="5272" y="5272"/>
                </a:lnTo>
                <a:lnTo>
                  <a:pt x="1414" y="10994"/>
                </a:lnTo>
                <a:lnTo>
                  <a:pt x="0" y="18001"/>
                </a:lnTo>
                <a:lnTo>
                  <a:pt x="1414" y="25008"/>
                </a:lnTo>
                <a:lnTo>
                  <a:pt x="5272" y="30729"/>
                </a:lnTo>
                <a:lnTo>
                  <a:pt x="10994" y="34587"/>
                </a:lnTo>
                <a:lnTo>
                  <a:pt x="18000" y="36002"/>
                </a:lnTo>
                <a:lnTo>
                  <a:pt x="25007" y="34587"/>
                </a:lnTo>
                <a:lnTo>
                  <a:pt x="30729" y="30729"/>
                </a:lnTo>
                <a:lnTo>
                  <a:pt x="34587" y="25008"/>
                </a:lnTo>
                <a:lnTo>
                  <a:pt x="36002" y="18001"/>
                </a:lnTo>
                <a:close/>
              </a:path>
            </a:pathLst>
          </a:custGeom>
          <a:ln w="5060">
            <a:solidFill>
              <a:srgbClr val="2255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7074" y="154532"/>
            <a:ext cx="1351461" cy="41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2551" y="979830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2551" y="1361935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2551" y="1916112"/>
            <a:ext cx="65265" cy="6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24394" y="903564"/>
            <a:ext cx="3890455" cy="1641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0" marR="655955" indent="-171450">
              <a:lnSpc>
                <a:spcPct val="102600"/>
              </a:lnSpc>
              <a:buFont typeface="Arial" panose="020B0604020202020204" pitchFamily="34" charset="0"/>
              <a:buChar char="•"/>
            </a:pPr>
            <a:r>
              <a:rPr sz="1050" spc="-60" dirty="0">
                <a:latin typeface="Arial"/>
                <a:cs typeface="Arial"/>
              </a:rPr>
              <a:t>How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0" dirty="0">
                <a:latin typeface="Arial"/>
                <a:cs typeface="Arial"/>
              </a:rPr>
              <a:t>create </a:t>
            </a:r>
            <a:r>
              <a:rPr sz="1050" spc="-35" dirty="0">
                <a:latin typeface="Arial"/>
                <a:cs typeface="Arial"/>
              </a:rPr>
              <a:t>‘ontologies </a:t>
            </a:r>
            <a:r>
              <a:rPr sz="1050" spc="-20" dirty="0">
                <a:latin typeface="Arial"/>
                <a:cs typeface="Arial"/>
              </a:rPr>
              <a:t>in </a:t>
            </a:r>
            <a:r>
              <a:rPr sz="1050" spc="-20" dirty="0" smtClean="0">
                <a:latin typeface="Arial"/>
                <a:cs typeface="Arial"/>
              </a:rPr>
              <a:t>multiple</a:t>
            </a:r>
            <a:r>
              <a:rPr lang="en-US" sz="1050" spc="-20" dirty="0" smtClean="0">
                <a:latin typeface="Arial"/>
                <a:cs typeface="Arial"/>
              </a:rPr>
              <a:t> </a:t>
            </a:r>
            <a:r>
              <a:rPr sz="1050" spc="-60" dirty="0" smtClean="0">
                <a:latin typeface="Arial"/>
                <a:cs typeface="Arial"/>
              </a:rPr>
              <a:t>languages</a:t>
            </a:r>
            <a:r>
              <a:rPr sz="1050" spc="-60" dirty="0">
                <a:latin typeface="Arial"/>
                <a:cs typeface="Arial"/>
              </a:rPr>
              <a:t>?’  </a:t>
            </a:r>
            <a:r>
              <a:rPr sz="1050" spc="-55" dirty="0">
                <a:latin typeface="Arial"/>
                <a:cs typeface="Arial"/>
              </a:rPr>
              <a:t>(does </a:t>
            </a:r>
            <a:r>
              <a:rPr sz="1050" spc="5" dirty="0">
                <a:latin typeface="Arial"/>
                <a:cs typeface="Arial"/>
              </a:rPr>
              <a:t>that </a:t>
            </a:r>
            <a:r>
              <a:rPr sz="1050" spc="-45" dirty="0">
                <a:latin typeface="Arial"/>
                <a:cs typeface="Arial"/>
              </a:rPr>
              <a:t>question </a:t>
            </a:r>
            <a:r>
              <a:rPr sz="1050" spc="-85" dirty="0">
                <a:latin typeface="Arial"/>
                <a:cs typeface="Arial"/>
              </a:rPr>
              <a:t>even  </a:t>
            </a:r>
            <a:r>
              <a:rPr sz="1050" spc="-80" dirty="0">
                <a:latin typeface="Arial"/>
                <a:cs typeface="Arial"/>
              </a:rPr>
              <a:t>make </a:t>
            </a:r>
            <a:r>
              <a:rPr sz="1050" spc="75" dirty="0">
                <a:latin typeface="Arial"/>
                <a:cs typeface="Arial"/>
              </a:rPr>
              <a:t> </a:t>
            </a:r>
            <a:r>
              <a:rPr sz="1050" spc="-85" dirty="0">
                <a:latin typeface="Arial"/>
                <a:cs typeface="Arial"/>
              </a:rPr>
              <a:t>sense?)</a:t>
            </a:r>
            <a:endParaRPr sz="1050" dirty="0">
              <a:latin typeface="Arial"/>
              <a:cs typeface="Arial"/>
            </a:endParaRPr>
          </a:p>
          <a:p>
            <a:pPr marL="184150" indent="-171450">
              <a:lnSpc>
                <a:spcPct val="100000"/>
              </a:lnSpc>
              <a:spcBef>
                <a:spcPts val="330"/>
              </a:spcBef>
              <a:buFont typeface="Arial" panose="020B0604020202020204" pitchFamily="34" charset="0"/>
              <a:buChar char="•"/>
            </a:pPr>
            <a:r>
              <a:rPr sz="1050" spc="-60" dirty="0">
                <a:latin typeface="Arial"/>
                <a:cs typeface="Arial"/>
              </a:rPr>
              <a:t>How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75" dirty="0">
                <a:latin typeface="Arial"/>
                <a:cs typeface="Arial"/>
              </a:rPr>
              <a:t>manage  </a:t>
            </a:r>
            <a:r>
              <a:rPr sz="1050" spc="-55" dirty="0">
                <a:latin typeface="Arial"/>
                <a:cs typeface="Arial"/>
              </a:rPr>
              <a:t>those</a:t>
            </a:r>
            <a:r>
              <a:rPr sz="1050" spc="12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ontologies</a:t>
            </a:r>
            <a:r>
              <a:rPr sz="1050" spc="-50" dirty="0" smtClean="0">
                <a:latin typeface="Arial"/>
                <a:cs typeface="Arial"/>
              </a:rPr>
              <a:t>?</a:t>
            </a:r>
            <a:endParaRPr lang="en-US" sz="1050" dirty="0">
              <a:latin typeface="Arial"/>
              <a:cs typeface="Arial"/>
            </a:endParaRPr>
          </a:p>
          <a:p>
            <a:pPr marL="641350" lvl="1" indent="-171450">
              <a:spcBef>
                <a:spcPts val="330"/>
              </a:spcBef>
              <a:buFont typeface="Arial" panose="020B0604020202020204" pitchFamily="34" charset="0"/>
              <a:buChar char="•"/>
            </a:pPr>
            <a:r>
              <a:rPr sz="1050" spc="-40" dirty="0" smtClean="0">
                <a:latin typeface="Arial"/>
                <a:cs typeface="Arial"/>
              </a:rPr>
              <a:t>e.g</a:t>
            </a:r>
            <a:r>
              <a:rPr sz="1050" spc="-40" dirty="0">
                <a:latin typeface="Arial"/>
                <a:cs typeface="Arial"/>
              </a:rPr>
              <a:t>.,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80" dirty="0">
                <a:latin typeface="Arial"/>
                <a:cs typeface="Arial"/>
              </a:rPr>
              <a:t>one </a:t>
            </a:r>
            <a:r>
              <a:rPr sz="1050" spc="-40" dirty="0">
                <a:latin typeface="Arial"/>
                <a:cs typeface="Arial"/>
              </a:rPr>
              <a:t>subject domain, </a:t>
            </a:r>
            <a:r>
              <a:rPr sz="1050" spc="-25" dirty="0">
                <a:latin typeface="Arial"/>
                <a:cs typeface="Arial"/>
              </a:rPr>
              <a:t>for </a:t>
            </a:r>
            <a:r>
              <a:rPr sz="1050" spc="-20" dirty="0">
                <a:latin typeface="Arial"/>
                <a:cs typeface="Arial"/>
              </a:rPr>
              <a:t>all </a:t>
            </a:r>
            <a:r>
              <a:rPr sz="1050" spc="-65" dirty="0">
                <a:latin typeface="Arial"/>
                <a:cs typeface="Arial"/>
              </a:rPr>
              <a:t>11 </a:t>
            </a:r>
            <a:r>
              <a:rPr sz="1050" spc="-20" dirty="0">
                <a:latin typeface="Arial"/>
                <a:cs typeface="Arial"/>
              </a:rPr>
              <a:t>official </a:t>
            </a:r>
            <a:r>
              <a:rPr sz="1050" spc="-65" dirty="0">
                <a:latin typeface="Arial"/>
                <a:cs typeface="Arial"/>
              </a:rPr>
              <a:t>language </a:t>
            </a:r>
            <a:r>
              <a:rPr sz="1050" spc="-20" dirty="0">
                <a:latin typeface="Arial"/>
                <a:cs typeface="Arial"/>
              </a:rPr>
              <a:t>of  </a:t>
            </a:r>
            <a:r>
              <a:rPr sz="1050" spc="-40" dirty="0" smtClean="0">
                <a:latin typeface="Arial"/>
                <a:cs typeface="Arial"/>
              </a:rPr>
              <a:t>South</a:t>
            </a:r>
            <a:r>
              <a:rPr sz="1050" spc="-15" dirty="0" smtClean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Africa</a:t>
            </a:r>
            <a:endParaRPr sz="1050" dirty="0">
              <a:latin typeface="Arial"/>
              <a:cs typeface="Arial"/>
            </a:endParaRPr>
          </a:p>
          <a:p>
            <a:pPr marL="184150" marR="5080" indent="-171450">
              <a:lnSpc>
                <a:spcPct val="102600"/>
              </a:lnSpc>
              <a:spcBef>
                <a:spcPts val="305"/>
              </a:spcBef>
              <a:buFont typeface="Arial" panose="020B0604020202020204" pitchFamily="34" charset="0"/>
              <a:buChar char="•"/>
            </a:pPr>
            <a:r>
              <a:rPr sz="1050" spc="-15" dirty="0">
                <a:latin typeface="Arial"/>
                <a:cs typeface="Arial"/>
              </a:rPr>
              <a:t>What </a:t>
            </a:r>
            <a:r>
              <a:rPr sz="1050" spc="10" dirty="0">
                <a:latin typeface="Arial"/>
                <a:cs typeface="Arial"/>
              </a:rPr>
              <a:t>to </a:t>
            </a:r>
            <a:r>
              <a:rPr sz="1050" spc="-55" dirty="0">
                <a:latin typeface="Arial"/>
                <a:cs typeface="Arial"/>
              </a:rPr>
              <a:t>do </a:t>
            </a:r>
            <a:r>
              <a:rPr sz="1050" dirty="0">
                <a:latin typeface="Arial"/>
                <a:cs typeface="Arial"/>
              </a:rPr>
              <a:t>with </a:t>
            </a:r>
            <a:r>
              <a:rPr sz="1050" spc="-65" dirty="0">
                <a:latin typeface="Arial"/>
                <a:cs typeface="Arial"/>
              </a:rPr>
              <a:t>language </a:t>
            </a:r>
            <a:r>
              <a:rPr sz="1050" spc="-40" dirty="0">
                <a:latin typeface="Arial"/>
                <a:cs typeface="Arial"/>
              </a:rPr>
              <a:t>peculiarities </a:t>
            </a:r>
            <a:r>
              <a:rPr sz="1050" dirty="0">
                <a:latin typeface="Arial"/>
                <a:cs typeface="Arial"/>
              </a:rPr>
              <a:t>built </a:t>
            </a:r>
            <a:r>
              <a:rPr sz="1050" spc="-5" dirty="0">
                <a:latin typeface="Arial"/>
                <a:cs typeface="Arial"/>
              </a:rPr>
              <a:t>into </a:t>
            </a:r>
            <a:r>
              <a:rPr sz="1050" spc="-30" dirty="0">
                <a:latin typeface="Arial"/>
                <a:cs typeface="Arial"/>
              </a:rPr>
              <a:t>the current  </a:t>
            </a:r>
            <a:r>
              <a:rPr sz="1050" spc="-55" dirty="0">
                <a:latin typeface="Arial"/>
                <a:cs typeface="Arial"/>
              </a:rPr>
              <a:t>technologies</a:t>
            </a:r>
            <a:r>
              <a:rPr sz="1050" spc="-55" dirty="0" smtClean="0">
                <a:latin typeface="Arial"/>
                <a:cs typeface="Arial"/>
              </a:rPr>
              <a:t>?</a:t>
            </a:r>
            <a:endParaRPr lang="en-US" sz="1050" dirty="0">
              <a:latin typeface="Arial"/>
              <a:cs typeface="Arial"/>
            </a:endParaRPr>
          </a:p>
          <a:p>
            <a:pPr marL="641350" marR="5080" lvl="1" indent="-171450">
              <a:lnSpc>
                <a:spcPct val="102600"/>
              </a:lnSpc>
              <a:spcBef>
                <a:spcPts val="305"/>
              </a:spcBef>
              <a:buFont typeface="Arial" panose="020B0604020202020204" pitchFamily="34" charset="0"/>
              <a:buChar char="•"/>
            </a:pPr>
            <a:r>
              <a:rPr sz="1050" spc="-35" dirty="0" smtClean="0">
                <a:latin typeface="Arial"/>
                <a:cs typeface="Arial"/>
              </a:rPr>
              <a:t>(</a:t>
            </a:r>
            <a:r>
              <a:rPr sz="1050" spc="-35" dirty="0">
                <a:latin typeface="Arial"/>
                <a:cs typeface="Arial"/>
              </a:rPr>
              <a:t>can </a:t>
            </a:r>
            <a:r>
              <a:rPr sz="1050" spc="-65" dirty="0">
                <a:latin typeface="Arial"/>
                <a:cs typeface="Arial"/>
              </a:rPr>
              <a:t>you  </a:t>
            </a:r>
            <a:r>
              <a:rPr sz="1050" spc="-55" dirty="0">
                <a:latin typeface="Arial"/>
                <a:cs typeface="Arial"/>
              </a:rPr>
              <a:t>given </a:t>
            </a:r>
            <a:r>
              <a:rPr sz="1050" spc="-70" dirty="0">
                <a:latin typeface="Arial"/>
                <a:cs typeface="Arial"/>
              </a:rPr>
              <a:t>an  </a:t>
            </a:r>
            <a:r>
              <a:rPr sz="1050" spc="-65" dirty="0">
                <a:latin typeface="Arial"/>
                <a:cs typeface="Arial"/>
              </a:rPr>
              <a:t>example  </a:t>
            </a:r>
            <a:r>
              <a:rPr sz="1050" spc="-20" dirty="0">
                <a:latin typeface="Arial"/>
                <a:cs typeface="Arial"/>
              </a:rPr>
              <a:t>of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that?)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351744" y="3365112"/>
            <a:ext cx="205104" cy="10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685"/>
              </a:lnSpc>
            </a:pPr>
            <a:r>
              <a:rPr sz="600" b="1" spc="-5" dirty="0">
                <a:latin typeface="Arial"/>
                <a:cs typeface="Arial"/>
              </a:rPr>
              <a:t>7</a:t>
            </a:r>
            <a:r>
              <a:rPr sz="600" b="1" spc="50" dirty="0">
                <a:latin typeface="Arial"/>
                <a:cs typeface="Arial"/>
              </a:rPr>
              <a:t>/45</a:t>
            </a:r>
            <a:endParaRPr sz="600">
              <a:latin typeface="Arial"/>
              <a:cs typeface="Arial"/>
            </a:endParaRPr>
          </a:p>
        </p:txBody>
      </p:sp>
      <p:sp>
        <p:nvSpPr>
          <p:cNvPr id="26" name="object 4"/>
          <p:cNvSpPr txBox="1"/>
          <p:nvPr/>
        </p:nvSpPr>
        <p:spPr>
          <a:xfrm>
            <a:off x="95300" y="37668"/>
            <a:ext cx="45339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4" action="ppaction://hlinksldjump"/>
              </a:rPr>
              <a:t>Introduction</a:t>
            </a:r>
            <a:endParaRPr sz="600">
              <a:latin typeface="Arial"/>
              <a:cs typeface="Arial"/>
            </a:endParaRPr>
          </a:p>
        </p:txBody>
      </p:sp>
      <p:sp>
        <p:nvSpPr>
          <p:cNvPr id="27" name="object 17"/>
          <p:cNvSpPr txBox="1"/>
          <p:nvPr/>
        </p:nvSpPr>
        <p:spPr>
          <a:xfrm>
            <a:off x="1448968" y="37668"/>
            <a:ext cx="1313282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Multilingual</a:t>
            </a:r>
            <a:r>
              <a:rPr sz="600" b="1" spc="-15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600" b="1" spc="-30" dirty="0">
                <a:solidFill>
                  <a:srgbClr val="90AA9D"/>
                </a:solidFill>
                <a:latin typeface="Arial"/>
                <a:cs typeface="Arial"/>
                <a:hlinkClick r:id="rId5" action="ppaction://hlinksldjump"/>
              </a:rPr>
              <a:t>ontologies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28" name="object 19"/>
          <p:cNvSpPr txBox="1"/>
          <p:nvPr/>
        </p:nvSpPr>
        <p:spPr>
          <a:xfrm>
            <a:off x="3164255" y="37668"/>
            <a:ext cx="1121995" cy="92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-2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Ontology</a:t>
            </a:r>
            <a:r>
              <a:rPr sz="600" b="1" spc="-10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600" b="1" spc="-25" dirty="0">
                <a:solidFill>
                  <a:srgbClr val="90AA9D"/>
                </a:solidFill>
                <a:latin typeface="Arial"/>
                <a:cs typeface="Arial"/>
                <a:hlinkClick r:id="rId6" action="ppaction://hlinksldjump"/>
              </a:rPr>
              <a:t>verbalisation</a:t>
            </a:r>
            <a:endParaRPr sz="600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3697</Words>
  <Application>Microsoft Macintosh PowerPoint</Application>
  <PresentationFormat>Custom</PresentationFormat>
  <Paragraphs>679</Paragraphs>
  <Slides>66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 Engineering</dc:title>
  <dc:creator>Maria Keet  email: ` `%%%`#`&amp;12_`__~~~ alse home: ` `%%%`#`&amp;12_`__~~~ alse</dc:creator>
  <cp:lastModifiedBy>Maria Keet</cp:lastModifiedBy>
  <cp:revision>8</cp:revision>
  <dcterms:created xsi:type="dcterms:W3CDTF">2019-08-15T11:08:38Z</dcterms:created>
  <dcterms:modified xsi:type="dcterms:W3CDTF">2019-10-08T20:17:11Z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2019-08-13T00:00:00Z</vt:filetime>
  </property>
  <property fmtid="{D5CDD505-2E9C-101B-9397-08002B2CF9AE}" pid="3" name="Creator">
    <vt:lpwstr>LaTeX with Beamer class</vt:lpwstr>
  </property>
  <property fmtid="{D5CDD505-2E9C-101B-9397-08002B2CF9AE}" pid="4" name="LastSaved">
    <vt:filetime>2019-08-15T00:00:00Z</vt:filetime>
  </property>
</Properties>
</file>